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harts/chart9.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rawings/drawing5.xml" ContentType="application/vnd.openxmlformats-officedocument.drawingml.chartshap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rawings/drawing3.xml" ContentType="application/vnd.openxmlformats-officedocument.drawingml.chartshape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charts/chart2.xml" ContentType="application/vnd.openxmlformats-officedocument.drawingml.chart+xml"/>
  <Override PartName="/ppt/drawings/drawing6.xml" ContentType="application/vnd.openxmlformats-officedocument.drawingml.chartshape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 id="2147483702" r:id="rId2"/>
  </p:sldMasterIdLst>
  <p:notesMasterIdLst>
    <p:notesMasterId r:id="rId33"/>
  </p:notesMasterIdLst>
  <p:sldIdLst>
    <p:sldId id="257" r:id="rId3"/>
    <p:sldId id="258" r:id="rId4"/>
    <p:sldId id="259" r:id="rId5"/>
    <p:sldId id="260" r:id="rId6"/>
    <p:sldId id="261" r:id="rId7"/>
    <p:sldId id="264" r:id="rId8"/>
    <p:sldId id="266" r:id="rId9"/>
    <p:sldId id="267" r:id="rId10"/>
    <p:sldId id="268" r:id="rId11"/>
    <p:sldId id="269" r:id="rId12"/>
    <p:sldId id="270" r:id="rId13"/>
    <p:sldId id="271" r:id="rId14"/>
    <p:sldId id="273" r:id="rId15"/>
    <p:sldId id="272" r:id="rId16"/>
    <p:sldId id="274" r:id="rId17"/>
    <p:sldId id="276" r:id="rId18"/>
    <p:sldId id="277" r:id="rId19"/>
    <p:sldId id="278" r:id="rId20"/>
    <p:sldId id="279" r:id="rId21"/>
    <p:sldId id="280" r:id="rId22"/>
    <p:sldId id="282" r:id="rId23"/>
    <p:sldId id="283" r:id="rId24"/>
    <p:sldId id="287" r:id="rId25"/>
    <p:sldId id="299" r:id="rId26"/>
    <p:sldId id="301" r:id="rId27"/>
    <p:sldId id="285" r:id="rId28"/>
    <p:sldId id="291" r:id="rId29"/>
    <p:sldId id="284" r:id="rId30"/>
    <p:sldId id="292" r:id="rId31"/>
    <p:sldId id="300"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93E3FF"/>
    <a:srgbClr val="FBB0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183" autoAdjust="0"/>
  </p:normalViewPr>
  <p:slideViewPr>
    <p:cSldViewPr>
      <p:cViewPr>
        <p:scale>
          <a:sx n="71" d="100"/>
          <a:sy n="71" d="100"/>
        </p:scale>
        <p:origin x="-1272"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Trabajo\Datos%20Actualizaci&#243;n%20Paper%20Petr&#243;leo.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localhost\Users\msantos\Desktop\Venezuela%20Macro%20Outlook\Produccio&#769;n%20PODE,%20PDVSA,%20BP%20y%20OPEP.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Trabajo\Datos%20Actualizaci&#243;n%20Paper%20Petr&#243;leo.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Trabajo\Datos%20Actualizaci&#243;n%20Paper%20Petr&#243;leo.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Trabajo\Datos%20Actualizaci&#243;n%20Paper%20Petr&#243;leo.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I:\Luis%20Zambrano%20Sequin\Academia%20de%20Ciencias%20Econ&#243;micas\Foro%20Petrolero\Paper%20foro%20LZS\Indicadores\Base%20de%20Datos%20Paper%20Petr&#243;leo.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I:\Luis%20Zambrano%20Sequin\Academia%20de%20Ciencias%20Econ&#243;micas\Impuesto%20Inflacionario\Paper\Base%20de%20datos%20Paper\Cuadros%20estad&#237;sticos%20.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E:\Trabajo\Datos%20Actualizaci&#243;n%20Paper%20Petr&#243;leo.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E:\Trabajo\Datos%20Actualizaci&#243;n%20Paper%20Petr&#243;leo.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Trabajo\Datos%20Actualizaci&#243;n%20Paper%20Petr&#243;le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layout/>
    </c:title>
    <c:plotArea>
      <c:layout/>
      <c:lineChart>
        <c:grouping val="standard"/>
        <c:ser>
          <c:idx val="1"/>
          <c:order val="0"/>
          <c:tx>
            <c:strRef>
              <c:f>'Base Macro'!$X$81</c:f>
              <c:strCache>
                <c:ptCount val="1"/>
                <c:pt idx="0">
                  <c:v>IPIBrCAP97</c:v>
                </c:pt>
              </c:strCache>
            </c:strRef>
          </c:tx>
          <c:marker>
            <c:symbol val="none"/>
          </c:marker>
          <c:cat>
            <c:numRef>
              <c:f>'Base Macro'!$A$83:$A$149</c:f>
              <c:numCache>
                <c:formatCode>General</c:formatCode>
                <c:ptCount val="67"/>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pt idx="60">
                  <c:v>2010</c:v>
                </c:pt>
                <c:pt idx="61">
                  <c:v>2011</c:v>
                </c:pt>
                <c:pt idx="62">
                  <c:v>2012</c:v>
                </c:pt>
                <c:pt idx="63">
                  <c:v>2013</c:v>
                </c:pt>
                <c:pt idx="64">
                  <c:v>2014</c:v>
                </c:pt>
                <c:pt idx="65">
                  <c:v>2015</c:v>
                </c:pt>
                <c:pt idx="66">
                  <c:v>2016</c:v>
                </c:pt>
              </c:numCache>
            </c:numRef>
          </c:cat>
          <c:val>
            <c:numRef>
              <c:f>'Base Macro'!$X$83:$X$149</c:f>
              <c:numCache>
                <c:formatCode>0.00</c:formatCode>
                <c:ptCount val="67"/>
                <c:pt idx="0">
                  <c:v>100</c:v>
                </c:pt>
                <c:pt idx="1">
                  <c:v>106.5491956394458</c:v>
                </c:pt>
                <c:pt idx="2">
                  <c:v>109.31815733053041</c:v>
                </c:pt>
                <c:pt idx="3">
                  <c:v>111.2042026104253</c:v>
                </c:pt>
                <c:pt idx="4">
                  <c:v>116.99879434778731</c:v>
                </c:pt>
                <c:pt idx="5">
                  <c:v>122.45209896443841</c:v>
                </c:pt>
                <c:pt idx="6">
                  <c:v>130.33515864562639</c:v>
                </c:pt>
                <c:pt idx="7">
                  <c:v>140.25960570251704</c:v>
                </c:pt>
                <c:pt idx="8">
                  <c:v>137.19035122181168</c:v>
                </c:pt>
                <c:pt idx="9">
                  <c:v>143.01843617246186</c:v>
                </c:pt>
                <c:pt idx="10">
                  <c:v>142.12266380171818</c:v>
                </c:pt>
                <c:pt idx="11">
                  <c:v>143.80420365046425</c:v>
                </c:pt>
                <c:pt idx="12">
                  <c:v>151.08713138810845</c:v>
                </c:pt>
                <c:pt idx="13">
                  <c:v>155.64027564892217</c:v>
                </c:pt>
                <c:pt idx="14">
                  <c:v>164.78019924900576</c:v>
                </c:pt>
                <c:pt idx="15">
                  <c:v>168.44721456833642</c:v>
                </c:pt>
                <c:pt idx="16">
                  <c:v>166.66468203753712</c:v>
                </c:pt>
                <c:pt idx="17">
                  <c:v>167.80769905087701</c:v>
                </c:pt>
                <c:pt idx="18">
                  <c:v>170.92489061216625</c:v>
                </c:pt>
                <c:pt idx="19">
                  <c:v>172.34820081151952</c:v>
                </c:pt>
                <c:pt idx="20">
                  <c:v>179.43287512422398</c:v>
                </c:pt>
                <c:pt idx="21">
                  <c:v>178.73391068056674</c:v>
                </c:pt>
                <c:pt idx="22">
                  <c:v>178.31040791704854</c:v>
                </c:pt>
                <c:pt idx="23">
                  <c:v>183.03001348408</c:v>
                </c:pt>
                <c:pt idx="24">
                  <c:v>187.53692625153667</c:v>
                </c:pt>
                <c:pt idx="25">
                  <c:v>192.18649024777221</c:v>
                </c:pt>
                <c:pt idx="26">
                  <c:v>201.84156204581689</c:v>
                </c:pt>
                <c:pt idx="27">
                  <c:v>207.86699689070576</c:v>
                </c:pt>
                <c:pt idx="28">
                  <c:v>205.00591621811591</c:v>
                </c:pt>
                <c:pt idx="29">
                  <c:v>200.93136655314581</c:v>
                </c:pt>
                <c:pt idx="30">
                  <c:v>190.9721585438125</c:v>
                </c:pt>
                <c:pt idx="31">
                  <c:v>185.19176020833439</c:v>
                </c:pt>
                <c:pt idx="32">
                  <c:v>181.75095884026803</c:v>
                </c:pt>
                <c:pt idx="33">
                  <c:v>167.39631479570625</c:v>
                </c:pt>
                <c:pt idx="34">
                  <c:v>161.15920511015787</c:v>
                </c:pt>
                <c:pt idx="35">
                  <c:v>157.46964954262901</c:v>
                </c:pt>
                <c:pt idx="36">
                  <c:v>163.40362320526771</c:v>
                </c:pt>
                <c:pt idx="37">
                  <c:v>164.84239625406485</c:v>
                </c:pt>
                <c:pt idx="38">
                  <c:v>169.91348992968909</c:v>
                </c:pt>
                <c:pt idx="39">
                  <c:v>151.40938275520301</c:v>
                </c:pt>
                <c:pt idx="40">
                  <c:v>155.40752840145524</c:v>
                </c:pt>
                <c:pt idx="41">
                  <c:v>166.62763449989782</c:v>
                </c:pt>
                <c:pt idx="42">
                  <c:v>172.77118068975855</c:v>
                </c:pt>
                <c:pt idx="43">
                  <c:v>169.4560263572462</c:v>
                </c:pt>
                <c:pt idx="44">
                  <c:v>161.93602388946201</c:v>
                </c:pt>
                <c:pt idx="45">
                  <c:v>164.81911796759206</c:v>
                </c:pt>
                <c:pt idx="46">
                  <c:v>161.13907875018558</c:v>
                </c:pt>
                <c:pt idx="47">
                  <c:v>167.99556348042049</c:v>
                </c:pt>
                <c:pt idx="48">
                  <c:v>165.22191047297827</c:v>
                </c:pt>
                <c:pt idx="49">
                  <c:v>152.39799553358984</c:v>
                </c:pt>
                <c:pt idx="50">
                  <c:v>154.60470747864463</c:v>
                </c:pt>
                <c:pt idx="51">
                  <c:v>157.21806385785945</c:v>
                </c:pt>
                <c:pt idx="52">
                  <c:v>140.96942291186662</c:v>
                </c:pt>
                <c:pt idx="53">
                  <c:v>127.95622348096059</c:v>
                </c:pt>
                <c:pt idx="54">
                  <c:v>148.96631897608646</c:v>
                </c:pt>
                <c:pt idx="55">
                  <c:v>161.77640126045915</c:v>
                </c:pt>
                <c:pt idx="56">
                  <c:v>175.01236197969661</c:v>
                </c:pt>
                <c:pt idx="57">
                  <c:v>187.43914505693954</c:v>
                </c:pt>
                <c:pt idx="58">
                  <c:v>194.36768041011021</c:v>
                </c:pt>
                <c:pt idx="59">
                  <c:v>185.35016368130059</c:v>
                </c:pt>
                <c:pt idx="60">
                  <c:v>179.91179393352425</c:v>
                </c:pt>
                <c:pt idx="61">
                  <c:v>184.70819778211361</c:v>
                </c:pt>
                <c:pt idx="62">
                  <c:v>191.31288112430263</c:v>
                </c:pt>
                <c:pt idx="63">
                  <c:v>190.85631465061468</c:v>
                </c:pt>
                <c:pt idx="64">
                  <c:v>182.35026043265307</c:v>
                </c:pt>
                <c:pt idx="65">
                  <c:v>169.75218394285278</c:v>
                </c:pt>
                <c:pt idx="66">
                  <c:v>142.40519590520981</c:v>
                </c:pt>
              </c:numCache>
            </c:numRef>
          </c:val>
          <c:extLst xmlns:c16r2="http://schemas.microsoft.com/office/drawing/2015/06/chart">
            <c:ext xmlns:c16="http://schemas.microsoft.com/office/drawing/2014/chart" uri="{C3380CC4-5D6E-409C-BE32-E72D297353CC}">
              <c16:uniqueId val="{00000000-B79D-450D-9341-9A7F16927278}"/>
            </c:ext>
          </c:extLst>
        </c:ser>
        <c:marker val="1"/>
        <c:axId val="62615936"/>
        <c:axId val="62619008"/>
      </c:lineChart>
      <c:catAx>
        <c:axId val="62615936"/>
        <c:scaling>
          <c:orientation val="minMax"/>
        </c:scaling>
        <c:axPos val="b"/>
        <c:numFmt formatCode="General" sourceLinked="1"/>
        <c:majorTickMark val="none"/>
        <c:tickLblPos val="nextTo"/>
        <c:crossAx val="62619008"/>
        <c:crosses val="autoZero"/>
        <c:auto val="1"/>
        <c:lblAlgn val="ctr"/>
        <c:lblOffset val="100"/>
      </c:catAx>
      <c:valAx>
        <c:axId val="62619008"/>
        <c:scaling>
          <c:orientation val="minMax"/>
          <c:min val="100"/>
        </c:scaling>
        <c:axPos val="l"/>
        <c:majorGridlines/>
        <c:numFmt formatCode="0" sourceLinked="0"/>
        <c:majorTickMark val="none"/>
        <c:tickLblPos val="nextTo"/>
        <c:crossAx val="62615936"/>
        <c:crosses val="autoZero"/>
        <c:crossBetween val="between"/>
      </c:valAx>
    </c:plotArea>
    <c:legend>
      <c:legendPos val="b"/>
      <c:layout/>
    </c:legend>
    <c:plotVisOnly val="1"/>
    <c:dispBlanksAs val="gap"/>
  </c:chart>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s-ES"/>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a:t>Producción petrolera: </a:t>
            </a:r>
            <a:r>
              <a:rPr lang="en-US" sz="2000" dirty="0" smtClean="0"/>
              <a:t>total</a:t>
            </a:r>
            <a:r>
              <a:rPr lang="en-US" sz="2000" baseline="0" dirty="0" smtClean="0"/>
              <a:t> </a:t>
            </a:r>
            <a:r>
              <a:rPr lang="en-US" sz="2000" baseline="0" dirty="0"/>
              <a:t>y per cápita</a:t>
            </a:r>
          </a:p>
          <a:p>
            <a:pPr>
              <a:defRPr sz="1400" b="0" i="0" u="none" strike="noStrike" kern="1200" spc="0" baseline="0">
                <a:solidFill>
                  <a:schemeClr val="tx1">
                    <a:lumMod val="65000"/>
                    <a:lumOff val="35000"/>
                  </a:schemeClr>
                </a:solidFill>
                <a:latin typeface="+mn-lt"/>
                <a:ea typeface="+mn-ea"/>
                <a:cs typeface="+mn-cs"/>
              </a:defRPr>
            </a:pPr>
            <a:r>
              <a:rPr lang="en-US" sz="2000" baseline="0" dirty="0"/>
              <a:t>(1965-2014)</a:t>
            </a:r>
            <a:endParaRPr lang="en-US" sz="2000" dirty="0"/>
          </a:p>
        </c:rich>
      </c:tx>
      <c:spPr>
        <a:noFill/>
        <a:ln>
          <a:noFill/>
        </a:ln>
        <a:effectLst/>
      </c:spPr>
    </c:title>
    <c:plotArea>
      <c:layout>
        <c:manualLayout>
          <c:layoutTarget val="inner"/>
          <c:xMode val="edge"/>
          <c:yMode val="edge"/>
          <c:x val="9.6111111111110981E-2"/>
          <c:y val="0.15117140248773289"/>
          <c:w val="0.83653555458345485"/>
          <c:h val="0.69464681045304411"/>
        </c:manualLayout>
      </c:layout>
      <c:lineChart>
        <c:grouping val="standard"/>
        <c:ser>
          <c:idx val="0"/>
          <c:order val="0"/>
          <c:tx>
            <c:v>Producción petrolera por día</c:v>
          </c:tx>
          <c:spPr>
            <a:ln w="44450" cap="rnd">
              <a:solidFill>
                <a:schemeClr val="tx1">
                  <a:lumMod val="65000"/>
                  <a:lumOff val="35000"/>
                </a:schemeClr>
              </a:solidFill>
              <a:round/>
            </a:ln>
            <a:effectLst/>
          </c:spPr>
          <c:marker>
            <c:symbol val="none"/>
          </c:marker>
          <c:cat>
            <c:numRef>
              <c:f>'PODE &amp; PDVSA'!$A$50:$A$99</c:f>
              <c:numCache>
                <c:formatCode>General</c:formatCode>
                <c:ptCount val="50"/>
                <c:pt idx="0">
                  <c:v>1965</c:v>
                </c:pt>
                <c:pt idx="1">
                  <c:v>1966</c:v>
                </c:pt>
                <c:pt idx="2">
                  <c:v>1967</c:v>
                </c:pt>
                <c:pt idx="3">
                  <c:v>1968</c:v>
                </c:pt>
                <c:pt idx="4">
                  <c:v>1969</c:v>
                </c:pt>
                <c:pt idx="5">
                  <c:v>1970</c:v>
                </c:pt>
                <c:pt idx="6">
                  <c:v>1971</c:v>
                </c:pt>
                <c:pt idx="7">
                  <c:v>1972</c:v>
                </c:pt>
                <c:pt idx="8">
                  <c:v>1973</c:v>
                </c:pt>
                <c:pt idx="9">
                  <c:v>1974</c:v>
                </c:pt>
                <c:pt idx="10">
                  <c:v>1975</c:v>
                </c:pt>
                <c:pt idx="11">
                  <c:v>1976</c:v>
                </c:pt>
                <c:pt idx="12">
                  <c:v>1977</c:v>
                </c:pt>
                <c:pt idx="13">
                  <c:v>1978</c:v>
                </c:pt>
                <c:pt idx="14">
                  <c:v>1979</c:v>
                </c:pt>
                <c:pt idx="15">
                  <c:v>1980</c:v>
                </c:pt>
                <c:pt idx="16">
                  <c:v>1981</c:v>
                </c:pt>
                <c:pt idx="17">
                  <c:v>1982</c:v>
                </c:pt>
                <c:pt idx="18">
                  <c:v>1983</c:v>
                </c:pt>
                <c:pt idx="19">
                  <c:v>1984</c:v>
                </c:pt>
                <c:pt idx="20">
                  <c:v>1985</c:v>
                </c:pt>
                <c:pt idx="21">
                  <c:v>1986</c:v>
                </c:pt>
                <c:pt idx="22">
                  <c:v>1987</c:v>
                </c:pt>
                <c:pt idx="23">
                  <c:v>1988</c:v>
                </c:pt>
                <c:pt idx="24">
                  <c:v>1989</c:v>
                </c:pt>
                <c:pt idx="25">
                  <c:v>1990</c:v>
                </c:pt>
                <c:pt idx="26">
                  <c:v>1991</c:v>
                </c:pt>
                <c:pt idx="27">
                  <c:v>1992</c:v>
                </c:pt>
                <c:pt idx="28">
                  <c:v>1993</c:v>
                </c:pt>
                <c:pt idx="29">
                  <c:v>1994</c:v>
                </c:pt>
                <c:pt idx="30">
                  <c:v>1995</c:v>
                </c:pt>
                <c:pt idx="31">
                  <c:v>1996</c:v>
                </c:pt>
                <c:pt idx="32">
                  <c:v>1997</c:v>
                </c:pt>
                <c:pt idx="33">
                  <c:v>1998</c:v>
                </c:pt>
                <c:pt idx="34">
                  <c:v>1999</c:v>
                </c:pt>
                <c:pt idx="35">
                  <c:v>2000</c:v>
                </c:pt>
                <c:pt idx="36">
                  <c:v>2001</c:v>
                </c:pt>
                <c:pt idx="37">
                  <c:v>2002</c:v>
                </c:pt>
                <c:pt idx="38">
                  <c:v>2003</c:v>
                </c:pt>
                <c:pt idx="39">
                  <c:v>2004</c:v>
                </c:pt>
                <c:pt idx="40">
                  <c:v>2005</c:v>
                </c:pt>
                <c:pt idx="41">
                  <c:v>2006</c:v>
                </c:pt>
                <c:pt idx="42">
                  <c:v>2007</c:v>
                </c:pt>
                <c:pt idx="43">
                  <c:v>2008</c:v>
                </c:pt>
                <c:pt idx="44">
                  <c:v>2009</c:v>
                </c:pt>
                <c:pt idx="45">
                  <c:v>2010</c:v>
                </c:pt>
                <c:pt idx="46">
                  <c:v>2011</c:v>
                </c:pt>
                <c:pt idx="47">
                  <c:v>2012</c:v>
                </c:pt>
                <c:pt idx="48">
                  <c:v>2013</c:v>
                </c:pt>
                <c:pt idx="49">
                  <c:v>2014</c:v>
                </c:pt>
              </c:numCache>
            </c:numRef>
          </c:cat>
          <c:val>
            <c:numRef>
              <c:f>'PODE &amp; PDVSA'!$B$50:$B$99</c:f>
              <c:numCache>
                <c:formatCode>#,##0</c:formatCode>
                <c:ptCount val="50"/>
                <c:pt idx="0">
                  <c:v>3472881.9999999977</c:v>
                </c:pt>
                <c:pt idx="1">
                  <c:v>3371134</c:v>
                </c:pt>
                <c:pt idx="2">
                  <c:v>3542126</c:v>
                </c:pt>
                <c:pt idx="3">
                  <c:v>3604754.0000000005</c:v>
                </c:pt>
                <c:pt idx="4">
                  <c:v>3594061</c:v>
                </c:pt>
                <c:pt idx="5">
                  <c:v>3708000</c:v>
                </c:pt>
                <c:pt idx="6">
                  <c:v>3549057</c:v>
                </c:pt>
                <c:pt idx="7">
                  <c:v>3219909</c:v>
                </c:pt>
                <c:pt idx="8">
                  <c:v>3366011</c:v>
                </c:pt>
                <c:pt idx="9">
                  <c:v>2976250.9999999977</c:v>
                </c:pt>
                <c:pt idx="10">
                  <c:v>2346201.9999999977</c:v>
                </c:pt>
                <c:pt idx="11">
                  <c:v>2294364.0000000005</c:v>
                </c:pt>
                <c:pt idx="12">
                  <c:v>2237854</c:v>
                </c:pt>
                <c:pt idx="13">
                  <c:v>2165530.0000000005</c:v>
                </c:pt>
                <c:pt idx="14">
                  <c:v>2356369.9999999977</c:v>
                </c:pt>
                <c:pt idx="15">
                  <c:v>2167759</c:v>
                </c:pt>
                <c:pt idx="16">
                  <c:v>2108269</c:v>
                </c:pt>
                <c:pt idx="17">
                  <c:v>1895035</c:v>
                </c:pt>
                <c:pt idx="18">
                  <c:v>1800821</c:v>
                </c:pt>
                <c:pt idx="19">
                  <c:v>1803121</c:v>
                </c:pt>
                <c:pt idx="20">
                  <c:v>1681045.0000000002</c:v>
                </c:pt>
                <c:pt idx="21">
                  <c:v>1790590</c:v>
                </c:pt>
                <c:pt idx="22">
                  <c:v>1819000</c:v>
                </c:pt>
                <c:pt idx="23">
                  <c:v>1903000</c:v>
                </c:pt>
                <c:pt idx="24">
                  <c:v>1909000</c:v>
                </c:pt>
                <c:pt idx="25">
                  <c:v>2137000</c:v>
                </c:pt>
                <c:pt idx="26">
                  <c:v>2388000</c:v>
                </c:pt>
                <c:pt idx="27">
                  <c:v>2389999.9999999977</c:v>
                </c:pt>
                <c:pt idx="28">
                  <c:v>2474999.9999999977</c:v>
                </c:pt>
                <c:pt idx="29">
                  <c:v>2617000</c:v>
                </c:pt>
                <c:pt idx="30">
                  <c:v>2799000</c:v>
                </c:pt>
                <c:pt idx="31">
                  <c:v>2974999.9999999977</c:v>
                </c:pt>
                <c:pt idx="32">
                  <c:v>3160000</c:v>
                </c:pt>
                <c:pt idx="33">
                  <c:v>3328999.9999999977</c:v>
                </c:pt>
                <c:pt idx="34">
                  <c:v>3058999.9999999977</c:v>
                </c:pt>
                <c:pt idx="35">
                  <c:v>3146000</c:v>
                </c:pt>
                <c:pt idx="36">
                  <c:v>3341999.9999999977</c:v>
                </c:pt>
                <c:pt idx="37">
                  <c:v>2994000</c:v>
                </c:pt>
                <c:pt idx="38">
                  <c:v>2809999.9999999977</c:v>
                </c:pt>
                <c:pt idx="39">
                  <c:v>3143000.0000000005</c:v>
                </c:pt>
                <c:pt idx="40">
                  <c:v>3269000</c:v>
                </c:pt>
                <c:pt idx="41">
                  <c:v>3245000</c:v>
                </c:pt>
                <c:pt idx="42">
                  <c:v>3150000</c:v>
                </c:pt>
                <c:pt idx="43">
                  <c:v>3260000</c:v>
                </c:pt>
                <c:pt idx="44">
                  <c:v>3011999.9999999977</c:v>
                </c:pt>
                <c:pt idx="45">
                  <c:v>2969999.9999999977</c:v>
                </c:pt>
                <c:pt idx="46">
                  <c:v>2990999.9999999977</c:v>
                </c:pt>
                <c:pt idx="47">
                  <c:v>2909999.9999999977</c:v>
                </c:pt>
                <c:pt idx="48">
                  <c:v>2898999.9999999977</c:v>
                </c:pt>
                <c:pt idx="49">
                  <c:v>2785000</c:v>
                </c:pt>
              </c:numCache>
            </c:numRef>
          </c:val>
        </c:ser>
        <c:ser>
          <c:idx val="1"/>
          <c:order val="1"/>
          <c:spPr>
            <a:ln w="28575" cap="rnd">
              <a:solidFill>
                <a:schemeClr val="accent2"/>
              </a:solidFill>
              <a:round/>
            </a:ln>
            <a:effectLst/>
          </c:spPr>
          <c:marker>
            <c:symbol val="none"/>
          </c:marker>
          <c:cat>
            <c:numRef>
              <c:f>'PODE &amp; PDVSA'!$A$50:$A$99</c:f>
              <c:numCache>
                <c:formatCode>General</c:formatCode>
                <c:ptCount val="50"/>
                <c:pt idx="0">
                  <c:v>1965</c:v>
                </c:pt>
                <c:pt idx="1">
                  <c:v>1966</c:v>
                </c:pt>
                <c:pt idx="2">
                  <c:v>1967</c:v>
                </c:pt>
                <c:pt idx="3">
                  <c:v>1968</c:v>
                </c:pt>
                <c:pt idx="4">
                  <c:v>1969</c:v>
                </c:pt>
                <c:pt idx="5">
                  <c:v>1970</c:v>
                </c:pt>
                <c:pt idx="6">
                  <c:v>1971</c:v>
                </c:pt>
                <c:pt idx="7">
                  <c:v>1972</c:v>
                </c:pt>
                <c:pt idx="8">
                  <c:v>1973</c:v>
                </c:pt>
                <c:pt idx="9">
                  <c:v>1974</c:v>
                </c:pt>
                <c:pt idx="10">
                  <c:v>1975</c:v>
                </c:pt>
                <c:pt idx="11">
                  <c:v>1976</c:v>
                </c:pt>
                <c:pt idx="12">
                  <c:v>1977</c:v>
                </c:pt>
                <c:pt idx="13">
                  <c:v>1978</c:v>
                </c:pt>
                <c:pt idx="14">
                  <c:v>1979</c:v>
                </c:pt>
                <c:pt idx="15">
                  <c:v>1980</c:v>
                </c:pt>
                <c:pt idx="16">
                  <c:v>1981</c:v>
                </c:pt>
                <c:pt idx="17">
                  <c:v>1982</c:v>
                </c:pt>
                <c:pt idx="18">
                  <c:v>1983</c:v>
                </c:pt>
                <c:pt idx="19">
                  <c:v>1984</c:v>
                </c:pt>
                <c:pt idx="20">
                  <c:v>1985</c:v>
                </c:pt>
                <c:pt idx="21">
                  <c:v>1986</c:v>
                </c:pt>
                <c:pt idx="22">
                  <c:v>1987</c:v>
                </c:pt>
                <c:pt idx="23">
                  <c:v>1988</c:v>
                </c:pt>
                <c:pt idx="24">
                  <c:v>1989</c:v>
                </c:pt>
                <c:pt idx="25">
                  <c:v>1990</c:v>
                </c:pt>
                <c:pt idx="26">
                  <c:v>1991</c:v>
                </c:pt>
                <c:pt idx="27">
                  <c:v>1992</c:v>
                </c:pt>
                <c:pt idx="28">
                  <c:v>1993</c:v>
                </c:pt>
                <c:pt idx="29">
                  <c:v>1994</c:v>
                </c:pt>
                <c:pt idx="30">
                  <c:v>1995</c:v>
                </c:pt>
                <c:pt idx="31">
                  <c:v>1996</c:v>
                </c:pt>
                <c:pt idx="32">
                  <c:v>1997</c:v>
                </c:pt>
                <c:pt idx="33">
                  <c:v>1998</c:v>
                </c:pt>
                <c:pt idx="34">
                  <c:v>1999</c:v>
                </c:pt>
                <c:pt idx="35">
                  <c:v>2000</c:v>
                </c:pt>
                <c:pt idx="36">
                  <c:v>2001</c:v>
                </c:pt>
                <c:pt idx="37">
                  <c:v>2002</c:v>
                </c:pt>
                <c:pt idx="38">
                  <c:v>2003</c:v>
                </c:pt>
                <c:pt idx="39">
                  <c:v>2004</c:v>
                </c:pt>
                <c:pt idx="40">
                  <c:v>2005</c:v>
                </c:pt>
                <c:pt idx="41">
                  <c:v>2006</c:v>
                </c:pt>
                <c:pt idx="42">
                  <c:v>2007</c:v>
                </c:pt>
                <c:pt idx="43">
                  <c:v>2008</c:v>
                </c:pt>
                <c:pt idx="44">
                  <c:v>2009</c:v>
                </c:pt>
                <c:pt idx="45">
                  <c:v>2010</c:v>
                </c:pt>
                <c:pt idx="46">
                  <c:v>2011</c:v>
                </c:pt>
                <c:pt idx="47">
                  <c:v>2012</c:v>
                </c:pt>
                <c:pt idx="48">
                  <c:v>2013</c:v>
                </c:pt>
                <c:pt idx="49">
                  <c:v>2014</c:v>
                </c:pt>
              </c:numCache>
            </c:numRef>
          </c:cat>
          <c:val>
            <c:numRef>
              <c:f>'PODE &amp; PDVSA'!$C$50:$C$99</c:f>
            </c:numRef>
          </c:val>
        </c:ser>
        <c:marker val="1"/>
        <c:axId val="47866240"/>
        <c:axId val="47867776"/>
      </c:lineChart>
      <c:lineChart>
        <c:grouping val="standard"/>
        <c:ser>
          <c:idx val="2"/>
          <c:order val="2"/>
          <c:tx>
            <c:v>Barriles per cápita anuales</c:v>
          </c:tx>
          <c:spPr>
            <a:ln w="44450" cap="rnd">
              <a:solidFill>
                <a:srgbClr val="FF0000"/>
              </a:solidFill>
              <a:round/>
            </a:ln>
            <a:effectLst/>
          </c:spPr>
          <c:marker>
            <c:symbol val="none"/>
          </c:marker>
          <c:cat>
            <c:numRef>
              <c:f>'PODE &amp; PDVSA'!$A$50:$A$99</c:f>
              <c:numCache>
                <c:formatCode>General</c:formatCode>
                <c:ptCount val="50"/>
                <c:pt idx="0">
                  <c:v>1965</c:v>
                </c:pt>
                <c:pt idx="1">
                  <c:v>1966</c:v>
                </c:pt>
                <c:pt idx="2">
                  <c:v>1967</c:v>
                </c:pt>
                <c:pt idx="3">
                  <c:v>1968</c:v>
                </c:pt>
                <c:pt idx="4">
                  <c:v>1969</c:v>
                </c:pt>
                <c:pt idx="5">
                  <c:v>1970</c:v>
                </c:pt>
                <c:pt idx="6">
                  <c:v>1971</c:v>
                </c:pt>
                <c:pt idx="7">
                  <c:v>1972</c:v>
                </c:pt>
                <c:pt idx="8">
                  <c:v>1973</c:v>
                </c:pt>
                <c:pt idx="9">
                  <c:v>1974</c:v>
                </c:pt>
                <c:pt idx="10">
                  <c:v>1975</c:v>
                </c:pt>
                <c:pt idx="11">
                  <c:v>1976</c:v>
                </c:pt>
                <c:pt idx="12">
                  <c:v>1977</c:v>
                </c:pt>
                <c:pt idx="13">
                  <c:v>1978</c:v>
                </c:pt>
                <c:pt idx="14">
                  <c:v>1979</c:v>
                </c:pt>
                <c:pt idx="15">
                  <c:v>1980</c:v>
                </c:pt>
                <c:pt idx="16">
                  <c:v>1981</c:v>
                </c:pt>
                <c:pt idx="17">
                  <c:v>1982</c:v>
                </c:pt>
                <c:pt idx="18">
                  <c:v>1983</c:v>
                </c:pt>
                <c:pt idx="19">
                  <c:v>1984</c:v>
                </c:pt>
                <c:pt idx="20">
                  <c:v>1985</c:v>
                </c:pt>
                <c:pt idx="21">
                  <c:v>1986</c:v>
                </c:pt>
                <c:pt idx="22">
                  <c:v>1987</c:v>
                </c:pt>
                <c:pt idx="23">
                  <c:v>1988</c:v>
                </c:pt>
                <c:pt idx="24">
                  <c:v>1989</c:v>
                </c:pt>
                <c:pt idx="25">
                  <c:v>1990</c:v>
                </c:pt>
                <c:pt idx="26">
                  <c:v>1991</c:v>
                </c:pt>
                <c:pt idx="27">
                  <c:v>1992</c:v>
                </c:pt>
                <c:pt idx="28">
                  <c:v>1993</c:v>
                </c:pt>
                <c:pt idx="29">
                  <c:v>1994</c:v>
                </c:pt>
                <c:pt idx="30">
                  <c:v>1995</c:v>
                </c:pt>
                <c:pt idx="31">
                  <c:v>1996</c:v>
                </c:pt>
                <c:pt idx="32">
                  <c:v>1997</c:v>
                </c:pt>
                <c:pt idx="33">
                  <c:v>1998</c:v>
                </c:pt>
                <c:pt idx="34">
                  <c:v>1999</c:v>
                </c:pt>
                <c:pt idx="35">
                  <c:v>2000</c:v>
                </c:pt>
                <c:pt idx="36">
                  <c:v>2001</c:v>
                </c:pt>
                <c:pt idx="37">
                  <c:v>2002</c:v>
                </c:pt>
                <c:pt idx="38">
                  <c:v>2003</c:v>
                </c:pt>
                <c:pt idx="39">
                  <c:v>2004</c:v>
                </c:pt>
                <c:pt idx="40">
                  <c:v>2005</c:v>
                </c:pt>
                <c:pt idx="41">
                  <c:v>2006</c:v>
                </c:pt>
                <c:pt idx="42">
                  <c:v>2007</c:v>
                </c:pt>
                <c:pt idx="43">
                  <c:v>2008</c:v>
                </c:pt>
                <c:pt idx="44">
                  <c:v>2009</c:v>
                </c:pt>
                <c:pt idx="45">
                  <c:v>2010</c:v>
                </c:pt>
                <c:pt idx="46">
                  <c:v>2011</c:v>
                </c:pt>
                <c:pt idx="47">
                  <c:v>2012</c:v>
                </c:pt>
                <c:pt idx="48">
                  <c:v>2013</c:v>
                </c:pt>
                <c:pt idx="49">
                  <c:v>2014</c:v>
                </c:pt>
              </c:numCache>
            </c:numRef>
          </c:cat>
          <c:val>
            <c:numRef>
              <c:f>'PODE &amp; PDVSA'!$D$50:$D$99</c:f>
              <c:numCache>
                <c:formatCode>0.0</c:formatCode>
                <c:ptCount val="50"/>
                <c:pt idx="0">
                  <c:v>130.01045435897441</c:v>
                </c:pt>
                <c:pt idx="1">
                  <c:v>121.87257529108352</c:v>
                </c:pt>
                <c:pt idx="2">
                  <c:v>123.79321065554878</c:v>
                </c:pt>
                <c:pt idx="3">
                  <c:v>121.90123123712118</c:v>
                </c:pt>
                <c:pt idx="4">
                  <c:v>117.70590085239982</c:v>
                </c:pt>
                <c:pt idx="5">
                  <c:v>117.69893034176857</c:v>
                </c:pt>
                <c:pt idx="6">
                  <c:v>109.27088581648394</c:v>
                </c:pt>
                <c:pt idx="7">
                  <c:v>96.209619039908787</c:v>
                </c:pt>
                <c:pt idx="8">
                  <c:v>97.653585372905695</c:v>
                </c:pt>
                <c:pt idx="9">
                  <c:v>83.877264873111045</c:v>
                </c:pt>
                <c:pt idx="10">
                  <c:v>64.265623834460811</c:v>
                </c:pt>
                <c:pt idx="11">
                  <c:v>61.118293679754778</c:v>
                </c:pt>
                <c:pt idx="12">
                  <c:v>57.979607467347563</c:v>
                </c:pt>
                <c:pt idx="13">
                  <c:v>54.57560243043568</c:v>
                </c:pt>
                <c:pt idx="14">
                  <c:v>57.777445250571013</c:v>
                </c:pt>
                <c:pt idx="15">
                  <c:v>51.721273042227864</c:v>
                </c:pt>
                <c:pt idx="16">
                  <c:v>48.960882165807583</c:v>
                </c:pt>
                <c:pt idx="17">
                  <c:v>42.839574817291997</c:v>
                </c:pt>
                <c:pt idx="18">
                  <c:v>40.006066037735849</c:v>
                </c:pt>
                <c:pt idx="19">
                  <c:v>39.01239863663308</c:v>
                </c:pt>
                <c:pt idx="20">
                  <c:v>35.426179272517331</c:v>
                </c:pt>
                <c:pt idx="21">
                  <c:v>36.737793704328283</c:v>
                </c:pt>
                <c:pt idx="22">
                  <c:v>36.320295404813997</c:v>
                </c:pt>
                <c:pt idx="23">
                  <c:v>37.005594033031443</c:v>
                </c:pt>
                <c:pt idx="24">
                  <c:v>36.177829698857742</c:v>
                </c:pt>
                <c:pt idx="25">
                  <c:v>39.513931104356594</c:v>
                </c:pt>
                <c:pt idx="26">
                  <c:v>43.106824925815992</c:v>
                </c:pt>
                <c:pt idx="27">
                  <c:v>42.162880618656345</c:v>
                </c:pt>
                <c:pt idx="28">
                  <c:v>42.692580340264662</c:v>
                </c:pt>
                <c:pt idx="29">
                  <c:v>44.161118816458846</c:v>
                </c:pt>
                <c:pt idx="30">
                  <c:v>46.248755092802213</c:v>
                </c:pt>
                <c:pt idx="31">
                  <c:v>48.132757092198581</c:v>
                </c:pt>
                <c:pt idx="32">
                  <c:v>50.104257167679997</c:v>
                </c:pt>
                <c:pt idx="33">
                  <c:v>51.749787052810845</c:v>
                </c:pt>
                <c:pt idx="34">
                  <c:v>46.619415448851946</c:v>
                </c:pt>
                <c:pt idx="35">
                  <c:v>47.041786153215526</c:v>
                </c:pt>
                <c:pt idx="36">
                  <c:v>49.04825090470446</c:v>
                </c:pt>
                <c:pt idx="37">
                  <c:v>43.142913541255432</c:v>
                </c:pt>
                <c:pt idx="38">
                  <c:v>39.753875968992247</c:v>
                </c:pt>
                <c:pt idx="39">
                  <c:v>43.686024371667642</c:v>
                </c:pt>
                <c:pt idx="40">
                  <c:v>44.638421249532357</c:v>
                </c:pt>
                <c:pt idx="41">
                  <c:v>43.561051857300228</c:v>
                </c:pt>
                <c:pt idx="42">
                  <c:v>41.567245119305859</c:v>
                </c:pt>
                <c:pt idx="43">
                  <c:v>42.315078236130987</c:v>
                </c:pt>
                <c:pt idx="44">
                  <c:v>38.466759972008411</c:v>
                </c:pt>
                <c:pt idx="45">
                  <c:v>37.329545454545446</c:v>
                </c:pt>
                <c:pt idx="46">
                  <c:v>37.007288135593079</c:v>
                </c:pt>
                <c:pt idx="47">
                  <c:v>35.464106844741252</c:v>
                </c:pt>
                <c:pt idx="48">
                  <c:v>34.773671342000462</c:v>
                </c:pt>
                <c:pt idx="49">
                  <c:v>32.880152362976013</c:v>
                </c:pt>
              </c:numCache>
            </c:numRef>
          </c:val>
        </c:ser>
        <c:marker val="1"/>
        <c:axId val="47887488"/>
        <c:axId val="47869312"/>
      </c:lineChart>
      <c:catAx>
        <c:axId val="4786624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7867776"/>
        <c:crosses val="autoZero"/>
        <c:auto val="1"/>
        <c:lblAlgn val="ctr"/>
        <c:lblOffset val="100"/>
      </c:catAx>
      <c:valAx>
        <c:axId val="47867776"/>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crossAx val="47866240"/>
        <c:crosses val="autoZero"/>
        <c:crossBetween val="between"/>
      </c:valAx>
      <c:valAx>
        <c:axId val="47869312"/>
        <c:scaling>
          <c:orientation val="minMax"/>
        </c:scaling>
        <c:axPos val="r"/>
        <c:numFmt formatCode="0.0" sourceLinked="1"/>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s-ES"/>
          </a:p>
        </c:txPr>
        <c:crossAx val="47887488"/>
        <c:crosses val="max"/>
        <c:crossBetween val="between"/>
      </c:valAx>
      <c:catAx>
        <c:axId val="47887488"/>
        <c:scaling>
          <c:orientation val="minMax"/>
        </c:scaling>
        <c:delete val="1"/>
        <c:axPos val="b"/>
        <c:numFmt formatCode="General" sourceLinked="1"/>
        <c:tickLblPos val="none"/>
        <c:crossAx val="47869312"/>
        <c:crosses val="autoZero"/>
        <c:auto val="1"/>
        <c:lblAlgn val="ctr"/>
        <c:lblOffset val="100"/>
      </c:catAx>
      <c:spPr>
        <a:noFill/>
        <a:ln>
          <a:noFill/>
        </a:ln>
        <a:effectLst/>
      </c:spPr>
    </c:plotArea>
    <c:legend>
      <c:legendPos val="b"/>
      <c:layout>
        <c:manualLayout>
          <c:xMode val="edge"/>
          <c:yMode val="edge"/>
          <c:x val="0.14944185428990348"/>
          <c:y val="0.74582909612874104"/>
          <c:w val="0.68941712713893821"/>
          <c:h val="7.0420909436071821E-2"/>
        </c:manualLayout>
      </c:layout>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legend>
    <c:plotVisOnly val="1"/>
    <c:dispBlanksAs val="gap"/>
  </c:chart>
  <c:spPr>
    <a:noFill/>
    <a:ln>
      <a:solidFill>
        <a:schemeClr val="bg1">
          <a:lumMod val="85000"/>
        </a:schemeClr>
      </a:solidFill>
    </a:ln>
    <a:effectLst/>
  </c:spPr>
  <c:txPr>
    <a:bodyPr/>
    <a:lstStyle/>
    <a:p>
      <a:pPr>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plotArea>
      <c:layout/>
      <c:lineChart>
        <c:grouping val="standard"/>
        <c:ser>
          <c:idx val="0"/>
          <c:order val="0"/>
          <c:tx>
            <c:strRef>
              <c:f>'Base Macro'!$X$81</c:f>
              <c:strCache>
                <c:ptCount val="1"/>
                <c:pt idx="0">
                  <c:v>IPIBrCAP97</c:v>
                </c:pt>
              </c:strCache>
            </c:strRef>
          </c:tx>
          <c:marker>
            <c:symbol val="none"/>
          </c:marker>
          <c:cat>
            <c:numRef>
              <c:f>'Base Macro'!$A$83:$A$149</c:f>
              <c:numCache>
                <c:formatCode>General</c:formatCode>
                <c:ptCount val="67"/>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pt idx="60">
                  <c:v>2010</c:v>
                </c:pt>
                <c:pt idx="61">
                  <c:v>2011</c:v>
                </c:pt>
                <c:pt idx="62">
                  <c:v>2012</c:v>
                </c:pt>
                <c:pt idx="63">
                  <c:v>2013</c:v>
                </c:pt>
                <c:pt idx="64">
                  <c:v>2014</c:v>
                </c:pt>
                <c:pt idx="65">
                  <c:v>2015</c:v>
                </c:pt>
                <c:pt idx="66">
                  <c:v>2016</c:v>
                </c:pt>
              </c:numCache>
            </c:numRef>
          </c:cat>
          <c:val>
            <c:numRef>
              <c:f>'Base Macro'!$X$83:$X$149</c:f>
              <c:numCache>
                <c:formatCode>0.00</c:formatCode>
                <c:ptCount val="67"/>
                <c:pt idx="0">
                  <c:v>100</c:v>
                </c:pt>
                <c:pt idx="1">
                  <c:v>106.5491956394458</c:v>
                </c:pt>
                <c:pt idx="2">
                  <c:v>109.31815733053041</c:v>
                </c:pt>
                <c:pt idx="3">
                  <c:v>111.2042026104253</c:v>
                </c:pt>
                <c:pt idx="4">
                  <c:v>116.99879434778731</c:v>
                </c:pt>
                <c:pt idx="5">
                  <c:v>122.45209896443841</c:v>
                </c:pt>
                <c:pt idx="6">
                  <c:v>130.33515864562639</c:v>
                </c:pt>
                <c:pt idx="7">
                  <c:v>140.25960570251704</c:v>
                </c:pt>
                <c:pt idx="8">
                  <c:v>137.19035122181168</c:v>
                </c:pt>
                <c:pt idx="9">
                  <c:v>143.01843617246186</c:v>
                </c:pt>
                <c:pt idx="10">
                  <c:v>142.12266380171818</c:v>
                </c:pt>
                <c:pt idx="11">
                  <c:v>143.80420365046425</c:v>
                </c:pt>
                <c:pt idx="12">
                  <c:v>151.08713138810845</c:v>
                </c:pt>
                <c:pt idx="13">
                  <c:v>155.64027564892217</c:v>
                </c:pt>
                <c:pt idx="14">
                  <c:v>164.78019924900576</c:v>
                </c:pt>
                <c:pt idx="15">
                  <c:v>168.44721456833642</c:v>
                </c:pt>
                <c:pt idx="16">
                  <c:v>166.66468203753712</c:v>
                </c:pt>
                <c:pt idx="17">
                  <c:v>167.80769905087701</c:v>
                </c:pt>
                <c:pt idx="18">
                  <c:v>170.92489061216625</c:v>
                </c:pt>
                <c:pt idx="19">
                  <c:v>172.34820081151952</c:v>
                </c:pt>
                <c:pt idx="20">
                  <c:v>179.43287512422398</c:v>
                </c:pt>
                <c:pt idx="21">
                  <c:v>178.73391068056674</c:v>
                </c:pt>
                <c:pt idx="22">
                  <c:v>178.31040791704854</c:v>
                </c:pt>
                <c:pt idx="23">
                  <c:v>183.03001348408</c:v>
                </c:pt>
                <c:pt idx="24">
                  <c:v>187.53692625153667</c:v>
                </c:pt>
                <c:pt idx="25">
                  <c:v>192.18649024777221</c:v>
                </c:pt>
                <c:pt idx="26">
                  <c:v>201.84156204581689</c:v>
                </c:pt>
                <c:pt idx="27">
                  <c:v>207.86699689070576</c:v>
                </c:pt>
                <c:pt idx="28">
                  <c:v>205.00591621811591</c:v>
                </c:pt>
                <c:pt idx="29">
                  <c:v>200.93136655314581</c:v>
                </c:pt>
                <c:pt idx="30">
                  <c:v>190.9721585438125</c:v>
                </c:pt>
                <c:pt idx="31">
                  <c:v>185.19176020833439</c:v>
                </c:pt>
                <c:pt idx="32">
                  <c:v>181.75095884026803</c:v>
                </c:pt>
                <c:pt idx="33">
                  <c:v>167.39631479570625</c:v>
                </c:pt>
                <c:pt idx="34">
                  <c:v>161.15920511015787</c:v>
                </c:pt>
                <c:pt idx="35">
                  <c:v>157.46964954262901</c:v>
                </c:pt>
                <c:pt idx="36">
                  <c:v>163.40362320526771</c:v>
                </c:pt>
                <c:pt idx="37">
                  <c:v>164.84239625406485</c:v>
                </c:pt>
                <c:pt idx="38">
                  <c:v>169.91348992968909</c:v>
                </c:pt>
                <c:pt idx="39">
                  <c:v>151.40938275520301</c:v>
                </c:pt>
                <c:pt idx="40">
                  <c:v>155.40752840145524</c:v>
                </c:pt>
                <c:pt idx="41">
                  <c:v>166.62763449989782</c:v>
                </c:pt>
                <c:pt idx="42">
                  <c:v>172.77118068975855</c:v>
                </c:pt>
                <c:pt idx="43">
                  <c:v>169.4560263572462</c:v>
                </c:pt>
                <c:pt idx="44">
                  <c:v>161.93602388946201</c:v>
                </c:pt>
                <c:pt idx="45">
                  <c:v>164.81911796759206</c:v>
                </c:pt>
                <c:pt idx="46">
                  <c:v>161.13907875018558</c:v>
                </c:pt>
                <c:pt idx="47">
                  <c:v>167.99556348042049</c:v>
                </c:pt>
                <c:pt idx="48">
                  <c:v>165.22191047297827</c:v>
                </c:pt>
                <c:pt idx="49">
                  <c:v>152.39799553358984</c:v>
                </c:pt>
                <c:pt idx="50">
                  <c:v>154.60470747864463</c:v>
                </c:pt>
                <c:pt idx="51">
                  <c:v>157.21806385785945</c:v>
                </c:pt>
                <c:pt idx="52">
                  <c:v>140.96942291186662</c:v>
                </c:pt>
                <c:pt idx="53">
                  <c:v>127.95622348096059</c:v>
                </c:pt>
                <c:pt idx="54">
                  <c:v>148.96631897608646</c:v>
                </c:pt>
                <c:pt idx="55">
                  <c:v>161.77640126045915</c:v>
                </c:pt>
                <c:pt idx="56">
                  <c:v>175.01236197969661</c:v>
                </c:pt>
                <c:pt idx="57">
                  <c:v>187.43914505693954</c:v>
                </c:pt>
                <c:pt idx="58">
                  <c:v>194.36768041011021</c:v>
                </c:pt>
                <c:pt idx="59">
                  <c:v>185.35016368130059</c:v>
                </c:pt>
                <c:pt idx="60">
                  <c:v>179.91179393352425</c:v>
                </c:pt>
                <c:pt idx="61">
                  <c:v>184.70819778211361</c:v>
                </c:pt>
                <c:pt idx="62">
                  <c:v>191.31288112430263</c:v>
                </c:pt>
                <c:pt idx="63">
                  <c:v>190.85631465061468</c:v>
                </c:pt>
                <c:pt idx="64">
                  <c:v>182.35026043265307</c:v>
                </c:pt>
                <c:pt idx="65">
                  <c:v>169.75218394285278</c:v>
                </c:pt>
                <c:pt idx="66">
                  <c:v>142.40519590520981</c:v>
                </c:pt>
              </c:numCache>
            </c:numRef>
          </c:val>
          <c:extLst xmlns:c16r2="http://schemas.microsoft.com/office/drawing/2015/06/chart">
            <c:ext xmlns:c16="http://schemas.microsoft.com/office/drawing/2014/chart" uri="{C3380CC4-5D6E-409C-BE32-E72D297353CC}">
              <c16:uniqueId val="{00000000-5CE2-4374-BD53-801E8D9D63A9}"/>
            </c:ext>
          </c:extLst>
        </c:ser>
        <c:ser>
          <c:idx val="1"/>
          <c:order val="1"/>
          <c:tx>
            <c:strRef>
              <c:f>'Base Macro'!$AJ$81</c:f>
              <c:strCache>
                <c:ptCount val="1"/>
                <c:pt idx="0">
                  <c:v>IPIBrCAP97H</c:v>
                </c:pt>
              </c:strCache>
            </c:strRef>
          </c:tx>
          <c:marker>
            <c:symbol val="none"/>
          </c:marker>
          <c:cat>
            <c:numRef>
              <c:f>'Base Macro'!$A$83:$A$149</c:f>
              <c:numCache>
                <c:formatCode>General</c:formatCode>
                <c:ptCount val="67"/>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pt idx="60">
                  <c:v>2010</c:v>
                </c:pt>
                <c:pt idx="61">
                  <c:v>2011</c:v>
                </c:pt>
                <c:pt idx="62">
                  <c:v>2012</c:v>
                </c:pt>
                <c:pt idx="63">
                  <c:v>2013</c:v>
                </c:pt>
                <c:pt idx="64">
                  <c:v>2014</c:v>
                </c:pt>
                <c:pt idx="65">
                  <c:v>2015</c:v>
                </c:pt>
                <c:pt idx="66">
                  <c:v>2016</c:v>
                </c:pt>
              </c:numCache>
            </c:numRef>
          </c:cat>
          <c:val>
            <c:numRef>
              <c:f>'Base Macro'!$AJ$83:$AJ$149</c:f>
              <c:numCache>
                <c:formatCode>0.0</c:formatCode>
                <c:ptCount val="67"/>
                <c:pt idx="0">
                  <c:v>100</c:v>
                </c:pt>
                <c:pt idx="1">
                  <c:v>106.5491956394458</c:v>
                </c:pt>
                <c:pt idx="2">
                  <c:v>109.31815733053041</c:v>
                </c:pt>
                <c:pt idx="3">
                  <c:v>111.2042026104253</c:v>
                </c:pt>
                <c:pt idx="4">
                  <c:v>116.99879434778731</c:v>
                </c:pt>
                <c:pt idx="5">
                  <c:v>122.45209896443841</c:v>
                </c:pt>
                <c:pt idx="6">
                  <c:v>130.33515864562639</c:v>
                </c:pt>
                <c:pt idx="7">
                  <c:v>140.25960570251704</c:v>
                </c:pt>
                <c:pt idx="8">
                  <c:v>137.19035122181168</c:v>
                </c:pt>
                <c:pt idx="9">
                  <c:v>143.01843617246186</c:v>
                </c:pt>
                <c:pt idx="10">
                  <c:v>142.12266380171818</c:v>
                </c:pt>
                <c:pt idx="11">
                  <c:v>143.80420365046425</c:v>
                </c:pt>
                <c:pt idx="12">
                  <c:v>151.08713138810845</c:v>
                </c:pt>
                <c:pt idx="13">
                  <c:v>155.64027564892217</c:v>
                </c:pt>
                <c:pt idx="14">
                  <c:v>164.78019924900576</c:v>
                </c:pt>
                <c:pt idx="15">
                  <c:v>168.44721456833642</c:v>
                </c:pt>
                <c:pt idx="16">
                  <c:v>166.66468203753712</c:v>
                </c:pt>
                <c:pt idx="17">
                  <c:v>167.80769905087701</c:v>
                </c:pt>
                <c:pt idx="18">
                  <c:v>170.92489061216625</c:v>
                </c:pt>
                <c:pt idx="19">
                  <c:v>172.34820081151952</c:v>
                </c:pt>
                <c:pt idx="20">
                  <c:v>179.43287512422398</c:v>
                </c:pt>
                <c:pt idx="21">
                  <c:v>184.81751897903447</c:v>
                </c:pt>
                <c:pt idx="22">
                  <c:v>190.36375189283439</c:v>
                </c:pt>
                <c:pt idx="23">
                  <c:v>196.07642303015373</c:v>
                </c:pt>
                <c:pt idx="24">
                  <c:v>201.96052707525459</c:v>
                </c:pt>
                <c:pt idx="25">
                  <c:v>208.02120859906739</c:v>
                </c:pt>
                <c:pt idx="26">
                  <c:v>214.26376655717678</c:v>
                </c:pt>
                <c:pt idx="27">
                  <c:v>220.69365892278617</c:v>
                </c:pt>
                <c:pt idx="28">
                  <c:v>227.31650745871642</c:v>
                </c:pt>
                <c:pt idx="29">
                  <c:v>234.13810263260581</c:v>
                </c:pt>
                <c:pt idx="30">
                  <c:v>241.16440867961506</c:v>
                </c:pt>
                <c:pt idx="31">
                  <c:v>248.40156881705721</c:v>
                </c:pt>
                <c:pt idx="32">
                  <c:v>255.85591061551523</c:v>
                </c:pt>
                <c:pt idx="33">
                  <c:v>263.53395153114394</c:v>
                </c:pt>
                <c:pt idx="34">
                  <c:v>271.44240460399186</c:v>
                </c:pt>
                <c:pt idx="35">
                  <c:v>279.58818432732215</c:v>
                </c:pt>
                <c:pt idx="36">
                  <c:v>287.97841269307395</c:v>
                </c:pt>
                <c:pt idx="37">
                  <c:v>296.62042541873672</c:v>
                </c:pt>
                <c:pt idx="38">
                  <c:v>305.52177836109144</c:v>
                </c:pt>
                <c:pt idx="39">
                  <c:v>314.69025412242479</c:v>
                </c:pt>
                <c:pt idx="40">
                  <c:v>324.13386885498636</c:v>
                </c:pt>
                <c:pt idx="41">
                  <c:v>333.86087926964734</c:v>
                </c:pt>
                <c:pt idx="42">
                  <c:v>343.8797898548803</c:v>
                </c:pt>
                <c:pt idx="43">
                  <c:v>354.19936031237648</c:v>
                </c:pt>
                <c:pt idx="44">
                  <c:v>364.82861321579969</c:v>
                </c:pt>
                <c:pt idx="45">
                  <c:v>375.77684189937531</c:v>
                </c:pt>
                <c:pt idx="46">
                  <c:v>387.05361858320555</c:v>
                </c:pt>
                <c:pt idx="47">
                  <c:v>398.66880274242533</c:v>
                </c:pt>
                <c:pt idx="48">
                  <c:v>410.63254972750457</c:v>
                </c:pt>
                <c:pt idx="49">
                  <c:v>422.95531964324329</c:v>
                </c:pt>
                <c:pt idx="50">
                  <c:v>435.64788649421581</c:v>
                </c:pt>
                <c:pt idx="51">
                  <c:v>448.72134760466196</c:v>
                </c:pt>
                <c:pt idx="52">
                  <c:v>462.18713332106915</c:v>
                </c:pt>
                <c:pt idx="53">
                  <c:v>476.05701700591067</c:v>
                </c:pt>
                <c:pt idx="54">
                  <c:v>490.34312533129696</c:v>
                </c:pt>
                <c:pt idx="55">
                  <c:v>505.05794888152838</c:v>
                </c:pt>
                <c:pt idx="56">
                  <c:v>520.21435307382205</c:v>
                </c:pt>
                <c:pt idx="57">
                  <c:v>535.82558940676097</c:v>
                </c:pt>
                <c:pt idx="58">
                  <c:v>551.90530704630623</c:v>
                </c:pt>
                <c:pt idx="59">
                  <c:v>568.46756475948416</c:v>
                </c:pt>
                <c:pt idx="60">
                  <c:v>585.52684320621302</c:v>
                </c:pt>
                <c:pt idx="61">
                  <c:v>603.0980575999746</c:v>
                </c:pt>
                <c:pt idx="62">
                  <c:v>621.19657074844565</c:v>
                </c:pt>
                <c:pt idx="63">
                  <c:v>639.8382064854527</c:v>
                </c:pt>
                <c:pt idx="64">
                  <c:v>659.03926350602205</c:v>
                </c:pt>
                <c:pt idx="65">
                  <c:v>678.81652961659177</c:v>
                </c:pt>
                <c:pt idx="66">
                  <c:v>699.18729641288292</c:v>
                </c:pt>
              </c:numCache>
            </c:numRef>
          </c:val>
          <c:extLst xmlns:c16r2="http://schemas.microsoft.com/office/drawing/2015/06/chart">
            <c:ext xmlns:c16="http://schemas.microsoft.com/office/drawing/2014/chart" uri="{C3380CC4-5D6E-409C-BE32-E72D297353CC}">
              <c16:uniqueId val="{00000001-5CE2-4374-BD53-801E8D9D63A9}"/>
            </c:ext>
          </c:extLst>
        </c:ser>
        <c:marker val="1"/>
        <c:axId val="45339392"/>
        <c:axId val="45340928"/>
      </c:lineChart>
      <c:catAx>
        <c:axId val="45339392"/>
        <c:scaling>
          <c:orientation val="minMax"/>
        </c:scaling>
        <c:axPos val="b"/>
        <c:numFmt formatCode="General" sourceLinked="1"/>
        <c:majorTickMark val="none"/>
        <c:tickLblPos val="nextTo"/>
        <c:crossAx val="45340928"/>
        <c:crosses val="autoZero"/>
        <c:auto val="1"/>
        <c:lblAlgn val="ctr"/>
        <c:lblOffset val="100"/>
      </c:catAx>
      <c:valAx>
        <c:axId val="45340928"/>
        <c:scaling>
          <c:orientation val="minMax"/>
          <c:min val="100"/>
        </c:scaling>
        <c:axPos val="l"/>
        <c:majorGridlines/>
        <c:numFmt formatCode="0" sourceLinked="0"/>
        <c:majorTickMark val="none"/>
        <c:tickLblPos val="nextTo"/>
        <c:crossAx val="45339392"/>
        <c:crosses val="autoZero"/>
        <c:crossBetween val="between"/>
      </c:valAx>
    </c:plotArea>
    <c:legend>
      <c:legendPos val="b"/>
      <c:layout/>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a:pPr>
            <a:r>
              <a:rPr lang="en-US" dirty="0"/>
              <a:t>Precio Nominal Petrolero Cesta Venezolana ($/barril)</a:t>
            </a:r>
          </a:p>
        </c:rich>
      </c:tx>
      <c:layout>
        <c:manualLayout>
          <c:xMode val="edge"/>
          <c:yMode val="edge"/>
          <c:x val="0.19555511591608218"/>
          <c:y val="1.5117367911501887E-2"/>
        </c:manualLayout>
      </c:layout>
    </c:title>
    <c:plotArea>
      <c:layout/>
      <c:lineChart>
        <c:grouping val="standard"/>
        <c:ser>
          <c:idx val="1"/>
          <c:order val="0"/>
          <c:tx>
            <c:strRef>
              <c:f>'Precio Petroero y choques'!$C$2</c:f>
              <c:strCache>
                <c:ptCount val="1"/>
                <c:pt idx="0">
                  <c:v>PrePetVen$n</c:v>
                </c:pt>
              </c:strCache>
            </c:strRef>
          </c:tx>
          <c:marker>
            <c:symbol val="none"/>
          </c:marker>
          <c:cat>
            <c:numRef>
              <c:f>'Precio Petroero y choques'!$B$3:$B$69</c:f>
              <c:numCache>
                <c:formatCode>General</c:formatCode>
                <c:ptCount val="67"/>
                <c:pt idx="0">
                  <c:v>1950</c:v>
                </c:pt>
                <c:pt idx="1">
                  <c:v>1951</c:v>
                </c:pt>
                <c:pt idx="2">
                  <c:v>1952</c:v>
                </c:pt>
                <c:pt idx="3">
                  <c:v>1953</c:v>
                </c:pt>
                <c:pt idx="4">
                  <c:v>1954</c:v>
                </c:pt>
                <c:pt idx="5">
                  <c:v>1955</c:v>
                </c:pt>
                <c:pt idx="6">
                  <c:v>1956</c:v>
                </c:pt>
                <c:pt idx="7">
                  <c:v>1957</c:v>
                </c:pt>
                <c:pt idx="8">
                  <c:v>1958</c:v>
                </c:pt>
                <c:pt idx="9">
                  <c:v>1959</c:v>
                </c:pt>
                <c:pt idx="10">
                  <c:v>1960</c:v>
                </c:pt>
                <c:pt idx="11">
                  <c:v>1961</c:v>
                </c:pt>
                <c:pt idx="12">
                  <c:v>1962</c:v>
                </c:pt>
                <c:pt idx="13">
                  <c:v>1963</c:v>
                </c:pt>
                <c:pt idx="14">
                  <c:v>1964</c:v>
                </c:pt>
                <c:pt idx="15">
                  <c:v>1965</c:v>
                </c:pt>
                <c:pt idx="16">
                  <c:v>1966</c:v>
                </c:pt>
                <c:pt idx="17">
                  <c:v>1967</c:v>
                </c:pt>
                <c:pt idx="18">
                  <c:v>1968</c:v>
                </c:pt>
                <c:pt idx="19">
                  <c:v>1969</c:v>
                </c:pt>
                <c:pt idx="20">
                  <c:v>1970</c:v>
                </c:pt>
                <c:pt idx="21">
                  <c:v>1971</c:v>
                </c:pt>
                <c:pt idx="22">
                  <c:v>1972</c:v>
                </c:pt>
                <c:pt idx="23">
                  <c:v>1973</c:v>
                </c:pt>
                <c:pt idx="24">
                  <c:v>1974</c:v>
                </c:pt>
                <c:pt idx="25">
                  <c:v>1975</c:v>
                </c:pt>
                <c:pt idx="26">
                  <c:v>1976</c:v>
                </c:pt>
                <c:pt idx="27">
                  <c:v>1977</c:v>
                </c:pt>
                <c:pt idx="28">
                  <c:v>1978</c:v>
                </c:pt>
                <c:pt idx="29">
                  <c:v>1979</c:v>
                </c:pt>
                <c:pt idx="30">
                  <c:v>1980</c:v>
                </c:pt>
                <c:pt idx="31">
                  <c:v>1981</c:v>
                </c:pt>
                <c:pt idx="32">
                  <c:v>1982</c:v>
                </c:pt>
                <c:pt idx="33">
                  <c:v>1983</c:v>
                </c:pt>
                <c:pt idx="34">
                  <c:v>1984</c:v>
                </c:pt>
                <c:pt idx="35">
                  <c:v>1985</c:v>
                </c:pt>
                <c:pt idx="36">
                  <c:v>1986</c:v>
                </c:pt>
                <c:pt idx="37">
                  <c:v>1987</c:v>
                </c:pt>
                <c:pt idx="38">
                  <c:v>1988</c:v>
                </c:pt>
                <c:pt idx="39">
                  <c:v>1989</c:v>
                </c:pt>
                <c:pt idx="40">
                  <c:v>1990</c:v>
                </c:pt>
                <c:pt idx="41">
                  <c:v>1991</c:v>
                </c:pt>
                <c:pt idx="42">
                  <c:v>1992</c:v>
                </c:pt>
                <c:pt idx="43">
                  <c:v>1993</c:v>
                </c:pt>
                <c:pt idx="44">
                  <c:v>1994</c:v>
                </c:pt>
                <c:pt idx="45">
                  <c:v>1995</c:v>
                </c:pt>
                <c:pt idx="46">
                  <c:v>1996</c:v>
                </c:pt>
                <c:pt idx="47">
                  <c:v>1997</c:v>
                </c:pt>
                <c:pt idx="48">
                  <c:v>1998</c:v>
                </c:pt>
                <c:pt idx="49">
                  <c:v>1999</c:v>
                </c:pt>
                <c:pt idx="50">
                  <c:v>2000</c:v>
                </c:pt>
                <c:pt idx="51">
                  <c:v>2001</c:v>
                </c:pt>
                <c:pt idx="52">
                  <c:v>2002</c:v>
                </c:pt>
                <c:pt idx="53">
                  <c:v>2003</c:v>
                </c:pt>
                <c:pt idx="54">
                  <c:v>2004</c:v>
                </c:pt>
                <c:pt idx="55">
                  <c:v>2005</c:v>
                </c:pt>
                <c:pt idx="56">
                  <c:v>2006</c:v>
                </c:pt>
                <c:pt idx="57">
                  <c:v>2007</c:v>
                </c:pt>
                <c:pt idx="58">
                  <c:v>2008</c:v>
                </c:pt>
                <c:pt idx="59">
                  <c:v>2009</c:v>
                </c:pt>
                <c:pt idx="60">
                  <c:v>2010</c:v>
                </c:pt>
                <c:pt idx="61">
                  <c:v>2011</c:v>
                </c:pt>
                <c:pt idx="62">
                  <c:v>2012</c:v>
                </c:pt>
                <c:pt idx="63">
                  <c:v>2013</c:v>
                </c:pt>
                <c:pt idx="64">
                  <c:v>2014</c:v>
                </c:pt>
                <c:pt idx="65">
                  <c:v>2015</c:v>
                </c:pt>
                <c:pt idx="66">
                  <c:v>2016</c:v>
                </c:pt>
              </c:numCache>
            </c:numRef>
          </c:cat>
          <c:val>
            <c:numRef>
              <c:f>'Precio Petroero y choques'!$C$3:$C$69</c:f>
              <c:numCache>
                <c:formatCode>0.00</c:formatCode>
                <c:ptCount val="67"/>
                <c:pt idx="0">
                  <c:v>2.12</c:v>
                </c:pt>
                <c:pt idx="1">
                  <c:v>2</c:v>
                </c:pt>
                <c:pt idx="2">
                  <c:v>2.14</c:v>
                </c:pt>
                <c:pt idx="3">
                  <c:v>2.2999999999999998</c:v>
                </c:pt>
                <c:pt idx="4">
                  <c:v>2.3099999999999987</c:v>
                </c:pt>
                <c:pt idx="5">
                  <c:v>2.34</c:v>
                </c:pt>
                <c:pt idx="6">
                  <c:v>2.36</c:v>
                </c:pt>
                <c:pt idx="7">
                  <c:v>2.65</c:v>
                </c:pt>
                <c:pt idx="8">
                  <c:v>2.5</c:v>
                </c:pt>
                <c:pt idx="9">
                  <c:v>2.23</c:v>
                </c:pt>
                <c:pt idx="10">
                  <c:v>2.12</c:v>
                </c:pt>
                <c:pt idx="11">
                  <c:v>2.12</c:v>
                </c:pt>
                <c:pt idx="12">
                  <c:v>2.08</c:v>
                </c:pt>
                <c:pt idx="13">
                  <c:v>2.0299999999999998</c:v>
                </c:pt>
                <c:pt idx="14">
                  <c:v>1.9400000000000008</c:v>
                </c:pt>
                <c:pt idx="15">
                  <c:v>1.8800000000000001</c:v>
                </c:pt>
                <c:pt idx="16">
                  <c:v>1.8800000000000001</c:v>
                </c:pt>
                <c:pt idx="17">
                  <c:v>1.85</c:v>
                </c:pt>
                <c:pt idx="18">
                  <c:v>1.86</c:v>
                </c:pt>
                <c:pt idx="19">
                  <c:v>1.81</c:v>
                </c:pt>
                <c:pt idx="20">
                  <c:v>1.84</c:v>
                </c:pt>
                <c:pt idx="21">
                  <c:v>2.3499999999999988</c:v>
                </c:pt>
                <c:pt idx="22">
                  <c:v>2.52</c:v>
                </c:pt>
                <c:pt idx="23">
                  <c:v>3.71</c:v>
                </c:pt>
                <c:pt idx="24">
                  <c:v>10.53</c:v>
                </c:pt>
                <c:pt idx="25">
                  <c:v>10.99</c:v>
                </c:pt>
                <c:pt idx="26">
                  <c:v>11.15</c:v>
                </c:pt>
                <c:pt idx="27">
                  <c:v>12.54</c:v>
                </c:pt>
                <c:pt idx="28">
                  <c:v>12.04</c:v>
                </c:pt>
                <c:pt idx="29">
                  <c:v>17.690000000000001</c:v>
                </c:pt>
                <c:pt idx="30">
                  <c:v>26.439999999999987</c:v>
                </c:pt>
                <c:pt idx="31">
                  <c:v>29.71</c:v>
                </c:pt>
                <c:pt idx="32">
                  <c:v>27.47</c:v>
                </c:pt>
                <c:pt idx="33">
                  <c:v>25.310000000000013</c:v>
                </c:pt>
                <c:pt idx="34">
                  <c:v>26.7</c:v>
                </c:pt>
                <c:pt idx="35">
                  <c:v>25.89</c:v>
                </c:pt>
                <c:pt idx="36">
                  <c:v>12.82</c:v>
                </c:pt>
                <c:pt idx="37">
                  <c:v>16.32</c:v>
                </c:pt>
                <c:pt idx="38">
                  <c:v>13.51</c:v>
                </c:pt>
                <c:pt idx="39">
                  <c:v>16.87</c:v>
                </c:pt>
                <c:pt idx="40">
                  <c:v>20.329999999999988</c:v>
                </c:pt>
                <c:pt idx="41">
                  <c:v>15.92</c:v>
                </c:pt>
                <c:pt idx="42">
                  <c:v>14.91</c:v>
                </c:pt>
                <c:pt idx="43">
                  <c:v>13.34</c:v>
                </c:pt>
                <c:pt idx="44">
                  <c:v>13.23</c:v>
                </c:pt>
                <c:pt idx="45">
                  <c:v>14.84</c:v>
                </c:pt>
                <c:pt idx="46">
                  <c:v>18.39</c:v>
                </c:pt>
                <c:pt idx="47">
                  <c:v>16.32</c:v>
                </c:pt>
                <c:pt idx="48">
                  <c:v>10.57</c:v>
                </c:pt>
                <c:pt idx="49">
                  <c:v>16.04</c:v>
                </c:pt>
                <c:pt idx="50">
                  <c:v>25.91</c:v>
                </c:pt>
                <c:pt idx="51">
                  <c:v>20.25</c:v>
                </c:pt>
                <c:pt idx="52">
                  <c:v>21.99</c:v>
                </c:pt>
                <c:pt idx="53">
                  <c:v>23.29</c:v>
                </c:pt>
                <c:pt idx="54">
                  <c:v>32.58</c:v>
                </c:pt>
                <c:pt idx="55">
                  <c:v>45.74</c:v>
                </c:pt>
                <c:pt idx="56">
                  <c:v>55.21</c:v>
                </c:pt>
                <c:pt idx="57">
                  <c:v>64.739999999999995</c:v>
                </c:pt>
                <c:pt idx="58">
                  <c:v>86.490000000000023</c:v>
                </c:pt>
                <c:pt idx="59">
                  <c:v>57.01</c:v>
                </c:pt>
                <c:pt idx="60">
                  <c:v>71.97</c:v>
                </c:pt>
                <c:pt idx="61">
                  <c:v>101.04</c:v>
                </c:pt>
                <c:pt idx="62">
                  <c:v>103.42</c:v>
                </c:pt>
                <c:pt idx="63">
                  <c:v>100.6</c:v>
                </c:pt>
                <c:pt idx="64">
                  <c:v>88.4</c:v>
                </c:pt>
                <c:pt idx="65">
                  <c:v>44.7</c:v>
                </c:pt>
                <c:pt idx="66">
                  <c:v>48.575700000000012</c:v>
                </c:pt>
              </c:numCache>
            </c:numRef>
          </c:val>
          <c:extLst xmlns:c16r2="http://schemas.microsoft.com/office/drawing/2015/06/chart">
            <c:ext xmlns:c16="http://schemas.microsoft.com/office/drawing/2014/chart" uri="{C3380CC4-5D6E-409C-BE32-E72D297353CC}">
              <c16:uniqueId val="{00000000-1DBF-436F-974B-530F287B7321}"/>
            </c:ext>
          </c:extLst>
        </c:ser>
        <c:marker val="1"/>
        <c:axId val="46094976"/>
        <c:axId val="46100864"/>
      </c:lineChart>
      <c:dateAx>
        <c:axId val="46094976"/>
        <c:scaling>
          <c:orientation val="minMax"/>
        </c:scaling>
        <c:axPos val="b"/>
        <c:numFmt formatCode="General" sourceLinked="1"/>
        <c:tickLblPos val="nextTo"/>
        <c:crossAx val="46100864"/>
        <c:crosses val="autoZero"/>
        <c:lblOffset val="100"/>
        <c:baseTimeUnit val="days"/>
      </c:dateAx>
      <c:valAx>
        <c:axId val="46100864"/>
        <c:scaling>
          <c:orientation val="minMax"/>
        </c:scaling>
        <c:axPos val="l"/>
        <c:majorGridlines/>
        <c:numFmt formatCode="0.00" sourceLinked="1"/>
        <c:tickLblPos val="nextTo"/>
        <c:crossAx val="46094976"/>
        <c:crosses val="autoZero"/>
        <c:crossBetween val="between"/>
      </c:valAx>
      <c:spPr>
        <a:noFill/>
        <a:ln w="25400">
          <a:noFill/>
        </a:ln>
      </c:spPr>
    </c:plotArea>
    <c:legend>
      <c:legendPos val="b"/>
      <c:layout/>
    </c:legend>
    <c:plotVisOnly val="1"/>
    <c:dispBlanksAs val="gap"/>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a:pPr>
            <a:r>
              <a:rPr lang="en-US" dirty="0"/>
              <a:t>Identificación de Boom y Bust Petroleros</a:t>
            </a:r>
          </a:p>
        </c:rich>
      </c:tx>
      <c:layout/>
    </c:title>
    <c:plotArea>
      <c:layout>
        <c:manualLayout>
          <c:layoutTarget val="inner"/>
          <c:xMode val="edge"/>
          <c:yMode val="edge"/>
          <c:x val="8.5869170666860797E-2"/>
          <c:y val="9.1800404720402545E-2"/>
          <c:w val="0.90071756873757269"/>
          <c:h val="0.74051551762136603"/>
        </c:manualLayout>
      </c:layout>
      <c:lineChart>
        <c:grouping val="standard"/>
        <c:ser>
          <c:idx val="0"/>
          <c:order val="0"/>
          <c:tx>
            <c:strRef>
              <c:f>'Precio Petroero y choques'!$E$2</c:f>
              <c:strCache>
                <c:ptCount val="1"/>
                <c:pt idx="0">
                  <c:v>PrePetVen$r2012</c:v>
                </c:pt>
              </c:strCache>
            </c:strRef>
          </c:tx>
          <c:marker>
            <c:symbol val="none"/>
          </c:marker>
          <c:cat>
            <c:numRef>
              <c:f>'Precio Petroero y choques'!$B$17:$B$73</c:f>
              <c:numCache>
                <c:formatCode>General</c:formatCode>
                <c:ptCount val="5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pt idx="38">
                  <c:v>2002</c:v>
                </c:pt>
                <c:pt idx="39">
                  <c:v>2003</c:v>
                </c:pt>
                <c:pt idx="40">
                  <c:v>2004</c:v>
                </c:pt>
                <c:pt idx="41">
                  <c:v>2005</c:v>
                </c:pt>
                <c:pt idx="42">
                  <c:v>2006</c:v>
                </c:pt>
                <c:pt idx="43">
                  <c:v>2007</c:v>
                </c:pt>
                <c:pt idx="44">
                  <c:v>2008</c:v>
                </c:pt>
                <c:pt idx="45">
                  <c:v>2009</c:v>
                </c:pt>
                <c:pt idx="46">
                  <c:v>2010</c:v>
                </c:pt>
                <c:pt idx="47">
                  <c:v>2011</c:v>
                </c:pt>
                <c:pt idx="48">
                  <c:v>2012</c:v>
                </c:pt>
                <c:pt idx="49">
                  <c:v>2013</c:v>
                </c:pt>
                <c:pt idx="50">
                  <c:v>2014</c:v>
                </c:pt>
                <c:pt idx="51">
                  <c:v>2015</c:v>
                </c:pt>
                <c:pt idx="52">
                  <c:v>2016</c:v>
                </c:pt>
                <c:pt idx="53">
                  <c:v>2017</c:v>
                </c:pt>
                <c:pt idx="54">
                  <c:v>2018</c:v>
                </c:pt>
                <c:pt idx="55">
                  <c:v>2019</c:v>
                </c:pt>
                <c:pt idx="56">
                  <c:v>2020</c:v>
                </c:pt>
              </c:numCache>
            </c:numRef>
          </c:cat>
          <c:val>
            <c:numRef>
              <c:f>'Precio Petroero y choques'!$E$17:$E$73</c:f>
              <c:numCache>
                <c:formatCode>0.00</c:formatCode>
                <c:ptCount val="57"/>
                <c:pt idx="0">
                  <c:v>14.368140645161297</c:v>
                </c:pt>
                <c:pt idx="1">
                  <c:v>13.70275301587302</c:v>
                </c:pt>
                <c:pt idx="2">
                  <c:v>13.322120987654321</c:v>
                </c:pt>
                <c:pt idx="3">
                  <c:v>12.717032934131737</c:v>
                </c:pt>
                <c:pt idx="4">
                  <c:v>12.271403448275855</c:v>
                </c:pt>
                <c:pt idx="5">
                  <c:v>11.323300817438701</c:v>
                </c:pt>
                <c:pt idx="6">
                  <c:v>10.887962886597947</c:v>
                </c:pt>
                <c:pt idx="7">
                  <c:v>13.322120987654321</c:v>
                </c:pt>
                <c:pt idx="8">
                  <c:v>13.841552153110047</c:v>
                </c:pt>
                <c:pt idx="9">
                  <c:v>19.184543693693687</c:v>
                </c:pt>
                <c:pt idx="10">
                  <c:v>49.039043002028393</c:v>
                </c:pt>
                <c:pt idx="11">
                  <c:v>46.900335687732344</c:v>
                </c:pt>
                <c:pt idx="12">
                  <c:v>44.990739894551893</c:v>
                </c:pt>
                <c:pt idx="13">
                  <c:v>47.510045544554451</c:v>
                </c:pt>
                <c:pt idx="14">
                  <c:v>42.397419631901862</c:v>
                </c:pt>
                <c:pt idx="15">
                  <c:v>55.963043196693043</c:v>
                </c:pt>
                <c:pt idx="16">
                  <c:v>73.663246354535318</c:v>
                </c:pt>
                <c:pt idx="17">
                  <c:v>75.020486554852795</c:v>
                </c:pt>
                <c:pt idx="18">
                  <c:v>65.356965595854888</c:v>
                </c:pt>
                <c:pt idx="19">
                  <c:v>58.343615863453806</c:v>
                </c:pt>
                <c:pt idx="20">
                  <c:v>59.01004139258783</c:v>
                </c:pt>
                <c:pt idx="21">
                  <c:v>55.259223848221723</c:v>
                </c:pt>
                <c:pt idx="22">
                  <c:v>26.85375272561393</c:v>
                </c:pt>
                <c:pt idx="23">
                  <c:v>32.976669570957064</c:v>
                </c:pt>
                <c:pt idx="24">
                  <c:v>26.229144725530247</c:v>
                </c:pt>
                <c:pt idx="25">
                  <c:v>31.244292390427518</c:v>
                </c:pt>
                <c:pt idx="26">
                  <c:v>35.724059085400853</c:v>
                </c:pt>
                <c:pt idx="27">
                  <c:v>26.838180113810207</c:v>
                </c:pt>
                <c:pt idx="28">
                  <c:v>24.396578263451708</c:v>
                </c:pt>
                <c:pt idx="29">
                  <c:v>21.201850314392864</c:v>
                </c:pt>
                <c:pt idx="30">
                  <c:v>20.492687603305768</c:v>
                </c:pt>
                <c:pt idx="31">
                  <c:v>22.359236311932619</c:v>
                </c:pt>
                <c:pt idx="32">
                  <c:v>26.918926745298076</c:v>
                </c:pt>
                <c:pt idx="33">
                  <c:v>23.343208887965918</c:v>
                </c:pt>
                <c:pt idx="34">
                  <c:v>14.887635069781716</c:v>
                </c:pt>
                <c:pt idx="35">
                  <c:v>22.10828611736455</c:v>
                </c:pt>
                <c:pt idx="36">
                  <c:v>34.560816499636864</c:v>
                </c:pt>
                <c:pt idx="37">
                  <c:v>26.257220444277113</c:v>
                </c:pt>
                <c:pt idx="38">
                  <c:v>28.072513424913687</c:v>
                </c:pt>
                <c:pt idx="39">
                  <c:v>29.067692466591147</c:v>
                </c:pt>
                <c:pt idx="40">
                  <c:v>39.60207810817969</c:v>
                </c:pt>
                <c:pt idx="41">
                  <c:v>53.774079248986553</c:v>
                </c:pt>
                <c:pt idx="42">
                  <c:v>62.876412400793605</c:v>
                </c:pt>
                <c:pt idx="43">
                  <c:v>71.687770399126293</c:v>
                </c:pt>
                <c:pt idx="44">
                  <c:v>92.231093740202809</c:v>
                </c:pt>
                <c:pt idx="45">
                  <c:v>61.011172618242995</c:v>
                </c:pt>
                <c:pt idx="46">
                  <c:v>75.778149557911718</c:v>
                </c:pt>
                <c:pt idx="47">
                  <c:v>103.13097221913486</c:v>
                </c:pt>
                <c:pt idx="48">
                  <c:v>103.42</c:v>
                </c:pt>
                <c:pt idx="49">
                  <c:v>99.147724258124853</c:v>
                </c:pt>
                <c:pt idx="50">
                  <c:v>85.733093403622604</c:v>
                </c:pt>
                <c:pt idx="51">
                  <c:v>42.447334170648503</c:v>
                </c:pt>
                <c:pt idx="52">
                  <c:v>45.161266360142896</c:v>
                </c:pt>
                <c:pt idx="53">
                  <c:v>47.352669952225448</c:v>
                </c:pt>
                <c:pt idx="54">
                  <c:v>49.710380805696744</c:v>
                </c:pt>
                <c:pt idx="55">
                  <c:v>52.171988517165659</c:v>
                </c:pt>
                <c:pt idx="56">
                  <c:v>54.721187686517951</c:v>
                </c:pt>
              </c:numCache>
            </c:numRef>
          </c:val>
          <c:extLst xmlns:c16r2="http://schemas.microsoft.com/office/drawing/2015/06/chart">
            <c:ext xmlns:c16="http://schemas.microsoft.com/office/drawing/2014/chart" uri="{C3380CC4-5D6E-409C-BE32-E72D297353CC}">
              <c16:uniqueId val="{00000000-02BC-49ED-A533-4B13F52512EC}"/>
            </c:ext>
          </c:extLst>
        </c:ser>
        <c:ser>
          <c:idx val="1"/>
          <c:order val="1"/>
          <c:tx>
            <c:strRef>
              <c:f>'Precio Petroero y choques'!$K$2</c:f>
              <c:strCache>
                <c:ptCount val="1"/>
                <c:pt idx="0">
                  <c:v>PrePetVen$rProm</c:v>
                </c:pt>
              </c:strCache>
            </c:strRef>
          </c:tx>
          <c:marker>
            <c:symbol val="none"/>
          </c:marker>
          <c:cat>
            <c:numRef>
              <c:f>'Precio Petroero y choques'!$B$17:$B$73</c:f>
              <c:numCache>
                <c:formatCode>General</c:formatCode>
                <c:ptCount val="5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pt idx="38">
                  <c:v>2002</c:v>
                </c:pt>
                <c:pt idx="39">
                  <c:v>2003</c:v>
                </c:pt>
                <c:pt idx="40">
                  <c:v>2004</c:v>
                </c:pt>
                <c:pt idx="41">
                  <c:v>2005</c:v>
                </c:pt>
                <c:pt idx="42">
                  <c:v>2006</c:v>
                </c:pt>
                <c:pt idx="43">
                  <c:v>2007</c:v>
                </c:pt>
                <c:pt idx="44">
                  <c:v>2008</c:v>
                </c:pt>
                <c:pt idx="45">
                  <c:v>2009</c:v>
                </c:pt>
                <c:pt idx="46">
                  <c:v>2010</c:v>
                </c:pt>
                <c:pt idx="47">
                  <c:v>2011</c:v>
                </c:pt>
                <c:pt idx="48">
                  <c:v>2012</c:v>
                </c:pt>
                <c:pt idx="49">
                  <c:v>2013</c:v>
                </c:pt>
                <c:pt idx="50">
                  <c:v>2014</c:v>
                </c:pt>
                <c:pt idx="51">
                  <c:v>2015</c:v>
                </c:pt>
                <c:pt idx="52">
                  <c:v>2016</c:v>
                </c:pt>
                <c:pt idx="53">
                  <c:v>2017</c:v>
                </c:pt>
                <c:pt idx="54">
                  <c:v>2018</c:v>
                </c:pt>
                <c:pt idx="55">
                  <c:v>2019</c:v>
                </c:pt>
                <c:pt idx="56">
                  <c:v>2020</c:v>
                </c:pt>
              </c:numCache>
            </c:numRef>
          </c:cat>
          <c:val>
            <c:numRef>
              <c:f>'Precio Petroero y choques'!$K$17:$K$73</c:f>
              <c:numCache>
                <c:formatCode>0.00</c:formatCode>
                <c:ptCount val="57"/>
                <c:pt idx="0">
                  <c:v>16.821951233572378</c:v>
                </c:pt>
                <c:pt idx="1">
                  <c:v>16.356516846781918</c:v>
                </c:pt>
                <c:pt idx="2">
                  <c:v>16.139569050010824</c:v>
                </c:pt>
                <c:pt idx="3">
                  <c:v>15.904606733138017</c:v>
                </c:pt>
                <c:pt idx="4">
                  <c:v>15.874945902841423</c:v>
                </c:pt>
                <c:pt idx="5">
                  <c:v>17.3410948187421</c:v>
                </c:pt>
                <c:pt idx="6">
                  <c:v>18.683779588203322</c:v>
                </c:pt>
                <c:pt idx="7">
                  <c:v>19.937283788813293</c:v>
                </c:pt>
                <c:pt idx="8">
                  <c:v>21.230180905898674</c:v>
                </c:pt>
                <c:pt idx="9">
                  <c:v>22.356998254275773</c:v>
                </c:pt>
                <c:pt idx="10">
                  <c:v>24.275434572185983</c:v>
                </c:pt>
                <c:pt idx="11">
                  <c:v>27.136402160183053</c:v>
                </c:pt>
                <c:pt idx="12">
                  <c:v>30.073481203644764</c:v>
                </c:pt>
                <c:pt idx="13">
                  <c:v>32.550674649000385</c:v>
                </c:pt>
                <c:pt idx="14">
                  <c:v>34.706293644787493</c:v>
                </c:pt>
                <c:pt idx="15">
                  <c:v>36.938388682158845</c:v>
                </c:pt>
                <c:pt idx="16">
                  <c:v>39.016212223776257</c:v>
                </c:pt>
                <c:pt idx="17">
                  <c:v>39.692793810674274</c:v>
                </c:pt>
                <c:pt idx="18">
                  <c:v>40.705775642515555</c:v>
                </c:pt>
                <c:pt idx="19">
                  <c:v>41.403662706378228</c:v>
                </c:pt>
                <c:pt idx="20">
                  <c:v>42.399712285027668</c:v>
                </c:pt>
                <c:pt idx="21">
                  <c:v>43.641517094967817</c:v>
                </c:pt>
                <c:pt idx="22">
                  <c:v>44.317320051275559</c:v>
                </c:pt>
                <c:pt idx="23">
                  <c:v>44.845071356792644</c:v>
                </c:pt>
                <c:pt idx="24">
                  <c:v>44.945936687827647</c:v>
                </c:pt>
                <c:pt idx="25">
                  <c:v>43.518618917891516</c:v>
                </c:pt>
                <c:pt idx="26">
                  <c:v>42.291563949101558</c:v>
                </c:pt>
                <c:pt idx="27">
                  <c:v>41.387973291638808</c:v>
                </c:pt>
                <c:pt idx="28">
                  <c:v>40.179631458809396</c:v>
                </c:pt>
                <c:pt idx="29">
                  <c:v>38.804142230703405</c:v>
                </c:pt>
                <c:pt idx="30">
                  <c:v>37.111404376736942</c:v>
                </c:pt>
                <c:pt idx="31">
                  <c:v>35.156282883992013</c:v>
                </c:pt>
                <c:pt idx="32">
                  <c:v>32.718119578463266</c:v>
                </c:pt>
                <c:pt idx="33">
                  <c:v>30.853896969916228</c:v>
                </c:pt>
                <c:pt idx="34">
                  <c:v>29.390100800073064</c:v>
                </c:pt>
                <c:pt idx="35">
                  <c:v>28.419702635852662</c:v>
                </c:pt>
                <c:pt idx="36">
                  <c:v>28.345445405890906</c:v>
                </c:pt>
                <c:pt idx="37">
                  <c:v>30.146578389649893</c:v>
                </c:pt>
                <c:pt idx="38">
                  <c:v>32.082133431058352</c:v>
                </c:pt>
                <c:pt idx="39">
                  <c:v>35.382230881791976</c:v>
                </c:pt>
                <c:pt idx="40">
                  <c:v>36.870574893182749</c:v>
                </c:pt>
                <c:pt idx="41">
                  <c:v>38.873279416808295</c:v>
                </c:pt>
                <c:pt idx="42">
                  <c:v>42.687919022074531</c:v>
                </c:pt>
                <c:pt idx="43">
                  <c:v>46.639090108901996</c:v>
                </c:pt>
                <c:pt idx="44">
                  <c:v>50.536383806088551</c:v>
                </c:pt>
                <c:pt idx="45">
                  <c:v>53.798404096104413</c:v>
                </c:pt>
                <c:pt idx="46">
                  <c:v>54.802808989040152</c:v>
                </c:pt>
                <c:pt idx="47">
                  <c:v>55.714925969782399</c:v>
                </c:pt>
                <c:pt idx="48">
                  <c:v>56.915399022995402</c:v>
                </c:pt>
                <c:pt idx="49">
                  <c:v>58.656536309791157</c:v>
                </c:pt>
                <c:pt idx="50">
                  <c:v>60.159721429781186</c:v>
                </c:pt>
                <c:pt idx="51">
                  <c:v>61.167739989125316</c:v>
                </c:pt>
                <c:pt idx="52">
                  <c:v>62.755702688394329</c:v>
                </c:pt>
                <c:pt idx="53">
                  <c:v>64.409983519940965</c:v>
                </c:pt>
                <c:pt idx="54">
                  <c:v>66.164147912577079</c:v>
                </c:pt>
                <c:pt idx="55">
                  <c:v>67.534029978371905</c:v>
                </c:pt>
                <c:pt idx="56">
                  <c:v>68.330771683675849</c:v>
                </c:pt>
              </c:numCache>
            </c:numRef>
          </c:val>
          <c:extLst xmlns:c16r2="http://schemas.microsoft.com/office/drawing/2015/06/chart">
            <c:ext xmlns:c16="http://schemas.microsoft.com/office/drawing/2014/chart" uri="{C3380CC4-5D6E-409C-BE32-E72D297353CC}">
              <c16:uniqueId val="{00000001-02BC-49ED-A533-4B13F52512EC}"/>
            </c:ext>
          </c:extLst>
        </c:ser>
        <c:ser>
          <c:idx val="2"/>
          <c:order val="2"/>
          <c:tx>
            <c:strRef>
              <c:f>'Precio Petroero y choques'!$L$1:$L$2</c:f>
              <c:strCache>
                <c:ptCount val="1"/>
                <c:pt idx="0">
                  <c:v>PrePetVen$rProm más 25%</c:v>
                </c:pt>
              </c:strCache>
            </c:strRef>
          </c:tx>
          <c:marker>
            <c:symbol val="none"/>
          </c:marker>
          <c:cat>
            <c:numRef>
              <c:f>'Precio Petroero y choques'!$B$17:$B$73</c:f>
              <c:numCache>
                <c:formatCode>General</c:formatCode>
                <c:ptCount val="5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pt idx="38">
                  <c:v>2002</c:v>
                </c:pt>
                <c:pt idx="39">
                  <c:v>2003</c:v>
                </c:pt>
                <c:pt idx="40">
                  <c:v>2004</c:v>
                </c:pt>
                <c:pt idx="41">
                  <c:v>2005</c:v>
                </c:pt>
                <c:pt idx="42">
                  <c:v>2006</c:v>
                </c:pt>
                <c:pt idx="43">
                  <c:v>2007</c:v>
                </c:pt>
                <c:pt idx="44">
                  <c:v>2008</c:v>
                </c:pt>
                <c:pt idx="45">
                  <c:v>2009</c:v>
                </c:pt>
                <c:pt idx="46">
                  <c:v>2010</c:v>
                </c:pt>
                <c:pt idx="47">
                  <c:v>2011</c:v>
                </c:pt>
                <c:pt idx="48">
                  <c:v>2012</c:v>
                </c:pt>
                <c:pt idx="49">
                  <c:v>2013</c:v>
                </c:pt>
                <c:pt idx="50">
                  <c:v>2014</c:v>
                </c:pt>
                <c:pt idx="51">
                  <c:v>2015</c:v>
                </c:pt>
                <c:pt idx="52">
                  <c:v>2016</c:v>
                </c:pt>
                <c:pt idx="53">
                  <c:v>2017</c:v>
                </c:pt>
                <c:pt idx="54">
                  <c:v>2018</c:v>
                </c:pt>
                <c:pt idx="55">
                  <c:v>2019</c:v>
                </c:pt>
                <c:pt idx="56">
                  <c:v>2020</c:v>
                </c:pt>
              </c:numCache>
            </c:numRef>
          </c:cat>
          <c:val>
            <c:numRef>
              <c:f>'Precio Petroero y choques'!$L$17:$L$73</c:f>
              <c:numCache>
                <c:formatCode>0.00</c:formatCode>
                <c:ptCount val="57"/>
                <c:pt idx="0">
                  <c:v>21.027439041965451</c:v>
                </c:pt>
                <c:pt idx="1">
                  <c:v>20.445646058477404</c:v>
                </c:pt>
                <c:pt idx="2">
                  <c:v>20.174461312513529</c:v>
                </c:pt>
                <c:pt idx="3">
                  <c:v>19.880758416422527</c:v>
                </c:pt>
                <c:pt idx="4">
                  <c:v>19.843682378551765</c:v>
                </c:pt>
                <c:pt idx="5">
                  <c:v>21.67636852342763</c:v>
                </c:pt>
                <c:pt idx="6">
                  <c:v>23.354724485254195</c:v>
                </c:pt>
                <c:pt idx="7">
                  <c:v>24.921604736016615</c:v>
                </c:pt>
                <c:pt idx="8">
                  <c:v>26.537726132373308</c:v>
                </c:pt>
                <c:pt idx="9">
                  <c:v>27.946247817844689</c:v>
                </c:pt>
                <c:pt idx="10">
                  <c:v>30.344293215232518</c:v>
                </c:pt>
                <c:pt idx="11">
                  <c:v>33.920502700228845</c:v>
                </c:pt>
                <c:pt idx="12">
                  <c:v>37.591851504555962</c:v>
                </c:pt>
                <c:pt idx="13">
                  <c:v>40.688343311250527</c:v>
                </c:pt>
                <c:pt idx="14">
                  <c:v>43.382867055984292</c:v>
                </c:pt>
                <c:pt idx="15">
                  <c:v>46.172985852698496</c:v>
                </c:pt>
                <c:pt idx="16">
                  <c:v>48.77026527972032</c:v>
                </c:pt>
                <c:pt idx="17">
                  <c:v>49.615992263342797</c:v>
                </c:pt>
                <c:pt idx="18">
                  <c:v>50.882219553144338</c:v>
                </c:pt>
                <c:pt idx="19">
                  <c:v>51.754578382972817</c:v>
                </c:pt>
                <c:pt idx="20">
                  <c:v>52.999640356284559</c:v>
                </c:pt>
                <c:pt idx="21">
                  <c:v>54.55189636870977</c:v>
                </c:pt>
                <c:pt idx="22">
                  <c:v>55.396650064094494</c:v>
                </c:pt>
                <c:pt idx="23">
                  <c:v>56.056339195990866</c:v>
                </c:pt>
                <c:pt idx="24">
                  <c:v>56.182420859784528</c:v>
                </c:pt>
                <c:pt idx="25">
                  <c:v>54.398273647364391</c:v>
                </c:pt>
                <c:pt idx="26">
                  <c:v>52.864454936376902</c:v>
                </c:pt>
                <c:pt idx="27">
                  <c:v>51.734966614548547</c:v>
                </c:pt>
                <c:pt idx="28">
                  <c:v>50.224539323511813</c:v>
                </c:pt>
                <c:pt idx="29">
                  <c:v>48.505177788379285</c:v>
                </c:pt>
                <c:pt idx="30">
                  <c:v>46.389255470921206</c:v>
                </c:pt>
                <c:pt idx="31">
                  <c:v>43.945353604990053</c:v>
                </c:pt>
                <c:pt idx="32">
                  <c:v>40.897649473079049</c:v>
                </c:pt>
                <c:pt idx="33">
                  <c:v>38.567371212395265</c:v>
                </c:pt>
                <c:pt idx="34">
                  <c:v>36.737626000091346</c:v>
                </c:pt>
                <c:pt idx="35">
                  <c:v>35.524628294815855</c:v>
                </c:pt>
                <c:pt idx="36">
                  <c:v>35.431806757363546</c:v>
                </c:pt>
                <c:pt idx="37">
                  <c:v>37.683222987062344</c:v>
                </c:pt>
                <c:pt idx="38">
                  <c:v>40.102666788822951</c:v>
                </c:pt>
                <c:pt idx="39">
                  <c:v>44.227788602239983</c:v>
                </c:pt>
                <c:pt idx="40">
                  <c:v>46.088218616478464</c:v>
                </c:pt>
                <c:pt idx="41">
                  <c:v>48.591599271010345</c:v>
                </c:pt>
                <c:pt idx="42">
                  <c:v>53.359898777593109</c:v>
                </c:pt>
                <c:pt idx="43">
                  <c:v>58.298862636127474</c:v>
                </c:pt>
                <c:pt idx="44">
                  <c:v>63.170479757610636</c:v>
                </c:pt>
                <c:pt idx="45">
                  <c:v>67.248005120130486</c:v>
                </c:pt>
                <c:pt idx="46">
                  <c:v>68.503511236300213</c:v>
                </c:pt>
                <c:pt idx="47">
                  <c:v>69.643657462228035</c:v>
                </c:pt>
                <c:pt idx="48">
                  <c:v>71.144248778744256</c:v>
                </c:pt>
                <c:pt idx="49">
                  <c:v>73.320670387238948</c:v>
                </c:pt>
                <c:pt idx="50">
                  <c:v>75.199651787226514</c:v>
                </c:pt>
                <c:pt idx="51">
                  <c:v>76.459674986406583</c:v>
                </c:pt>
                <c:pt idx="52">
                  <c:v>78.44462836049297</c:v>
                </c:pt>
                <c:pt idx="53">
                  <c:v>80.512479399926178</c:v>
                </c:pt>
                <c:pt idx="54">
                  <c:v>82.705184890721355</c:v>
                </c:pt>
                <c:pt idx="55">
                  <c:v>84.417537472964781</c:v>
                </c:pt>
                <c:pt idx="56">
                  <c:v>85.413464604594807</c:v>
                </c:pt>
              </c:numCache>
            </c:numRef>
          </c:val>
          <c:extLst xmlns:c16r2="http://schemas.microsoft.com/office/drawing/2015/06/chart">
            <c:ext xmlns:c16="http://schemas.microsoft.com/office/drawing/2014/chart" uri="{C3380CC4-5D6E-409C-BE32-E72D297353CC}">
              <c16:uniqueId val="{00000002-02BC-49ED-A533-4B13F52512EC}"/>
            </c:ext>
          </c:extLst>
        </c:ser>
        <c:ser>
          <c:idx val="3"/>
          <c:order val="3"/>
          <c:tx>
            <c:strRef>
              <c:f>'Precio Petroero y choques'!$N$1:$N$2</c:f>
              <c:strCache>
                <c:ptCount val="1"/>
                <c:pt idx="0">
                  <c:v>PrePetVen$rProm menos 25%</c:v>
                </c:pt>
              </c:strCache>
            </c:strRef>
          </c:tx>
          <c:marker>
            <c:symbol val="none"/>
          </c:marker>
          <c:cat>
            <c:numRef>
              <c:f>'Precio Petroero y choques'!$B$17:$B$73</c:f>
              <c:numCache>
                <c:formatCode>General</c:formatCode>
                <c:ptCount val="5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pt idx="38">
                  <c:v>2002</c:v>
                </c:pt>
                <c:pt idx="39">
                  <c:v>2003</c:v>
                </c:pt>
                <c:pt idx="40">
                  <c:v>2004</c:v>
                </c:pt>
                <c:pt idx="41">
                  <c:v>2005</c:v>
                </c:pt>
                <c:pt idx="42">
                  <c:v>2006</c:v>
                </c:pt>
                <c:pt idx="43">
                  <c:v>2007</c:v>
                </c:pt>
                <c:pt idx="44">
                  <c:v>2008</c:v>
                </c:pt>
                <c:pt idx="45">
                  <c:v>2009</c:v>
                </c:pt>
                <c:pt idx="46">
                  <c:v>2010</c:v>
                </c:pt>
                <c:pt idx="47">
                  <c:v>2011</c:v>
                </c:pt>
                <c:pt idx="48">
                  <c:v>2012</c:v>
                </c:pt>
                <c:pt idx="49">
                  <c:v>2013</c:v>
                </c:pt>
                <c:pt idx="50">
                  <c:v>2014</c:v>
                </c:pt>
                <c:pt idx="51">
                  <c:v>2015</c:v>
                </c:pt>
                <c:pt idx="52">
                  <c:v>2016</c:v>
                </c:pt>
                <c:pt idx="53">
                  <c:v>2017</c:v>
                </c:pt>
                <c:pt idx="54">
                  <c:v>2018</c:v>
                </c:pt>
                <c:pt idx="55">
                  <c:v>2019</c:v>
                </c:pt>
                <c:pt idx="56">
                  <c:v>2020</c:v>
                </c:pt>
              </c:numCache>
            </c:numRef>
          </c:cat>
          <c:val>
            <c:numRef>
              <c:f>'Precio Petroero y choques'!$N$17:$N$73</c:f>
              <c:numCache>
                <c:formatCode>0.00</c:formatCode>
                <c:ptCount val="57"/>
                <c:pt idx="0">
                  <c:v>12.616463425179283</c:v>
                </c:pt>
                <c:pt idx="1">
                  <c:v>12.267387635086454</c:v>
                </c:pt>
                <c:pt idx="2">
                  <c:v>12.104676787508108</c:v>
                </c:pt>
                <c:pt idx="3">
                  <c:v>11.928455049853508</c:v>
                </c:pt>
                <c:pt idx="4">
                  <c:v>11.906209427131067</c:v>
                </c:pt>
                <c:pt idx="5">
                  <c:v>13.005821114056568</c:v>
                </c:pt>
                <c:pt idx="6">
                  <c:v>14.012834691152507</c:v>
                </c:pt>
                <c:pt idx="7">
                  <c:v>14.952962841609978</c:v>
                </c:pt>
                <c:pt idx="8">
                  <c:v>15.922635679424008</c:v>
                </c:pt>
                <c:pt idx="9">
                  <c:v>16.767748690706803</c:v>
                </c:pt>
                <c:pt idx="10">
                  <c:v>18.206575929139511</c:v>
                </c:pt>
                <c:pt idx="11">
                  <c:v>20.352301620137286</c:v>
                </c:pt>
                <c:pt idx="12">
                  <c:v>22.55511090273356</c:v>
                </c:pt>
                <c:pt idx="13">
                  <c:v>24.413005986750314</c:v>
                </c:pt>
                <c:pt idx="14">
                  <c:v>26.029720233590606</c:v>
                </c:pt>
                <c:pt idx="15">
                  <c:v>27.703791511619112</c:v>
                </c:pt>
                <c:pt idx="16">
                  <c:v>29.262159167832188</c:v>
                </c:pt>
                <c:pt idx="17">
                  <c:v>29.769595358005681</c:v>
                </c:pt>
                <c:pt idx="18">
                  <c:v>30.529331731886636</c:v>
                </c:pt>
                <c:pt idx="19">
                  <c:v>31.052747029783657</c:v>
                </c:pt>
                <c:pt idx="20">
                  <c:v>31.799784213770735</c:v>
                </c:pt>
                <c:pt idx="21">
                  <c:v>32.731137821225893</c:v>
                </c:pt>
                <c:pt idx="22">
                  <c:v>33.237990038456743</c:v>
                </c:pt>
                <c:pt idx="23">
                  <c:v>33.633803517594494</c:v>
                </c:pt>
                <c:pt idx="24">
                  <c:v>33.709452515870773</c:v>
                </c:pt>
                <c:pt idx="25">
                  <c:v>32.63896418841864</c:v>
                </c:pt>
                <c:pt idx="26">
                  <c:v>31.71867296182613</c:v>
                </c:pt>
                <c:pt idx="27">
                  <c:v>31.040979968729122</c:v>
                </c:pt>
                <c:pt idx="28">
                  <c:v>30.134723594107044</c:v>
                </c:pt>
                <c:pt idx="29">
                  <c:v>29.10310667302754</c:v>
                </c:pt>
                <c:pt idx="30">
                  <c:v>27.833553282552728</c:v>
                </c:pt>
                <c:pt idx="31">
                  <c:v>26.367212162994033</c:v>
                </c:pt>
                <c:pt idx="32">
                  <c:v>24.538589683847434</c:v>
                </c:pt>
                <c:pt idx="33">
                  <c:v>23.140422727437162</c:v>
                </c:pt>
                <c:pt idx="34">
                  <c:v>22.042575600054811</c:v>
                </c:pt>
                <c:pt idx="35">
                  <c:v>21.314776976889497</c:v>
                </c:pt>
                <c:pt idx="36">
                  <c:v>21.259084054418203</c:v>
                </c:pt>
                <c:pt idx="37">
                  <c:v>22.609933792237431</c:v>
                </c:pt>
                <c:pt idx="38">
                  <c:v>24.06160007329375</c:v>
                </c:pt>
                <c:pt idx="39">
                  <c:v>26.536673161343987</c:v>
                </c:pt>
                <c:pt idx="40">
                  <c:v>27.652931169887083</c:v>
                </c:pt>
                <c:pt idx="41">
                  <c:v>29.154959562606241</c:v>
                </c:pt>
                <c:pt idx="42">
                  <c:v>32.015939266555939</c:v>
                </c:pt>
                <c:pt idx="43">
                  <c:v>34.979317581676433</c:v>
                </c:pt>
                <c:pt idx="44">
                  <c:v>37.902287854566367</c:v>
                </c:pt>
                <c:pt idx="45">
                  <c:v>40.348803072078297</c:v>
                </c:pt>
                <c:pt idx="46">
                  <c:v>41.102106741780133</c:v>
                </c:pt>
                <c:pt idx="47">
                  <c:v>41.786194477336792</c:v>
                </c:pt>
                <c:pt idx="48">
                  <c:v>42.686549267246484</c:v>
                </c:pt>
                <c:pt idx="49">
                  <c:v>43.992402232343366</c:v>
                </c:pt>
                <c:pt idx="50">
                  <c:v>45.119791072335914</c:v>
                </c:pt>
                <c:pt idx="51">
                  <c:v>45.875804991843935</c:v>
                </c:pt>
                <c:pt idx="52">
                  <c:v>47.066777016295752</c:v>
                </c:pt>
                <c:pt idx="53">
                  <c:v>48.307487639955674</c:v>
                </c:pt>
                <c:pt idx="54">
                  <c:v>49.623110934432916</c:v>
                </c:pt>
                <c:pt idx="55">
                  <c:v>50.650522483778872</c:v>
                </c:pt>
                <c:pt idx="56">
                  <c:v>51.248078762756911</c:v>
                </c:pt>
              </c:numCache>
            </c:numRef>
          </c:val>
          <c:extLst xmlns:c16r2="http://schemas.microsoft.com/office/drawing/2015/06/chart">
            <c:ext xmlns:c16="http://schemas.microsoft.com/office/drawing/2014/chart" uri="{C3380CC4-5D6E-409C-BE32-E72D297353CC}">
              <c16:uniqueId val="{00000003-02BC-49ED-A533-4B13F52512EC}"/>
            </c:ext>
          </c:extLst>
        </c:ser>
        <c:marker val="1"/>
        <c:axId val="46191360"/>
        <c:axId val="46192896"/>
      </c:lineChart>
      <c:dateAx>
        <c:axId val="46191360"/>
        <c:scaling>
          <c:orientation val="minMax"/>
        </c:scaling>
        <c:axPos val="b"/>
        <c:numFmt formatCode="General" sourceLinked="1"/>
        <c:majorTickMark val="none"/>
        <c:tickLblPos val="nextTo"/>
        <c:crossAx val="46192896"/>
        <c:crosses val="autoZero"/>
        <c:lblOffset val="100"/>
        <c:baseTimeUnit val="days"/>
      </c:dateAx>
      <c:valAx>
        <c:axId val="46192896"/>
        <c:scaling>
          <c:orientation val="minMax"/>
        </c:scaling>
        <c:axPos val="l"/>
        <c:majorGridlines/>
        <c:title>
          <c:tx>
            <c:rich>
              <a:bodyPr/>
              <a:lstStyle/>
              <a:p>
                <a:pPr>
                  <a:defRPr/>
                </a:pPr>
                <a:r>
                  <a:rPr lang="es-VE" dirty="0"/>
                  <a:t>$/barril</a:t>
                </a:r>
              </a:p>
            </c:rich>
          </c:tx>
          <c:layout/>
        </c:title>
        <c:numFmt formatCode="0.00" sourceLinked="1"/>
        <c:majorTickMark val="none"/>
        <c:tickLblPos val="nextTo"/>
        <c:crossAx val="46191360"/>
        <c:crosses val="autoZero"/>
        <c:crossBetween val="between"/>
      </c:valAx>
    </c:plotArea>
    <c:legend>
      <c:legendPos val="b"/>
      <c:layout/>
    </c:legend>
    <c:plotVisOnly val="1"/>
    <c:dispBlanksAs val="gap"/>
  </c:chart>
  <c:spPr>
    <a:solidFill>
      <a:schemeClr val="bg1"/>
    </a:solidFill>
  </c:sp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hart>
    <c:title>
      <c:layout/>
    </c:title>
    <c:plotArea>
      <c:layout>
        <c:manualLayout>
          <c:layoutTarget val="inner"/>
          <c:xMode val="edge"/>
          <c:yMode val="edge"/>
          <c:x val="8.7440698596842226E-2"/>
          <c:y val="8.6529654139688064E-2"/>
          <c:w val="0.90804408547969462"/>
          <c:h val="0.84028324640855823"/>
        </c:manualLayout>
      </c:layout>
      <c:lineChart>
        <c:grouping val="standard"/>
        <c:ser>
          <c:idx val="0"/>
          <c:order val="0"/>
          <c:tx>
            <c:strRef>
              <c:f>Monetario!$J$3</c:f>
              <c:strCache>
                <c:ptCount val="1"/>
                <c:pt idx="0">
                  <c:v>VM2n-VPIBr</c:v>
                </c:pt>
              </c:strCache>
            </c:strRef>
          </c:tx>
          <c:marker>
            <c:symbol val="none"/>
          </c:marker>
          <c:trendline>
            <c:trendlineType val="poly"/>
            <c:order val="2"/>
          </c:trendline>
          <c:trendline>
            <c:trendlineType val="poly"/>
            <c:order val="2"/>
          </c:trendline>
          <c:trendline>
            <c:trendlineType val="poly"/>
            <c:order val="2"/>
          </c:trendline>
          <c:cat>
            <c:numRef>
              <c:f>Monetario!$B$5:$B$68</c:f>
              <c:numCache>
                <c:formatCode>General</c:formatCode>
                <c:ptCount val="64"/>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numCache>
            </c:numRef>
          </c:cat>
          <c:val>
            <c:numRef>
              <c:f>Monetario!$I$5:$I$68</c:f>
              <c:numCache>
                <c:formatCode>0.0%</c:formatCode>
                <c:ptCount val="64"/>
                <c:pt idx="0">
                  <c:v>-5.5920140448211274E-2</c:v>
                </c:pt>
                <c:pt idx="1">
                  <c:v>0.10972239884140512</c:v>
                </c:pt>
                <c:pt idx="2">
                  <c:v>6.1737100290573783E-2</c:v>
                </c:pt>
                <c:pt idx="3">
                  <c:v>-1.0879020734339885E-2</c:v>
                </c:pt>
                <c:pt idx="4">
                  <c:v>6.0797950368127504E-2</c:v>
                </c:pt>
                <c:pt idx="5">
                  <c:v>7.714301826121428E-2</c:v>
                </c:pt>
                <c:pt idx="6">
                  <c:v>0.26553531397676289</c:v>
                </c:pt>
                <c:pt idx="7">
                  <c:v>0.13766523193737951</c:v>
                </c:pt>
                <c:pt idx="8">
                  <c:v>-6.9915385068981331E-2</c:v>
                </c:pt>
                <c:pt idx="9">
                  <c:v>-0.14057232684116824</c:v>
                </c:pt>
                <c:pt idx="10">
                  <c:v>-3.6995661516446204E-2</c:v>
                </c:pt>
                <c:pt idx="11">
                  <c:v>-8.3895474523005248E-2</c:v>
                </c:pt>
                <c:pt idx="12">
                  <c:v>5.2810884485414732E-2</c:v>
                </c:pt>
                <c:pt idx="13">
                  <c:v>5.3015605971161082E-2</c:v>
                </c:pt>
                <c:pt idx="14">
                  <c:v>4.0409630396971423E-2</c:v>
                </c:pt>
                <c:pt idx="15">
                  <c:v>-9.6384276263281627E-3</c:v>
                </c:pt>
                <c:pt idx="16">
                  <c:v>0.10323594766427377</c:v>
                </c:pt>
                <c:pt idx="17">
                  <c:v>6.1988564068814478E-2</c:v>
                </c:pt>
                <c:pt idx="18">
                  <c:v>8.2210032605243233E-2</c:v>
                </c:pt>
                <c:pt idx="19">
                  <c:v>1.6222225211064562E-2</c:v>
                </c:pt>
                <c:pt idx="20">
                  <c:v>0.17141794752708264</c:v>
                </c:pt>
                <c:pt idx="21">
                  <c:v>0.14812747913504154</c:v>
                </c:pt>
                <c:pt idx="22">
                  <c:v>0.17459964000074221</c:v>
                </c:pt>
                <c:pt idx="23">
                  <c:v>0.25711472603133129</c:v>
                </c:pt>
                <c:pt idx="24">
                  <c:v>0.4156312120732617</c:v>
                </c:pt>
                <c:pt idx="25">
                  <c:v>0.14851203754780004</c:v>
                </c:pt>
                <c:pt idx="26">
                  <c:v>0.17401175177038899</c:v>
                </c:pt>
                <c:pt idx="27">
                  <c:v>0.13042251061814744</c:v>
                </c:pt>
                <c:pt idx="28">
                  <c:v>0.14835586933682041</c:v>
                </c:pt>
                <c:pt idx="29">
                  <c:v>0.28787590296391841</c:v>
                </c:pt>
                <c:pt idx="30">
                  <c:v>0.20198541414117802</c:v>
                </c:pt>
                <c:pt idx="31">
                  <c:v>5.0780905938123511E-2</c:v>
                </c:pt>
                <c:pt idx="32">
                  <c:v>0.25063912559160823</c:v>
                </c:pt>
                <c:pt idx="33">
                  <c:v>0.10109218355788989</c:v>
                </c:pt>
                <c:pt idx="34">
                  <c:v>8.4068338377571813E-2</c:v>
                </c:pt>
                <c:pt idx="35">
                  <c:v>0.10132121840605372</c:v>
                </c:pt>
                <c:pt idx="36">
                  <c:v>0.19900217706419621</c:v>
                </c:pt>
                <c:pt idx="37">
                  <c:v>0.14583385584676894</c:v>
                </c:pt>
                <c:pt idx="38">
                  <c:v>0.472612996371094</c:v>
                </c:pt>
                <c:pt idx="39">
                  <c:v>0.54474545057166668</c:v>
                </c:pt>
                <c:pt idx="40">
                  <c:v>0.39786172165212425</c:v>
                </c:pt>
                <c:pt idx="41">
                  <c:v>0.12321163551195448</c:v>
                </c:pt>
                <c:pt idx="42">
                  <c:v>0.25413404684536944</c:v>
                </c:pt>
                <c:pt idx="43">
                  <c:v>0.58655941946977264</c:v>
                </c:pt>
                <c:pt idx="44">
                  <c:v>0.32267611473244251</c:v>
                </c:pt>
                <c:pt idx="45">
                  <c:v>0.55570026393287464</c:v>
                </c:pt>
                <c:pt idx="46">
                  <c:v>0.56651745080285942</c:v>
                </c:pt>
                <c:pt idx="47">
                  <c:v>0.18301903532049954</c:v>
                </c:pt>
                <c:pt idx="48">
                  <c:v>0.25922085224889835</c:v>
                </c:pt>
                <c:pt idx="49">
                  <c:v>0.24127101944383056</c:v>
                </c:pt>
                <c:pt idx="50">
                  <c:v>8.5386906263496248E-3</c:v>
                </c:pt>
                <c:pt idx="51">
                  <c:v>0.24153416651405446</c:v>
                </c:pt>
                <c:pt idx="52">
                  <c:v>0.65295757188071002</c:v>
                </c:pt>
                <c:pt idx="53">
                  <c:v>0.32069177423426176</c:v>
                </c:pt>
                <c:pt idx="54">
                  <c:v>0.42379182750073674</c:v>
                </c:pt>
                <c:pt idx="55">
                  <c:v>0.5947655304451156</c:v>
                </c:pt>
                <c:pt idx="56">
                  <c:v>0.19048527378059141</c:v>
                </c:pt>
                <c:pt idx="57">
                  <c:v>0.36933741121793967</c:v>
                </c:pt>
                <c:pt idx="58">
                  <c:v>0.17518265225153937</c:v>
                </c:pt>
                <c:pt idx="59">
                  <c:v>0.20556669474258926</c:v>
                </c:pt>
                <c:pt idx="60">
                  <c:v>0.46404550998490746</c:v>
                </c:pt>
                <c:pt idx="61">
                  <c:v>0.55372780631433094</c:v>
                </c:pt>
                <c:pt idx="62">
                  <c:v>0.68387898757755261</c:v>
                </c:pt>
                <c:pt idx="63">
                  <c:v>0.57160431330952877</c:v>
                </c:pt>
              </c:numCache>
            </c:numRef>
          </c:val>
        </c:ser>
        <c:marker val="1"/>
        <c:axId val="46344832"/>
        <c:axId val="46354816"/>
      </c:lineChart>
      <c:dateAx>
        <c:axId val="46344832"/>
        <c:scaling>
          <c:orientation val="minMax"/>
        </c:scaling>
        <c:axPos val="b"/>
        <c:numFmt formatCode="General" sourceLinked="1"/>
        <c:majorTickMark val="none"/>
        <c:tickLblPos val="nextTo"/>
        <c:txPr>
          <a:bodyPr rot="-5400000" vert="horz"/>
          <a:lstStyle/>
          <a:p>
            <a:pPr>
              <a:defRPr/>
            </a:pPr>
            <a:endParaRPr lang="es-ES"/>
          </a:p>
        </c:txPr>
        <c:crossAx val="46354816"/>
        <c:crosses val="autoZero"/>
        <c:lblOffset val="100"/>
        <c:baseTimeUnit val="days"/>
      </c:dateAx>
      <c:valAx>
        <c:axId val="46354816"/>
        <c:scaling>
          <c:orientation val="minMax"/>
        </c:scaling>
        <c:axPos val="l"/>
        <c:majorGridlines/>
        <c:numFmt formatCode="0.0%" sourceLinked="1"/>
        <c:majorTickMark val="none"/>
        <c:tickLblPos val="nextTo"/>
        <c:crossAx val="46344832"/>
        <c:crosses val="autoZero"/>
        <c:crossBetween val="between"/>
      </c:valAx>
      <c:spPr>
        <a:noFill/>
        <a:ln w="25400">
          <a:noFill/>
        </a:ln>
      </c:spPr>
    </c:plotArea>
    <c:legend>
      <c:legendPos val="b"/>
      <c:legendEntry>
        <c:idx val="2"/>
        <c:delete val="1"/>
      </c:legendEntry>
      <c:legendEntry>
        <c:idx val="3"/>
        <c:delete val="1"/>
      </c:legendEntry>
      <c:layout/>
    </c:legend>
    <c:plotVisOnly val="1"/>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ES" sz="1200" b="0" noProof="0" dirty="0" smtClean="0">
                <a:latin typeface="Arial" pitchFamily="34" charset="0"/>
                <a:cs typeface="Arial" pitchFamily="34" charset="0"/>
              </a:rPr>
              <a:t>Ingresos Fiscales por Señoreaje</a:t>
            </a:r>
          </a:p>
          <a:p>
            <a:pPr>
              <a:defRPr/>
            </a:pPr>
            <a:r>
              <a:rPr lang="es-ES" sz="1200" b="0" noProof="0" dirty="0" smtClean="0">
                <a:latin typeface="Arial" pitchFamily="34" charset="0"/>
                <a:cs typeface="Arial" pitchFamily="34" charset="0"/>
              </a:rPr>
              <a:t> (m Bs, precios constantes, Base: 1997)</a:t>
            </a:r>
            <a:r>
              <a:rPr lang="es-ES" sz="1200" noProof="0" dirty="0" smtClean="0">
                <a:latin typeface="Arial" pitchFamily="34" charset="0"/>
                <a:cs typeface="Arial" pitchFamily="34" charset="0"/>
              </a:rPr>
              <a:t> </a:t>
            </a:r>
            <a:endParaRPr lang="es-ES" sz="1200" noProof="0" dirty="0">
              <a:latin typeface="Arial" pitchFamily="34" charset="0"/>
              <a:cs typeface="Arial" pitchFamily="34" charset="0"/>
            </a:endParaRPr>
          </a:p>
        </c:rich>
      </c:tx>
      <c:layout>
        <c:manualLayout>
          <c:xMode val="edge"/>
          <c:yMode val="edge"/>
          <c:x val="0.28299291417401856"/>
          <c:y val="0"/>
        </c:manualLayout>
      </c:layout>
    </c:title>
    <c:plotArea>
      <c:layout>
        <c:manualLayout>
          <c:layoutTarget val="inner"/>
          <c:xMode val="edge"/>
          <c:yMode val="edge"/>
          <c:x val="0.1439740527929515"/>
          <c:y val="0.15654072208228501"/>
          <c:w val="0.85574803149606826"/>
          <c:h val="0.72569864535195061"/>
        </c:manualLayout>
      </c:layout>
      <c:lineChart>
        <c:grouping val="standard"/>
        <c:ser>
          <c:idx val="0"/>
          <c:order val="0"/>
          <c:tx>
            <c:v>S</c:v>
          </c:tx>
          <c:spPr>
            <a:ln w="19050">
              <a:solidFill>
                <a:schemeClr val="tx1"/>
              </a:solidFill>
            </a:ln>
          </c:spPr>
          <c:marker>
            <c:symbol val="none"/>
          </c:marker>
          <c:trendline>
            <c:name>Tendencia</c:name>
            <c:spPr>
              <a:ln>
                <a:solidFill>
                  <a:schemeClr val="tx1"/>
                </a:solidFill>
              </a:ln>
            </c:spPr>
            <c:trendlineType val="poly"/>
            <c:order val="6"/>
          </c:trendline>
          <c:cat>
            <c:numRef>
              <c:f>'Cuadros Finales'!$B$197:$B$230</c:f>
              <c:numCache>
                <c:formatCode>General</c:formatCode>
                <c:ptCount val="34"/>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numCache>
            </c:numRef>
          </c:cat>
          <c:val>
            <c:numRef>
              <c:f>'Cuadros Finales'!$G$197:$G$230</c:f>
              <c:numCache>
                <c:formatCode>#,##0</c:formatCode>
                <c:ptCount val="34"/>
                <c:pt idx="0">
                  <c:v>551055.83680316969</c:v>
                </c:pt>
                <c:pt idx="1">
                  <c:v>-511010.62458269822</c:v>
                </c:pt>
                <c:pt idx="2">
                  <c:v>1340227.3726098351</c:v>
                </c:pt>
                <c:pt idx="3">
                  <c:v>-136883.68140602455</c:v>
                </c:pt>
                <c:pt idx="4">
                  <c:v>707095.74868161941</c:v>
                </c:pt>
                <c:pt idx="5">
                  <c:v>355393.36721427756</c:v>
                </c:pt>
                <c:pt idx="6">
                  <c:v>538172.08362301404</c:v>
                </c:pt>
                <c:pt idx="7">
                  <c:v>523084.75046956167</c:v>
                </c:pt>
                <c:pt idx="8">
                  <c:v>542077.45028572914</c:v>
                </c:pt>
                <c:pt idx="9">
                  <c:v>1314381.8093113885</c:v>
                </c:pt>
                <c:pt idx="10">
                  <c:v>1863937.5597457511</c:v>
                </c:pt>
                <c:pt idx="11">
                  <c:v>486362.12534274865</c:v>
                </c:pt>
                <c:pt idx="12">
                  <c:v>259490.18185618997</c:v>
                </c:pt>
                <c:pt idx="13">
                  <c:v>1038622.6270153519</c:v>
                </c:pt>
                <c:pt idx="14">
                  <c:v>417149.67460206221</c:v>
                </c:pt>
                <c:pt idx="15">
                  <c:v>949137.34230175428</c:v>
                </c:pt>
                <c:pt idx="16">
                  <c:v>1141063.7347255396</c:v>
                </c:pt>
                <c:pt idx="17">
                  <c:v>471046.55759362108</c:v>
                </c:pt>
                <c:pt idx="18">
                  <c:v>656704.00389332243</c:v>
                </c:pt>
                <c:pt idx="19">
                  <c:v>427724.46495382505</c:v>
                </c:pt>
                <c:pt idx="20">
                  <c:v>297244.44864274788</c:v>
                </c:pt>
                <c:pt idx="21">
                  <c:v>402948.28992980707</c:v>
                </c:pt>
                <c:pt idx="22">
                  <c:v>926542.23537549528</c:v>
                </c:pt>
                <c:pt idx="23">
                  <c:v>1142176.3649345501</c:v>
                </c:pt>
                <c:pt idx="24">
                  <c:v>1248371.4178493293</c:v>
                </c:pt>
                <c:pt idx="25">
                  <c:v>3534474.4738784768</c:v>
                </c:pt>
                <c:pt idx="26">
                  <c:v>2571594.2404799513</c:v>
                </c:pt>
                <c:pt idx="27">
                  <c:v>1957366.0432338098</c:v>
                </c:pt>
                <c:pt idx="28">
                  <c:v>1080984.7005593376</c:v>
                </c:pt>
                <c:pt idx="29">
                  <c:v>1581944.31824975</c:v>
                </c:pt>
                <c:pt idx="30">
                  <c:v>2396163.4273253959</c:v>
                </c:pt>
                <c:pt idx="31">
                  <c:v>3850742.7771196417</c:v>
                </c:pt>
                <c:pt idx="32">
                  <c:v>4658601.6320752613</c:v>
                </c:pt>
                <c:pt idx="33">
                  <c:v>4079450.4914271673</c:v>
                </c:pt>
              </c:numCache>
            </c:numRef>
          </c:val>
        </c:ser>
        <c:marker val="1"/>
        <c:axId val="61818368"/>
        <c:axId val="61819904"/>
      </c:lineChart>
      <c:dateAx>
        <c:axId val="61818368"/>
        <c:scaling>
          <c:orientation val="minMax"/>
        </c:scaling>
        <c:axPos val="b"/>
        <c:numFmt formatCode="General" sourceLinked="1"/>
        <c:tickLblPos val="nextTo"/>
        <c:txPr>
          <a:bodyPr rot="-5400000" vert="horz"/>
          <a:lstStyle/>
          <a:p>
            <a:pPr>
              <a:defRPr sz="900" spc="0" baseline="0">
                <a:latin typeface="Arial" pitchFamily="34" charset="0"/>
              </a:defRPr>
            </a:pPr>
            <a:endParaRPr lang="es-ES"/>
          </a:p>
        </c:txPr>
        <c:crossAx val="61819904"/>
        <c:crosses val="autoZero"/>
        <c:lblOffset val="100"/>
        <c:baseTimeUnit val="days"/>
        <c:majorUnit val="3"/>
        <c:majorTimeUnit val="days"/>
      </c:dateAx>
      <c:valAx>
        <c:axId val="61819904"/>
        <c:scaling>
          <c:orientation val="minMax"/>
          <c:min val="-500000"/>
        </c:scaling>
        <c:axPos val="l"/>
        <c:majorGridlines/>
        <c:numFmt formatCode="#,##0" sourceLinked="1"/>
        <c:tickLblPos val="nextTo"/>
        <c:txPr>
          <a:bodyPr/>
          <a:lstStyle/>
          <a:p>
            <a:pPr>
              <a:defRPr baseline="0">
                <a:latin typeface="Arial" pitchFamily="34" charset="0"/>
              </a:defRPr>
            </a:pPr>
            <a:endParaRPr lang="es-ES"/>
          </a:p>
        </c:txPr>
        <c:crossAx val="61818368"/>
        <c:crosses val="autoZero"/>
        <c:crossBetween val="between"/>
      </c:valAx>
    </c:plotArea>
    <c:legend>
      <c:legendPos val="b"/>
      <c:legendEntry>
        <c:idx val="0"/>
        <c:txPr>
          <a:bodyPr/>
          <a:lstStyle/>
          <a:p>
            <a:pPr>
              <a:defRPr>
                <a:latin typeface="Arial" pitchFamily="34" charset="0"/>
                <a:cs typeface="Arial" pitchFamily="34" charset="0"/>
              </a:defRPr>
            </a:pPr>
            <a:endParaRPr lang="es-ES"/>
          </a:p>
        </c:txPr>
      </c:legendEntry>
      <c:legendEntry>
        <c:idx val="1"/>
        <c:txPr>
          <a:bodyPr/>
          <a:lstStyle/>
          <a:p>
            <a:pPr>
              <a:defRPr baseline="0">
                <a:latin typeface="Arial" pitchFamily="34" charset="0"/>
                <a:cs typeface="Arial" pitchFamily="34" charset="0"/>
              </a:defRPr>
            </a:pPr>
            <a:endParaRPr lang="es-ES"/>
          </a:p>
        </c:txPr>
      </c:legendEntry>
      <c:layout/>
    </c:legend>
    <c:plotVisOnly val="1"/>
  </c:chart>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a:pPr>
            <a:r>
              <a:rPr lang="es-VE"/>
              <a:t>Índice</a:t>
            </a:r>
            <a:r>
              <a:rPr lang="es-VE" baseline="0"/>
              <a:t> de Tipo de Cambio Nominal e IPC (log base 1970)</a:t>
            </a:r>
            <a:endParaRPr lang="es-VE"/>
          </a:p>
        </c:rich>
      </c:tx>
      <c:layout/>
    </c:title>
    <c:plotArea>
      <c:layout/>
      <c:lineChart>
        <c:grouping val="standard"/>
        <c:ser>
          <c:idx val="0"/>
          <c:order val="0"/>
          <c:tx>
            <c:strRef>
              <c:f>'Tipo de cambio'!$Q$2</c:f>
              <c:strCache>
                <c:ptCount val="1"/>
                <c:pt idx="0">
                  <c:v>LITCNO1970</c:v>
                </c:pt>
              </c:strCache>
            </c:strRef>
          </c:tx>
          <c:marker>
            <c:symbol val="none"/>
          </c:marker>
          <c:cat>
            <c:numRef>
              <c:f>'Tipo de cambio'!$A$23:$A$69</c:f>
              <c:numCache>
                <c:formatCode>General</c:formatCode>
                <c:ptCount val="47"/>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numCache>
            </c:numRef>
          </c:cat>
          <c:val>
            <c:numRef>
              <c:f>'Tipo de cambio'!$Q$23:$Q$69</c:f>
              <c:numCache>
                <c:formatCode>General</c:formatCode>
                <c:ptCount val="47"/>
                <c:pt idx="0">
                  <c:v>2</c:v>
                </c:pt>
                <c:pt idx="1">
                  <c:v>1.9902401627108453</c:v>
                </c:pt>
                <c:pt idx="2">
                  <c:v>1.9902401627108453</c:v>
                </c:pt>
                <c:pt idx="3">
                  <c:v>1.9802559418042449</c:v>
                </c:pt>
                <c:pt idx="4">
                  <c:v>1.9802559418042449</c:v>
                </c:pt>
                <c:pt idx="5">
                  <c:v>1.9802559418042449</c:v>
                </c:pt>
                <c:pt idx="6">
                  <c:v>1.9802559418042449</c:v>
                </c:pt>
                <c:pt idx="7">
                  <c:v>1.9802559418042449</c:v>
                </c:pt>
                <c:pt idx="8">
                  <c:v>1.9802559418042449</c:v>
                </c:pt>
                <c:pt idx="9">
                  <c:v>1.9802559418042449</c:v>
                </c:pt>
                <c:pt idx="10">
                  <c:v>1.9802559418042449</c:v>
                </c:pt>
                <c:pt idx="11">
                  <c:v>1.9802559418042449</c:v>
                </c:pt>
                <c:pt idx="12">
                  <c:v>1.9802559418042449</c:v>
                </c:pt>
                <c:pt idx="13">
                  <c:v>2.0702431582598404</c:v>
                </c:pt>
                <c:pt idx="14">
                  <c:v>2.1780171800917199</c:v>
                </c:pt>
                <c:pt idx="15">
                  <c:v>2.2321487062561678</c:v>
                </c:pt>
                <c:pt idx="16">
                  <c:v>2.3921104650113136</c:v>
                </c:pt>
                <c:pt idx="17">
                  <c:v>2.5996405172045476</c:v>
                </c:pt>
                <c:pt idx="18">
                  <c:v>2.6390435575811342</c:v>
                </c:pt>
                <c:pt idx="19">
                  <c:v>2.9372949482332396</c:v>
                </c:pt>
                <c:pt idx="20">
                  <c:v>3.0229321665808624</c:v>
                </c:pt>
                <c:pt idx="21">
                  <c:v>3.1051126092013321</c:v>
                </c:pt>
                <c:pt idx="22">
                  <c:v>3.1858306024042666</c:v>
                </c:pt>
                <c:pt idx="23">
                  <c:v>3.3065203354968427</c:v>
                </c:pt>
                <c:pt idx="24">
                  <c:v>3.5196530161416404</c:v>
                </c:pt>
                <c:pt idx="25">
                  <c:v>3.5943925503754284</c:v>
                </c:pt>
                <c:pt idx="26">
                  <c:v>3.967277497935525</c:v>
                </c:pt>
                <c:pt idx="27">
                  <c:v>4.0357320602225704</c:v>
                </c:pt>
                <c:pt idx="28">
                  <c:v>4.0852112695224081</c:v>
                </c:pt>
                <c:pt idx="29">
                  <c:v>4.129045059887952</c:v>
                </c:pt>
                <c:pt idx="30">
                  <c:v>4.1792516898447518</c:v>
                </c:pt>
                <c:pt idx="31">
                  <c:v>4.20632805539001</c:v>
                </c:pt>
                <c:pt idx="32">
                  <c:v>4.4116022490440683</c:v>
                </c:pt>
                <c:pt idx="33">
                  <c:v>4.5532432000391223</c:v>
                </c:pt>
                <c:pt idx="34">
                  <c:v>4.6223121170472821</c:v>
                </c:pt>
                <c:pt idx="35">
                  <c:v>4.6714128507244501</c:v>
                </c:pt>
                <c:pt idx="36">
                  <c:v>4.6792259461402619</c:v>
                </c:pt>
                <c:pt idx="37">
                  <c:v>4.6792259461402619</c:v>
                </c:pt>
                <c:pt idx="38">
                  <c:v>4.6792259461402619</c:v>
                </c:pt>
                <c:pt idx="39">
                  <c:v>4.6792259461402619</c:v>
                </c:pt>
                <c:pt idx="40">
                  <c:v>4.9802559418042431</c:v>
                </c:pt>
                <c:pt idx="41">
                  <c:v>4.9802559418042431</c:v>
                </c:pt>
                <c:pt idx="42">
                  <c:v>4.9802559418042431</c:v>
                </c:pt>
                <c:pt idx="43">
                  <c:v>5.1461280356782382</c:v>
                </c:pt>
                <c:pt idx="44">
                  <c:v>5.1461280356782382</c:v>
                </c:pt>
                <c:pt idx="45">
                  <c:v>5.1461280356782382</c:v>
                </c:pt>
                <c:pt idx="46">
                  <c:v>5.3467874862246596</c:v>
                </c:pt>
              </c:numCache>
            </c:numRef>
          </c:val>
          <c:extLst xmlns:c16r2="http://schemas.microsoft.com/office/drawing/2015/06/chart">
            <c:ext xmlns:c16="http://schemas.microsoft.com/office/drawing/2014/chart" uri="{C3380CC4-5D6E-409C-BE32-E72D297353CC}">
              <c16:uniqueId val="{00000000-7111-4E14-9BE2-6115FFEAB99D}"/>
            </c:ext>
          </c:extLst>
        </c:ser>
        <c:ser>
          <c:idx val="1"/>
          <c:order val="1"/>
          <c:tx>
            <c:strRef>
              <c:f>'Tipo de cambio'!$R$2</c:f>
              <c:strCache>
                <c:ptCount val="1"/>
                <c:pt idx="0">
                  <c:v>LIPCVZLA1970</c:v>
                </c:pt>
              </c:strCache>
            </c:strRef>
          </c:tx>
          <c:marker>
            <c:symbol val="none"/>
          </c:marker>
          <c:cat>
            <c:numRef>
              <c:f>'Tipo de cambio'!$A$23:$A$69</c:f>
              <c:numCache>
                <c:formatCode>General</c:formatCode>
                <c:ptCount val="47"/>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numCache>
            </c:numRef>
          </c:cat>
          <c:val>
            <c:numRef>
              <c:f>'Tipo de cambio'!$R$23:$R$69</c:f>
              <c:numCache>
                <c:formatCode>General</c:formatCode>
                <c:ptCount val="47"/>
                <c:pt idx="0">
                  <c:v>2</c:v>
                </c:pt>
                <c:pt idx="1">
                  <c:v>2.0113161049647466</c:v>
                </c:pt>
                <c:pt idx="2">
                  <c:v>2.0237107589197745</c:v>
                </c:pt>
                <c:pt idx="3">
                  <c:v>2.0474738718972736</c:v>
                </c:pt>
                <c:pt idx="4">
                  <c:v>2.0960536561238121</c:v>
                </c:pt>
                <c:pt idx="5">
                  <c:v>2.1292169572980653</c:v>
                </c:pt>
                <c:pt idx="6">
                  <c:v>2.1580491350483193</c:v>
                </c:pt>
                <c:pt idx="7">
                  <c:v>2.1915830175437483</c:v>
                </c:pt>
                <c:pt idx="8">
                  <c:v>2.221848771304566</c:v>
                </c:pt>
                <c:pt idx="9">
                  <c:v>2.3024607390606264</c:v>
                </c:pt>
                <c:pt idx="10">
                  <c:v>2.3806899257858065</c:v>
                </c:pt>
                <c:pt idx="11">
                  <c:v>2.42381375406642</c:v>
                </c:pt>
                <c:pt idx="12">
                  <c:v>2.4565796246345539</c:v>
                </c:pt>
                <c:pt idx="13">
                  <c:v>2.4861063845660176</c:v>
                </c:pt>
                <c:pt idx="14">
                  <c:v>2.5495618764072545</c:v>
                </c:pt>
                <c:pt idx="15">
                  <c:v>2.5874872077885738</c:v>
                </c:pt>
                <c:pt idx="16">
                  <c:v>2.6394631240704385</c:v>
                </c:pt>
                <c:pt idx="17">
                  <c:v>2.7864351304566961</c:v>
                </c:pt>
                <c:pt idx="18">
                  <c:v>2.9184062052191178</c:v>
                </c:pt>
                <c:pt idx="19">
                  <c:v>3.1760932037608467</c:v>
                </c:pt>
                <c:pt idx="20">
                  <c:v>3.3111615543377275</c:v>
                </c:pt>
                <c:pt idx="21">
                  <c:v>3.4284897003520953</c:v>
                </c:pt>
                <c:pt idx="22">
                  <c:v>3.548592483654597</c:v>
                </c:pt>
                <c:pt idx="23">
                  <c:v>3.7127686762657293</c:v>
                </c:pt>
                <c:pt idx="24">
                  <c:v>3.9453473269296957</c:v>
                </c:pt>
                <c:pt idx="25">
                  <c:v>4.1401824087295243</c:v>
                </c:pt>
                <c:pt idx="26">
                  <c:v>4.4481982006634384</c:v>
                </c:pt>
                <c:pt idx="27">
                  <c:v>4.5868456869266971</c:v>
                </c:pt>
                <c:pt idx="28">
                  <c:v>4.7004746396083545</c:v>
                </c:pt>
                <c:pt idx="29">
                  <c:v>4.7797582216835259</c:v>
                </c:pt>
                <c:pt idx="30">
                  <c:v>4.8344901870850165</c:v>
                </c:pt>
                <c:pt idx="31">
                  <c:v>4.8847993892564947</c:v>
                </c:pt>
                <c:pt idx="32">
                  <c:v>5.0027844896719902</c:v>
                </c:pt>
                <c:pt idx="33">
                  <c:v>5.1068760653563805</c:v>
                </c:pt>
                <c:pt idx="34">
                  <c:v>5.1830974519141719</c:v>
                </c:pt>
                <c:pt idx="35">
                  <c:v>5.2413652824498653</c:v>
                </c:pt>
                <c:pt idx="36">
                  <c:v>5.3094258124800975</c:v>
                </c:pt>
                <c:pt idx="37">
                  <c:v>5.3974094079315718</c:v>
                </c:pt>
                <c:pt idx="38">
                  <c:v>5.5176542034779335</c:v>
                </c:pt>
                <c:pt idx="39">
                  <c:v>5.6211648615888077</c:v>
                </c:pt>
                <c:pt idx="40">
                  <c:v>5.7261966082861067</c:v>
                </c:pt>
                <c:pt idx="41">
                  <c:v>5.8367421017618426</c:v>
                </c:pt>
                <c:pt idx="42">
                  <c:v>5.9142091120132001</c:v>
                </c:pt>
                <c:pt idx="43">
                  <c:v>6.0979400649101674</c:v>
                </c:pt>
                <c:pt idx="44">
                  <c:v>6.3245399701175149</c:v>
                </c:pt>
                <c:pt idx="45">
                  <c:v>6.7390119197468286</c:v>
                </c:pt>
                <c:pt idx="46">
                  <c:v>7.3123477598128925</c:v>
                </c:pt>
              </c:numCache>
            </c:numRef>
          </c:val>
          <c:extLst xmlns:c16r2="http://schemas.microsoft.com/office/drawing/2015/06/chart">
            <c:ext xmlns:c16="http://schemas.microsoft.com/office/drawing/2014/chart" uri="{C3380CC4-5D6E-409C-BE32-E72D297353CC}">
              <c16:uniqueId val="{00000001-7111-4E14-9BE2-6115FFEAB99D}"/>
            </c:ext>
          </c:extLst>
        </c:ser>
        <c:marker val="1"/>
        <c:axId val="49789184"/>
        <c:axId val="49799168"/>
      </c:lineChart>
      <c:catAx>
        <c:axId val="49789184"/>
        <c:scaling>
          <c:orientation val="minMax"/>
        </c:scaling>
        <c:axPos val="b"/>
        <c:numFmt formatCode="General" sourceLinked="1"/>
        <c:majorTickMark val="none"/>
        <c:tickLblPos val="nextTo"/>
        <c:crossAx val="49799168"/>
        <c:crosses val="autoZero"/>
        <c:auto val="1"/>
        <c:lblAlgn val="ctr"/>
        <c:lblOffset val="100"/>
      </c:catAx>
      <c:valAx>
        <c:axId val="49799168"/>
        <c:scaling>
          <c:orientation val="minMax"/>
          <c:min val="1.8"/>
        </c:scaling>
        <c:axPos val="l"/>
        <c:majorGridlines/>
        <c:numFmt formatCode="General" sourceLinked="1"/>
        <c:majorTickMark val="none"/>
        <c:tickLblPos val="nextTo"/>
        <c:spPr>
          <a:ln w="10000">
            <a:noFill/>
          </a:ln>
        </c:spPr>
        <c:crossAx val="49789184"/>
        <c:crosses val="autoZero"/>
        <c:crossBetween val="between"/>
      </c:valAx>
    </c:plotArea>
    <c:legend>
      <c:legendPos val="b"/>
      <c:layout/>
    </c:legend>
    <c:plotVisOnly val="1"/>
    <c:dispBlanksAs val="gap"/>
  </c:chart>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n-US"/>
              <a:t>Índice de tipo de cambio real</a:t>
            </a:r>
          </a:p>
        </c:rich>
      </c:tx>
      <c:layout/>
    </c:title>
    <c:plotArea>
      <c:layout/>
      <c:lineChart>
        <c:grouping val="standard"/>
        <c:ser>
          <c:idx val="0"/>
          <c:order val="0"/>
          <c:tx>
            <c:strRef>
              <c:f>'Tipo de cambio'!$I$2</c:f>
              <c:strCache>
                <c:ptCount val="1"/>
                <c:pt idx="0">
                  <c:v>ITCRO1970</c:v>
                </c:pt>
              </c:strCache>
            </c:strRef>
          </c:tx>
          <c:marker>
            <c:symbol val="none"/>
          </c:marker>
          <c:cat>
            <c:numRef>
              <c:f>'Tipo de cambio'!$A$23:$A$69</c:f>
              <c:numCache>
                <c:formatCode>General</c:formatCode>
                <c:ptCount val="47"/>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pt idx="46">
                  <c:v>2016</c:v>
                </c:pt>
              </c:numCache>
            </c:numRef>
          </c:cat>
          <c:val>
            <c:numRef>
              <c:f>'Tipo de cambio'!$I$23:$I$69</c:f>
              <c:numCache>
                <c:formatCode>General</c:formatCode>
                <c:ptCount val="47"/>
                <c:pt idx="0">
                  <c:v>100</c:v>
                </c:pt>
                <c:pt idx="1">
                  <c:v>99.436849374482549</c:v>
                </c:pt>
                <c:pt idx="2">
                  <c:v>99.741055542764613</c:v>
                </c:pt>
                <c:pt idx="3">
                  <c:v>98.024201766513571</c:v>
                </c:pt>
                <c:pt idx="4">
                  <c:v>97.323446327387288</c:v>
                </c:pt>
                <c:pt idx="5">
                  <c:v>98.39873938157335</c:v>
                </c:pt>
                <c:pt idx="6">
                  <c:v>97.383941373313618</c:v>
                </c:pt>
                <c:pt idx="7">
                  <c:v>96.009414857392883</c:v>
                </c:pt>
                <c:pt idx="8">
                  <c:v>96.343637800383789</c:v>
                </c:pt>
                <c:pt idx="9">
                  <c:v>89.07391104019095</c:v>
                </c:pt>
                <c:pt idx="10">
                  <c:v>84.470569318165929</c:v>
                </c:pt>
                <c:pt idx="11">
                  <c:v>84.390541166627656</c:v>
                </c:pt>
                <c:pt idx="12">
                  <c:v>83.056170854160655</c:v>
                </c:pt>
                <c:pt idx="13">
                  <c:v>98.529070669228005</c:v>
                </c:pt>
                <c:pt idx="14">
                  <c:v>113.80712559797962</c:v>
                </c:pt>
                <c:pt idx="15">
                  <c:v>122.32566264962081</c:v>
                </c:pt>
                <c:pt idx="16">
                  <c:v>159.83032752445939</c:v>
                </c:pt>
                <c:pt idx="17">
                  <c:v>190.47919955746741</c:v>
                </c:pt>
                <c:pt idx="18">
                  <c:v>160.19073010081019</c:v>
                </c:pt>
                <c:pt idx="19">
                  <c:v>184.36349925212357</c:v>
                </c:pt>
                <c:pt idx="20">
                  <c:v>173.41074367299001</c:v>
                </c:pt>
                <c:pt idx="21">
                  <c:v>166.70234838838911</c:v>
                </c:pt>
                <c:pt idx="22">
                  <c:v>156.86124306025721</c:v>
                </c:pt>
                <c:pt idx="23">
                  <c:v>146.10414380997423</c:v>
                </c:pt>
                <c:pt idx="24">
                  <c:v>143.34924919630231</c:v>
                </c:pt>
                <c:pt idx="25">
                  <c:v>111.76758972272569</c:v>
                </c:pt>
                <c:pt idx="26">
                  <c:v>133.57712588150301</c:v>
                </c:pt>
                <c:pt idx="27">
                  <c:v>116.29867858111139</c:v>
                </c:pt>
                <c:pt idx="28">
                  <c:v>101.8860466827274</c:v>
                </c:pt>
                <c:pt idx="29">
                  <c:v>95.954408925907245</c:v>
                </c:pt>
                <c:pt idx="30">
                  <c:v>98.12365807167798</c:v>
                </c:pt>
                <c:pt idx="31">
                  <c:v>95.682772776336932</c:v>
                </c:pt>
                <c:pt idx="32">
                  <c:v>118.82026027521341</c:v>
                </c:pt>
                <c:pt idx="33">
                  <c:v>132.51189823277238</c:v>
                </c:pt>
                <c:pt idx="34">
                  <c:v>133.83711855713332</c:v>
                </c:pt>
                <c:pt idx="35">
                  <c:v>135.4876014510636</c:v>
                </c:pt>
                <c:pt idx="36">
                  <c:v>121.74718709035366</c:v>
                </c:pt>
                <c:pt idx="37">
                  <c:v>102.25227249890945</c:v>
                </c:pt>
                <c:pt idx="38">
                  <c:v>80.498741315957119</c:v>
                </c:pt>
                <c:pt idx="39">
                  <c:v>63.202107796126612</c:v>
                </c:pt>
                <c:pt idx="40">
                  <c:v>100.87781086095474</c:v>
                </c:pt>
                <c:pt idx="41">
                  <c:v>80.676467611225618</c:v>
                </c:pt>
                <c:pt idx="42">
                  <c:v>68.893085939890938</c:v>
                </c:pt>
                <c:pt idx="43">
                  <c:v>67.086017328442082</c:v>
                </c:pt>
                <c:pt idx="44">
                  <c:v>40.459512467344744</c:v>
                </c:pt>
                <c:pt idx="45">
                  <c:v>15.595861572567166</c:v>
                </c:pt>
                <c:pt idx="46">
                  <c:v>6.6963166284623075</c:v>
                </c:pt>
              </c:numCache>
            </c:numRef>
          </c:val>
          <c:extLst xmlns:c16r2="http://schemas.microsoft.com/office/drawing/2015/06/chart">
            <c:ext xmlns:c16="http://schemas.microsoft.com/office/drawing/2014/chart" uri="{C3380CC4-5D6E-409C-BE32-E72D297353CC}">
              <c16:uniqueId val="{00000000-AB43-494B-BA70-8241DDB3DD92}"/>
            </c:ext>
          </c:extLst>
        </c:ser>
        <c:marker val="1"/>
        <c:axId val="47555328"/>
        <c:axId val="47556864"/>
      </c:lineChart>
      <c:catAx>
        <c:axId val="47555328"/>
        <c:scaling>
          <c:orientation val="minMax"/>
        </c:scaling>
        <c:axPos val="b"/>
        <c:numFmt formatCode="General" sourceLinked="1"/>
        <c:majorTickMark val="none"/>
        <c:tickLblPos val="nextTo"/>
        <c:crossAx val="47556864"/>
        <c:crosses val="autoZero"/>
        <c:auto val="1"/>
        <c:lblAlgn val="ctr"/>
        <c:lblOffset val="100"/>
      </c:catAx>
      <c:valAx>
        <c:axId val="47556864"/>
        <c:scaling>
          <c:orientation val="minMax"/>
        </c:scaling>
        <c:axPos val="l"/>
        <c:majorGridlines/>
        <c:numFmt formatCode="General" sourceLinked="1"/>
        <c:majorTickMark val="none"/>
        <c:tickLblPos val="nextTo"/>
        <c:crossAx val="47555328"/>
        <c:crosses val="autoZero"/>
        <c:crossBetween val="between"/>
      </c:valAx>
    </c:plotArea>
    <c:legend>
      <c:legendPos val="b"/>
      <c:layout/>
    </c:legend>
    <c:plotVisOnly val="1"/>
    <c:dispBlanksAs val="gap"/>
  </c:chart>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s-VE" dirty="0" smtClean="0"/>
              <a:t>Índice</a:t>
            </a:r>
            <a:r>
              <a:rPr lang="es-VE" baseline="0" dirty="0" smtClean="0"/>
              <a:t> de Tipo de Cambio Real Oficial y Paralelo</a:t>
            </a:r>
            <a:endParaRPr lang="es-VE" dirty="0"/>
          </a:p>
        </c:rich>
      </c:tx>
    </c:title>
    <c:plotArea>
      <c:layout>
        <c:manualLayout>
          <c:layoutTarget val="inner"/>
          <c:xMode val="edge"/>
          <c:yMode val="edge"/>
          <c:x val="0.10708573928259027"/>
          <c:y val="0.18091462525517643"/>
          <c:w val="0.86235870516185453"/>
          <c:h val="0.57772163896180073"/>
        </c:manualLayout>
      </c:layout>
      <c:lineChart>
        <c:grouping val="standard"/>
        <c:ser>
          <c:idx val="0"/>
          <c:order val="0"/>
          <c:tx>
            <c:strRef>
              <c:f>'Tipo de cambio'!$J$2</c:f>
              <c:strCache>
                <c:ptCount val="1"/>
                <c:pt idx="0">
                  <c:v>ITCRO2003</c:v>
                </c:pt>
              </c:strCache>
            </c:strRef>
          </c:tx>
          <c:marker>
            <c:symbol val="none"/>
          </c:marker>
          <c:cat>
            <c:strRef>
              <c:f>'Tipo de cambio'!$A$56:$A$70</c:f>
              <c:strCache>
                <c:ptCount val="15"/>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 IS</c:v>
                </c:pt>
              </c:strCache>
            </c:strRef>
          </c:cat>
          <c:val>
            <c:numRef>
              <c:f>'Tipo de cambio'!$J$56:$J$70</c:f>
              <c:numCache>
                <c:formatCode>0.0</c:formatCode>
                <c:ptCount val="15"/>
                <c:pt idx="0">
                  <c:v>100</c:v>
                </c:pt>
                <c:pt idx="1">
                  <c:v>101.00007647768557</c:v>
                </c:pt>
                <c:pt idx="2">
                  <c:v>102.24561209821626</c:v>
                </c:pt>
                <c:pt idx="3">
                  <c:v>91.876419185008373</c:v>
                </c:pt>
                <c:pt idx="4">
                  <c:v>77.164597189070221</c:v>
                </c:pt>
                <c:pt idx="5">
                  <c:v>60.74831195501541</c:v>
                </c:pt>
                <c:pt idx="6">
                  <c:v>47.695421044459614</c:v>
                </c:pt>
                <c:pt idx="7">
                  <c:v>76.127360792727657</c:v>
                </c:pt>
                <c:pt idx="8">
                  <c:v>60.882432964252125</c:v>
                </c:pt>
                <c:pt idx="9">
                  <c:v>51.990113234113025</c:v>
                </c:pt>
                <c:pt idx="10">
                  <c:v>50.626410324752769</c:v>
                </c:pt>
                <c:pt idx="11">
                  <c:v>30.532739329017044</c:v>
                </c:pt>
                <c:pt idx="12">
                  <c:v>11.769404695396672</c:v>
                </c:pt>
                <c:pt idx="13">
                  <c:v>5.0533700880953782</c:v>
                </c:pt>
                <c:pt idx="14">
                  <c:v>2.5136371869323755</c:v>
                </c:pt>
              </c:numCache>
            </c:numRef>
          </c:val>
          <c:extLst xmlns:c16r2="http://schemas.microsoft.com/office/drawing/2015/06/chart">
            <c:ext xmlns:c16="http://schemas.microsoft.com/office/drawing/2014/chart" uri="{C3380CC4-5D6E-409C-BE32-E72D297353CC}">
              <c16:uniqueId val="{00000000-51B8-45F8-996C-BC8688E9BB72}"/>
            </c:ext>
          </c:extLst>
        </c:ser>
        <c:ser>
          <c:idx val="1"/>
          <c:order val="1"/>
          <c:tx>
            <c:strRef>
              <c:f>'Tipo de cambio'!$L$2</c:f>
              <c:strCache>
                <c:ptCount val="1"/>
                <c:pt idx="0">
                  <c:v>ITCRP2003</c:v>
                </c:pt>
              </c:strCache>
            </c:strRef>
          </c:tx>
          <c:marker>
            <c:symbol val="none"/>
          </c:marker>
          <c:cat>
            <c:strRef>
              <c:f>'Tipo de cambio'!$A$56:$A$70</c:f>
              <c:strCache>
                <c:ptCount val="15"/>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 IS</c:v>
                </c:pt>
              </c:strCache>
            </c:strRef>
          </c:cat>
          <c:val>
            <c:numRef>
              <c:f>'Tipo de cambio'!$L$56:$L$70</c:f>
              <c:numCache>
                <c:formatCode>0.0</c:formatCode>
                <c:ptCount val="15"/>
                <c:pt idx="0">
                  <c:v>100</c:v>
                </c:pt>
                <c:pt idx="1">
                  <c:v>101.91253750459413</c:v>
                </c:pt>
                <c:pt idx="2">
                  <c:v>87.954258107687679</c:v>
                </c:pt>
                <c:pt idx="3">
                  <c:v>83.547856733562682</c:v>
                </c:pt>
                <c:pt idx="4">
                  <c:v>116.37582528854541</c:v>
                </c:pt>
                <c:pt idx="5">
                  <c:v>83.470567193304888</c:v>
                </c:pt>
                <c:pt idx="6">
                  <c:v>93.525853493670539</c:v>
                </c:pt>
                <c:pt idx="7">
                  <c:v>95.090177362246038</c:v>
                </c:pt>
                <c:pt idx="8">
                  <c:v>84.09720134209465</c:v>
                </c:pt>
                <c:pt idx="9">
                  <c:v>94.177905223609201</c:v>
                </c:pt>
                <c:pt idx="10">
                  <c:v>202.57246131986383</c:v>
                </c:pt>
                <c:pt idx="11">
                  <c:v>318.41030957799347</c:v>
                </c:pt>
                <c:pt idx="12">
                  <c:v>706.21030849180261</c:v>
                </c:pt>
                <c:pt idx="13">
                  <c:v>528.95395219841157</c:v>
                </c:pt>
                <c:pt idx="14">
                  <c:v>599.63561058899541</c:v>
                </c:pt>
              </c:numCache>
            </c:numRef>
          </c:val>
          <c:extLst xmlns:c16r2="http://schemas.microsoft.com/office/drawing/2015/06/chart">
            <c:ext xmlns:c16="http://schemas.microsoft.com/office/drawing/2014/chart" uri="{C3380CC4-5D6E-409C-BE32-E72D297353CC}">
              <c16:uniqueId val="{00000001-51B8-45F8-996C-BC8688E9BB72}"/>
            </c:ext>
          </c:extLst>
        </c:ser>
        <c:marker val="1"/>
        <c:axId val="47759360"/>
        <c:axId val="47760896"/>
      </c:lineChart>
      <c:catAx>
        <c:axId val="47759360"/>
        <c:scaling>
          <c:orientation val="minMax"/>
        </c:scaling>
        <c:axPos val="b"/>
        <c:numFmt formatCode="General" sourceLinked="1"/>
        <c:majorTickMark val="none"/>
        <c:tickLblPos val="nextTo"/>
        <c:crossAx val="47760896"/>
        <c:crosses val="autoZero"/>
        <c:auto val="1"/>
        <c:lblAlgn val="ctr"/>
        <c:lblOffset val="100"/>
      </c:catAx>
      <c:valAx>
        <c:axId val="47760896"/>
        <c:scaling>
          <c:orientation val="minMax"/>
        </c:scaling>
        <c:axPos val="l"/>
        <c:majorGridlines/>
        <c:numFmt formatCode="0.0" sourceLinked="1"/>
        <c:majorTickMark val="none"/>
        <c:tickLblPos val="nextTo"/>
        <c:crossAx val="47759360"/>
        <c:crosses val="autoZero"/>
        <c:crossBetween val="between"/>
      </c:valAx>
    </c:plotArea>
    <c:legend>
      <c:legendPos val="b"/>
    </c:legend>
    <c:plotVisOnly val="1"/>
    <c:dispBlanksAs val="gap"/>
  </c:chart>
  <c:externalData r:id="rId1"/>
</c:chartSpace>
</file>

<file path=ppt/drawings/drawing1.xml><?xml version="1.0" encoding="utf-8"?>
<c:userShapes xmlns:c="http://schemas.openxmlformats.org/drawingml/2006/chart">
  <cdr:relSizeAnchor xmlns:cdr="http://schemas.openxmlformats.org/drawingml/2006/chartDrawing">
    <cdr:from>
      <cdr:x>0.79236</cdr:x>
      <cdr:y>0.18026</cdr:y>
    </cdr:from>
    <cdr:to>
      <cdr:x>0.79236</cdr:x>
      <cdr:y>0.72104</cdr:y>
    </cdr:to>
    <cdr:sp macro="" textlink="">
      <cdr:nvSpPr>
        <cdr:cNvPr id="3" name="2 Conector recto"/>
        <cdr:cNvSpPr/>
      </cdr:nvSpPr>
      <cdr:spPr>
        <a:xfrm xmlns:a="http://schemas.openxmlformats.org/drawingml/2006/main" flipV="1">
          <a:off x="3384376" y="504056"/>
          <a:ext cx="0" cy="1512168"/>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dirty="0"/>
        </a:p>
      </cdr:txBody>
    </cdr:sp>
  </cdr:relSizeAnchor>
</c:userShapes>
</file>

<file path=ppt/drawings/drawing2.xml><?xml version="1.0" encoding="utf-8"?>
<c:userShapes xmlns:c="http://schemas.openxmlformats.org/drawingml/2006/chart">
  <cdr:relSizeAnchor xmlns:cdr="http://schemas.openxmlformats.org/drawingml/2006/chartDrawing">
    <cdr:from>
      <cdr:x>0.43443</cdr:x>
      <cdr:y>0.1</cdr:y>
    </cdr:from>
    <cdr:to>
      <cdr:x>0.43443</cdr:x>
      <cdr:y>0.85714</cdr:y>
    </cdr:to>
    <cdr:sp macro="" textlink="">
      <cdr:nvSpPr>
        <cdr:cNvPr id="3" name="2 Conector recto"/>
        <cdr:cNvSpPr/>
      </cdr:nvSpPr>
      <cdr:spPr>
        <a:xfrm xmlns:a="http://schemas.openxmlformats.org/drawingml/2006/main" flipV="1">
          <a:off x="3816424" y="504056"/>
          <a:ext cx="0" cy="3816424"/>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dirty="0"/>
        </a:p>
      </cdr:txBody>
    </cdr:sp>
  </cdr:relSizeAnchor>
  <cdr:relSizeAnchor xmlns:cdr="http://schemas.openxmlformats.org/drawingml/2006/chartDrawing">
    <cdr:from>
      <cdr:x>0.40164</cdr:x>
      <cdr:y>0.25714</cdr:y>
    </cdr:from>
    <cdr:to>
      <cdr:x>0.43443</cdr:x>
      <cdr:y>0.6</cdr:y>
    </cdr:to>
    <cdr:sp macro="" textlink="">
      <cdr:nvSpPr>
        <cdr:cNvPr id="4" name="3 CuadroTexto"/>
        <cdr:cNvSpPr txBox="1"/>
      </cdr:nvSpPr>
      <cdr:spPr>
        <a:xfrm xmlns:a="http://schemas.openxmlformats.org/drawingml/2006/main" rot="16200000">
          <a:off x="2808312" y="2016224"/>
          <a:ext cx="172819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VE" dirty="0" smtClean="0">
              <a:latin typeface="Bookman Old Style" pitchFamily="18" charset="0"/>
            </a:rPr>
            <a:t>Revolución Iraní</a:t>
          </a:r>
          <a:endParaRPr lang="es-ES" dirty="0">
            <a:latin typeface="Bookman Old Style" pitchFamily="18" charset="0"/>
          </a:endParaRPr>
        </a:p>
      </cdr:txBody>
    </cdr:sp>
  </cdr:relSizeAnchor>
  <cdr:relSizeAnchor xmlns:cdr="http://schemas.openxmlformats.org/drawingml/2006/chartDrawing">
    <cdr:from>
      <cdr:x>0.69672</cdr:x>
      <cdr:y>0.1</cdr:y>
    </cdr:from>
    <cdr:to>
      <cdr:x>0.69672</cdr:x>
      <cdr:y>0.85714</cdr:y>
    </cdr:to>
    <cdr:sp macro="" textlink="">
      <cdr:nvSpPr>
        <cdr:cNvPr id="6" name="5 Conector recto"/>
        <cdr:cNvSpPr/>
      </cdr:nvSpPr>
      <cdr:spPr>
        <a:xfrm xmlns:a="http://schemas.openxmlformats.org/drawingml/2006/main" flipV="1">
          <a:off x="6120680" y="504056"/>
          <a:ext cx="0" cy="3816424"/>
        </a:xfrm>
        <a:prstGeom xmlns:a="http://schemas.openxmlformats.org/drawingml/2006/main" prst="line">
          <a:avLst/>
        </a:prstGeom>
        <a:ln xmlns:a="http://schemas.openxmlformats.org/drawingml/2006/main">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dirty="0"/>
        </a:p>
      </cdr:txBody>
    </cdr:sp>
  </cdr:relSizeAnchor>
</c:userShapes>
</file>

<file path=ppt/drawings/drawing3.xml><?xml version="1.0" encoding="utf-8"?>
<c:userShapes xmlns:c="http://schemas.openxmlformats.org/drawingml/2006/chart">
  <cdr:relSizeAnchor xmlns:cdr="http://schemas.openxmlformats.org/drawingml/2006/chartDrawing">
    <cdr:from>
      <cdr:x>0.35137</cdr:x>
      <cdr:y>0.06727</cdr:y>
    </cdr:from>
    <cdr:to>
      <cdr:x>0.60851</cdr:x>
      <cdr:y>0.24182</cdr:y>
    </cdr:to>
    <cdr:sp macro="" textlink="">
      <cdr:nvSpPr>
        <cdr:cNvPr id="2" name="1 CuadroTexto"/>
        <cdr:cNvSpPr txBox="1"/>
      </cdr:nvSpPr>
      <cdr:spPr>
        <a:xfrm xmlns:a="http://schemas.openxmlformats.org/drawingml/2006/main">
          <a:off x="5505450" y="352425"/>
          <a:ext cx="4029075"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VE" sz="1100" dirty="0"/>
        </a:p>
      </cdr:txBody>
    </cdr:sp>
  </cdr:relSizeAnchor>
  <cdr:relSizeAnchor xmlns:cdr="http://schemas.openxmlformats.org/drawingml/2006/chartDrawing">
    <cdr:from>
      <cdr:x>0.79696</cdr:x>
      <cdr:y>0.14</cdr:y>
    </cdr:from>
    <cdr:to>
      <cdr:x>0.85532</cdr:x>
      <cdr:y>0.18909</cdr:y>
    </cdr:to>
    <cdr:sp macro="" textlink="">
      <cdr:nvSpPr>
        <cdr:cNvPr id="4" name="3 CuadroTexto"/>
        <cdr:cNvSpPr txBox="1"/>
      </cdr:nvSpPr>
      <cdr:spPr>
        <a:xfrm xmlns:a="http://schemas.openxmlformats.org/drawingml/2006/main">
          <a:off x="12487276" y="733425"/>
          <a:ext cx="914400" cy="2571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Boom</a:t>
          </a:r>
        </a:p>
      </cdr:txBody>
    </cdr:sp>
  </cdr:relSizeAnchor>
  <cdr:relSizeAnchor xmlns:cdr="http://schemas.openxmlformats.org/drawingml/2006/chartDrawing">
    <cdr:from>
      <cdr:x>0.43955</cdr:x>
      <cdr:y>0.74364</cdr:y>
    </cdr:from>
    <cdr:to>
      <cdr:x>0.49791</cdr:x>
      <cdr:y>0.78546</cdr:y>
    </cdr:to>
    <cdr:sp macro="" textlink="">
      <cdr:nvSpPr>
        <cdr:cNvPr id="5" name="4 CuadroTexto"/>
        <cdr:cNvSpPr txBox="1"/>
      </cdr:nvSpPr>
      <cdr:spPr>
        <a:xfrm xmlns:a="http://schemas.openxmlformats.org/drawingml/2006/main">
          <a:off x="7946379" y="3895725"/>
          <a:ext cx="1055058" cy="21908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Declive</a:t>
          </a:r>
        </a:p>
      </cdr:txBody>
    </cdr:sp>
  </cdr:relSizeAnchor>
  <cdr:relSizeAnchor xmlns:cdr="http://schemas.openxmlformats.org/drawingml/2006/chartDrawing">
    <cdr:from>
      <cdr:x>0.88793</cdr:x>
      <cdr:y>0.5</cdr:y>
    </cdr:from>
    <cdr:to>
      <cdr:x>1</cdr:x>
      <cdr:y>0.60937</cdr:y>
    </cdr:to>
    <cdr:sp macro="" textlink="">
      <cdr:nvSpPr>
        <cdr:cNvPr id="6" name="5 Elipse"/>
        <cdr:cNvSpPr/>
      </cdr:nvSpPr>
      <cdr:spPr>
        <a:xfrm xmlns:a="http://schemas.openxmlformats.org/drawingml/2006/main">
          <a:off x="7416824" y="2304256"/>
          <a:ext cx="936113" cy="504033"/>
        </a:xfrm>
        <a:prstGeom xmlns:a="http://schemas.openxmlformats.org/drawingml/2006/main" prst="ellipse">
          <a:avLst/>
        </a:prstGeom>
        <a:solidFill xmlns:a="http://schemas.openxmlformats.org/drawingml/2006/main">
          <a:srgbClr val="FF0000">
            <a:alpha val="49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ES" dirty="0"/>
        </a:p>
      </cdr:txBody>
    </cdr:sp>
  </cdr:relSizeAnchor>
  <cdr:relSizeAnchor xmlns:cdr="http://schemas.openxmlformats.org/drawingml/2006/chartDrawing">
    <cdr:from>
      <cdr:x>0.42241</cdr:x>
      <cdr:y>0.09375</cdr:y>
    </cdr:from>
    <cdr:to>
      <cdr:x>0.42241</cdr:x>
      <cdr:y>0.82813</cdr:y>
    </cdr:to>
    <cdr:sp macro="" textlink="">
      <cdr:nvSpPr>
        <cdr:cNvPr id="8" name="7 Conector recto"/>
        <cdr:cNvSpPr/>
      </cdr:nvSpPr>
      <cdr:spPr>
        <a:xfrm xmlns:a="http://schemas.openxmlformats.org/drawingml/2006/main" flipV="1">
          <a:off x="3528392" y="432048"/>
          <a:ext cx="0" cy="3384376"/>
        </a:xfrm>
        <a:prstGeom xmlns:a="http://schemas.openxmlformats.org/drawingml/2006/main" prst="line">
          <a:avLst/>
        </a:prstGeom>
        <a:ln xmlns:a="http://schemas.openxmlformats.org/drawingml/2006/main">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dirty="0"/>
        </a:p>
      </cdr:txBody>
    </cdr:sp>
  </cdr:relSizeAnchor>
</c:userShapes>
</file>

<file path=ppt/drawings/drawing4.xml><?xml version="1.0" encoding="utf-8"?>
<c:userShapes xmlns:c="http://schemas.openxmlformats.org/drawingml/2006/chart">
  <cdr:relSizeAnchor xmlns:cdr="http://schemas.openxmlformats.org/drawingml/2006/chartDrawing">
    <cdr:from>
      <cdr:x>0.54981</cdr:x>
      <cdr:y>0.08372</cdr:y>
    </cdr:from>
    <cdr:to>
      <cdr:x>0.54981</cdr:x>
      <cdr:y>0.75504</cdr:y>
    </cdr:to>
    <cdr:sp macro="" textlink="">
      <cdr:nvSpPr>
        <cdr:cNvPr id="3" name="2 Conector recto"/>
        <cdr:cNvSpPr/>
      </cdr:nvSpPr>
      <cdr:spPr>
        <a:xfrm xmlns:a="http://schemas.openxmlformats.org/drawingml/2006/main" flipV="1">
          <a:off x="4152901" y="514351"/>
          <a:ext cx="0" cy="4124325"/>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0.62281</cdr:x>
      <cdr:y>0.08372</cdr:y>
    </cdr:from>
    <cdr:to>
      <cdr:x>0.62281</cdr:x>
      <cdr:y>0.75349</cdr:y>
    </cdr:to>
    <cdr:sp macro="" textlink="">
      <cdr:nvSpPr>
        <cdr:cNvPr id="8" name="7 Conector recto"/>
        <cdr:cNvSpPr/>
      </cdr:nvSpPr>
      <cdr:spPr>
        <a:xfrm xmlns:a="http://schemas.openxmlformats.org/drawingml/2006/main" flipV="1">
          <a:off x="5112568" y="421996"/>
          <a:ext cx="0" cy="3376016"/>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0.55263</cdr:x>
      <cdr:y>0.11429</cdr:y>
    </cdr:from>
    <cdr:to>
      <cdr:x>0.64595</cdr:x>
      <cdr:y>0.15305</cdr:y>
    </cdr:to>
    <cdr:sp macro="" textlink="">
      <cdr:nvSpPr>
        <cdr:cNvPr id="11" name="10 CuadroTexto"/>
        <cdr:cNvSpPr txBox="1"/>
      </cdr:nvSpPr>
      <cdr:spPr>
        <a:xfrm xmlns:a="http://schemas.openxmlformats.org/drawingml/2006/main">
          <a:off x="4536504" y="576064"/>
          <a:ext cx="766056" cy="1953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VE" sz="1100" dirty="0"/>
            <a:t>Recadi</a:t>
          </a:r>
        </a:p>
      </cdr:txBody>
    </cdr:sp>
  </cdr:relSizeAnchor>
  <cdr:relSizeAnchor xmlns:cdr="http://schemas.openxmlformats.org/drawingml/2006/chartDrawing">
    <cdr:from>
      <cdr:x>0.85876</cdr:x>
      <cdr:y>0.12093</cdr:y>
    </cdr:from>
    <cdr:to>
      <cdr:x>0.94325</cdr:x>
      <cdr:y>0.15969</cdr:y>
    </cdr:to>
    <cdr:sp macro="" textlink="">
      <cdr:nvSpPr>
        <cdr:cNvPr id="12" name="11 CuadroTexto"/>
        <cdr:cNvSpPr txBox="1"/>
      </cdr:nvSpPr>
      <cdr:spPr>
        <a:xfrm xmlns:a="http://schemas.openxmlformats.org/drawingml/2006/main">
          <a:off x="6486526" y="742951"/>
          <a:ext cx="638175" cy="2381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Cadivi</a:t>
          </a:r>
        </a:p>
      </cdr:txBody>
    </cdr:sp>
  </cdr:relSizeAnchor>
  <cdr:relSizeAnchor xmlns:cdr="http://schemas.openxmlformats.org/drawingml/2006/chartDrawing">
    <cdr:from>
      <cdr:x>0.56342</cdr:x>
      <cdr:y>0.21085</cdr:y>
    </cdr:from>
    <cdr:to>
      <cdr:x>0.65782</cdr:x>
      <cdr:y>0.35969</cdr:y>
    </cdr:to>
    <cdr:sp macro="" textlink="">
      <cdr:nvSpPr>
        <cdr:cNvPr id="7" name="6 CuadroTexto"/>
        <cdr:cNvSpPr txBox="1"/>
      </cdr:nvSpPr>
      <cdr:spPr>
        <a:xfrm xmlns:a="http://schemas.openxmlformats.org/drawingml/2006/main">
          <a:off x="5457826" y="1295401"/>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VE" sz="1100" dirty="0"/>
        </a:p>
      </cdr:txBody>
    </cdr:sp>
  </cdr:relSizeAnchor>
  <cdr:relSizeAnchor xmlns:cdr="http://schemas.openxmlformats.org/drawingml/2006/chartDrawing">
    <cdr:from>
      <cdr:x>0.42281</cdr:x>
      <cdr:y>0.17985</cdr:y>
    </cdr:from>
    <cdr:to>
      <cdr:x>0.49558</cdr:x>
      <cdr:y>0.26512</cdr:y>
    </cdr:to>
    <cdr:sp macro="" textlink="">
      <cdr:nvSpPr>
        <cdr:cNvPr id="9" name="8 CuadroTexto"/>
        <cdr:cNvSpPr txBox="1"/>
      </cdr:nvSpPr>
      <cdr:spPr>
        <a:xfrm xmlns:a="http://schemas.openxmlformats.org/drawingml/2006/main">
          <a:off x="4095750" y="1104901"/>
          <a:ext cx="704851" cy="52387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µ=19,2%</a:t>
          </a:r>
        </a:p>
        <a:p xmlns:a="http://schemas.openxmlformats.org/drawingml/2006/main">
          <a:r>
            <a:rPr lang="es-VE" sz="1100" dirty="0"/>
            <a:t>σ=0,09</a:t>
          </a:r>
        </a:p>
      </cdr:txBody>
    </cdr:sp>
  </cdr:relSizeAnchor>
  <cdr:relSizeAnchor xmlns:cdr="http://schemas.openxmlformats.org/drawingml/2006/chartDrawing">
    <cdr:from>
      <cdr:x>0.54386</cdr:x>
      <cdr:y>0.18571</cdr:y>
    </cdr:from>
    <cdr:to>
      <cdr:x>0.61404</cdr:x>
      <cdr:y>0.29314</cdr:y>
    </cdr:to>
    <cdr:sp macro="" textlink="">
      <cdr:nvSpPr>
        <cdr:cNvPr id="13" name="12 CuadroTexto"/>
        <cdr:cNvSpPr txBox="1"/>
      </cdr:nvSpPr>
      <cdr:spPr>
        <a:xfrm xmlns:a="http://schemas.openxmlformats.org/drawingml/2006/main">
          <a:off x="4464496" y="936104"/>
          <a:ext cx="576064" cy="5414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000" dirty="0"/>
            <a:t>µ=14,7%</a:t>
          </a:r>
        </a:p>
        <a:p xmlns:a="http://schemas.openxmlformats.org/drawingml/2006/main">
          <a:r>
            <a:rPr lang="es-VE" sz="1000" dirty="0"/>
            <a:t>σ=0,07</a:t>
          </a:r>
        </a:p>
      </cdr:txBody>
    </cdr:sp>
  </cdr:relSizeAnchor>
  <cdr:relSizeAnchor xmlns:cdr="http://schemas.openxmlformats.org/drawingml/2006/chartDrawing">
    <cdr:from>
      <cdr:x>0.82189</cdr:x>
      <cdr:y>0.08837</cdr:y>
    </cdr:from>
    <cdr:to>
      <cdr:x>0.82189</cdr:x>
      <cdr:y>0.75814</cdr:y>
    </cdr:to>
    <cdr:sp macro="" textlink="">
      <cdr:nvSpPr>
        <cdr:cNvPr id="14" name="13 Conector recto"/>
        <cdr:cNvSpPr/>
      </cdr:nvSpPr>
      <cdr:spPr>
        <a:xfrm xmlns:a="http://schemas.openxmlformats.org/drawingml/2006/main" flipV="1">
          <a:off x="7961624" y="542915"/>
          <a:ext cx="0" cy="4114816"/>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0.35414</cdr:x>
      <cdr:y>0.08372</cdr:y>
    </cdr:from>
    <cdr:to>
      <cdr:x>0.35414</cdr:x>
      <cdr:y>0.75504</cdr:y>
    </cdr:to>
    <cdr:sp macro="" textlink="">
      <cdr:nvSpPr>
        <cdr:cNvPr id="15" name="14 Conector recto"/>
        <cdr:cNvSpPr/>
      </cdr:nvSpPr>
      <cdr:spPr>
        <a:xfrm xmlns:a="http://schemas.openxmlformats.org/drawingml/2006/main" flipV="1">
          <a:off x="3430494" y="514344"/>
          <a:ext cx="0" cy="4124339"/>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0.68437</cdr:x>
      <cdr:y>0.17519</cdr:y>
    </cdr:from>
    <cdr:to>
      <cdr:x>0.74926</cdr:x>
      <cdr:y>0.26357</cdr:y>
    </cdr:to>
    <cdr:sp macro="" textlink="">
      <cdr:nvSpPr>
        <cdr:cNvPr id="16" name="15 CuadroTexto"/>
        <cdr:cNvSpPr txBox="1"/>
      </cdr:nvSpPr>
      <cdr:spPr>
        <a:xfrm xmlns:a="http://schemas.openxmlformats.org/drawingml/2006/main">
          <a:off x="6629401" y="1076326"/>
          <a:ext cx="628650" cy="5429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µ=34%</a:t>
          </a:r>
        </a:p>
        <a:p xmlns:a="http://schemas.openxmlformats.org/drawingml/2006/main">
          <a:r>
            <a:rPr lang="es-VE" sz="1100" dirty="0"/>
            <a:t>σ=0,18</a:t>
          </a:r>
        </a:p>
      </cdr:txBody>
    </cdr:sp>
  </cdr:relSizeAnchor>
  <cdr:relSizeAnchor xmlns:cdr="http://schemas.openxmlformats.org/drawingml/2006/chartDrawing">
    <cdr:from>
      <cdr:x>0.86332</cdr:x>
      <cdr:y>0.17054</cdr:y>
    </cdr:from>
    <cdr:to>
      <cdr:x>0.95772</cdr:x>
      <cdr:y>0.31938</cdr:y>
    </cdr:to>
    <cdr:sp macro="" textlink="">
      <cdr:nvSpPr>
        <cdr:cNvPr id="17" name="16 CuadroTexto"/>
        <cdr:cNvSpPr txBox="1"/>
      </cdr:nvSpPr>
      <cdr:spPr>
        <a:xfrm xmlns:a="http://schemas.openxmlformats.org/drawingml/2006/main">
          <a:off x="8362951" y="1047751"/>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µ=43,4%</a:t>
          </a:r>
        </a:p>
        <a:p xmlns:a="http://schemas.openxmlformats.org/drawingml/2006/main">
          <a:r>
            <a:rPr lang="es-VE" sz="1100" dirty="0"/>
            <a:t>σ=0,18</a:t>
          </a:r>
        </a:p>
      </cdr:txBody>
    </cdr:sp>
  </cdr:relSizeAnchor>
  <cdr:relSizeAnchor xmlns:cdr="http://schemas.openxmlformats.org/drawingml/2006/chartDrawing">
    <cdr:from>
      <cdr:x>0.16667</cdr:x>
      <cdr:y>0.21429</cdr:y>
    </cdr:from>
    <cdr:to>
      <cdr:x>0.27806</cdr:x>
      <cdr:y>0.39569</cdr:y>
    </cdr:to>
    <cdr:sp macro="" textlink="">
      <cdr:nvSpPr>
        <cdr:cNvPr id="18" name="17 CuadroTexto"/>
        <cdr:cNvSpPr txBox="1"/>
      </cdr:nvSpPr>
      <cdr:spPr>
        <a:xfrm xmlns:a="http://schemas.openxmlformats.org/drawingml/2006/main">
          <a:off x="1368152" y="108012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 sz="1100" dirty="0"/>
        </a:p>
      </cdr:txBody>
    </cdr:sp>
  </cdr:relSizeAnchor>
  <cdr:relSizeAnchor xmlns:cdr="http://schemas.openxmlformats.org/drawingml/2006/chartDrawing">
    <cdr:from>
      <cdr:x>0.16667</cdr:x>
      <cdr:y>0.17143</cdr:y>
    </cdr:from>
    <cdr:to>
      <cdr:x>0.25439</cdr:x>
      <cdr:y>0.27143</cdr:y>
    </cdr:to>
    <cdr:sp macro="" textlink="">
      <cdr:nvSpPr>
        <cdr:cNvPr id="19" name="18 CuadroTexto"/>
        <cdr:cNvSpPr txBox="1"/>
      </cdr:nvSpPr>
      <cdr:spPr>
        <a:xfrm xmlns:a="http://schemas.openxmlformats.org/drawingml/2006/main">
          <a:off x="1368152" y="864096"/>
          <a:ext cx="720080" cy="5040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ES" sz="1100" dirty="0" smtClean="0"/>
            <a:t>µ=3,6%</a:t>
          </a:r>
        </a:p>
        <a:p xmlns:a="http://schemas.openxmlformats.org/drawingml/2006/main">
          <a:r>
            <a:rPr lang="el-GR" smtClean="0">
              <a:latin typeface="Calibri"/>
            </a:rPr>
            <a:t>σ</a:t>
          </a:r>
          <a:r>
            <a:rPr lang="es-ES" dirty="0" smtClean="0">
              <a:latin typeface="Calibri"/>
            </a:rPr>
            <a:t>=0,09</a:t>
          </a:r>
          <a:endParaRPr lang="es-ES" sz="1100" dirty="0"/>
        </a:p>
      </cdr:txBody>
    </cdr:sp>
  </cdr:relSizeAnchor>
</c:userShapes>
</file>

<file path=ppt/drawings/drawing5.xml><?xml version="1.0" encoding="utf-8"?>
<c:userShapes xmlns:c="http://schemas.openxmlformats.org/drawingml/2006/chart">
  <cdr:relSizeAnchor xmlns:cdr="http://schemas.openxmlformats.org/drawingml/2006/chartDrawing">
    <cdr:from>
      <cdr:x>0.62162</cdr:x>
      <cdr:y>0.15869</cdr:y>
    </cdr:from>
    <cdr:to>
      <cdr:x>0.62776</cdr:x>
      <cdr:y>0.80101</cdr:y>
    </cdr:to>
    <cdr:sp macro="" textlink="">
      <cdr:nvSpPr>
        <cdr:cNvPr id="3" name="2 Conector recto"/>
        <cdr:cNvSpPr/>
      </cdr:nvSpPr>
      <cdr:spPr>
        <a:xfrm xmlns:a="http://schemas.openxmlformats.org/drawingml/2006/main" flipH="1" flipV="1">
          <a:off x="3943350" y="600075"/>
          <a:ext cx="38940" cy="2428884"/>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0.20189</cdr:x>
      <cdr:y>0.15617</cdr:y>
    </cdr:from>
    <cdr:to>
      <cdr:x>0.20189</cdr:x>
      <cdr:y>0.80856</cdr:y>
    </cdr:to>
    <cdr:sp macro="" textlink="">
      <cdr:nvSpPr>
        <cdr:cNvPr id="6" name="5 Conector recto"/>
        <cdr:cNvSpPr/>
      </cdr:nvSpPr>
      <cdr:spPr>
        <a:xfrm xmlns:a="http://schemas.openxmlformats.org/drawingml/2006/main" flipV="1">
          <a:off x="1219200" y="590550"/>
          <a:ext cx="0" cy="2466975"/>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0.35489</cdr:x>
      <cdr:y>0.16121</cdr:y>
    </cdr:from>
    <cdr:to>
      <cdr:x>0.35647</cdr:x>
      <cdr:y>0.81108</cdr:y>
    </cdr:to>
    <cdr:sp macro="" textlink="">
      <cdr:nvSpPr>
        <cdr:cNvPr id="8" name="7 Conector recto"/>
        <cdr:cNvSpPr/>
      </cdr:nvSpPr>
      <cdr:spPr>
        <a:xfrm xmlns:a="http://schemas.openxmlformats.org/drawingml/2006/main" flipH="1" flipV="1">
          <a:off x="2143125" y="609600"/>
          <a:ext cx="9525" cy="245745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0.19874</cdr:x>
      <cdr:y>0.16373</cdr:y>
    </cdr:from>
    <cdr:to>
      <cdr:x>0.35016</cdr:x>
      <cdr:y>0.21914</cdr:y>
    </cdr:to>
    <cdr:sp macro="" textlink="">
      <cdr:nvSpPr>
        <cdr:cNvPr id="9" name="8 CuadroTexto"/>
        <cdr:cNvSpPr txBox="1"/>
      </cdr:nvSpPr>
      <cdr:spPr>
        <a:xfrm xmlns:a="http://schemas.openxmlformats.org/drawingml/2006/main">
          <a:off x="1260737" y="619133"/>
          <a:ext cx="960555" cy="2095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s-VE" sz="1100" dirty="0"/>
            <a:t>Recadi</a:t>
          </a:r>
        </a:p>
      </cdr:txBody>
    </cdr:sp>
  </cdr:relSizeAnchor>
  <cdr:relSizeAnchor xmlns:cdr="http://schemas.openxmlformats.org/drawingml/2006/chartDrawing">
    <cdr:from>
      <cdr:x>0.79407</cdr:x>
      <cdr:y>0.16121</cdr:y>
    </cdr:from>
    <cdr:to>
      <cdr:x>0.9313</cdr:x>
      <cdr:y>0.2267</cdr:y>
    </cdr:to>
    <cdr:sp macro="" textlink="">
      <cdr:nvSpPr>
        <cdr:cNvPr id="10" name="9 CuadroTexto"/>
        <cdr:cNvSpPr txBox="1"/>
      </cdr:nvSpPr>
      <cdr:spPr>
        <a:xfrm xmlns:a="http://schemas.openxmlformats.org/drawingml/2006/main">
          <a:off x="5037313" y="609600"/>
          <a:ext cx="870501"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s-VE" sz="1100" dirty="0" smtClean="0"/>
            <a:t>Cadivi-Cencoex</a:t>
          </a:r>
          <a:endParaRPr lang="es-VE" sz="1100" dirty="0"/>
        </a:p>
      </cdr:txBody>
    </cdr:sp>
  </cdr:relSizeAnchor>
  <cdr:relSizeAnchor xmlns:cdr="http://schemas.openxmlformats.org/drawingml/2006/chartDrawing">
    <cdr:from>
      <cdr:x>0.73529</cdr:x>
      <cdr:y>0.14583</cdr:y>
    </cdr:from>
    <cdr:to>
      <cdr:x>0.73529</cdr:x>
      <cdr:y>0.79571</cdr:y>
    </cdr:to>
    <cdr:sp macro="" textlink="">
      <cdr:nvSpPr>
        <cdr:cNvPr id="12" name="11 Conector recto"/>
        <cdr:cNvSpPr/>
      </cdr:nvSpPr>
      <cdr:spPr>
        <a:xfrm xmlns:a="http://schemas.openxmlformats.org/drawingml/2006/main" flipV="1">
          <a:off x="5400600" y="504056"/>
          <a:ext cx="0" cy="2246235"/>
        </a:xfrm>
        <a:prstGeom xmlns:a="http://schemas.openxmlformats.org/drawingml/2006/main" prst="line">
          <a:avLst/>
        </a:prstGeom>
        <a:ln xmlns:a="http://schemas.openxmlformats.org/drawingml/2006/main">
          <a:solidFill>
            <a:schemeClr val="tx1"/>
          </a:solidFill>
          <a:prstDash val="lgDashDot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dirty="0"/>
        </a:p>
      </cdr:txBody>
    </cdr:sp>
  </cdr:relSizeAnchor>
  <cdr:relSizeAnchor xmlns:cdr="http://schemas.openxmlformats.org/drawingml/2006/chartDrawing">
    <cdr:from>
      <cdr:x>0.49249</cdr:x>
      <cdr:y>0.16877</cdr:y>
    </cdr:from>
    <cdr:to>
      <cdr:x>0.53904</cdr:x>
      <cdr:y>0.22922</cdr:y>
    </cdr:to>
    <cdr:sp macro="" textlink="">
      <cdr:nvSpPr>
        <cdr:cNvPr id="13" name="12 CuadroTexto"/>
        <cdr:cNvSpPr txBox="1"/>
      </cdr:nvSpPr>
      <cdr:spPr>
        <a:xfrm xmlns:a="http://schemas.openxmlformats.org/drawingml/2006/main">
          <a:off x="3124200" y="638175"/>
          <a:ext cx="295275"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VE" sz="1100" dirty="0"/>
        </a:p>
      </cdr:txBody>
    </cdr:sp>
  </cdr:relSizeAnchor>
</c:userShapes>
</file>

<file path=ppt/drawings/drawing6.xml><?xml version="1.0" encoding="utf-8"?>
<c:userShapes xmlns:c="http://schemas.openxmlformats.org/drawingml/2006/chart">
  <cdr:relSizeAnchor xmlns:cdr="http://schemas.openxmlformats.org/drawingml/2006/chartDrawing">
    <cdr:from>
      <cdr:x>0</cdr:x>
      <cdr:y>0</cdr:y>
    </cdr:from>
    <cdr:to>
      <cdr:x>0</cdr:x>
      <cdr:y>0</cdr:y>
    </cdr:to>
    <cdr:sp macro="" textlink="">
      <cdr:nvSpPr>
        <cdr:cNvPr id="7" name="6 Conector recto"/>
        <cdr:cNvSpPr/>
      </cdr:nvSpPr>
      <cdr:spPr>
        <a:xfrm xmlns:a="http://schemas.openxmlformats.org/drawingml/2006/main" flipV="1">
          <a:off x="-395536" y="-404664"/>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VE"/>
        </a:p>
      </cdr:txBody>
    </cdr:sp>
  </cdr:relSizeAnchor>
  <cdr:relSizeAnchor xmlns:cdr="http://schemas.openxmlformats.org/drawingml/2006/chartDrawing">
    <cdr:from>
      <cdr:x>0.32415</cdr:x>
      <cdr:y>0.14045</cdr:y>
    </cdr:from>
    <cdr:to>
      <cdr:x>0.44084</cdr:x>
      <cdr:y>0.27528</cdr:y>
    </cdr:to>
    <cdr:sp macro="" textlink="">
      <cdr:nvSpPr>
        <cdr:cNvPr id="8" name="7 CuadroTexto"/>
        <cdr:cNvSpPr txBox="1"/>
      </cdr:nvSpPr>
      <cdr:spPr>
        <a:xfrm xmlns:a="http://schemas.openxmlformats.org/drawingml/2006/main">
          <a:off x="2540000" y="9525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400"/>
            <a:t>Recadi</a:t>
          </a:r>
        </a:p>
      </cdr:txBody>
    </cdr:sp>
  </cdr:relSizeAnchor>
  <cdr:relSizeAnchor xmlns:cdr="http://schemas.openxmlformats.org/drawingml/2006/chartDrawing">
    <cdr:from>
      <cdr:x>0.77924</cdr:x>
      <cdr:y>0.15851</cdr:y>
    </cdr:from>
    <cdr:to>
      <cdr:x>0.93245</cdr:x>
      <cdr:y>0.2258</cdr:y>
    </cdr:to>
    <cdr:sp macro="" textlink="">
      <cdr:nvSpPr>
        <cdr:cNvPr id="9" name="8 CuadroTexto"/>
        <cdr:cNvSpPr txBox="1"/>
      </cdr:nvSpPr>
      <cdr:spPr>
        <a:xfrm xmlns:a="http://schemas.openxmlformats.org/drawingml/2006/main">
          <a:off x="6624736" y="576064"/>
          <a:ext cx="1302572" cy="2445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400" dirty="0" smtClean="0"/>
            <a:t>Cadivi-Cencoex</a:t>
          </a:r>
          <a:endParaRPr lang="es-VE" sz="1400" dirty="0"/>
        </a:p>
      </cdr:txBody>
    </cdr:sp>
  </cdr:relSizeAnchor>
  <cdr:relSizeAnchor xmlns:cdr="http://schemas.openxmlformats.org/drawingml/2006/chartDrawing">
    <cdr:from>
      <cdr:x>0.70301</cdr:x>
      <cdr:y>0.1387</cdr:y>
    </cdr:from>
    <cdr:to>
      <cdr:x>0.70301</cdr:x>
      <cdr:y>0.79257</cdr:y>
    </cdr:to>
    <cdr:sp macro="" textlink="">
      <cdr:nvSpPr>
        <cdr:cNvPr id="11" name="10 Conector recto"/>
        <cdr:cNvSpPr/>
      </cdr:nvSpPr>
      <cdr:spPr>
        <a:xfrm xmlns:a="http://schemas.openxmlformats.org/drawingml/2006/main" flipV="1">
          <a:off x="5976664" y="504056"/>
          <a:ext cx="0" cy="237626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a:p>
      </cdr:txBody>
    </cdr:sp>
  </cdr:relSizeAnchor>
  <cdr:relSizeAnchor xmlns:cdr="http://schemas.openxmlformats.org/drawingml/2006/chartDrawing">
    <cdr:from>
      <cdr:x>0.4235</cdr:x>
      <cdr:y>0.1387</cdr:y>
    </cdr:from>
    <cdr:to>
      <cdr:x>0.4235</cdr:x>
      <cdr:y>0.79257</cdr:y>
    </cdr:to>
    <cdr:sp macro="" textlink="">
      <cdr:nvSpPr>
        <cdr:cNvPr id="15" name="14 Conector recto"/>
        <cdr:cNvSpPr/>
      </cdr:nvSpPr>
      <cdr:spPr>
        <a:xfrm xmlns:a="http://schemas.openxmlformats.org/drawingml/2006/main" flipV="1">
          <a:off x="3600400" y="504056"/>
          <a:ext cx="0" cy="237626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a:p>
      </cdr:txBody>
    </cdr:sp>
  </cdr:relSizeAnchor>
  <cdr:relSizeAnchor xmlns:cdr="http://schemas.openxmlformats.org/drawingml/2006/chartDrawing">
    <cdr:from>
      <cdr:x>0.27951</cdr:x>
      <cdr:y>0.1387</cdr:y>
    </cdr:from>
    <cdr:to>
      <cdr:x>0.27951</cdr:x>
      <cdr:y>0.79257</cdr:y>
    </cdr:to>
    <cdr:sp macro="" textlink="">
      <cdr:nvSpPr>
        <cdr:cNvPr id="17" name="16 Conector recto"/>
        <cdr:cNvSpPr/>
      </cdr:nvSpPr>
      <cdr:spPr>
        <a:xfrm xmlns:a="http://schemas.openxmlformats.org/drawingml/2006/main" flipV="1">
          <a:off x="2376264" y="504056"/>
          <a:ext cx="0" cy="237626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ES"/>
        </a:p>
      </cdr:txBody>
    </cdr:sp>
  </cdr:relSizeAnchor>
</c:userShapes>
</file>

<file path=ppt/drawings/drawing7.xml><?xml version="1.0" encoding="utf-8"?>
<c:userShapes xmlns:c="http://schemas.openxmlformats.org/drawingml/2006/chart">
  <cdr:relSizeAnchor xmlns:cdr="http://schemas.openxmlformats.org/drawingml/2006/chartDrawing">
    <cdr:from>
      <cdr:x>0.19424</cdr:x>
      <cdr:y>0.21296</cdr:y>
    </cdr:from>
    <cdr:to>
      <cdr:x>0.31415</cdr:x>
      <cdr:y>0.33333</cdr:y>
    </cdr:to>
    <cdr:sp macro="" textlink="">
      <cdr:nvSpPr>
        <cdr:cNvPr id="2" name="1 CuadroTexto"/>
        <cdr:cNvSpPr txBox="1"/>
      </cdr:nvSpPr>
      <cdr:spPr>
        <a:xfrm xmlns:a="http://schemas.openxmlformats.org/drawingml/2006/main">
          <a:off x="1028700" y="584200"/>
          <a:ext cx="635000" cy="3302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s-VE" sz="1100" dirty="0"/>
            <a:t>Boom</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5F3885-4D0F-471B-ABA7-619A685809D5}" type="datetimeFigureOut">
              <a:rPr lang="es-ES" smtClean="0"/>
              <a:pPr/>
              <a:t>11/10/2017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ED21FB-E4A2-4FB2-BD25-05B2D77E2A8D}"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VE" sz="1200" kern="1200" dirty="0" smtClean="0">
                <a:solidFill>
                  <a:schemeClr val="tx1"/>
                </a:solidFill>
                <a:latin typeface="+mn-lt"/>
                <a:ea typeface="+mn-ea"/>
                <a:cs typeface="+mn-cs"/>
              </a:rPr>
              <a:t>Se produce un shock cuando el precio supera (caso de un choque positivo) o cae por debajo (caso de un shock negativo) en un 25% con respecto a la tendencia histórica. El choque finaliza cuando el precio retorna a un nivel que se encuentra a una distancia equivalente al 10% por encima o por debajo de la tendencia. La tendencia se estima utilizando un promedio móvil de 50 años, promediando 40 años antes y diez años después de cada observación (Céspedes and Velasco, 2011).</a:t>
            </a:r>
          </a:p>
          <a:p>
            <a:r>
              <a:rPr lang="es-ES" sz="1200" kern="1200" dirty="0" smtClean="0">
                <a:solidFill>
                  <a:schemeClr val="tx1"/>
                </a:solidFill>
                <a:latin typeface="+mn-lt"/>
                <a:ea typeface="+mn-ea"/>
                <a:cs typeface="+mn-cs"/>
              </a:rPr>
              <a:t>Aquí distinguimos entre auge y “boom”. Un período de auge se inicia cuando el precio petrolero supera la tendencia en forma sostenida, un “boom” comienza cuando el precio supera la tendencia en 25% y finaliza cuando supera la tendencia en 10%.</a:t>
            </a:r>
            <a:endParaRPr lang="es-VE" dirty="0"/>
          </a:p>
        </p:txBody>
      </p:sp>
      <p:sp>
        <p:nvSpPr>
          <p:cNvPr id="4" name="3 Marcador de número de diapositiva"/>
          <p:cNvSpPr>
            <a:spLocks noGrp="1"/>
          </p:cNvSpPr>
          <p:nvPr>
            <p:ph type="sldNum" sz="quarter" idx="10"/>
          </p:nvPr>
        </p:nvSpPr>
        <p:spPr/>
        <p:txBody>
          <a:bodyPr/>
          <a:lstStyle/>
          <a:p>
            <a:fld id="{9AED21FB-E4A2-4FB2-BD25-05B2D77E2A8D}" type="slidenum">
              <a:rPr lang="es-ES" smtClean="0"/>
              <a:pPr/>
              <a:t>11</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VE" sz="1200" kern="1200" dirty="0" smtClean="0">
                <a:solidFill>
                  <a:schemeClr val="tx1"/>
                </a:solidFill>
                <a:latin typeface="+mn-lt"/>
                <a:ea typeface="+mn-ea"/>
                <a:cs typeface="+mn-cs"/>
              </a:rPr>
              <a:t>El-</a:t>
            </a:r>
            <a:r>
              <a:rPr lang="es-VE" sz="1200" kern="1200" dirty="0" err="1" smtClean="0">
                <a:solidFill>
                  <a:schemeClr val="tx1"/>
                </a:solidFill>
                <a:latin typeface="+mn-lt"/>
                <a:ea typeface="+mn-ea"/>
                <a:cs typeface="+mn-cs"/>
              </a:rPr>
              <a:t>Anshasy</a:t>
            </a:r>
            <a:r>
              <a:rPr lang="es-VE" sz="1200" kern="1200" dirty="0" smtClean="0">
                <a:solidFill>
                  <a:schemeClr val="tx1"/>
                </a:solidFill>
                <a:latin typeface="+mn-lt"/>
                <a:ea typeface="+mn-ea"/>
                <a:cs typeface="+mn-cs"/>
              </a:rPr>
              <a:t>, </a:t>
            </a:r>
            <a:r>
              <a:rPr lang="es-VE" sz="1200" kern="1200" dirty="0" err="1" smtClean="0">
                <a:solidFill>
                  <a:schemeClr val="tx1"/>
                </a:solidFill>
                <a:latin typeface="+mn-lt"/>
                <a:ea typeface="+mn-ea"/>
                <a:cs typeface="+mn-cs"/>
              </a:rPr>
              <a:t>Bradely</a:t>
            </a:r>
            <a:r>
              <a:rPr lang="es-VE" sz="1200" kern="1200" dirty="0" smtClean="0">
                <a:solidFill>
                  <a:schemeClr val="tx1"/>
                </a:solidFill>
                <a:latin typeface="+mn-lt"/>
                <a:ea typeface="+mn-ea"/>
                <a:cs typeface="+mn-cs"/>
              </a:rPr>
              <a:t> y </a:t>
            </a:r>
            <a:r>
              <a:rPr lang="es-VE" sz="1200" kern="1200" dirty="0" err="1" smtClean="0">
                <a:solidFill>
                  <a:schemeClr val="tx1"/>
                </a:solidFill>
                <a:latin typeface="+mn-lt"/>
                <a:ea typeface="+mn-ea"/>
                <a:cs typeface="+mn-cs"/>
              </a:rPr>
              <a:t>Joutz</a:t>
            </a:r>
            <a:r>
              <a:rPr lang="es-VE" sz="1200" kern="1200" dirty="0" smtClean="0">
                <a:solidFill>
                  <a:schemeClr val="tx1"/>
                </a:solidFill>
                <a:latin typeface="+mn-lt"/>
                <a:ea typeface="+mn-ea"/>
                <a:cs typeface="+mn-cs"/>
              </a:rPr>
              <a:t> (2005) quienes aplican un modelo de vectores autoregresivos cointegrados (CVAR, por sus siglas en inglés) para dilucidar cómo las variaciones en los precios petroleros determinan el comportamiento del </a:t>
            </a:r>
            <a:r>
              <a:rPr lang="es-VE" sz="1200" i="1" kern="1200" dirty="0" smtClean="0">
                <a:solidFill>
                  <a:schemeClr val="tx1"/>
                </a:solidFill>
                <a:latin typeface="+mn-lt"/>
                <a:ea typeface="+mn-ea"/>
                <a:cs typeface="+mn-cs"/>
              </a:rPr>
              <a:t>PIB</a:t>
            </a:r>
            <a:r>
              <a:rPr lang="es-VE" sz="1200" kern="1200" dirty="0" smtClean="0">
                <a:solidFill>
                  <a:schemeClr val="tx1"/>
                </a:solidFill>
                <a:latin typeface="+mn-lt"/>
                <a:ea typeface="+mn-ea"/>
                <a:cs typeface="+mn-cs"/>
              </a:rPr>
              <a:t>, la inversión y las reacciones de la política fiscal en una economía petrolera como la venezolana.</a:t>
            </a:r>
          </a:p>
          <a:p>
            <a:r>
              <a:rPr lang="es-ES" sz="1200" kern="1200" dirty="0" smtClean="0">
                <a:solidFill>
                  <a:schemeClr val="tx1"/>
                </a:solidFill>
                <a:latin typeface="+mn-lt"/>
                <a:ea typeface="+mn-ea"/>
                <a:cs typeface="+mn-cs"/>
              </a:rPr>
              <a:t>En este trabajo los autores proceden a estudiar las relaciones de largo plazo que se dan entre las variables macroeconómicas claves, determinando sus relaciones de </a:t>
            </a:r>
            <a:r>
              <a:rPr lang="es-ES" sz="1200" kern="1200" dirty="0" err="1" smtClean="0">
                <a:solidFill>
                  <a:schemeClr val="tx1"/>
                </a:solidFill>
                <a:latin typeface="+mn-lt"/>
                <a:ea typeface="+mn-ea"/>
                <a:cs typeface="+mn-cs"/>
              </a:rPr>
              <a:t>cointegración</a:t>
            </a:r>
            <a:r>
              <a:rPr lang="es-ES" sz="1200" kern="1200" dirty="0" smtClean="0">
                <a:solidFill>
                  <a:schemeClr val="tx1"/>
                </a:solidFill>
                <a:latin typeface="+mn-lt"/>
                <a:ea typeface="+mn-ea"/>
                <a:cs typeface="+mn-cs"/>
              </a:rPr>
              <a:t>. Para dilucidar el comportamiento dinámico a corto plazo, se estima un modelo VAR, utilizando como insumo el mecanismo de corrección de error derivado del modelo de largo plazo. Con base en esta metodología se logra utilizar la información de largo plazo para mejorar la descripción de las relaciones dinámicas entre las variables relevantes.</a:t>
            </a:r>
          </a:p>
          <a:p>
            <a:r>
              <a:rPr lang="es-VE" sz="1200" kern="1200" dirty="0" smtClean="0">
                <a:solidFill>
                  <a:schemeClr val="tx1"/>
                </a:solidFill>
                <a:latin typeface="+mn-lt"/>
                <a:ea typeface="+mn-ea"/>
                <a:cs typeface="+mn-cs"/>
              </a:rPr>
              <a:t>Las principales conclusiones que se derivan del análisis de El-</a:t>
            </a:r>
            <a:r>
              <a:rPr lang="es-VE" sz="1200" kern="1200" dirty="0" err="1" smtClean="0">
                <a:solidFill>
                  <a:schemeClr val="tx1"/>
                </a:solidFill>
                <a:latin typeface="+mn-lt"/>
                <a:ea typeface="+mn-ea"/>
                <a:cs typeface="+mn-cs"/>
              </a:rPr>
              <a:t>Anshasy</a:t>
            </a:r>
            <a:r>
              <a:rPr lang="es-VE" sz="1200" kern="1200" dirty="0" smtClean="0">
                <a:solidFill>
                  <a:schemeClr val="tx1"/>
                </a:solidFill>
                <a:latin typeface="+mn-lt"/>
                <a:ea typeface="+mn-ea"/>
                <a:cs typeface="+mn-cs"/>
              </a:rPr>
              <a:t>, </a:t>
            </a:r>
            <a:r>
              <a:rPr lang="es-VE" sz="1200" kern="1200" dirty="0" err="1" smtClean="0">
                <a:solidFill>
                  <a:schemeClr val="tx1"/>
                </a:solidFill>
                <a:latin typeface="+mn-lt"/>
                <a:ea typeface="+mn-ea"/>
                <a:cs typeface="+mn-cs"/>
              </a:rPr>
              <a:t>Bradely</a:t>
            </a:r>
            <a:r>
              <a:rPr lang="es-VE" sz="1200" kern="1200" dirty="0" smtClean="0">
                <a:solidFill>
                  <a:schemeClr val="tx1"/>
                </a:solidFill>
                <a:latin typeface="+mn-lt"/>
                <a:ea typeface="+mn-ea"/>
                <a:cs typeface="+mn-cs"/>
              </a:rPr>
              <a:t> y </a:t>
            </a:r>
            <a:r>
              <a:rPr lang="es-VE" sz="1200" kern="1200" dirty="0" err="1" smtClean="0">
                <a:solidFill>
                  <a:schemeClr val="tx1"/>
                </a:solidFill>
                <a:latin typeface="+mn-lt"/>
                <a:ea typeface="+mn-ea"/>
                <a:cs typeface="+mn-cs"/>
              </a:rPr>
              <a:t>Joutz</a:t>
            </a:r>
            <a:r>
              <a:rPr lang="es-VE" sz="1200" kern="1200" dirty="0" smtClean="0">
                <a:solidFill>
                  <a:schemeClr val="tx1"/>
                </a:solidFill>
                <a:latin typeface="+mn-lt"/>
                <a:ea typeface="+mn-ea"/>
                <a:cs typeface="+mn-cs"/>
              </a:rPr>
              <a:t> (2005) son (ver Cuadro Nº 5):</a:t>
            </a:r>
          </a:p>
          <a:p>
            <a:pPr lvl="1"/>
            <a:r>
              <a:rPr lang="es-VE" sz="1200" kern="1200" dirty="0" smtClean="0">
                <a:solidFill>
                  <a:schemeClr val="tx1"/>
                </a:solidFill>
                <a:latin typeface="+mn-lt"/>
                <a:ea typeface="+mn-ea"/>
                <a:cs typeface="+mn-cs"/>
              </a:rPr>
              <a:t>A largo plazo:</a:t>
            </a:r>
          </a:p>
          <a:p>
            <a:pPr lvl="2"/>
            <a:r>
              <a:rPr lang="es-VE" sz="1200" kern="1200" dirty="0" smtClean="0">
                <a:solidFill>
                  <a:schemeClr val="tx1"/>
                </a:solidFill>
                <a:latin typeface="+mn-lt"/>
                <a:ea typeface="+mn-ea"/>
                <a:cs typeface="+mn-cs"/>
              </a:rPr>
              <a:t>Existe una relación de equilibrio a largo plazo entre el </a:t>
            </a:r>
            <a:r>
              <a:rPr lang="es-VE" sz="1200" i="1" kern="1200" dirty="0" smtClean="0">
                <a:solidFill>
                  <a:schemeClr val="tx1"/>
                </a:solidFill>
                <a:latin typeface="+mn-lt"/>
                <a:ea typeface="+mn-ea"/>
                <a:cs typeface="+mn-cs"/>
              </a:rPr>
              <a:t>PIB</a:t>
            </a:r>
            <a:r>
              <a:rPr lang="es-VE" sz="1200" kern="1200" dirty="0" smtClean="0">
                <a:solidFill>
                  <a:schemeClr val="tx1"/>
                </a:solidFill>
                <a:latin typeface="+mn-lt"/>
                <a:ea typeface="+mn-ea"/>
                <a:cs typeface="+mn-cs"/>
              </a:rPr>
              <a:t>, la inversión y los precios petroleros, siendo estas dos últimas variables exógenas. Es decir, el nivel de actividad económica a largo plazo está determinado por los choques externos en los precios petroleros y los factores que inciden sobre las decisiones de inversión a largo plazo (básicamente elementos que operan del lado de la oferta de la economía).</a:t>
            </a:r>
          </a:p>
          <a:p>
            <a:pPr lvl="2"/>
            <a:r>
              <a:rPr lang="es-VE" sz="1200" kern="1200" dirty="0" smtClean="0">
                <a:solidFill>
                  <a:schemeClr val="tx1"/>
                </a:solidFill>
                <a:latin typeface="+mn-lt"/>
                <a:ea typeface="+mn-ea"/>
                <a:cs typeface="+mn-cs"/>
              </a:rPr>
              <a:t>Hay evidencia de una relación de equilibrio a largo plazo entre los ingresos fiscales y el nivel de consumo público, pero esta relación está determinada por el nivel de actividad económica.</a:t>
            </a:r>
          </a:p>
          <a:p>
            <a:pPr lvl="2"/>
            <a:r>
              <a:rPr lang="es-VE" sz="1200" kern="1200" dirty="0" smtClean="0">
                <a:solidFill>
                  <a:schemeClr val="tx1"/>
                </a:solidFill>
                <a:latin typeface="+mn-lt"/>
                <a:ea typeface="+mn-ea"/>
                <a:cs typeface="+mn-cs"/>
              </a:rPr>
              <a:t>Las variables fiscales no parecen afectar el nivel de actividad económica a largo plazo.</a:t>
            </a:r>
          </a:p>
          <a:p>
            <a:pPr lvl="2"/>
            <a:r>
              <a:rPr lang="es-VE" sz="1200" kern="1200" dirty="0" smtClean="0">
                <a:solidFill>
                  <a:schemeClr val="tx1"/>
                </a:solidFill>
                <a:latin typeface="+mn-lt"/>
                <a:ea typeface="+mn-ea"/>
                <a:cs typeface="+mn-cs"/>
              </a:rPr>
              <a:t>La volatilidad de los precios petroleros, a pesar de ser muy elevada, no parece afectar el nivel de equilibrio del </a:t>
            </a:r>
            <a:r>
              <a:rPr lang="es-VE" sz="1200" i="1" kern="1200" dirty="0" smtClean="0">
                <a:solidFill>
                  <a:schemeClr val="tx1"/>
                </a:solidFill>
                <a:latin typeface="+mn-lt"/>
                <a:ea typeface="+mn-ea"/>
                <a:cs typeface="+mn-cs"/>
              </a:rPr>
              <a:t>PIB</a:t>
            </a:r>
            <a:r>
              <a:rPr lang="es-VE" sz="1200" kern="1200" dirty="0" smtClean="0">
                <a:solidFill>
                  <a:schemeClr val="tx1"/>
                </a:solidFill>
                <a:latin typeface="+mn-lt"/>
                <a:ea typeface="+mn-ea"/>
                <a:cs typeface="+mn-cs"/>
              </a:rPr>
              <a:t> a largo plazo, pero sí altera la dinámica económica en el corto plazo.</a:t>
            </a:r>
          </a:p>
          <a:p>
            <a:pPr lvl="1"/>
            <a:r>
              <a:rPr lang="es-VE" sz="1200" kern="1200" dirty="0" smtClean="0">
                <a:solidFill>
                  <a:schemeClr val="tx1"/>
                </a:solidFill>
                <a:latin typeface="+mn-lt"/>
                <a:ea typeface="+mn-ea"/>
                <a:cs typeface="+mn-cs"/>
              </a:rPr>
              <a:t>A corto plazo:</a:t>
            </a:r>
          </a:p>
          <a:p>
            <a:pPr lvl="2"/>
            <a:r>
              <a:rPr lang="es-VE" sz="1200" kern="1200" dirty="0" smtClean="0">
                <a:solidFill>
                  <a:schemeClr val="tx1"/>
                </a:solidFill>
                <a:latin typeface="+mn-lt"/>
                <a:ea typeface="+mn-ea"/>
                <a:cs typeface="+mn-cs"/>
              </a:rPr>
              <a:t>La tasa de crecimiento económico está determinada tanto por la variación de los precios petroleros como por su volatilidad. La relación con la tasa de variación de los precios petroleros es positiva y con la volatilidad, como era de esperar, negativa. </a:t>
            </a:r>
          </a:p>
          <a:p>
            <a:pPr lvl="2"/>
            <a:r>
              <a:rPr lang="es-VE" sz="1200" kern="1200" dirty="0" smtClean="0">
                <a:solidFill>
                  <a:schemeClr val="tx1"/>
                </a:solidFill>
                <a:latin typeface="+mn-lt"/>
                <a:ea typeface="+mn-ea"/>
                <a:cs typeface="+mn-cs"/>
              </a:rPr>
              <a:t>Las variaciones exógenas de la inversión inciden en la misma dirección sobre el ritmo de actividad económica a corto plazo. En cambio la variación de los ingresos fiscales y el consumo del sector público no parecen afectar significativamente al nivel de actividad económica a corto ni a largo plazo. Este último resultado es consistente con los análisis de los multiplicadores fiscales que comentaremos más adelante.</a:t>
            </a:r>
          </a:p>
          <a:p>
            <a:pPr lvl="2"/>
            <a:r>
              <a:rPr lang="es-VE" sz="1200" kern="1200" dirty="0" smtClean="0">
                <a:solidFill>
                  <a:schemeClr val="tx1"/>
                </a:solidFill>
                <a:latin typeface="+mn-lt"/>
                <a:ea typeface="+mn-ea"/>
                <a:cs typeface="+mn-cs"/>
              </a:rPr>
              <a:t>Un incremento en los precios petroleros afecta  positivamente a la inversión y a las variables fiscales (ingresos y gastos públicos) e indirectamente a través de sus efectos sobre el crecimiento del producto.</a:t>
            </a:r>
          </a:p>
          <a:p>
            <a:pPr lvl="2"/>
            <a:r>
              <a:rPr lang="es-VE" sz="1200" kern="1200" dirty="0" smtClean="0">
                <a:solidFill>
                  <a:schemeClr val="tx1"/>
                </a:solidFill>
                <a:latin typeface="+mn-lt"/>
                <a:ea typeface="+mn-ea"/>
                <a:cs typeface="+mn-cs"/>
              </a:rPr>
              <a:t>La inestabilidad de los precios petroleros afecta negativamente a la inversión y el gasto público e indirectamente a los ingresos fiscales, al incidir negativamente sobre la actividad económica interna.</a:t>
            </a:r>
          </a:p>
          <a:p>
            <a:endParaRPr lang="es-VE" sz="120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30CD1137-D47B-4907-8D42-20F6BCE13F02}" type="slidenum">
              <a:rPr lang="es-ES" smtClean="0">
                <a:solidFill>
                  <a:prstClr val="black"/>
                </a:solidFill>
              </a:rPr>
              <a:pPr/>
              <a:t>14</a:t>
            </a:fld>
            <a:endParaRPr lang="es-E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30CD1137-D47B-4907-8D42-20F6BCE13F02}" type="slidenum">
              <a:rPr lang="es-ES" smtClean="0">
                <a:solidFill>
                  <a:prstClr val="black"/>
                </a:solidFill>
              </a:rPr>
              <a:pPr/>
              <a:t>21</a:t>
            </a:fld>
            <a:endParaRPr lang="es-E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solidFill>
                  <a:prstClr val="black"/>
                </a:solidFill>
              </a:rPr>
              <a:pPr/>
              <a:t>28</a:t>
            </a:fld>
            <a:endParaRPr lang="es-E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
        <p:nvSpPr>
          <p:cNvPr id="29" name="Title 28"/>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s-ES"/>
          </a:p>
        </p:txBody>
      </p:sp>
      <p:sp>
        <p:nvSpPr>
          <p:cNvPr id="9" name="Subtitle 8"/>
          <p:cNvSpPr>
            <a:spLocks noGrp="1"/>
          </p:cNvSpPr>
          <p:nvPr>
            <p:ph type="subTitle" idx="1"/>
          </p:nvPr>
        </p:nvSpPr>
        <p:spPr>
          <a:xfrm>
            <a:off x="381000" y="3886200"/>
            <a:ext cx="8458200" cy="914400"/>
          </a:xfrm>
        </p:spPr>
        <p:txBody>
          <a:bodyPr anchor="b"/>
          <a:lstStyle>
            <a:lvl1pPr marL="0" indent="0" algn="l" latinLnBrk="0">
              <a:buNone/>
              <a:defRPr lang="es-ES"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
        <p:nvSpPr>
          <p:cNvPr id="16" name="Date Placeholder 15"/>
          <p:cNvSpPr>
            <a:spLocks noGrp="1"/>
          </p:cNvSpPr>
          <p:nvPr>
            <p:ph type="dt" sz="half" idx="10"/>
          </p:nvPr>
        </p:nvSpPr>
        <p:spPr/>
        <p:txBody>
          <a:bodyPr/>
          <a:lstStyle/>
          <a:p>
            <a:endParaRPr dirty="0">
              <a:solidFill>
                <a:srgbClr val="F0A22E">
                  <a:shade val="75000"/>
                </a:srgbClr>
              </a:solidFill>
            </a:endParaRPr>
          </a:p>
        </p:txBody>
      </p:sp>
      <p:sp>
        <p:nvSpPr>
          <p:cNvPr id="2" name="Footer Placeholder 1"/>
          <p:cNvSpPr>
            <a:spLocks noGrp="1"/>
          </p:cNvSpPr>
          <p:nvPr>
            <p:ph type="ftr" sz="quarter" idx="11"/>
          </p:nvPr>
        </p:nvSpPr>
        <p:spPr/>
        <p:txBody>
          <a:bodyPr/>
          <a:lstStyle/>
          <a:p>
            <a:endParaRPr dirty="0">
              <a:solidFill>
                <a:srgbClr val="F0A22E">
                  <a:shade val="75000"/>
                </a:srgbClr>
              </a:solidFill>
            </a:endParaRPr>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endParaRPr dirty="0">
              <a:solidFill>
                <a:srgbClr val="F0A22E">
                  <a:shade val="75000"/>
                </a:srgbClr>
              </a:solidFill>
            </a:endParaRPr>
          </a:p>
        </p:txBody>
      </p:sp>
      <p:sp>
        <p:nvSpPr>
          <p:cNvPr id="5" name="Footer Placeholder 4"/>
          <p:cNvSpPr>
            <a:spLocks noGrp="1"/>
          </p:cNvSpPr>
          <p:nvPr>
            <p:ph type="ftr" sz="quarter" idx="11"/>
          </p:nvPr>
        </p:nvSpPr>
        <p:spPr/>
        <p:txBody>
          <a:bodyPr/>
          <a:lstStyle/>
          <a:p>
            <a:endParaRPr dirty="0">
              <a:solidFill>
                <a:srgbClr val="F0A22E">
                  <a:shade val="75000"/>
                </a:srgbClr>
              </a:solidFill>
            </a:endParaRPr>
          </a:p>
        </p:txBody>
      </p:sp>
      <p:sp>
        <p:nvSpPr>
          <p:cNvPr id="6" name="Slide Number Placeholder 5"/>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endParaRPr dirty="0">
              <a:solidFill>
                <a:srgbClr val="F0A22E">
                  <a:shade val="75000"/>
                </a:srgbClr>
              </a:solidFill>
            </a:endParaRPr>
          </a:p>
        </p:txBody>
      </p:sp>
      <p:sp>
        <p:nvSpPr>
          <p:cNvPr id="5" name="Footer Placeholder 4"/>
          <p:cNvSpPr>
            <a:spLocks noGrp="1"/>
          </p:cNvSpPr>
          <p:nvPr>
            <p:ph type="ftr" sz="quarter" idx="11"/>
          </p:nvPr>
        </p:nvSpPr>
        <p:spPr/>
        <p:txBody>
          <a:bodyPr/>
          <a:lstStyle/>
          <a:p>
            <a:endParaRPr dirty="0">
              <a:solidFill>
                <a:srgbClr val="F0A22E">
                  <a:shade val="75000"/>
                </a:srgbClr>
              </a:solidFill>
            </a:endParaRPr>
          </a:p>
        </p:txBody>
      </p:sp>
      <p:sp>
        <p:nvSpPr>
          <p:cNvPr id="6" name="Slide Number Placeholder 5"/>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828675" y="2292095"/>
            <a:ext cx="4300538" cy="2219691"/>
          </a:xfrm>
        </p:spPr>
        <p:txBody>
          <a:bodyPr anchor="ctr">
            <a:normAutofit/>
          </a:bodyPr>
          <a:lstStyle>
            <a:lvl1pPr algn="l">
              <a:defRPr sz="4400" cap="all" baseline="0"/>
            </a:lvl1pPr>
          </a:lstStyle>
          <a:p>
            <a:r>
              <a:rPr lang="es-ES" smtClean="0"/>
              <a:t>Haga clic para modificar el estilo de título del patrón</a:t>
            </a:r>
            <a:endParaRPr/>
          </a:p>
        </p:txBody>
      </p:sp>
      <p:sp>
        <p:nvSpPr>
          <p:cNvPr id="3" name="Subtitle 2"/>
          <p:cNvSpPr>
            <a:spLocks noGrp="1"/>
          </p:cNvSpPr>
          <p:nvPr>
            <p:ph type="subTitle" idx="1"/>
          </p:nvPr>
        </p:nvSpPr>
        <p:spPr>
          <a:xfrm>
            <a:off x="828675" y="4511785"/>
            <a:ext cx="4300538"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a:p>
        </p:txBody>
      </p:sp>
      <p:sp>
        <p:nvSpPr>
          <p:cNvPr id="11" name="Picture Placeholder 10"/>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es-ES" dirty="0" smtClean="0"/>
              <a:t>Haga clic en el icono para agregar una imagen</a:t>
            </a:r>
            <a:endParaRPr dirty="0"/>
          </a:p>
        </p:txBody>
      </p:sp>
    </p:spTree>
    <p:extLst>
      <p:ext uri="{BB962C8B-B14F-4D97-AF65-F5344CB8AC3E}">
        <p14:creationId xmlns="" xmlns:p14="http://schemas.microsoft.com/office/powerpoint/2010/main" val="26739436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Title 2"/>
          <p:cNvSpPr>
            <a:spLocks noGrp="1" noChangeArrowheads="1"/>
          </p:cNvSpPr>
          <p:nvPr>
            <p:ph type="title"/>
          </p:nvPr>
        </p:nvSpPr>
        <p:spPr bwMode="auto">
          <a:xfrm>
            <a:off x="310970" y="124692"/>
            <a:ext cx="6571968" cy="525463"/>
          </a:xfrm>
          <a:prstGeom prst="rect">
            <a:avLst/>
          </a:prstGeom>
          <a:noFill/>
          <a:ln w="9525">
            <a:noFill/>
            <a:miter lim="800000"/>
            <a:headEnd/>
            <a:tailEnd/>
          </a:ln>
        </p:spPr>
        <p:txBody>
          <a:bodyPr vert="horz" wrap="square" lIns="0" tIns="0" rIns="91440" bIns="45720" numCol="1" anchor="t" anchorCtr="0" compatLnSpc="1">
            <a:prstTxWarp prst="textNoShape">
              <a:avLst/>
            </a:prstTxWarp>
          </a:bodyPr>
          <a:lstStyle/>
          <a:p>
            <a:pPr lvl="0"/>
            <a:r>
              <a:rPr lang="es-ES_tradnl" dirty="0" err="1" smtClean="0"/>
              <a:t>Click</a:t>
            </a:r>
            <a:r>
              <a:rPr lang="es-ES_tradnl" dirty="0" smtClean="0"/>
              <a:t> </a:t>
            </a:r>
            <a:r>
              <a:rPr lang="es-ES_tradnl" dirty="0" err="1" smtClean="0"/>
              <a:t>to</a:t>
            </a:r>
            <a:r>
              <a:rPr lang="es-ES_tradnl" dirty="0" smtClean="0"/>
              <a:t> </a:t>
            </a:r>
            <a:r>
              <a:rPr lang="es-ES_tradnl" dirty="0" err="1" smtClean="0"/>
              <a:t>edit</a:t>
            </a:r>
            <a:r>
              <a:rPr lang="es-ES_tradnl" dirty="0" smtClean="0"/>
              <a:t> </a:t>
            </a:r>
            <a:r>
              <a:rPr lang="es-ES_tradnl" dirty="0" err="1" smtClean="0"/>
              <a:t>Master</a:t>
            </a:r>
            <a:r>
              <a:rPr lang="es-ES_tradnl" dirty="0" smtClean="0"/>
              <a:t> </a:t>
            </a:r>
            <a:r>
              <a:rPr lang="es-ES_tradnl" dirty="0" err="1" smtClean="0"/>
              <a:t>title</a:t>
            </a:r>
            <a:r>
              <a:rPr lang="es-ES_tradnl" dirty="0" smtClean="0"/>
              <a:t> </a:t>
            </a:r>
            <a:r>
              <a:rPr lang="es-ES_tradnl" dirty="0" err="1" smtClean="0"/>
              <a:t>style</a:t>
            </a:r>
            <a:endParaRPr lang="es-ES_tradnl" dirty="0" smtClean="0"/>
          </a:p>
        </p:txBody>
      </p:sp>
      <p:sp>
        <p:nvSpPr>
          <p:cNvPr id="4" name="Content Placeholder 3"/>
          <p:cNvSpPr>
            <a:spLocks noGrp="1" noChangeArrowheads="1"/>
          </p:cNvSpPr>
          <p:nvPr>
            <p:ph idx="1"/>
          </p:nvPr>
        </p:nvSpPr>
        <p:spPr bwMode="auto">
          <a:xfrm>
            <a:off x="310970" y="1147012"/>
            <a:ext cx="8379995" cy="3201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5113" indent="-265113">
              <a:spcAft>
                <a:spcPts val="1200"/>
              </a:spcAft>
              <a:buClr>
                <a:srgbClr val="3596DA"/>
              </a:buClr>
              <a:buFont typeface="Wingdings" pitchFamily="2" charset="2"/>
              <a:buChar char="§"/>
              <a:defRPr lang="es-ES_tradnl" sz="1600" b="0" dirty="0" smtClean="0">
                <a:solidFill>
                  <a:schemeClr val="tx1"/>
                </a:solidFill>
                <a:latin typeface="+mn-lt"/>
                <a:ea typeface="+mj-ea"/>
                <a:cs typeface="ＭＳ Ｐゴシック" charset="0"/>
              </a:defRPr>
            </a:lvl1pPr>
            <a:lvl2pPr>
              <a:buClr>
                <a:srgbClr val="3596DA"/>
              </a:buClr>
              <a:buFont typeface="Arial" pitchFamily="34" charset="0"/>
              <a:buChar char="–"/>
              <a:defRPr lang="es-ES_tradnl" sz="1600" b="0" dirty="0" smtClean="0">
                <a:solidFill>
                  <a:schemeClr val="tx1"/>
                </a:solidFill>
                <a:latin typeface="+mn-lt"/>
                <a:ea typeface="+mj-ea"/>
                <a:cs typeface="ＭＳ Ｐゴシック" charset="0"/>
              </a:defRPr>
            </a:lvl2pPr>
            <a:lvl3pPr>
              <a:buClr>
                <a:srgbClr val="3596DA"/>
              </a:buClr>
              <a:buFont typeface="Arial" pitchFamily="34" charset="0"/>
              <a:buChar char="–"/>
              <a:defRPr lang="es-ES_tradnl" sz="1600" b="0" dirty="0" smtClean="0">
                <a:solidFill>
                  <a:schemeClr val="tx1"/>
                </a:solidFill>
                <a:latin typeface="+mn-lt"/>
                <a:ea typeface="+mj-ea"/>
                <a:cs typeface="ＭＳ Ｐゴシック" charset="0"/>
              </a:defRPr>
            </a:lvl3pPr>
            <a:lvl4pPr>
              <a:buClr>
                <a:srgbClr val="3596DA"/>
              </a:buClr>
              <a:buFont typeface="Arial" pitchFamily="34" charset="0"/>
              <a:buChar char="–"/>
              <a:defRPr lang="es-ES_tradnl" sz="1600" b="0" dirty="0" smtClean="0">
                <a:solidFill>
                  <a:schemeClr val="tx1"/>
                </a:solidFill>
                <a:latin typeface="+mn-lt"/>
                <a:ea typeface="+mj-ea"/>
                <a:cs typeface="ＭＳ Ｐゴシック" charset="0"/>
              </a:defRPr>
            </a:lvl4pPr>
            <a:lvl5pPr>
              <a:buClr>
                <a:srgbClr val="3596DA"/>
              </a:buClr>
              <a:buFont typeface="Arial" pitchFamily="34" charset="0"/>
              <a:buChar char="–"/>
              <a:defRPr lang="es-ES_tradnl" sz="1600" b="0" dirty="0" smtClean="0">
                <a:solidFill>
                  <a:schemeClr val="tx1"/>
                </a:solidFill>
                <a:latin typeface="+mn-lt"/>
                <a:ea typeface="+mj-ea"/>
                <a:cs typeface="ＭＳ Ｐゴシック" charset="0"/>
              </a:defRPr>
            </a:lvl5pPr>
            <a:lvl6pPr marL="625475" indent="-176213">
              <a:spcAft>
                <a:spcPts val="600"/>
              </a:spcAft>
              <a:buClr>
                <a:srgbClr val="3596DA"/>
              </a:buClr>
              <a:buFont typeface="Arial" pitchFamily="34" charset="0"/>
              <a:buChar char="–"/>
              <a:defRPr lang="es-ES_tradnl" sz="1400" b="0" dirty="0" smtClean="0">
                <a:solidFill>
                  <a:schemeClr val="tx1"/>
                </a:solidFill>
                <a:latin typeface="+mn-lt"/>
                <a:ea typeface="+mj-ea"/>
                <a:cs typeface="ＭＳ Ｐゴシック" charset="0"/>
              </a:defRPr>
            </a:lvl6pPr>
            <a:lvl7pPr marL="1074738" indent="-176213">
              <a:buClr>
                <a:srgbClr val="3596DA"/>
              </a:buClr>
              <a:buFont typeface="Wingdings" pitchFamily="2" charset="2"/>
              <a:buChar char="Ø"/>
              <a:defRPr lang="es-ES_tradnl" sz="1200" b="0" dirty="0" smtClean="0">
                <a:solidFill>
                  <a:schemeClr val="tx1"/>
                </a:solidFill>
                <a:latin typeface="+mn-lt"/>
                <a:ea typeface="+mj-ea"/>
                <a:cs typeface="ＭＳ Ｐゴシック" charset="0"/>
              </a:defRPr>
            </a:lvl7pPr>
          </a:lstStyle>
          <a:p>
            <a:pPr lvl="0"/>
            <a:endParaRPr lang="es-ES_tradnl" dirty="0" smtClean="0"/>
          </a:p>
        </p:txBody>
      </p:sp>
      <p:sp>
        <p:nvSpPr>
          <p:cNvPr id="8" name="Date Placeholder 3"/>
          <p:cNvSpPr>
            <a:spLocks noGrp="1"/>
          </p:cNvSpPr>
          <p:nvPr>
            <p:ph type="dt" sz="half" idx="10"/>
          </p:nvPr>
        </p:nvSpPr>
        <p:spPr>
          <a:xfrm>
            <a:off x="457200" y="6452602"/>
            <a:ext cx="2133600" cy="365125"/>
          </a:xfrm>
          <a:prstGeom prst="rect">
            <a:avLst/>
          </a:prstGeom>
          <a:ln>
            <a:noFill/>
          </a:ln>
        </p:spPr>
        <p:txBody>
          <a:bodyPr/>
          <a:lstStyle>
            <a:lvl1pPr algn="l">
              <a:defRPr sz="1300">
                <a:solidFill>
                  <a:schemeClr val="bg1">
                    <a:lumMod val="50000"/>
                  </a:schemeClr>
                </a:solidFill>
              </a:defRPr>
            </a:lvl1pPr>
          </a:lstStyle>
          <a:p>
            <a:endParaRPr lang="en-US" dirty="0">
              <a:solidFill>
                <a:prstClr val="white">
                  <a:lumMod val="50000"/>
                </a:prstClr>
              </a:solidFill>
            </a:endParaRPr>
          </a:p>
        </p:txBody>
      </p:sp>
      <p:sp>
        <p:nvSpPr>
          <p:cNvPr id="9" name="Footer Placeholder 4"/>
          <p:cNvSpPr>
            <a:spLocks noGrp="1"/>
          </p:cNvSpPr>
          <p:nvPr>
            <p:ph type="ftr" sz="quarter" idx="11"/>
          </p:nvPr>
        </p:nvSpPr>
        <p:spPr>
          <a:xfrm>
            <a:off x="3124200" y="6452602"/>
            <a:ext cx="2895600" cy="365125"/>
          </a:xfrm>
          <a:prstGeom prst="rect">
            <a:avLst/>
          </a:prstGeom>
          <a:ln>
            <a:noFill/>
          </a:ln>
        </p:spPr>
        <p:txBody>
          <a:bodyPr/>
          <a:lstStyle>
            <a:lvl1pPr algn="ctr">
              <a:defRPr sz="1300">
                <a:solidFill>
                  <a:schemeClr val="bg1">
                    <a:lumMod val="50000"/>
                  </a:schemeClr>
                </a:solidFill>
              </a:defRPr>
            </a:lvl1pPr>
          </a:lstStyle>
          <a:p>
            <a:endParaRPr lang="en-US" dirty="0">
              <a:solidFill>
                <a:prstClr val="white">
                  <a:lumMod val="50000"/>
                </a:prstClr>
              </a:solidFill>
            </a:endParaRPr>
          </a:p>
        </p:txBody>
      </p:sp>
      <p:sp>
        <p:nvSpPr>
          <p:cNvPr id="10" name="Slide Number Placeholder 5"/>
          <p:cNvSpPr>
            <a:spLocks noGrp="1"/>
          </p:cNvSpPr>
          <p:nvPr>
            <p:ph type="sldNum" sz="quarter" idx="12"/>
          </p:nvPr>
        </p:nvSpPr>
        <p:spPr>
          <a:xfrm>
            <a:off x="6553200" y="6452602"/>
            <a:ext cx="2133600" cy="365125"/>
          </a:xfrm>
          <a:prstGeom prst="rect">
            <a:avLst/>
          </a:prstGeom>
          <a:ln>
            <a:noFill/>
          </a:ln>
        </p:spPr>
        <p:txBody>
          <a:bodyPr/>
          <a:lstStyle>
            <a:lvl1pPr algn="r">
              <a:defRPr sz="1300">
                <a:solidFill>
                  <a:schemeClr val="bg1">
                    <a:lumMod val="50000"/>
                  </a:schemeClr>
                </a:solidFill>
              </a:defRPr>
            </a:lvl1pPr>
          </a:lstStyle>
          <a:p>
            <a:fld id="{73A1B418-6CB2-46AE-9298-A63EC2B7009D}" type="slidenum">
              <a:rPr lang="en-US" smtClean="0">
                <a:solidFill>
                  <a:prstClr val="white">
                    <a:lumMod val="50000"/>
                  </a:prstClr>
                </a:solidFill>
              </a:rPr>
              <a:pPr/>
              <a:t>‹Nº›</a:t>
            </a:fld>
            <a:endParaRPr lang="en-US">
              <a:solidFill>
                <a:prstClr val="white">
                  <a:lumMod val="50000"/>
                </a:prstClr>
              </a:solidFill>
            </a:endParaRPr>
          </a:p>
        </p:txBody>
      </p:sp>
    </p:spTree>
    <p:extLst>
      <p:ext uri="{BB962C8B-B14F-4D97-AF65-F5344CB8AC3E}">
        <p14:creationId xmlns="" xmlns:p14="http://schemas.microsoft.com/office/powerpoint/2010/main" val="146032870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s-ES" smtClean="0"/>
              <a:t>Haga clic para modificar el estilo de título del patrón</a:t>
            </a:r>
            <a:endParaRPr lang="es-ES"/>
          </a:p>
        </p:txBody>
      </p:sp>
      <p:sp>
        <p:nvSpPr>
          <p:cNvPr id="27" name="Content Placeholder 26"/>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endParaRPr dirty="0">
              <a:solidFill>
                <a:srgbClr val="F0A22E">
                  <a:shade val="75000"/>
                </a:srgbClr>
              </a:solidFill>
            </a:endParaRPr>
          </a:p>
        </p:txBody>
      </p:sp>
      <p:sp>
        <p:nvSpPr>
          <p:cNvPr id="19" name="Footer Placeholder 18"/>
          <p:cNvSpPr>
            <a:spLocks noGrp="1"/>
          </p:cNvSpPr>
          <p:nvPr>
            <p:ph type="ftr" sz="quarter" idx="11"/>
          </p:nvPr>
        </p:nvSpPr>
        <p:spPr>
          <a:xfrm>
            <a:off x="3581400" y="76200"/>
            <a:ext cx="2895600" cy="288925"/>
          </a:xfrm>
        </p:spPr>
        <p:txBody>
          <a:bodyPr/>
          <a:lstStyle/>
          <a:p>
            <a:endParaRPr dirty="0">
              <a:solidFill>
                <a:srgbClr val="F0A22E">
                  <a:shade val="75000"/>
                </a:srgbClr>
              </a:solidFill>
            </a:endParaRPr>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CD0F81D-5B75-4C9D-B07E-F53C0CA4D07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white"/>
              </a:solidFill>
            </a:endParaRPr>
          </a:p>
        </p:txBody>
      </p:sp>
      <p:sp>
        <p:nvSpPr>
          <p:cNvPr id="6" name="Text Placeholder 5"/>
          <p:cNvSpPr>
            <a:spLocks noGrp="1"/>
          </p:cNvSpPr>
          <p:nvPr>
            <p:ph type="body" idx="1"/>
          </p:nvPr>
        </p:nvSpPr>
        <p:spPr>
          <a:xfrm>
            <a:off x="381000" y="1676400"/>
            <a:ext cx="8458200" cy="1219200"/>
          </a:xfrm>
        </p:spPr>
        <p:txBody>
          <a:bodyPr anchor="b"/>
          <a:lstStyle>
            <a:lvl1pPr algn="r" latinLnBrk="0">
              <a:buNone/>
              <a:defRPr lang="es-ES" sz="2000">
                <a:solidFill>
                  <a:schemeClr val="tx2">
                    <a:shade val="75000"/>
                  </a:schemeClr>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lstStyle>
          <a:p>
            <a:pPr lvl="0"/>
            <a:r>
              <a:rPr lang="es-ES" smtClean="0"/>
              <a:t>Haga clic para modificar el estilo de texto del patrón</a:t>
            </a:r>
          </a:p>
        </p:txBody>
      </p:sp>
      <p:sp>
        <p:nvSpPr>
          <p:cNvPr id="19" name="Date Placeholder 18"/>
          <p:cNvSpPr>
            <a:spLocks noGrp="1"/>
          </p:cNvSpPr>
          <p:nvPr>
            <p:ph type="dt" sz="half" idx="10"/>
          </p:nvPr>
        </p:nvSpPr>
        <p:spPr/>
        <p:txBody>
          <a:bodyPr/>
          <a:lstStyle/>
          <a:p>
            <a:endParaRPr dirty="0">
              <a:solidFill>
                <a:srgbClr val="F0A22E">
                  <a:shade val="75000"/>
                </a:srgbClr>
              </a:solidFill>
            </a:endParaRPr>
          </a:p>
        </p:txBody>
      </p:sp>
      <p:sp>
        <p:nvSpPr>
          <p:cNvPr id="11" name="Footer Placeholder 10"/>
          <p:cNvSpPr>
            <a:spLocks noGrp="1"/>
          </p:cNvSpPr>
          <p:nvPr>
            <p:ph type="ftr" sz="quarter" idx="11"/>
          </p:nvPr>
        </p:nvSpPr>
        <p:spPr/>
        <p:txBody>
          <a:bodyPr/>
          <a:lstStyle/>
          <a:p>
            <a:endParaRPr dirty="0">
              <a:solidFill>
                <a:srgbClr val="F0A22E">
                  <a:shade val="75000"/>
                </a:srgbClr>
              </a:solidFill>
            </a:endParaRPr>
          </a:p>
        </p:txBody>
      </p:sp>
      <p:sp>
        <p:nvSpPr>
          <p:cNvPr id="16" name="Slide Number Placeholder 15"/>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
        <p:nvSpPr>
          <p:cNvPr id="8" name="Title 7"/>
          <p:cNvSpPr>
            <a:spLocks noGrp="1"/>
          </p:cNvSpPr>
          <p:nvPr>
            <p:ph type="title"/>
          </p:nvPr>
        </p:nvSpPr>
        <p:spPr>
          <a:xfrm>
            <a:off x="180475" y="2947085"/>
            <a:ext cx="8686800" cy="1184825"/>
          </a:xfrm>
        </p:spPr>
        <p:txBody>
          <a:bodyPr rtlCol="0" anchor="t"/>
          <a:lstStyle>
            <a:lvl1pPr algn="r" latinLnBrk="0">
              <a:defRPr lang="es-ES"/>
            </a:lvl1pPr>
          </a:lstStyle>
          <a:p>
            <a:r>
              <a:rPr lang="es-ES" smtClean="0"/>
              <a:t>Haga clic para modificar el estilo de título del patrón</a:t>
            </a:r>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s">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4" name="Content Placeholder 13"/>
          <p:cNvSpPr>
            <a:spLocks noGrp="1"/>
          </p:cNvSpPr>
          <p:nvPr>
            <p:ph sz="half" idx="1"/>
          </p:nvPr>
        </p:nvSpPr>
        <p:spPr>
          <a:xfrm>
            <a:off x="304800" y="1600200"/>
            <a:ext cx="41910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3" name="Content Placeholder 12"/>
          <p:cNvSpPr>
            <a:spLocks noGrp="1"/>
          </p:cNvSpPr>
          <p:nvPr>
            <p:ph sz="half" idx="2"/>
          </p:nvPr>
        </p:nvSpPr>
        <p:spPr>
          <a:xfrm>
            <a:off x="4648200" y="1600200"/>
            <a:ext cx="43434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1" name="Date Placeholder 20"/>
          <p:cNvSpPr>
            <a:spLocks noGrp="1"/>
          </p:cNvSpPr>
          <p:nvPr>
            <p:ph type="dt" sz="half" idx="10"/>
          </p:nvPr>
        </p:nvSpPr>
        <p:spPr/>
        <p:txBody>
          <a:bodyPr/>
          <a:lstStyle/>
          <a:p>
            <a:endParaRPr dirty="0">
              <a:solidFill>
                <a:srgbClr val="F0A22E">
                  <a:shade val="75000"/>
                </a:srgbClr>
              </a:solidFill>
            </a:endParaRPr>
          </a:p>
        </p:txBody>
      </p:sp>
      <p:sp>
        <p:nvSpPr>
          <p:cNvPr id="10" name="Footer Placeholder 9"/>
          <p:cNvSpPr>
            <a:spLocks noGrp="1"/>
          </p:cNvSpPr>
          <p:nvPr>
            <p:ph type="ftr" sz="quarter" idx="11"/>
          </p:nvPr>
        </p:nvSpPr>
        <p:spPr/>
        <p:txBody>
          <a:bodyPr/>
          <a:lstStyle/>
          <a:p>
            <a:endParaRPr dirty="0">
              <a:solidFill>
                <a:srgbClr val="F0A22E">
                  <a:shade val="75000"/>
                </a:srgbClr>
              </a:solidFill>
            </a:endParaRPr>
          </a:p>
        </p:txBody>
      </p:sp>
      <p:sp>
        <p:nvSpPr>
          <p:cNvPr id="31" name="Slide Number Placeholder 30"/>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latinLnBrk="0">
              <a:defRPr lang="es-ES"/>
            </a:lvl1pPr>
          </a:lstStyle>
          <a:p>
            <a:r>
              <a:rPr lang="es-ES" smtClean="0"/>
              <a:t>Haga clic para modificar el estilo de título del patrón</a:t>
            </a:r>
            <a:endParaRPr lang="es-ES"/>
          </a:p>
        </p:txBody>
      </p:sp>
      <p:sp>
        <p:nvSpPr>
          <p:cNvPr id="13" name="Text Placeholder 12"/>
          <p:cNvSpPr>
            <a:spLocks noGrp="1"/>
          </p:cNvSpPr>
          <p:nvPr>
            <p:ph type="body" idx="1"/>
          </p:nvPr>
        </p:nvSpPr>
        <p:spPr>
          <a:xfrm>
            <a:off x="281444" y="666750"/>
            <a:ext cx="4290556"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25" name="Text Placeholder 24"/>
          <p:cNvSpPr>
            <a:spLocks noGrp="1"/>
          </p:cNvSpPr>
          <p:nvPr>
            <p:ph type="body" sz="half" idx="3"/>
          </p:nvPr>
        </p:nvSpPr>
        <p:spPr>
          <a:xfrm>
            <a:off x="4645025" y="666750"/>
            <a:ext cx="4292241"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4" name="Content Placeholder 3"/>
          <p:cNvSpPr>
            <a:spLocks noGrp="1"/>
          </p:cNvSpPr>
          <p:nvPr>
            <p:ph sz="quarter" idx="2"/>
          </p:nvPr>
        </p:nvSpPr>
        <p:spPr>
          <a:xfrm>
            <a:off x="281444" y="1316037"/>
            <a:ext cx="4290556"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8" name="Content Placeholder 27"/>
          <p:cNvSpPr>
            <a:spLocks noGrp="1"/>
          </p:cNvSpPr>
          <p:nvPr>
            <p:ph sz="quarter" idx="4"/>
          </p:nvPr>
        </p:nvSpPr>
        <p:spPr>
          <a:xfrm>
            <a:off x="4648200" y="1316037"/>
            <a:ext cx="4270375"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0" name="Date Placeholder 9"/>
          <p:cNvSpPr>
            <a:spLocks noGrp="1"/>
          </p:cNvSpPr>
          <p:nvPr>
            <p:ph type="dt" sz="half" idx="10"/>
          </p:nvPr>
        </p:nvSpPr>
        <p:spPr/>
        <p:txBody>
          <a:bodyPr/>
          <a:lstStyle/>
          <a:p>
            <a:endParaRPr dirty="0">
              <a:solidFill>
                <a:srgbClr val="F0A22E">
                  <a:shade val="75000"/>
                </a:srgbClr>
              </a:solidFill>
            </a:endParaRPr>
          </a:p>
        </p:txBody>
      </p:sp>
      <p:sp>
        <p:nvSpPr>
          <p:cNvPr id="6" name="Footer Placeholder 5"/>
          <p:cNvSpPr>
            <a:spLocks noGrp="1"/>
          </p:cNvSpPr>
          <p:nvPr>
            <p:ph type="ftr" sz="quarter" idx="11"/>
          </p:nvPr>
        </p:nvSpPr>
        <p:spPr/>
        <p:txBody>
          <a:bodyPr/>
          <a:lstStyle/>
          <a:p>
            <a:endParaRPr dirty="0">
              <a:solidFill>
                <a:srgbClr val="F0A22E">
                  <a:shade val="75000"/>
                </a:srgbClr>
              </a:solidFill>
            </a:endParaRPr>
          </a:p>
        </p:txBody>
      </p:sp>
      <p:sp>
        <p:nvSpPr>
          <p:cNvPr id="7" name="Slide Number Placeholder 6"/>
          <p:cNvSpPr>
            <a:spLocks noGrp="1"/>
          </p:cNvSpPr>
          <p:nvPr>
            <p:ph type="sldNum" sz="quarter" idx="12"/>
          </p:nvPr>
        </p:nvSpPr>
        <p:spPr>
          <a:xfrm>
            <a:off x="8229600" y="6477000"/>
            <a:ext cx="762000" cy="246888"/>
          </a:xfrm>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2" name="Date Placeholder 11"/>
          <p:cNvSpPr>
            <a:spLocks noGrp="1"/>
          </p:cNvSpPr>
          <p:nvPr>
            <p:ph type="dt" sz="half" idx="10"/>
          </p:nvPr>
        </p:nvSpPr>
        <p:spPr/>
        <p:txBody>
          <a:bodyPr/>
          <a:lstStyle/>
          <a:p>
            <a:endParaRPr dirty="0">
              <a:solidFill>
                <a:srgbClr val="F0A22E">
                  <a:shade val="75000"/>
                </a:srgbClr>
              </a:solidFill>
            </a:endParaRPr>
          </a:p>
        </p:txBody>
      </p:sp>
      <p:sp>
        <p:nvSpPr>
          <p:cNvPr id="21" name="Footer Placeholder 20"/>
          <p:cNvSpPr>
            <a:spLocks noGrp="1"/>
          </p:cNvSpPr>
          <p:nvPr>
            <p:ph type="ftr" sz="quarter" idx="11"/>
          </p:nvPr>
        </p:nvSpPr>
        <p:spPr/>
        <p:txBody>
          <a:bodyPr/>
          <a:lstStyle/>
          <a:p>
            <a:endParaRPr dirty="0">
              <a:solidFill>
                <a:srgbClr val="F0A22E">
                  <a:shade val="75000"/>
                </a:srgbClr>
              </a:solidFill>
            </a:endParaRPr>
          </a:p>
        </p:txBody>
      </p:sp>
      <p:sp>
        <p:nvSpPr>
          <p:cNvPr id="6" name="Slide Number Placeholder 5"/>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dirty="0">
              <a:solidFill>
                <a:srgbClr val="F0A22E">
                  <a:shade val="75000"/>
                </a:srgbClr>
              </a:solidFill>
            </a:endParaRPr>
          </a:p>
        </p:txBody>
      </p:sp>
      <p:sp>
        <p:nvSpPr>
          <p:cNvPr id="24" name="Footer Placeholder 23"/>
          <p:cNvSpPr>
            <a:spLocks noGrp="1"/>
          </p:cNvSpPr>
          <p:nvPr>
            <p:ph type="ftr" sz="quarter" idx="11"/>
          </p:nvPr>
        </p:nvSpPr>
        <p:spPr/>
        <p:txBody>
          <a:bodyPr/>
          <a:lstStyle/>
          <a:p>
            <a:endParaRPr dirty="0">
              <a:solidFill>
                <a:srgbClr val="F0A22E">
                  <a:shade val="75000"/>
                </a:srgbClr>
              </a:solidFill>
            </a:endParaRPr>
          </a:p>
        </p:txBody>
      </p:sp>
      <p:sp>
        <p:nvSpPr>
          <p:cNvPr id="7" name="Slide Number Placeholder 6"/>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
        <p:nvSpPr>
          <p:cNvPr id="12" name="Title 11"/>
          <p:cNvSpPr>
            <a:spLocks noGrp="1"/>
          </p:cNvSpPr>
          <p:nvPr>
            <p:ph type="title"/>
          </p:nvPr>
        </p:nvSpPr>
        <p:spPr>
          <a:xfrm>
            <a:off x="457200" y="5486400"/>
            <a:ext cx="8458200" cy="520700"/>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idx="2"/>
          </p:nvPr>
        </p:nvSpPr>
        <p:spPr>
          <a:xfrm>
            <a:off x="457200" y="609600"/>
            <a:ext cx="3008313" cy="4800600"/>
          </a:xfrm>
        </p:spPr>
        <p:txBody>
          <a:bodyPr/>
          <a:lstStyle>
            <a:lvl1pPr marL="0" indent="0" latinLnBrk="0">
              <a:buNone/>
              <a:defRPr lang="es-ES" sz="1400"/>
            </a:lvl1pPr>
            <a:lvl2pPr>
              <a:buNone/>
              <a:defRPr lang="es-ES" sz="1200"/>
            </a:lvl2pPr>
            <a:lvl3pPr>
              <a:buNone/>
              <a:defRPr lang="es-ES" sz="1000"/>
            </a:lvl3pPr>
            <a:lvl4pPr>
              <a:buNone/>
              <a:defRPr lang="es-ES" sz="900"/>
            </a:lvl4pPr>
            <a:lvl5pPr>
              <a:buNone/>
              <a:defRPr lang="es-ES" sz="900"/>
            </a:lvl5pPr>
          </a:lstStyle>
          <a:p>
            <a:pPr lvl="0"/>
            <a:r>
              <a:rPr lang="es-ES" smtClean="0"/>
              <a:t>Haga clic para modificar el estilo de texto del patrón</a:t>
            </a:r>
          </a:p>
        </p:txBody>
      </p:sp>
      <p:sp>
        <p:nvSpPr>
          <p:cNvPr id="14" name="Content Placeholder 13"/>
          <p:cNvSpPr>
            <a:spLocks noGrp="1"/>
          </p:cNvSpPr>
          <p:nvPr>
            <p:ph sz="half" idx="1"/>
          </p:nvPr>
        </p:nvSpPr>
        <p:spPr>
          <a:xfrm>
            <a:off x="3575050" y="609600"/>
            <a:ext cx="5340350" cy="4800600"/>
          </a:xfrm>
        </p:spPr>
        <p:txBody>
          <a:bodyPr/>
          <a:lstStyle>
            <a:lvl1pPr latinLnBrk="0">
              <a:defRPr lang="es-ES" sz="3200"/>
            </a:lvl1pPr>
            <a:lvl2pPr>
              <a:defRPr lang="es-ES" sz="2800"/>
            </a:lvl2pPr>
            <a:lvl3pPr>
              <a:defRPr lang="es-ES" sz="2400"/>
            </a:lvl3pPr>
            <a:lvl4pPr>
              <a:defRPr lang="es-ES" sz="2000"/>
            </a:lvl4pPr>
            <a:lvl5pPr>
              <a:defRPr lang="es-ES"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endParaRPr dirty="0">
              <a:solidFill>
                <a:srgbClr val="F0A22E">
                  <a:shade val="75000"/>
                </a:srgbClr>
              </a:solidFill>
            </a:endParaRPr>
          </a:p>
        </p:txBody>
      </p:sp>
      <p:sp>
        <p:nvSpPr>
          <p:cNvPr id="29" name="Footer Placeholder 28"/>
          <p:cNvSpPr>
            <a:spLocks noGrp="1"/>
          </p:cNvSpPr>
          <p:nvPr>
            <p:ph type="ftr" sz="quarter" idx="11"/>
          </p:nvPr>
        </p:nvSpPr>
        <p:spPr/>
        <p:txBody>
          <a:bodyPr/>
          <a:lstStyle/>
          <a:p>
            <a:endParaRPr dirty="0">
              <a:solidFill>
                <a:srgbClr val="F0A22E">
                  <a:shade val="75000"/>
                </a:srgbClr>
              </a:solidFill>
            </a:endParaRPr>
          </a:p>
        </p:txBody>
      </p:sp>
      <p:sp>
        <p:nvSpPr>
          <p:cNvPr id="7" name="Slide Number Placeholder 6"/>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latinLnBrk="0">
              <a:buNone/>
              <a:defRPr lang="es-ES" sz="3200"/>
            </a:lvl1pPr>
          </a:lstStyle>
          <a:p>
            <a:r>
              <a:rPr lang="es-ES" dirty="0" smtClean="0"/>
              <a:t>Haga clic en el icono para agregar una imagen</a:t>
            </a:r>
            <a:endParaRPr lang="es-ES" dirty="0"/>
          </a:p>
        </p:txBody>
      </p:sp>
      <p:sp>
        <p:nvSpPr>
          <p:cNvPr id="7" name="Date Placeholder 6"/>
          <p:cNvSpPr>
            <a:spLocks noGrp="1"/>
          </p:cNvSpPr>
          <p:nvPr>
            <p:ph type="dt" sz="half" idx="10"/>
          </p:nvPr>
        </p:nvSpPr>
        <p:spPr/>
        <p:txBody>
          <a:bodyPr/>
          <a:lstStyle/>
          <a:p>
            <a:endParaRPr dirty="0">
              <a:solidFill>
                <a:srgbClr val="F0A22E">
                  <a:shade val="75000"/>
                </a:srgbClr>
              </a:solidFill>
            </a:endParaRPr>
          </a:p>
        </p:txBody>
      </p:sp>
      <p:sp>
        <p:nvSpPr>
          <p:cNvPr id="5" name="Footer Placeholder 4"/>
          <p:cNvSpPr>
            <a:spLocks noGrp="1"/>
          </p:cNvSpPr>
          <p:nvPr>
            <p:ph type="ftr" sz="quarter" idx="11"/>
          </p:nvPr>
        </p:nvSpPr>
        <p:spPr/>
        <p:txBody>
          <a:bodyPr/>
          <a:lstStyle/>
          <a:p>
            <a:endParaRPr dirty="0">
              <a:solidFill>
                <a:srgbClr val="F0A22E">
                  <a:shade val="75000"/>
                </a:srgbClr>
              </a:solidFill>
            </a:endParaRPr>
          </a:p>
        </p:txBody>
      </p:sp>
      <p:sp>
        <p:nvSpPr>
          <p:cNvPr id="31" name="Slide Number Placeholder 30"/>
          <p:cNvSpPr>
            <a:spLocks noGrp="1"/>
          </p:cNvSpPr>
          <p:nvPr>
            <p:ph type="sldNum" sz="quarter" idx="12"/>
          </p:nvPr>
        </p:nvSpPr>
        <p:spPr/>
        <p:txBody>
          <a:bodyPr/>
          <a:lstStyle/>
          <a:p>
            <a:fld id="{CF7A2BDD-D331-44F0-96AA-4FB4ED497064}" type="slidenum">
              <a:rPr>
                <a:solidFill>
                  <a:srgbClr val="F0A22E">
                    <a:shade val="75000"/>
                  </a:srgbClr>
                </a:solidFill>
              </a:rPr>
              <a:pPr/>
              <a:t>‹Nº›</a:t>
            </a:fld>
            <a:endParaRPr dirty="0">
              <a:solidFill>
                <a:srgbClr val="F0A22E">
                  <a:shade val="75000"/>
                </a:srgbClr>
              </a:solidFill>
            </a:endParaRPr>
          </a:p>
        </p:txBody>
      </p:sp>
      <p:sp>
        <p:nvSpPr>
          <p:cNvPr id="17" name="Title 16"/>
          <p:cNvSpPr>
            <a:spLocks noGrp="1"/>
          </p:cNvSpPr>
          <p:nvPr>
            <p:ph type="title"/>
          </p:nvPr>
        </p:nvSpPr>
        <p:spPr>
          <a:xfrm>
            <a:off x="381000" y="4993760"/>
            <a:ext cx="5867400" cy="522288"/>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sz="half" idx="2"/>
          </p:nvPr>
        </p:nvSpPr>
        <p:spPr>
          <a:xfrm>
            <a:off x="381000" y="5533218"/>
            <a:ext cx="5867400" cy="768350"/>
          </a:xfrm>
        </p:spPr>
        <p:txBody>
          <a:bodyPr lIns="109728" tIns="0"/>
          <a:lstStyle>
            <a:lvl1pPr latinLnBrk="0">
              <a:buNone/>
              <a:defRPr lang="es-ES" sz="1400"/>
            </a:lvl1pPr>
            <a:lvl2pPr>
              <a:defRPr lang="es-ES" sz="1200"/>
            </a:lvl2pPr>
            <a:lvl3pPr>
              <a:defRPr lang="es-ES" sz="1000"/>
            </a:lvl3pPr>
            <a:lvl4pPr>
              <a:defRPr lang="es-ES" sz="900"/>
            </a:lvl4pPr>
            <a:lvl5pPr>
              <a:defRPr lang="es-ES" sz="900"/>
            </a:lvl5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a:p>
            <a:pPr lvl="5"/>
            <a:r>
              <a:rPr lang="es-ES"/>
              <a:t>Sexto nivel</a:t>
            </a:r>
          </a:p>
          <a:p>
            <a:pPr lvl="6"/>
            <a:r>
              <a:rPr lang="es-ES"/>
              <a:t>Séptimo nivel</a:t>
            </a:r>
          </a:p>
          <a:p>
            <a:pPr lvl="7"/>
            <a:r>
              <a:rPr lang="es-ES"/>
              <a:t>Octavo nivel</a:t>
            </a:r>
          </a:p>
          <a:p>
            <a:pPr lvl="8"/>
            <a:r>
              <a:rPr lang="es-ES"/>
              <a:t>Noveno nivel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latinLnBrk="0">
              <a:defRPr lang="es-ES" sz="1200">
                <a:solidFill>
                  <a:schemeClr val="accent1">
                    <a:shade val="75000"/>
                  </a:schemeClr>
                </a:solidFill>
              </a:defRPr>
            </a:lvl1pPr>
          </a:lstStyle>
          <a:p>
            <a:endParaRPr dirty="0">
              <a:solidFill>
                <a:srgbClr val="F0A22E">
                  <a:shade val="75000"/>
                </a:srgb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latinLnBrk="0">
              <a:defRPr lang="es-ES" sz="1200">
                <a:solidFill>
                  <a:schemeClr val="accent1">
                    <a:shade val="75000"/>
                  </a:schemeClr>
                </a:solidFill>
              </a:defRPr>
            </a:lvl1pPr>
          </a:lstStyle>
          <a:p>
            <a:endParaRPr dirty="0">
              <a:solidFill>
                <a:srgbClr val="F0A22E">
                  <a:shade val="75000"/>
                </a:srgb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latinLnBrk="0">
              <a:defRPr lang="es-ES" sz="1200">
                <a:solidFill>
                  <a:schemeClr val="accent1">
                    <a:shade val="75000"/>
                  </a:schemeClr>
                </a:solidFill>
              </a:defRPr>
            </a:lvl1pPr>
          </a:lstStyle>
          <a:p>
            <a:fld id="{CF7A2BDD-D331-44F0-96AA-4FB4ED497064}" type="slidenum">
              <a:rPr>
                <a:solidFill>
                  <a:srgbClr val="F0A22E">
                    <a:shade val="75000"/>
                  </a:srgbClr>
                </a:solidFill>
              </a:rPr>
              <a:pPr/>
              <a:t>‹Nº›</a:t>
            </a:fld>
            <a:endParaRPr dirty="0">
              <a:solidFill>
                <a:srgbClr val="F0A22E">
                  <a:shade val="75000"/>
                </a:srgb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s-ES"/>
              <a:t>Haga clic para modificar el estilo de título del patrón</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701" r:id="rId13"/>
  </p:sldLayoutIdLst>
  <p:hf hdr="0" ftr="0" dt="0"/>
  <p:txStyles>
    <p:titleStyle>
      <a:lvl1pPr algn="l" rtl="0" eaLnBrk="1" latinLnBrk="0" hangingPunct="1">
        <a:spcBef>
          <a:spcPct val="0"/>
        </a:spcBef>
        <a:buNone/>
        <a:defRPr lang="es-ES"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lang="es-ES"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lang="es-ES"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lang="es-ES"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lang="es-ES"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lang="es-ES"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lang="es-ES"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lang="es-ES" sz="1400" kern="1200" baseline="0">
          <a:solidFill>
            <a:schemeClr val="tx2"/>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D0F81D-5B75-4C9D-B07E-F53C0CA4D07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251520" y="908720"/>
            <a:ext cx="8712968" cy="920881"/>
          </a:xfrm>
        </p:spPr>
        <p:txBody>
          <a:bodyPr anchor="ctr">
            <a:normAutofit/>
          </a:bodyPr>
          <a:lstStyle/>
          <a:p>
            <a:pPr algn="ctr"/>
            <a:r>
              <a:rPr lang="es-VE" sz="2000" b="1" dirty="0" smtClean="0"/>
              <a:t>El petróleo y la macroeconomía en la Venezuela contemporánea</a:t>
            </a:r>
            <a:endParaRPr lang="es-ES" sz="2000" dirty="0"/>
          </a:p>
        </p:txBody>
      </p:sp>
      <p:sp>
        <p:nvSpPr>
          <p:cNvPr id="7" name="Subtítulo 6"/>
          <p:cNvSpPr>
            <a:spLocks noGrp="1"/>
          </p:cNvSpPr>
          <p:nvPr>
            <p:ph type="subTitle" idx="1"/>
          </p:nvPr>
        </p:nvSpPr>
        <p:spPr>
          <a:xfrm>
            <a:off x="2195736" y="6115794"/>
            <a:ext cx="4949701" cy="742206"/>
          </a:xfrm>
        </p:spPr>
        <p:txBody>
          <a:bodyPr>
            <a:normAutofit/>
          </a:bodyPr>
          <a:lstStyle/>
          <a:p>
            <a:pPr algn="ctr"/>
            <a:r>
              <a:rPr lang="es-ES" b="1" i="1" dirty="0" smtClean="0"/>
              <a:t>Luis Zambrano Sequín</a:t>
            </a:r>
          </a:p>
          <a:p>
            <a:pPr algn="ctr"/>
            <a:r>
              <a:rPr lang="es-ES" b="1" i="1" dirty="0" smtClean="0"/>
              <a:t>Caracas, octubre 2017</a:t>
            </a:r>
            <a:endParaRPr lang="es-ES" b="1" i="1" dirty="0"/>
          </a:p>
        </p:txBody>
      </p:sp>
      <p:sp>
        <p:nvSpPr>
          <p:cNvPr id="5" name="4 CuadroTexto"/>
          <p:cNvSpPr txBox="1"/>
          <p:nvPr/>
        </p:nvSpPr>
        <p:spPr>
          <a:xfrm>
            <a:off x="1187624" y="188640"/>
            <a:ext cx="6984776" cy="461665"/>
          </a:xfrm>
          <a:prstGeom prst="rect">
            <a:avLst/>
          </a:prstGeom>
          <a:noFill/>
        </p:spPr>
        <p:txBody>
          <a:bodyPr wrap="square" rtlCol="0">
            <a:spAutoFit/>
          </a:bodyPr>
          <a:lstStyle/>
          <a:p>
            <a:pPr algn="ctr"/>
            <a:r>
              <a:rPr lang="es-ES" sz="2400" b="1" dirty="0" smtClean="0">
                <a:solidFill>
                  <a:prstClr val="black"/>
                </a:solidFill>
              </a:rPr>
              <a:t>IIES-UCAB</a:t>
            </a:r>
            <a:endParaRPr lang="es-ES" sz="2400" b="1" dirty="0">
              <a:solidFill>
                <a:prstClr val="black"/>
              </a:solidFill>
            </a:endParaRPr>
          </a:p>
        </p:txBody>
      </p:sp>
      <p:pic>
        <p:nvPicPr>
          <p:cNvPr id="1026" name="Picture 2"/>
          <p:cNvPicPr>
            <a:picLocks noChangeAspect="1" noChangeArrowheads="1"/>
          </p:cNvPicPr>
          <p:nvPr/>
        </p:nvPicPr>
        <p:blipFill>
          <a:blip r:embed="rId2" cstate="print"/>
          <a:srcRect/>
          <a:stretch>
            <a:fillRect/>
          </a:stretch>
        </p:blipFill>
        <p:spPr bwMode="auto">
          <a:xfrm>
            <a:off x="467544" y="1772816"/>
            <a:ext cx="8136904" cy="4254500"/>
          </a:xfrm>
          <a:prstGeom prst="rect">
            <a:avLst/>
          </a:prstGeom>
          <a:noFill/>
          <a:ln w="9525">
            <a:noFill/>
            <a:miter lim="800000"/>
            <a:headEnd/>
            <a:tailEnd/>
          </a:ln>
          <a:effectLst/>
        </p:spPr>
      </p:pic>
    </p:spTree>
    <p:extLst>
      <p:ext uri="{BB962C8B-B14F-4D97-AF65-F5344CB8AC3E}">
        <p14:creationId xmlns="" xmlns:p14="http://schemas.microsoft.com/office/powerpoint/2010/main" val="16521339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1556792"/>
            <a:ext cx="8640960" cy="1015663"/>
          </a:xfrm>
          <a:prstGeom prst="rect">
            <a:avLst/>
          </a:prstGeom>
          <a:noFill/>
        </p:spPr>
        <p:txBody>
          <a:bodyPr wrap="square" rtlCol="0">
            <a:spAutoFit/>
          </a:bodyPr>
          <a:lstStyle/>
          <a:p>
            <a:pPr algn="just">
              <a:spcBef>
                <a:spcPts val="1200"/>
              </a:spcBef>
              <a:spcAft>
                <a:spcPts val="1200"/>
              </a:spcAft>
              <a:buFont typeface="Arial" pitchFamily="34" charset="0"/>
              <a:buChar char="•"/>
            </a:pPr>
            <a:r>
              <a:rPr lang="es-ES" sz="1600" dirty="0">
                <a:solidFill>
                  <a:prstClr val="black"/>
                </a:solidFill>
              </a:rPr>
              <a:t> </a:t>
            </a:r>
            <a:r>
              <a:rPr lang="es-ES" sz="2000" dirty="0">
                <a:solidFill>
                  <a:prstClr val="black"/>
                </a:solidFill>
              </a:rPr>
              <a:t>La política fiscal es el principal mecanismo propagador de los </a:t>
            </a:r>
            <a:r>
              <a:rPr lang="es-ES" sz="2000" dirty="0" smtClean="0">
                <a:solidFill>
                  <a:prstClr val="black"/>
                </a:solidFill>
              </a:rPr>
              <a:t>choques. </a:t>
            </a:r>
            <a:r>
              <a:rPr lang="es-VE" sz="2000" dirty="0">
                <a:solidFill>
                  <a:prstClr val="black"/>
                </a:solidFill>
              </a:rPr>
              <a:t>La volatilidad de los ingresos fiscales petroleros hace inestable al </a:t>
            </a:r>
            <a:r>
              <a:rPr lang="es-VE" sz="2000" b="1" i="1" dirty="0">
                <a:solidFill>
                  <a:prstClr val="black"/>
                </a:solidFill>
              </a:rPr>
              <a:t>gasto</a:t>
            </a:r>
            <a:r>
              <a:rPr lang="es-VE" sz="2000" dirty="0">
                <a:solidFill>
                  <a:prstClr val="black"/>
                </a:solidFill>
              </a:rPr>
              <a:t> e induce al comportamiento procíclico</a:t>
            </a:r>
            <a:r>
              <a:rPr lang="es-VE" sz="2000" dirty="0" smtClean="0">
                <a:solidFill>
                  <a:prstClr val="black"/>
                </a:solidFill>
              </a:rPr>
              <a:t>. </a:t>
            </a:r>
            <a:endParaRPr lang="es-ES" sz="2000" dirty="0">
              <a:solidFill>
                <a:prstClr val="black"/>
              </a:solidFill>
            </a:endParaRPr>
          </a:p>
        </p:txBody>
      </p:sp>
      <p:sp>
        <p:nvSpPr>
          <p:cNvPr id="6" name="5 Rectángulo"/>
          <p:cNvSpPr/>
          <p:nvPr/>
        </p:nvSpPr>
        <p:spPr>
          <a:xfrm>
            <a:off x="395536" y="116632"/>
            <a:ext cx="7880812" cy="461665"/>
          </a:xfrm>
          <a:prstGeom prst="rect">
            <a:avLst/>
          </a:prstGeom>
        </p:spPr>
        <p:txBody>
          <a:bodyPr wrap="none">
            <a:spAutoFit/>
          </a:bodyPr>
          <a:lstStyle/>
          <a:p>
            <a:r>
              <a:rPr lang="es-VE" sz="2400" b="1" dirty="0">
                <a:solidFill>
                  <a:prstClr val="black"/>
                </a:solidFill>
                <a:effectLst>
                  <a:outerShdw blurRad="38100" dist="38100" dir="2700000" algn="tl">
                    <a:srgbClr val="000000">
                      <a:alpha val="43137"/>
                    </a:srgbClr>
                  </a:outerShdw>
                </a:effectLst>
              </a:rPr>
              <a:t>Volatilidad de los Ingresos Externos y la Política Económica:</a:t>
            </a:r>
            <a:endParaRPr lang="es-ES" sz="2400" b="1" dirty="0">
              <a:solidFill>
                <a:prstClr val="black"/>
              </a:solidFill>
              <a:effectLst>
                <a:outerShdw blurRad="38100" dist="38100" dir="2700000" algn="tl">
                  <a:srgbClr val="000000">
                    <a:alpha val="43137"/>
                  </a:srgbClr>
                </a:outerShdw>
              </a:effectLst>
            </a:endParaRPr>
          </a:p>
        </p:txBody>
      </p:sp>
      <p:sp>
        <p:nvSpPr>
          <p:cNvPr id="8" name="7 CuadroTexto"/>
          <p:cNvSpPr txBox="1"/>
          <p:nvPr/>
        </p:nvSpPr>
        <p:spPr>
          <a:xfrm>
            <a:off x="179512" y="2924944"/>
            <a:ext cx="8784976" cy="1015663"/>
          </a:xfrm>
          <a:prstGeom prst="rect">
            <a:avLst/>
          </a:prstGeom>
          <a:noFill/>
        </p:spPr>
        <p:txBody>
          <a:bodyPr wrap="square" rtlCol="0">
            <a:spAutoFit/>
          </a:bodyPr>
          <a:lstStyle/>
          <a:p>
            <a:pPr algn="just">
              <a:spcBef>
                <a:spcPts val="1200"/>
              </a:spcBef>
              <a:spcAft>
                <a:spcPts val="1200"/>
              </a:spcAft>
              <a:buFont typeface="Arial" pitchFamily="34" charset="0"/>
              <a:buChar char="•"/>
            </a:pPr>
            <a:r>
              <a:rPr lang="es-VE" sz="2000" dirty="0" smtClean="0">
                <a:solidFill>
                  <a:prstClr val="black"/>
                </a:solidFill>
              </a:rPr>
              <a:t> Los </a:t>
            </a:r>
            <a:r>
              <a:rPr lang="es-VE" sz="2000" dirty="0">
                <a:solidFill>
                  <a:prstClr val="black"/>
                </a:solidFill>
              </a:rPr>
              <a:t>choques petroleros no solo afectan la demanda agregada vía el gasto, también impactan considerablemente la evolución de la </a:t>
            </a:r>
            <a:r>
              <a:rPr lang="es-VE" sz="2000" b="1" i="1" dirty="0">
                <a:solidFill>
                  <a:prstClr val="black"/>
                </a:solidFill>
              </a:rPr>
              <a:t>base monetaria</a:t>
            </a:r>
            <a:r>
              <a:rPr lang="es-VE" sz="2000" dirty="0">
                <a:solidFill>
                  <a:prstClr val="black"/>
                </a:solidFill>
              </a:rPr>
              <a:t>, causa fundamental detrás de la aceleración de la tasa de inflación</a:t>
            </a:r>
            <a:r>
              <a:rPr lang="es-VE" sz="2000" dirty="0" smtClean="0">
                <a:solidFill>
                  <a:prstClr val="black"/>
                </a:solidFill>
              </a:rPr>
              <a:t>.</a:t>
            </a:r>
            <a:endParaRPr lang="es-VE" sz="2000" dirty="0">
              <a:solidFill>
                <a:prstClr val="black"/>
              </a:solidFill>
            </a:endParaRPr>
          </a:p>
        </p:txBody>
      </p:sp>
      <p:sp>
        <p:nvSpPr>
          <p:cNvPr id="9" name="8 CuadroTexto"/>
          <p:cNvSpPr txBox="1"/>
          <p:nvPr/>
        </p:nvSpPr>
        <p:spPr>
          <a:xfrm>
            <a:off x="179512" y="4293096"/>
            <a:ext cx="8640960" cy="1015663"/>
          </a:xfrm>
          <a:prstGeom prst="rect">
            <a:avLst/>
          </a:prstGeom>
          <a:noFill/>
        </p:spPr>
        <p:txBody>
          <a:bodyPr wrap="square" rtlCol="0">
            <a:spAutoFit/>
          </a:bodyPr>
          <a:lstStyle/>
          <a:p>
            <a:pPr algn="just">
              <a:spcBef>
                <a:spcPts val="1200"/>
              </a:spcBef>
              <a:buFont typeface="Arial" pitchFamily="34" charset="0"/>
              <a:buChar char="•"/>
            </a:pPr>
            <a:r>
              <a:rPr lang="es-VE" dirty="0" smtClean="0">
                <a:solidFill>
                  <a:prstClr val="black"/>
                </a:solidFill>
              </a:rPr>
              <a:t>  </a:t>
            </a:r>
            <a:r>
              <a:rPr lang="es-VE" sz="2000" dirty="0" smtClean="0">
                <a:solidFill>
                  <a:prstClr val="black"/>
                </a:solidFill>
              </a:rPr>
              <a:t>La variación de los precios petroleros tiende a causar fluctuaciones importantes en </a:t>
            </a:r>
            <a:r>
              <a:rPr lang="es-VE" sz="2000" b="1" i="1" dirty="0" smtClean="0">
                <a:solidFill>
                  <a:prstClr val="black"/>
                </a:solidFill>
              </a:rPr>
              <a:t>el tipo de cambio real (TCR)</a:t>
            </a:r>
            <a:r>
              <a:rPr lang="es-VE" sz="2000" dirty="0" smtClean="0">
                <a:solidFill>
                  <a:prstClr val="black"/>
                </a:solidFill>
              </a:rPr>
              <a:t>, afectando la estructura productiva (la tendencia crónica a la apreciación del TCR).</a:t>
            </a:r>
          </a:p>
        </p:txBody>
      </p:sp>
      <p:sp>
        <p:nvSpPr>
          <p:cNvPr id="11" name="10 CuadroTexto"/>
          <p:cNvSpPr txBox="1"/>
          <p:nvPr/>
        </p:nvSpPr>
        <p:spPr>
          <a:xfrm>
            <a:off x="251520" y="5589240"/>
            <a:ext cx="8496944" cy="400110"/>
          </a:xfrm>
          <a:prstGeom prst="rect">
            <a:avLst/>
          </a:prstGeom>
          <a:noFill/>
        </p:spPr>
        <p:txBody>
          <a:bodyPr wrap="square" rtlCol="0">
            <a:spAutoFit/>
          </a:bodyPr>
          <a:lstStyle/>
          <a:p>
            <a:pPr algn="just">
              <a:spcBef>
                <a:spcPts val="1200"/>
              </a:spcBef>
              <a:buFont typeface="Arial" pitchFamily="34" charset="0"/>
              <a:buChar char="•"/>
            </a:pPr>
            <a:r>
              <a:rPr lang="es-VE" sz="2000" dirty="0" smtClean="0">
                <a:solidFill>
                  <a:prstClr val="black"/>
                </a:solidFill>
              </a:rPr>
              <a:t> Dominancia fiscal sobre la política cambiaria y monetaria.</a:t>
            </a:r>
            <a:endParaRPr lang="es-ES" sz="2000" dirty="0"/>
          </a:p>
        </p:txBody>
      </p:sp>
      <p:sp>
        <p:nvSpPr>
          <p:cNvPr id="12" name="11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10</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additive="base">
                                        <p:cTn id="1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0"/>
            <a:ext cx="8686800" cy="841248"/>
          </a:xfrm>
        </p:spPr>
        <p:txBody>
          <a:bodyPr>
            <a:normAutofit/>
          </a:bodyPr>
          <a:lstStyle/>
          <a:p>
            <a:pPr algn="ctr"/>
            <a:r>
              <a:rPr lang="es-ES" sz="2400" b="1" noProof="1" smtClean="0"/>
              <a:t>Evolución del Precio Petrolero</a:t>
            </a:r>
            <a:br>
              <a:rPr lang="es-ES" sz="2400" b="1" noProof="1" smtClean="0"/>
            </a:br>
            <a:r>
              <a:rPr lang="es-ES" sz="2400" b="1" cap="none" noProof="1" smtClean="0"/>
              <a:t>Identificando Booms, Auges y Crisis</a:t>
            </a:r>
            <a:endParaRPr lang="es-ES" sz="2400" b="1" noProof="1"/>
          </a:p>
        </p:txBody>
      </p:sp>
      <p:sp>
        <p:nvSpPr>
          <p:cNvPr id="11" name="10 CuadroTexto"/>
          <p:cNvSpPr txBox="1"/>
          <p:nvPr/>
        </p:nvSpPr>
        <p:spPr>
          <a:xfrm>
            <a:off x="971600" y="5877272"/>
            <a:ext cx="7285521" cy="369332"/>
          </a:xfrm>
          <a:prstGeom prst="rect">
            <a:avLst/>
          </a:prstGeom>
          <a:noFill/>
        </p:spPr>
        <p:txBody>
          <a:bodyPr wrap="none" rtlCol="0">
            <a:spAutoFit/>
          </a:bodyPr>
          <a:lstStyle/>
          <a:p>
            <a:r>
              <a:rPr lang="es-VE" b="1" i="1" dirty="0">
                <a:solidFill>
                  <a:prstClr val="black"/>
                </a:solidFill>
              </a:rPr>
              <a:t>Dos períodos de boom y dos períodos de colapso en el precio petrolero</a:t>
            </a:r>
            <a:endParaRPr lang="es-ES" b="1" i="1" dirty="0">
              <a:solidFill>
                <a:prstClr val="black"/>
              </a:solidFill>
            </a:endParaRPr>
          </a:p>
        </p:txBody>
      </p:sp>
      <p:graphicFrame>
        <p:nvGraphicFramePr>
          <p:cNvPr id="14" name="6 Gráfico">
            <a:extLst>
              <a:ext uri="{FF2B5EF4-FFF2-40B4-BE49-F238E27FC236}">
                <a16:creationId xmlns:xdr="http://schemas.openxmlformats.org/drawingml/2006/spreadsheetDrawing" xmlns:a16="http://schemas.microsoft.com/office/drawing/2014/main" xmlns="" xmlns:lc="http://schemas.openxmlformats.org/drawingml/2006/lockedCanvas" id="{00000000-0008-0000-0300-00000B000000}"/>
              </a:ext>
            </a:extLst>
          </p:cNvPr>
          <p:cNvGraphicFramePr/>
          <p:nvPr/>
        </p:nvGraphicFramePr>
        <p:xfrm>
          <a:off x="395536" y="1052736"/>
          <a:ext cx="8352928" cy="4608512"/>
        </p:xfrm>
        <a:graphic>
          <a:graphicData uri="http://schemas.openxmlformats.org/drawingml/2006/chart">
            <c:chart xmlns:c="http://schemas.openxmlformats.org/drawingml/2006/chart" xmlns:r="http://schemas.openxmlformats.org/officeDocument/2006/relationships" r:id="rId3"/>
          </a:graphicData>
        </a:graphic>
      </p:graphicFrame>
      <p:sp>
        <p:nvSpPr>
          <p:cNvPr id="15" name="14 Elipse"/>
          <p:cNvSpPr/>
          <p:nvPr/>
        </p:nvSpPr>
        <p:spPr>
          <a:xfrm>
            <a:off x="1835696" y="4293096"/>
            <a:ext cx="504056" cy="432048"/>
          </a:xfrm>
          <a:prstGeom prst="ellipse">
            <a:avLst/>
          </a:prstGeom>
          <a:solidFill>
            <a:srgbClr val="FBB0A3">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15 Elipse"/>
          <p:cNvSpPr/>
          <p:nvPr/>
        </p:nvSpPr>
        <p:spPr>
          <a:xfrm>
            <a:off x="2267744" y="2708920"/>
            <a:ext cx="2016224" cy="936104"/>
          </a:xfrm>
          <a:prstGeom prst="ellipse">
            <a:avLst/>
          </a:prstGeom>
          <a:solidFill>
            <a:srgbClr val="00B0F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16 Elipse"/>
          <p:cNvSpPr/>
          <p:nvPr/>
        </p:nvSpPr>
        <p:spPr>
          <a:xfrm>
            <a:off x="3995936" y="3933056"/>
            <a:ext cx="1944216" cy="576064"/>
          </a:xfrm>
          <a:prstGeom prst="ellipse">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17 Elipse"/>
          <p:cNvSpPr/>
          <p:nvPr/>
        </p:nvSpPr>
        <p:spPr>
          <a:xfrm>
            <a:off x="6372200" y="1988840"/>
            <a:ext cx="1512168" cy="1080120"/>
          </a:xfrm>
          <a:prstGeom prst="ellipse">
            <a:avLst/>
          </a:prstGeom>
          <a:solidFill>
            <a:srgbClr val="00B0F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9" name="18 Conector recto"/>
          <p:cNvCxnSpPr/>
          <p:nvPr/>
        </p:nvCxnSpPr>
        <p:spPr>
          <a:xfrm flipV="1">
            <a:off x="2411760" y="1484784"/>
            <a:ext cx="0" cy="338437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V="1">
            <a:off x="6516216" y="1484784"/>
            <a:ext cx="0" cy="338437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flipV="1">
            <a:off x="7812360" y="1484784"/>
            <a:ext cx="0" cy="338437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7" name="2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11</a:t>
            </a:fld>
            <a:endParaRPr lang="es-ES" dirty="0">
              <a:solidFill>
                <a:srgbClr val="F0A22E">
                  <a:shade val="75000"/>
                </a:srgbClr>
              </a:solidFill>
            </a:endParaRPr>
          </a:p>
        </p:txBody>
      </p:sp>
    </p:spTree>
    <p:extLst>
      <p:ext uri="{BB962C8B-B14F-4D97-AF65-F5344CB8AC3E}">
        <p14:creationId xmlns:p14="http://schemas.microsoft.com/office/powerpoint/2010/main" xmlns="" val="15270041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67544" y="548681"/>
          <a:ext cx="8208911" cy="3179427"/>
        </p:xfrm>
        <a:graphic>
          <a:graphicData uri="http://schemas.openxmlformats.org/drawingml/2006/table">
            <a:tbl>
              <a:tblPr/>
              <a:tblGrid>
                <a:gridCol w="1652205"/>
                <a:gridCol w="1439905"/>
                <a:gridCol w="1444394"/>
                <a:gridCol w="1833959"/>
                <a:gridCol w="1838448"/>
              </a:tblGrid>
              <a:tr h="252549">
                <a:tc gridSpan="2">
                  <a:txBody>
                    <a:bodyPr/>
                    <a:lstStyle/>
                    <a:p>
                      <a:pPr algn="l" fontAlgn="b"/>
                      <a:r>
                        <a:rPr lang="es-VE" sz="1600" b="1" i="0" u="none" strike="noStrike" dirty="0">
                          <a:solidFill>
                            <a:srgbClr val="000000"/>
                          </a:solidFill>
                          <a:latin typeface="Bookman Old Style"/>
                        </a:rPr>
                        <a:t>Períodos de Boom</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VE" sz="1200" b="0" i="0" u="none" strike="noStrike" dirty="0">
                          <a:solidFill>
                            <a:srgbClr val="000000"/>
                          </a:solidFill>
                          <a:latin typeface="Bookman Old Style"/>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VE" sz="1200" b="0" i="0" u="none" strike="noStrike" dirty="0">
                          <a:solidFill>
                            <a:srgbClr val="000000"/>
                          </a:solidFill>
                          <a:latin typeface="Bookman Old Style"/>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VE" sz="1200" b="0" i="0" u="none" strike="noStrike" dirty="0">
                          <a:solidFill>
                            <a:srgbClr val="000000"/>
                          </a:solidFill>
                          <a:latin typeface="Bookman Old Style"/>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141">
                <a:tc>
                  <a:txBody>
                    <a:bodyPr/>
                    <a:lstStyle/>
                    <a:p>
                      <a:pPr algn="ctr" fontAlgn="b"/>
                      <a:r>
                        <a:rPr lang="es-VE" sz="1600" b="1" i="0" u="none" strike="noStrike" dirty="0">
                          <a:solidFill>
                            <a:srgbClr val="0070C0"/>
                          </a:solidFill>
                          <a:latin typeface="Bookman Old Style"/>
                        </a:rPr>
                        <a:t>Comienzo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0070C0"/>
                          </a:solidFill>
                          <a:latin typeface="Bookman Old Style"/>
                        </a:rPr>
                        <a:t>Fin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0070C0"/>
                          </a:solidFill>
                          <a:latin typeface="Bookman Old Style"/>
                        </a:rPr>
                        <a:t>Duración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0070C0"/>
                          </a:solidFill>
                          <a:latin typeface="Bookman Old Style"/>
                        </a:rPr>
                        <a:t>Máximo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0070C0"/>
                          </a:solidFill>
                          <a:latin typeface="Bookman Old Style"/>
                        </a:rPr>
                        <a:t>Duración al Máximo</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70">
                <a:tc>
                  <a:txBody>
                    <a:bodyPr/>
                    <a:lstStyle/>
                    <a:p>
                      <a:pPr algn="ctr" fontAlgn="b"/>
                      <a:r>
                        <a:rPr lang="es-VE" sz="1200" b="0" i="0" u="none" strike="noStrike" dirty="0">
                          <a:solidFill>
                            <a:srgbClr val="0070C0"/>
                          </a:solidFill>
                          <a:latin typeface="Bookman Old Style"/>
                        </a:rPr>
                        <a:t>1974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1985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1982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70">
                <a:tc>
                  <a:txBody>
                    <a:bodyPr/>
                    <a:lstStyle/>
                    <a:p>
                      <a:pPr algn="ctr" fontAlgn="b"/>
                      <a:r>
                        <a:rPr lang="es-VE" sz="1200" b="0" i="0" u="none" strike="noStrike" dirty="0">
                          <a:solidFill>
                            <a:srgbClr val="0070C0"/>
                          </a:solidFill>
                          <a:latin typeface="Bookman Old Style"/>
                        </a:rPr>
                        <a:t>2005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2014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0070C0"/>
                          </a:solidFill>
                          <a:latin typeface="Bookman Old Style"/>
                        </a:rPr>
                        <a:t>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549">
                <a:tc gridSpan="2">
                  <a:txBody>
                    <a:bodyPr/>
                    <a:lstStyle/>
                    <a:p>
                      <a:pPr algn="l" fontAlgn="b"/>
                      <a:r>
                        <a:rPr lang="es-VE" sz="1600" b="1" i="0" u="none" strike="noStrike" dirty="0">
                          <a:solidFill>
                            <a:srgbClr val="000000"/>
                          </a:solidFill>
                          <a:latin typeface="Bookman Old Style"/>
                        </a:rPr>
                        <a:t>Períodos de </a:t>
                      </a:r>
                      <a:r>
                        <a:rPr lang="es-VE" sz="1600" b="1" i="0" u="none" strike="noStrike" dirty="0" smtClean="0">
                          <a:solidFill>
                            <a:srgbClr val="000000"/>
                          </a:solidFill>
                          <a:latin typeface="Bookman Old Style"/>
                        </a:rPr>
                        <a:t>Declive</a:t>
                      </a:r>
                      <a:endParaRPr lang="es-VE" sz="1600" b="1" i="0" u="none" strike="noStrike" dirty="0">
                        <a:solidFill>
                          <a:srgbClr val="000000"/>
                        </a:solidFill>
                        <a:latin typeface="Bookman Old Style"/>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endParaRPr lang="es-VE" sz="1200" b="0" i="0" u="none" strike="noStrike" dirty="0">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VE" sz="1200" b="0" i="0" u="none" strike="noStrike" dirty="0">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VE" sz="1200" b="0" i="0" u="none" strike="noStrike" dirty="0">
                          <a:solidFill>
                            <a:srgbClr val="000000"/>
                          </a:solidFill>
                          <a:latin typeface="Bookman Old Style"/>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141">
                <a:tc>
                  <a:txBody>
                    <a:bodyPr/>
                    <a:lstStyle/>
                    <a:p>
                      <a:pPr algn="ctr" fontAlgn="b"/>
                      <a:r>
                        <a:rPr lang="es-VE" sz="1600" b="1" i="0" u="none" strike="noStrike" dirty="0">
                          <a:solidFill>
                            <a:srgbClr val="FF0000"/>
                          </a:solidFill>
                          <a:latin typeface="Bookman Old Style"/>
                        </a:rPr>
                        <a:t>Comienzo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FF0000"/>
                          </a:solidFill>
                          <a:latin typeface="Bookman Old Style"/>
                        </a:rPr>
                        <a:t>Fin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FF0000"/>
                          </a:solidFill>
                          <a:latin typeface="Bookman Old Style"/>
                        </a:rPr>
                        <a:t>Duración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FF0000"/>
                          </a:solidFill>
                          <a:latin typeface="Bookman Old Style"/>
                        </a:rPr>
                        <a:t>Mínimo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600" b="1" i="0" u="none" strike="noStrike" dirty="0">
                          <a:solidFill>
                            <a:srgbClr val="FF0000"/>
                          </a:solidFill>
                          <a:latin typeface="Bookman Old Style"/>
                        </a:rPr>
                        <a:t>Duración al Mínimo</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70">
                <a:tc>
                  <a:txBody>
                    <a:bodyPr/>
                    <a:lstStyle/>
                    <a:p>
                      <a:pPr algn="ctr" fontAlgn="b"/>
                      <a:r>
                        <a:rPr lang="es-VE" sz="1200" b="0" i="0" u="none" strike="noStrike" dirty="0">
                          <a:solidFill>
                            <a:srgbClr val="FF0000"/>
                          </a:solidFill>
                          <a:latin typeface="Bookman Old Style"/>
                        </a:rPr>
                        <a:t>1969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70">
                <a:tc>
                  <a:txBody>
                    <a:bodyPr/>
                    <a:lstStyle/>
                    <a:p>
                      <a:pPr algn="ctr" fontAlgn="b"/>
                      <a:r>
                        <a:rPr lang="es-VE" sz="1200" b="0" i="0" u="none" strike="noStrike" dirty="0">
                          <a:solidFill>
                            <a:srgbClr val="FF0000"/>
                          </a:solidFill>
                          <a:latin typeface="Bookman Old Style"/>
                        </a:rPr>
                        <a:t>1986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9</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70">
                <a:tc>
                  <a:txBody>
                    <a:bodyPr/>
                    <a:lstStyle/>
                    <a:p>
                      <a:pPr algn="ctr" fontAlgn="b"/>
                      <a:r>
                        <a:rPr lang="es-VE" sz="1200" b="0" i="0" u="none" strike="noStrike" dirty="0">
                          <a:solidFill>
                            <a:srgbClr val="FF0000"/>
                          </a:solidFill>
                          <a:latin typeface="Bookman Old Style"/>
                        </a:rPr>
                        <a:t>1998</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1998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2549">
                <a:tc>
                  <a:txBody>
                    <a:bodyPr/>
                    <a:lstStyle/>
                    <a:p>
                      <a:pPr algn="ctr" fontAlgn="b"/>
                      <a:r>
                        <a:rPr lang="es-VE" sz="1200" b="0" i="0" u="none" strike="noStrike" dirty="0">
                          <a:solidFill>
                            <a:srgbClr val="FF0000"/>
                          </a:solidFill>
                          <a:latin typeface="Bookman Old Style"/>
                        </a:rPr>
                        <a:t>2015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 2018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2015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VE" sz="1200" b="0" i="0" u="none" strike="noStrike" dirty="0">
                          <a:solidFill>
                            <a:srgbClr val="FF0000"/>
                          </a:solidFill>
                          <a:latin typeface="Bookman Old Style"/>
                        </a:rPr>
                        <a:t>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070">
                <a:tc gridSpan="2">
                  <a:txBody>
                    <a:bodyPr/>
                    <a:lstStyle/>
                    <a:p>
                      <a:pPr algn="l" fontAlgn="b"/>
                      <a:r>
                        <a:rPr lang="es-VE" sz="900" b="0" i="0" u="none" strike="noStrike" dirty="0">
                          <a:solidFill>
                            <a:srgbClr val="000000"/>
                          </a:solidFill>
                          <a:latin typeface="Bookman Old Style"/>
                        </a:rPr>
                        <a:t>Fuente: Cálculos propios</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a:txBody>
                    <a:bodyPr/>
                    <a:lstStyle/>
                    <a:p>
                      <a:pPr algn="l" fontAlgn="b"/>
                      <a:endParaRPr lang="es-VE" sz="12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2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2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5" name="4 Rectángulo"/>
          <p:cNvSpPr/>
          <p:nvPr/>
        </p:nvSpPr>
        <p:spPr>
          <a:xfrm>
            <a:off x="395536" y="116632"/>
            <a:ext cx="5402441" cy="400110"/>
          </a:xfrm>
          <a:prstGeom prst="rect">
            <a:avLst/>
          </a:prstGeom>
        </p:spPr>
        <p:txBody>
          <a:bodyPr wrap="none">
            <a:spAutoFit/>
          </a:bodyPr>
          <a:lstStyle/>
          <a:p>
            <a:r>
              <a:rPr lang="es-ES" sz="2000" b="1" noProof="1">
                <a:solidFill>
                  <a:prstClr val="black"/>
                </a:solidFill>
                <a:effectLst>
                  <a:outerShdw blurRad="38100" dist="38100" dir="2700000" algn="tl">
                    <a:srgbClr val="000000">
                      <a:alpha val="43137"/>
                    </a:srgbClr>
                  </a:outerShdw>
                </a:effectLst>
              </a:rPr>
              <a:t>Identificando Booms, Auges y Crisis: 1964-2018</a:t>
            </a:r>
            <a:endParaRPr lang="es-ES" sz="2000" b="1" dirty="0">
              <a:solidFill>
                <a:prstClr val="black"/>
              </a:solidFill>
              <a:effectLst>
                <a:outerShdw blurRad="38100" dist="38100" dir="2700000" algn="tl">
                  <a:srgbClr val="000000">
                    <a:alpha val="43137"/>
                  </a:srgbClr>
                </a:outerShdw>
              </a:effectLst>
            </a:endParaRPr>
          </a:p>
        </p:txBody>
      </p:sp>
      <p:graphicFrame>
        <p:nvGraphicFramePr>
          <p:cNvPr id="6" name="5 Tabla"/>
          <p:cNvGraphicFramePr>
            <a:graphicFrameLocks noGrp="1"/>
          </p:cNvGraphicFramePr>
          <p:nvPr/>
        </p:nvGraphicFramePr>
        <p:xfrm>
          <a:off x="323528" y="3933056"/>
          <a:ext cx="8424936" cy="2808312"/>
        </p:xfrm>
        <a:graphic>
          <a:graphicData uri="http://schemas.openxmlformats.org/drawingml/2006/table">
            <a:tbl>
              <a:tblPr/>
              <a:tblGrid>
                <a:gridCol w="1252157"/>
                <a:gridCol w="1334537"/>
                <a:gridCol w="1334537"/>
                <a:gridCol w="1045233"/>
                <a:gridCol w="1297208"/>
                <a:gridCol w="1045233"/>
                <a:gridCol w="1116031"/>
              </a:tblGrid>
              <a:tr h="722051">
                <a:tc>
                  <a:txBody>
                    <a:bodyPr/>
                    <a:lstStyle/>
                    <a:p>
                      <a:pPr algn="ctr" fontAlgn="ctr"/>
                      <a:r>
                        <a:rPr lang="es-VE" sz="1100" b="0" i="0" u="none" strike="noStrike" dirty="0">
                          <a:solidFill>
                            <a:srgbClr val="000000"/>
                          </a:solidFill>
                          <a:latin typeface="Bookman Old Style"/>
                        </a:rPr>
                        <a:t>Fase del Precio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Período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Duración (Nº de años)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Valor exportaciones petroleras             ($ 1984)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Exportaciones promedio anual          ($ 1984)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Promedio Exportaciones/  PIB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Exportaciones per cápita (mm$/h)</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013">
                <a:tc>
                  <a:txBody>
                    <a:bodyPr/>
                    <a:lstStyle/>
                    <a:p>
                      <a:pPr algn="ctr" fontAlgn="ctr"/>
                      <a:r>
                        <a:rPr lang="es-VE" sz="1100" b="0" i="0" u="none" strike="noStrike" dirty="0">
                          <a:solidFill>
                            <a:schemeClr val="tx1"/>
                          </a:solidFill>
                          <a:latin typeface="Bookman Old Style"/>
                        </a:rPr>
                        <a:t>Estancamiento y deterioro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1960-1973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101.843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7.274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s-VE" sz="1100" b="0" i="0" u="none" strike="noStrike" dirty="0">
                          <a:solidFill>
                            <a:schemeClr val="tx1"/>
                          </a:solidFill>
                          <a:latin typeface="Bookman Old Style"/>
                        </a:rPr>
                        <a:t>0,770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r>
              <a:tr h="456013">
                <a:tc>
                  <a:txBody>
                    <a:bodyPr/>
                    <a:lstStyle/>
                    <a:p>
                      <a:pPr algn="ctr" fontAlgn="ctr"/>
                      <a:r>
                        <a:rPr lang="es-VE" sz="1100" b="0" i="0" u="none" strike="noStrike" dirty="0">
                          <a:solidFill>
                            <a:srgbClr val="000000"/>
                          </a:solidFill>
                          <a:latin typeface="Bookman Old Style"/>
                        </a:rPr>
                        <a:t>Auge y colapso posterior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1974-1985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199.598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16.633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1,146</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6013">
                <a:tc>
                  <a:txBody>
                    <a:bodyPr/>
                    <a:lstStyle/>
                    <a:p>
                      <a:pPr algn="ctr" fontAlgn="ctr"/>
                      <a:r>
                        <a:rPr lang="es-VE" sz="1100" b="0" i="0" u="none" strike="noStrike" dirty="0">
                          <a:solidFill>
                            <a:srgbClr val="000000"/>
                          </a:solidFill>
                          <a:latin typeface="Bookman Old Style"/>
                        </a:rPr>
                        <a:t>Estancamiento y deterioro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1986-1999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121.553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8.682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28,6%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c>
                  <a:txBody>
                    <a:bodyPr/>
                    <a:lstStyle/>
                    <a:p>
                      <a:pPr algn="ctr" fontAlgn="ctr"/>
                      <a:r>
                        <a:rPr lang="es-VE" sz="1100" b="0" i="0" u="none" strike="noStrike" dirty="0">
                          <a:solidFill>
                            <a:srgbClr val="000000"/>
                          </a:solidFill>
                          <a:latin typeface="Bookman Old Style"/>
                        </a:rPr>
                        <a:t>0,417</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6A51"/>
                    </a:solidFill>
                  </a:tcPr>
                </a:tc>
              </a:tr>
              <a:tr h="467414">
                <a:tc>
                  <a:txBody>
                    <a:bodyPr/>
                    <a:lstStyle/>
                    <a:p>
                      <a:pPr algn="ctr" fontAlgn="ctr"/>
                      <a:r>
                        <a:rPr lang="es-VE" sz="1100" b="0" i="0" u="none" strike="noStrike" dirty="0">
                          <a:solidFill>
                            <a:srgbClr val="000000"/>
                          </a:solidFill>
                          <a:latin typeface="Bookman Old Style"/>
                        </a:rPr>
                        <a:t>Auge y colapso posterior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2000-2014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389.966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25.998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57,0%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VE" sz="1100" b="0" i="0" u="none" strike="noStrike" dirty="0">
                          <a:solidFill>
                            <a:srgbClr val="000000"/>
                          </a:solidFill>
                          <a:latin typeface="Bookman Old Style"/>
                        </a:rPr>
                        <a:t>0,936</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808">
                <a:tc gridSpan="2">
                  <a:txBody>
                    <a:bodyPr/>
                    <a:lstStyle/>
                    <a:p>
                      <a:pPr algn="l" fontAlgn="b"/>
                      <a:r>
                        <a:rPr lang="es-VE" sz="1000" b="0" i="0" u="none" strike="noStrike" dirty="0">
                          <a:solidFill>
                            <a:srgbClr val="000000"/>
                          </a:solidFill>
                          <a:latin typeface="Bookman Old Style"/>
                        </a:rPr>
                        <a:t>Fuente: Cálculos propios</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a:txBody>
                    <a:bodyPr/>
                    <a:lstStyle/>
                    <a:p>
                      <a:pPr algn="l" fontAlgn="b"/>
                      <a:endParaRPr lang="es-VE" sz="11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1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1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1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VE" sz="1100" b="0" i="0" u="none" strike="noStrike" dirty="0">
                        <a:solidFill>
                          <a:srgbClr val="000000"/>
                        </a:solidFill>
                        <a:latin typeface="Bookman Old Style"/>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7" name="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12</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691680" y="404664"/>
          <a:ext cx="5328591" cy="1994913"/>
        </p:xfrm>
        <a:graphic>
          <a:graphicData uri="http://schemas.openxmlformats.org/drawingml/2006/table">
            <a:tbl>
              <a:tblPr/>
              <a:tblGrid>
                <a:gridCol w="1668864"/>
                <a:gridCol w="1799568"/>
                <a:gridCol w="1860159"/>
              </a:tblGrid>
              <a:tr h="569975">
                <a:tc gridSpan="3">
                  <a:txBody>
                    <a:bodyPr/>
                    <a:lstStyle/>
                    <a:p>
                      <a:pPr algn="ctr">
                        <a:spcBef>
                          <a:spcPts val="600"/>
                        </a:spcBef>
                        <a:spcAft>
                          <a:spcPts val="600"/>
                        </a:spcAft>
                      </a:pPr>
                      <a:r>
                        <a:rPr lang="es-VE" sz="1600" b="1" dirty="0" smtClean="0">
                          <a:solidFill>
                            <a:srgbClr val="000000"/>
                          </a:solidFill>
                          <a:effectLst>
                            <a:outerShdw blurRad="38100" dist="38100" dir="2700000" algn="tl">
                              <a:srgbClr val="000000">
                                <a:alpha val="43137"/>
                              </a:srgbClr>
                            </a:outerShdw>
                          </a:effectLst>
                          <a:latin typeface="Bookman Old Style" pitchFamily="18" charset="0"/>
                          <a:ea typeface="Times New Roman"/>
                          <a:cs typeface="Times New Roman"/>
                        </a:rPr>
                        <a:t>Crecimiento </a:t>
                      </a:r>
                      <a:r>
                        <a:rPr lang="es-VE" sz="1600" b="1" dirty="0">
                          <a:solidFill>
                            <a:srgbClr val="000000"/>
                          </a:solidFill>
                          <a:effectLst>
                            <a:outerShdw blurRad="38100" dist="38100" dir="2700000" algn="tl">
                              <a:srgbClr val="000000">
                                <a:alpha val="43137"/>
                              </a:srgbClr>
                            </a:outerShdw>
                          </a:effectLst>
                          <a:latin typeface="Bookman Old Style" pitchFamily="18" charset="0"/>
                          <a:ea typeface="Times New Roman"/>
                          <a:cs typeface="Times New Roman"/>
                        </a:rPr>
                        <a:t>e Inestabilidad del </a:t>
                      </a:r>
                      <a:r>
                        <a:rPr lang="es-VE" sz="1600" b="1" i="1" dirty="0">
                          <a:solidFill>
                            <a:srgbClr val="000000"/>
                          </a:solidFill>
                          <a:effectLst>
                            <a:outerShdw blurRad="38100" dist="38100" dir="2700000" algn="tl">
                              <a:srgbClr val="000000">
                                <a:alpha val="43137"/>
                              </a:srgbClr>
                            </a:outerShdw>
                          </a:effectLst>
                          <a:latin typeface="Bookman Old Style" pitchFamily="18" charset="0"/>
                          <a:ea typeface="Times New Roman"/>
                          <a:cs typeface="Times New Roman"/>
                        </a:rPr>
                        <a:t>PIB</a:t>
                      </a:r>
                      <a:r>
                        <a:rPr lang="es-VE" sz="1600" b="1" dirty="0">
                          <a:solidFill>
                            <a:srgbClr val="000000"/>
                          </a:solidFill>
                          <a:effectLst>
                            <a:outerShdw blurRad="38100" dist="38100" dir="2700000" algn="tl">
                              <a:srgbClr val="000000">
                                <a:alpha val="43137"/>
                              </a:srgbClr>
                            </a:outerShdw>
                          </a:effectLst>
                          <a:latin typeface="Bookman Old Style" pitchFamily="18" charset="0"/>
                          <a:ea typeface="Times New Roman"/>
                          <a:cs typeface="Times New Roman"/>
                        </a:rPr>
                        <a:t> per cápita </a:t>
                      </a:r>
                      <a:r>
                        <a:rPr lang="es-VE" sz="1600" dirty="0">
                          <a:solidFill>
                            <a:srgbClr val="000000"/>
                          </a:solidFill>
                          <a:latin typeface="Bookman Old Style" pitchFamily="18" charset="0"/>
                          <a:ea typeface="Times New Roman"/>
                          <a:cs typeface="Times New Roman"/>
                        </a:rPr>
                        <a:t>(1984=100)</a:t>
                      </a:r>
                      <a:endParaRPr lang="es-ES" sz="1600" dirty="0">
                        <a:latin typeface="Bookman Old Style" pitchFamily="18" charset="0"/>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478690">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Período</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Promedio $</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Coeficiente de Variación (%)</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779">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1960-1973</a:t>
                      </a:r>
                      <a:endParaRPr lang="es-ES" sz="1200" dirty="0">
                        <a:latin typeface="Bookman Old Style" pitchFamily="18" charset="0"/>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3.736</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10,7</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779">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1974-1985</a:t>
                      </a:r>
                      <a:endParaRPr lang="es-ES" sz="1200" dirty="0">
                        <a:solidFill>
                          <a:schemeClr val="tx1"/>
                        </a:solidFill>
                        <a:latin typeface="Bookman Old Style" pitchFamily="18" charset="0"/>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4.895</a:t>
                      </a:r>
                      <a:endParaRPr lang="es-ES" sz="1200" dirty="0">
                        <a:solidFill>
                          <a:schemeClr val="tx1"/>
                        </a:solidFill>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16,6</a:t>
                      </a:r>
                      <a:endParaRPr lang="es-ES" sz="1200" dirty="0">
                        <a:solidFill>
                          <a:schemeClr val="tx1"/>
                        </a:solidFill>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233779">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1986-1999</a:t>
                      </a:r>
                      <a:endParaRPr lang="es-ES" sz="1200" dirty="0">
                        <a:latin typeface="Bookman Old Style" pitchFamily="18" charset="0"/>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2.069</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200" dirty="0">
                          <a:solidFill>
                            <a:srgbClr val="000000"/>
                          </a:solidFill>
                          <a:latin typeface="Bookman Old Style" pitchFamily="18" charset="0"/>
                          <a:ea typeface="Times New Roman"/>
                          <a:cs typeface="Times New Roman"/>
                        </a:rPr>
                        <a:t>11,9</a:t>
                      </a:r>
                      <a:endParaRPr lang="es-ES" sz="1200" dirty="0">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911">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2000-2014</a:t>
                      </a:r>
                      <a:endParaRPr lang="es-ES" sz="1200" dirty="0">
                        <a:solidFill>
                          <a:schemeClr val="tx1"/>
                        </a:solidFill>
                        <a:latin typeface="Bookman Old Style" pitchFamily="18" charset="0"/>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3.379</a:t>
                      </a:r>
                      <a:endParaRPr lang="es-ES" sz="1200" dirty="0">
                        <a:solidFill>
                          <a:schemeClr val="tx1"/>
                        </a:solidFill>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c>
                  <a:txBody>
                    <a:bodyPr/>
                    <a:lstStyle/>
                    <a:p>
                      <a:pPr marL="107950" algn="ctr">
                        <a:spcBef>
                          <a:spcPts val="600"/>
                        </a:spcBef>
                        <a:spcAft>
                          <a:spcPts val="600"/>
                        </a:spcAft>
                      </a:pPr>
                      <a:r>
                        <a:rPr lang="es-VE" sz="1200" dirty="0">
                          <a:solidFill>
                            <a:schemeClr val="tx1"/>
                          </a:solidFill>
                          <a:latin typeface="Bookman Old Style" pitchFamily="18" charset="0"/>
                          <a:ea typeface="Times New Roman"/>
                          <a:cs typeface="Times New Roman"/>
                        </a:rPr>
                        <a:t>30,5</a:t>
                      </a:r>
                      <a:endParaRPr lang="es-ES" sz="1200" dirty="0">
                        <a:solidFill>
                          <a:schemeClr val="tx1"/>
                        </a:solidFill>
                        <a:latin typeface="Bookman Old Style" pitchFamily="18" charset="0"/>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r>
            </a:tbl>
          </a:graphicData>
        </a:graphic>
      </p:graphicFrame>
      <p:sp>
        <p:nvSpPr>
          <p:cNvPr id="5" name="4 CuadroTexto"/>
          <p:cNvSpPr txBox="1"/>
          <p:nvPr/>
        </p:nvSpPr>
        <p:spPr>
          <a:xfrm>
            <a:off x="179512" y="2564904"/>
            <a:ext cx="8784976" cy="2062103"/>
          </a:xfrm>
          <a:prstGeom prst="rect">
            <a:avLst/>
          </a:prstGeom>
          <a:noFill/>
        </p:spPr>
        <p:txBody>
          <a:bodyPr wrap="square" rtlCol="0">
            <a:spAutoFit/>
          </a:bodyPr>
          <a:lstStyle/>
          <a:p>
            <a:pPr>
              <a:buFont typeface="Arial" pitchFamily="34" charset="0"/>
              <a:buChar char="•"/>
            </a:pPr>
            <a:r>
              <a:rPr lang="es-VE" sz="1600" i="1" dirty="0">
                <a:solidFill>
                  <a:prstClr val="black"/>
                </a:solidFill>
              </a:rPr>
              <a:t> El PIB</a:t>
            </a:r>
            <a:r>
              <a:rPr lang="es-VE" sz="1600" dirty="0">
                <a:solidFill>
                  <a:prstClr val="black"/>
                </a:solidFill>
              </a:rPr>
              <a:t> per cápita, llegó a su máximo en 1978 después de haber estado creciendo sostenidamente por casi 30 años.</a:t>
            </a:r>
          </a:p>
          <a:p>
            <a:pPr>
              <a:buFont typeface="Arial" pitchFamily="34" charset="0"/>
              <a:buChar char="•"/>
            </a:pPr>
            <a:r>
              <a:rPr lang="es-VE" sz="1600" dirty="0">
                <a:solidFill>
                  <a:prstClr val="black"/>
                </a:solidFill>
              </a:rPr>
              <a:t> En solo 8 años se retrocedió a los niveles que se habían alcanzado a comienzos de los años sesenta.</a:t>
            </a:r>
          </a:p>
          <a:p>
            <a:pPr>
              <a:buFont typeface="Arial" pitchFamily="34" charset="0"/>
              <a:buChar char="•"/>
            </a:pPr>
            <a:r>
              <a:rPr lang="es-VE" sz="1600" dirty="0">
                <a:solidFill>
                  <a:prstClr val="black"/>
                </a:solidFill>
              </a:rPr>
              <a:t> A pesar del mayor boom, que comenzó con firmeza en 2004, no se pudieron superar los niveles alcanzados en los setentas. La economía ya había perdido dinamismo </a:t>
            </a:r>
            <a:r>
              <a:rPr lang="es-VE" sz="1600" dirty="0" smtClean="0">
                <a:solidFill>
                  <a:prstClr val="black"/>
                </a:solidFill>
              </a:rPr>
              <a:t>con una  </a:t>
            </a:r>
            <a:r>
              <a:rPr lang="es-VE" sz="1600" dirty="0">
                <a:solidFill>
                  <a:prstClr val="black"/>
                </a:solidFill>
              </a:rPr>
              <a:t>volatilidad extrema.</a:t>
            </a:r>
          </a:p>
          <a:p>
            <a:pPr>
              <a:buFont typeface="Arial" pitchFamily="34" charset="0"/>
              <a:buChar char="•"/>
            </a:pPr>
            <a:r>
              <a:rPr lang="es-VE" sz="1600" dirty="0">
                <a:solidFill>
                  <a:prstClr val="black"/>
                </a:solidFill>
              </a:rPr>
              <a:t> El ritmo de actividad económica pasó a estar determinado casi exclusivamente por la evolución de los precios petroleros</a:t>
            </a:r>
            <a:r>
              <a:rPr lang="es-VE" sz="1600" dirty="0" smtClean="0">
                <a:solidFill>
                  <a:prstClr val="black"/>
                </a:solidFill>
              </a:rPr>
              <a:t>. A la par, la política fiscal perdió poder para generar crecimiento económico.</a:t>
            </a:r>
            <a:endParaRPr lang="es-ES" sz="1600" dirty="0">
              <a:solidFill>
                <a:prstClr val="black"/>
              </a:solidFill>
            </a:endParaRPr>
          </a:p>
        </p:txBody>
      </p:sp>
      <p:graphicFrame>
        <p:nvGraphicFramePr>
          <p:cNvPr id="6" name="5 Tabla"/>
          <p:cNvGraphicFramePr>
            <a:graphicFrameLocks noGrp="1"/>
          </p:cNvGraphicFramePr>
          <p:nvPr/>
        </p:nvGraphicFramePr>
        <p:xfrm>
          <a:off x="1403648" y="4797152"/>
          <a:ext cx="5400600" cy="1728192"/>
        </p:xfrm>
        <a:graphic>
          <a:graphicData uri="http://schemas.openxmlformats.org/drawingml/2006/table">
            <a:tbl>
              <a:tblPr/>
              <a:tblGrid>
                <a:gridCol w="2397176"/>
                <a:gridCol w="3003424"/>
              </a:tblGrid>
              <a:tr h="270928">
                <a:tc gridSpan="2">
                  <a:txBody>
                    <a:bodyPr/>
                    <a:lstStyle/>
                    <a:p>
                      <a:pPr algn="ctr">
                        <a:spcBef>
                          <a:spcPts val="600"/>
                        </a:spcBef>
                        <a:spcAft>
                          <a:spcPts val="600"/>
                        </a:spcAft>
                      </a:pPr>
                      <a:r>
                        <a:rPr lang="es-VE" sz="1100" b="1" dirty="0">
                          <a:solidFill>
                            <a:srgbClr val="000000"/>
                          </a:solidFill>
                          <a:effectLst>
                            <a:outerShdw blurRad="38100" dist="38100" dir="2700000" algn="tl">
                              <a:srgbClr val="000000">
                                <a:alpha val="43137"/>
                              </a:srgbClr>
                            </a:outerShdw>
                          </a:effectLst>
                          <a:latin typeface="Verdana"/>
                          <a:ea typeface="Times New Roman"/>
                          <a:cs typeface="Times New Roman"/>
                        </a:rPr>
                        <a:t>Crecimiento económico y Variación del Precio Petrolero</a:t>
                      </a:r>
                      <a:endParaRPr lang="es-ES" sz="1100" b="1" dirty="0">
                        <a:effectLst>
                          <a:outerShdw blurRad="38100" dist="38100" dir="2700000" algn="tl">
                            <a:srgbClr val="000000">
                              <a:alpha val="43137"/>
                            </a:srgbClr>
                          </a:outerShdw>
                        </a:effectLst>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r>
              <a:tr h="373552">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Período</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Correlación</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613">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1950-1973</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0,76</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613">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1974-1989</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0,79</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928">
                <a:tc>
                  <a:txBody>
                    <a:bodyPr/>
                    <a:lstStyle/>
                    <a:p>
                      <a:pPr marL="107950" algn="ctr">
                        <a:spcBef>
                          <a:spcPts val="600"/>
                        </a:spcBef>
                        <a:spcAft>
                          <a:spcPts val="600"/>
                        </a:spcAft>
                      </a:pPr>
                      <a:r>
                        <a:rPr lang="es-VE" sz="1100" dirty="0">
                          <a:solidFill>
                            <a:srgbClr val="000000"/>
                          </a:solidFill>
                          <a:latin typeface="Bookman Old Style"/>
                          <a:ea typeface="Times New Roman"/>
                          <a:cs typeface="Times New Roman"/>
                        </a:rPr>
                        <a:t>2000-2014</a:t>
                      </a:r>
                      <a:endParaRPr lang="es-ES"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Bef>
                          <a:spcPts val="600"/>
                        </a:spcBef>
                        <a:spcAft>
                          <a:spcPts val="600"/>
                        </a:spcAft>
                      </a:pPr>
                      <a:r>
                        <a:rPr lang="es-VE" sz="1100" b="1" dirty="0">
                          <a:solidFill>
                            <a:srgbClr val="FF0000"/>
                          </a:solidFill>
                          <a:latin typeface="Bookman Old Style"/>
                          <a:ea typeface="Times New Roman"/>
                          <a:cs typeface="Times New Roman"/>
                        </a:rPr>
                        <a:t>0,96</a:t>
                      </a:r>
                      <a:endParaRPr lang="es-ES" sz="1200" b="1" dirty="0">
                        <a:solidFill>
                          <a:srgbClr val="FF0000"/>
                        </a:solidFill>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558">
                <a:tc gridSpan="2">
                  <a:txBody>
                    <a:bodyPr/>
                    <a:lstStyle/>
                    <a:p>
                      <a:pPr marL="107950" algn="just">
                        <a:lnSpc>
                          <a:spcPct val="150000"/>
                        </a:lnSpc>
                        <a:spcBef>
                          <a:spcPts val="600"/>
                        </a:spcBef>
                        <a:spcAft>
                          <a:spcPts val="600"/>
                        </a:spcAft>
                      </a:pPr>
                      <a:r>
                        <a:rPr lang="es-VE" sz="1000" dirty="0">
                          <a:solidFill>
                            <a:srgbClr val="000000"/>
                          </a:solidFill>
                          <a:latin typeface="Bookman Old Style"/>
                          <a:ea typeface="Times New Roman"/>
                          <a:cs typeface="Times New Roman"/>
                        </a:rPr>
                        <a:t>Fuente: Cálculos propios</a:t>
                      </a:r>
                      <a:endParaRPr lang="es-ES" sz="1200" dirty="0">
                        <a:latin typeface="Bookman Old Style"/>
                        <a:ea typeface="Verdana"/>
                        <a:cs typeface="Arial"/>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r>
            </a:tbl>
          </a:graphicData>
        </a:graphic>
      </p:graphicFrame>
      <p:sp>
        <p:nvSpPr>
          <p:cNvPr id="7" name="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13</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60" y="2203971"/>
            <a:ext cx="2160240" cy="584775"/>
          </a:xfrm>
          <a:prstGeom prst="rect">
            <a:avLst/>
          </a:prstGeom>
          <a:solidFill>
            <a:srgbClr val="00B0F0">
              <a:alpha val="55000"/>
            </a:srgbClr>
          </a:solidFill>
          <a:ln>
            <a:solidFill>
              <a:schemeClr val="accent1">
                <a:shade val="50000"/>
              </a:schemeClr>
            </a:solidFill>
          </a:ln>
        </p:spPr>
        <p:txBody>
          <a:bodyPr wrap="square" rtlCol="0">
            <a:spAutoFit/>
          </a:bodyPr>
          <a:lstStyle/>
          <a:p>
            <a:r>
              <a:rPr lang="es-ES" sz="1600" dirty="0">
                <a:solidFill>
                  <a:prstClr val="black"/>
                </a:solidFill>
                <a:latin typeface="Bookman Old Style" pitchFamily="18" charset="0"/>
              </a:rPr>
              <a:t>Variación de los precios petroleros</a:t>
            </a:r>
          </a:p>
        </p:txBody>
      </p:sp>
      <p:cxnSp>
        <p:nvCxnSpPr>
          <p:cNvPr id="5" name="4 Conector recto de flecha"/>
          <p:cNvCxnSpPr/>
          <p:nvPr/>
        </p:nvCxnSpPr>
        <p:spPr>
          <a:xfrm flipV="1">
            <a:off x="2771800" y="1221120"/>
            <a:ext cx="1197687" cy="127523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3969487" y="1051843"/>
            <a:ext cx="599844" cy="338554"/>
          </a:xfrm>
          <a:prstGeom prst="rect">
            <a:avLst/>
          </a:prstGeom>
          <a:solidFill>
            <a:srgbClr val="FD6A51">
              <a:alpha val="57000"/>
            </a:srgbClr>
          </a:solidFill>
          <a:ln>
            <a:solidFill>
              <a:schemeClr val="accent1">
                <a:shade val="50000"/>
              </a:schemeClr>
            </a:solidFill>
          </a:ln>
        </p:spPr>
        <p:txBody>
          <a:bodyPr wrap="none" rtlCol="0">
            <a:spAutoFit/>
          </a:bodyPr>
          <a:lstStyle/>
          <a:p>
            <a:pPr algn="ctr"/>
            <a:r>
              <a:rPr lang="es-ES" sz="1600" dirty="0">
                <a:solidFill>
                  <a:prstClr val="black"/>
                </a:solidFill>
                <a:latin typeface="Bookman Old Style" pitchFamily="18" charset="0"/>
              </a:rPr>
              <a:t> PIB</a:t>
            </a:r>
          </a:p>
        </p:txBody>
      </p:sp>
      <p:sp>
        <p:nvSpPr>
          <p:cNvPr id="17" name="16 CuadroTexto"/>
          <p:cNvSpPr txBox="1"/>
          <p:nvPr/>
        </p:nvSpPr>
        <p:spPr>
          <a:xfrm>
            <a:off x="3851920" y="1865417"/>
            <a:ext cx="1116011" cy="338554"/>
          </a:xfrm>
          <a:prstGeom prst="rect">
            <a:avLst/>
          </a:prstGeom>
          <a:solidFill>
            <a:schemeClr val="bg2">
              <a:lumMod val="75000"/>
            </a:scheme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Inversión</a:t>
            </a:r>
          </a:p>
        </p:txBody>
      </p:sp>
      <p:cxnSp>
        <p:nvCxnSpPr>
          <p:cNvPr id="21" name="20 Conector recto de flecha"/>
          <p:cNvCxnSpPr/>
          <p:nvPr/>
        </p:nvCxnSpPr>
        <p:spPr>
          <a:xfrm flipV="1">
            <a:off x="2771800" y="2034694"/>
            <a:ext cx="1080120" cy="46166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flipH="1" flipV="1">
            <a:off x="4269409" y="1390397"/>
            <a:ext cx="14560" cy="453534"/>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4716016" y="2575044"/>
            <a:ext cx="1896673" cy="338554"/>
          </a:xfrm>
          <a:prstGeom prst="rect">
            <a:avLst/>
          </a:prstGeom>
          <a:solidFill>
            <a:srgbClr val="FF0000">
              <a:alpha val="72000"/>
            </a:srgb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Ingresos Fiscales</a:t>
            </a:r>
          </a:p>
        </p:txBody>
      </p:sp>
      <p:sp>
        <p:nvSpPr>
          <p:cNvPr id="35" name="34 CuadroTexto"/>
          <p:cNvSpPr txBox="1"/>
          <p:nvPr/>
        </p:nvSpPr>
        <p:spPr>
          <a:xfrm>
            <a:off x="4788024" y="3295124"/>
            <a:ext cx="1946367" cy="338554"/>
          </a:xfrm>
          <a:prstGeom prst="rect">
            <a:avLst/>
          </a:prstGeom>
          <a:solidFill>
            <a:srgbClr val="FF0000">
              <a:alpha val="72000"/>
            </a:srgb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Consumo Público</a:t>
            </a:r>
          </a:p>
        </p:txBody>
      </p:sp>
      <p:cxnSp>
        <p:nvCxnSpPr>
          <p:cNvPr id="37" name="36 Conector recto de flecha"/>
          <p:cNvCxnSpPr/>
          <p:nvPr/>
        </p:nvCxnSpPr>
        <p:spPr>
          <a:xfrm>
            <a:off x="2771800" y="2496359"/>
            <a:ext cx="1944216" cy="24796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a:off x="2771800" y="2496359"/>
            <a:ext cx="2016224" cy="96804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flipV="1">
            <a:off x="4569331" y="1195860"/>
            <a:ext cx="2522949" cy="2526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7092280" y="1195859"/>
            <a:ext cx="0" cy="22322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82 Conector recto de flecha"/>
          <p:cNvCxnSpPr/>
          <p:nvPr/>
        </p:nvCxnSpPr>
        <p:spPr>
          <a:xfrm flipH="1">
            <a:off x="6588225" y="2780035"/>
            <a:ext cx="504055" cy="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85" name="84 Conector recto de flecha"/>
          <p:cNvCxnSpPr/>
          <p:nvPr/>
        </p:nvCxnSpPr>
        <p:spPr>
          <a:xfrm flipH="1">
            <a:off x="6740626" y="3428107"/>
            <a:ext cx="351654" cy="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88" name="87 CuadroTexto"/>
          <p:cNvSpPr txBox="1"/>
          <p:nvPr/>
        </p:nvSpPr>
        <p:spPr>
          <a:xfrm>
            <a:off x="3059832" y="1483891"/>
            <a:ext cx="324128" cy="369332"/>
          </a:xfrm>
          <a:prstGeom prst="rect">
            <a:avLst/>
          </a:prstGeom>
          <a:noFill/>
        </p:spPr>
        <p:txBody>
          <a:bodyPr wrap="none" rtlCol="0">
            <a:spAutoFit/>
          </a:bodyPr>
          <a:lstStyle/>
          <a:p>
            <a:r>
              <a:rPr lang="es-ES" dirty="0">
                <a:solidFill>
                  <a:prstClr val="black"/>
                </a:solidFill>
              </a:rPr>
              <a:t>+</a:t>
            </a:r>
          </a:p>
        </p:txBody>
      </p:sp>
      <p:sp>
        <p:nvSpPr>
          <p:cNvPr id="89" name="88 CuadroTexto"/>
          <p:cNvSpPr txBox="1"/>
          <p:nvPr/>
        </p:nvSpPr>
        <p:spPr>
          <a:xfrm>
            <a:off x="3311768" y="1843931"/>
            <a:ext cx="324128" cy="369332"/>
          </a:xfrm>
          <a:prstGeom prst="rect">
            <a:avLst/>
          </a:prstGeom>
          <a:noFill/>
        </p:spPr>
        <p:txBody>
          <a:bodyPr wrap="none" rtlCol="0">
            <a:spAutoFit/>
          </a:bodyPr>
          <a:lstStyle/>
          <a:p>
            <a:r>
              <a:rPr lang="es-ES" dirty="0">
                <a:solidFill>
                  <a:prstClr val="black"/>
                </a:solidFill>
              </a:rPr>
              <a:t>+</a:t>
            </a:r>
          </a:p>
        </p:txBody>
      </p:sp>
      <p:sp>
        <p:nvSpPr>
          <p:cNvPr id="90" name="89 CuadroTexto"/>
          <p:cNvSpPr txBox="1"/>
          <p:nvPr/>
        </p:nvSpPr>
        <p:spPr>
          <a:xfrm>
            <a:off x="3671808" y="2266687"/>
            <a:ext cx="324128" cy="369332"/>
          </a:xfrm>
          <a:prstGeom prst="rect">
            <a:avLst/>
          </a:prstGeom>
          <a:noFill/>
        </p:spPr>
        <p:txBody>
          <a:bodyPr wrap="none" rtlCol="0">
            <a:spAutoFit/>
          </a:bodyPr>
          <a:lstStyle/>
          <a:p>
            <a:r>
              <a:rPr lang="es-ES" dirty="0">
                <a:solidFill>
                  <a:prstClr val="black"/>
                </a:solidFill>
              </a:rPr>
              <a:t>+</a:t>
            </a:r>
          </a:p>
        </p:txBody>
      </p:sp>
      <p:sp>
        <p:nvSpPr>
          <p:cNvPr id="91" name="90 CuadroTexto"/>
          <p:cNvSpPr txBox="1"/>
          <p:nvPr/>
        </p:nvSpPr>
        <p:spPr>
          <a:xfrm>
            <a:off x="3671808" y="2636019"/>
            <a:ext cx="324128" cy="369332"/>
          </a:xfrm>
          <a:prstGeom prst="rect">
            <a:avLst/>
          </a:prstGeom>
          <a:noFill/>
        </p:spPr>
        <p:txBody>
          <a:bodyPr wrap="none" rtlCol="0">
            <a:spAutoFit/>
          </a:bodyPr>
          <a:lstStyle/>
          <a:p>
            <a:r>
              <a:rPr lang="es-ES" dirty="0">
                <a:solidFill>
                  <a:prstClr val="black"/>
                </a:solidFill>
              </a:rPr>
              <a:t>+</a:t>
            </a:r>
          </a:p>
        </p:txBody>
      </p:sp>
      <p:sp>
        <p:nvSpPr>
          <p:cNvPr id="92" name="91 CuadroTexto"/>
          <p:cNvSpPr txBox="1"/>
          <p:nvPr/>
        </p:nvSpPr>
        <p:spPr>
          <a:xfrm>
            <a:off x="4247872" y="1411883"/>
            <a:ext cx="324128" cy="369332"/>
          </a:xfrm>
          <a:prstGeom prst="rect">
            <a:avLst/>
          </a:prstGeom>
          <a:noFill/>
        </p:spPr>
        <p:txBody>
          <a:bodyPr wrap="none" rtlCol="0">
            <a:spAutoFit/>
          </a:bodyPr>
          <a:lstStyle/>
          <a:p>
            <a:r>
              <a:rPr lang="es-ES" dirty="0">
                <a:solidFill>
                  <a:prstClr val="black"/>
                </a:solidFill>
              </a:rPr>
              <a:t>+</a:t>
            </a:r>
          </a:p>
        </p:txBody>
      </p:sp>
      <p:sp>
        <p:nvSpPr>
          <p:cNvPr id="93" name="92 CuadroTexto"/>
          <p:cNvSpPr txBox="1"/>
          <p:nvPr/>
        </p:nvSpPr>
        <p:spPr>
          <a:xfrm>
            <a:off x="6696144" y="2410703"/>
            <a:ext cx="324128" cy="369332"/>
          </a:xfrm>
          <a:prstGeom prst="rect">
            <a:avLst/>
          </a:prstGeom>
          <a:noFill/>
        </p:spPr>
        <p:txBody>
          <a:bodyPr wrap="none" rtlCol="0">
            <a:spAutoFit/>
          </a:bodyPr>
          <a:lstStyle/>
          <a:p>
            <a:r>
              <a:rPr lang="es-ES" dirty="0">
                <a:solidFill>
                  <a:prstClr val="black"/>
                </a:solidFill>
              </a:rPr>
              <a:t>+</a:t>
            </a:r>
          </a:p>
        </p:txBody>
      </p:sp>
      <p:sp>
        <p:nvSpPr>
          <p:cNvPr id="94" name="93 CuadroTexto"/>
          <p:cNvSpPr txBox="1"/>
          <p:nvPr/>
        </p:nvSpPr>
        <p:spPr>
          <a:xfrm>
            <a:off x="6696144" y="3058775"/>
            <a:ext cx="324128" cy="369332"/>
          </a:xfrm>
          <a:prstGeom prst="rect">
            <a:avLst/>
          </a:prstGeom>
          <a:noFill/>
        </p:spPr>
        <p:txBody>
          <a:bodyPr wrap="none" rtlCol="0">
            <a:spAutoFit/>
          </a:bodyPr>
          <a:lstStyle/>
          <a:p>
            <a:r>
              <a:rPr lang="es-ES" dirty="0">
                <a:solidFill>
                  <a:prstClr val="black"/>
                </a:solidFill>
              </a:rPr>
              <a:t>+</a:t>
            </a:r>
          </a:p>
        </p:txBody>
      </p:sp>
      <p:sp>
        <p:nvSpPr>
          <p:cNvPr id="10241" name="Rectangle 1"/>
          <p:cNvSpPr>
            <a:spLocks noChangeArrowheads="1"/>
          </p:cNvSpPr>
          <p:nvPr/>
        </p:nvSpPr>
        <p:spPr bwMode="auto">
          <a:xfrm>
            <a:off x="323528" y="44624"/>
            <a:ext cx="856895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VE" sz="1600" b="1" dirty="0">
                <a:solidFill>
                  <a:prstClr val="black"/>
                </a:solidFill>
                <a:effectLst>
                  <a:outerShdw blurRad="38100" dist="38100" dir="2700000" algn="tl">
                    <a:srgbClr val="000000">
                      <a:alpha val="43137"/>
                    </a:srgbClr>
                  </a:outerShdw>
                </a:effectLst>
                <a:latin typeface="Bookman Old Style" pitchFamily="18" charset="0"/>
                <a:ea typeface="Verdana" pitchFamily="34" charset="0"/>
                <a:cs typeface="Arial" pitchFamily="34" charset="0"/>
              </a:rPr>
              <a:t>¿Cómo los precios petroleros afectan el </a:t>
            </a:r>
            <a:r>
              <a:rPr lang="es-VE" sz="1600" b="1" i="1" dirty="0">
                <a:solidFill>
                  <a:prstClr val="black"/>
                </a:solidFill>
                <a:effectLst>
                  <a:outerShdw blurRad="38100" dist="38100" dir="2700000" algn="tl">
                    <a:srgbClr val="000000">
                      <a:alpha val="43137"/>
                    </a:srgbClr>
                  </a:outerShdw>
                </a:effectLst>
                <a:latin typeface="Bookman Old Style" pitchFamily="18" charset="0"/>
                <a:ea typeface="Verdana" pitchFamily="34" charset="0"/>
                <a:cs typeface="Arial" pitchFamily="34" charset="0"/>
              </a:rPr>
              <a:t>PIB</a:t>
            </a:r>
            <a:r>
              <a:rPr lang="es-VE" sz="1600" b="1" dirty="0">
                <a:solidFill>
                  <a:prstClr val="black"/>
                </a:solidFill>
                <a:effectLst>
                  <a:outerShdw blurRad="38100" dist="38100" dir="2700000" algn="tl">
                    <a:srgbClr val="000000">
                      <a:alpha val="43137"/>
                    </a:srgbClr>
                  </a:outerShdw>
                </a:effectLst>
                <a:latin typeface="Bookman Old Style" pitchFamily="18" charset="0"/>
                <a:ea typeface="Verdana" pitchFamily="34" charset="0"/>
                <a:cs typeface="Arial" pitchFamily="34" charset="0"/>
              </a:rPr>
              <a:t>, la inversión y la política fiscal?</a:t>
            </a:r>
            <a:endParaRPr lang="es-VE" sz="1600" b="1" dirty="0">
              <a:solidFill>
                <a:prstClr val="black"/>
              </a:solidFill>
              <a:effectLst>
                <a:outerShdw blurRad="38100" dist="38100" dir="2700000" algn="tl">
                  <a:srgbClr val="000000">
                    <a:alpha val="43137"/>
                  </a:srgbClr>
                </a:outerShdw>
              </a:effectLst>
              <a:latin typeface="Arial" pitchFamily="34" charset="0"/>
            </a:endParaRPr>
          </a:p>
        </p:txBody>
      </p:sp>
      <p:sp>
        <p:nvSpPr>
          <p:cNvPr id="51" name="50 CuadroTexto"/>
          <p:cNvSpPr txBox="1"/>
          <p:nvPr/>
        </p:nvSpPr>
        <p:spPr>
          <a:xfrm>
            <a:off x="611560" y="4896544"/>
            <a:ext cx="2160240" cy="584775"/>
          </a:xfrm>
          <a:prstGeom prst="rect">
            <a:avLst/>
          </a:prstGeom>
          <a:solidFill>
            <a:srgbClr val="00B0F0">
              <a:alpha val="55000"/>
            </a:srgbClr>
          </a:solidFill>
          <a:ln>
            <a:solidFill>
              <a:schemeClr val="accent1">
                <a:shade val="50000"/>
              </a:schemeClr>
            </a:solidFill>
          </a:ln>
        </p:spPr>
        <p:txBody>
          <a:bodyPr wrap="square" rtlCol="0">
            <a:spAutoFit/>
          </a:bodyPr>
          <a:lstStyle/>
          <a:p>
            <a:r>
              <a:rPr lang="es-ES" sz="1600" dirty="0">
                <a:solidFill>
                  <a:prstClr val="black"/>
                </a:solidFill>
                <a:latin typeface="Bookman Old Style" pitchFamily="18" charset="0"/>
              </a:rPr>
              <a:t>Volatilidad de los  precios petroleros</a:t>
            </a:r>
          </a:p>
        </p:txBody>
      </p:sp>
      <p:cxnSp>
        <p:nvCxnSpPr>
          <p:cNvPr id="52" name="51 Conector recto de flecha"/>
          <p:cNvCxnSpPr>
            <a:stCxn id="51" idx="3"/>
            <a:endCxn id="53" idx="1"/>
          </p:cNvCxnSpPr>
          <p:nvPr/>
        </p:nvCxnSpPr>
        <p:spPr>
          <a:xfrm flipV="1">
            <a:off x="2771800" y="3913693"/>
            <a:ext cx="1197687" cy="1275239"/>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3" name="52 CuadroTexto"/>
          <p:cNvSpPr txBox="1"/>
          <p:nvPr/>
        </p:nvSpPr>
        <p:spPr>
          <a:xfrm>
            <a:off x="3969487" y="3744416"/>
            <a:ext cx="599844" cy="338554"/>
          </a:xfrm>
          <a:prstGeom prst="rect">
            <a:avLst/>
          </a:prstGeom>
          <a:solidFill>
            <a:srgbClr val="FD6A51">
              <a:alpha val="57000"/>
            </a:srgbClr>
          </a:solidFill>
          <a:ln>
            <a:solidFill>
              <a:schemeClr val="accent1">
                <a:shade val="50000"/>
              </a:schemeClr>
            </a:solidFill>
          </a:ln>
        </p:spPr>
        <p:txBody>
          <a:bodyPr wrap="none" rtlCol="0">
            <a:spAutoFit/>
          </a:bodyPr>
          <a:lstStyle/>
          <a:p>
            <a:pPr algn="ctr"/>
            <a:r>
              <a:rPr lang="es-ES" sz="1600" dirty="0">
                <a:solidFill>
                  <a:prstClr val="black"/>
                </a:solidFill>
                <a:latin typeface="Bookman Old Style" pitchFamily="18" charset="0"/>
              </a:rPr>
              <a:t> PIB</a:t>
            </a:r>
          </a:p>
        </p:txBody>
      </p:sp>
      <p:sp>
        <p:nvSpPr>
          <p:cNvPr id="54" name="53 CuadroTexto"/>
          <p:cNvSpPr txBox="1"/>
          <p:nvPr/>
        </p:nvSpPr>
        <p:spPr>
          <a:xfrm>
            <a:off x="3851920" y="4557990"/>
            <a:ext cx="1116011" cy="338554"/>
          </a:xfrm>
          <a:prstGeom prst="rect">
            <a:avLst/>
          </a:prstGeom>
          <a:solidFill>
            <a:schemeClr val="bg2">
              <a:lumMod val="75000"/>
            </a:scheme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Inversión</a:t>
            </a:r>
          </a:p>
        </p:txBody>
      </p:sp>
      <p:cxnSp>
        <p:nvCxnSpPr>
          <p:cNvPr id="55" name="54 Conector recto de flecha"/>
          <p:cNvCxnSpPr>
            <a:stCxn id="51" idx="3"/>
            <a:endCxn id="54" idx="1"/>
          </p:cNvCxnSpPr>
          <p:nvPr/>
        </p:nvCxnSpPr>
        <p:spPr>
          <a:xfrm flipV="1">
            <a:off x="2771800" y="4727267"/>
            <a:ext cx="1080120" cy="461665"/>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a:endCxn id="53" idx="2"/>
          </p:cNvCxnSpPr>
          <p:nvPr/>
        </p:nvCxnSpPr>
        <p:spPr>
          <a:xfrm flipH="1" flipV="1">
            <a:off x="4269409" y="4082970"/>
            <a:ext cx="14560" cy="453534"/>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7" name="56 CuadroTexto"/>
          <p:cNvSpPr txBox="1"/>
          <p:nvPr/>
        </p:nvSpPr>
        <p:spPr>
          <a:xfrm>
            <a:off x="4716016" y="5267617"/>
            <a:ext cx="1896673" cy="338554"/>
          </a:xfrm>
          <a:prstGeom prst="rect">
            <a:avLst/>
          </a:prstGeom>
          <a:solidFill>
            <a:srgbClr val="FF0000">
              <a:alpha val="72000"/>
            </a:srgb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Ingresos Fiscales</a:t>
            </a:r>
          </a:p>
        </p:txBody>
      </p:sp>
      <p:sp>
        <p:nvSpPr>
          <p:cNvPr id="58" name="57 CuadroTexto"/>
          <p:cNvSpPr txBox="1"/>
          <p:nvPr/>
        </p:nvSpPr>
        <p:spPr>
          <a:xfrm>
            <a:off x="4788024" y="5987697"/>
            <a:ext cx="1946367" cy="338554"/>
          </a:xfrm>
          <a:prstGeom prst="rect">
            <a:avLst/>
          </a:prstGeom>
          <a:solidFill>
            <a:srgbClr val="FF0000">
              <a:alpha val="72000"/>
            </a:srgbClr>
          </a:solidFill>
          <a:ln>
            <a:solidFill>
              <a:schemeClr val="accent1">
                <a:shade val="50000"/>
              </a:schemeClr>
            </a:solidFill>
          </a:ln>
        </p:spPr>
        <p:txBody>
          <a:bodyPr wrap="none" rtlCol="0">
            <a:spAutoFit/>
          </a:bodyPr>
          <a:lstStyle/>
          <a:p>
            <a:r>
              <a:rPr lang="es-ES" sz="1600" dirty="0">
                <a:solidFill>
                  <a:prstClr val="black"/>
                </a:solidFill>
                <a:latin typeface="Bookman Old Style" pitchFamily="18" charset="0"/>
              </a:rPr>
              <a:t>Consumo Público</a:t>
            </a:r>
          </a:p>
        </p:txBody>
      </p:sp>
      <p:cxnSp>
        <p:nvCxnSpPr>
          <p:cNvPr id="59" name="58 Conector recto de flecha"/>
          <p:cNvCxnSpPr>
            <a:stCxn id="51" idx="3"/>
            <a:endCxn id="58" idx="1"/>
          </p:cNvCxnSpPr>
          <p:nvPr/>
        </p:nvCxnSpPr>
        <p:spPr>
          <a:xfrm>
            <a:off x="2771800" y="5188932"/>
            <a:ext cx="2016224" cy="968042"/>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0" name="59 Conector recto"/>
          <p:cNvCxnSpPr>
            <a:stCxn id="53" idx="3"/>
          </p:cNvCxnSpPr>
          <p:nvPr/>
        </p:nvCxnSpPr>
        <p:spPr>
          <a:xfrm flipV="1">
            <a:off x="4569331" y="3888433"/>
            <a:ext cx="2522949" cy="2526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a:off x="7092280" y="3888432"/>
            <a:ext cx="0" cy="22322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61 Conector recto de flecha"/>
          <p:cNvCxnSpPr/>
          <p:nvPr/>
        </p:nvCxnSpPr>
        <p:spPr>
          <a:xfrm flipH="1">
            <a:off x="6588225" y="5472608"/>
            <a:ext cx="504055" cy="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p:nvPr/>
        </p:nvCxnSpPr>
        <p:spPr>
          <a:xfrm flipH="1">
            <a:off x="6740626" y="6120680"/>
            <a:ext cx="351654" cy="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4" name="63 CuadroTexto"/>
          <p:cNvSpPr txBox="1"/>
          <p:nvPr/>
        </p:nvSpPr>
        <p:spPr>
          <a:xfrm>
            <a:off x="3059832" y="4176464"/>
            <a:ext cx="277640" cy="400110"/>
          </a:xfrm>
          <a:prstGeom prst="rect">
            <a:avLst/>
          </a:prstGeom>
          <a:noFill/>
        </p:spPr>
        <p:txBody>
          <a:bodyPr wrap="none" rtlCol="0">
            <a:spAutoFit/>
          </a:bodyPr>
          <a:lstStyle/>
          <a:p>
            <a:r>
              <a:rPr lang="es-ES" sz="2000" dirty="0">
                <a:solidFill>
                  <a:prstClr val="black"/>
                </a:solidFill>
              </a:rPr>
              <a:t>-</a:t>
            </a:r>
          </a:p>
        </p:txBody>
      </p:sp>
      <p:sp>
        <p:nvSpPr>
          <p:cNvPr id="65" name="64 CuadroTexto"/>
          <p:cNvSpPr txBox="1"/>
          <p:nvPr/>
        </p:nvSpPr>
        <p:spPr>
          <a:xfrm>
            <a:off x="3311768" y="4536504"/>
            <a:ext cx="277640" cy="400110"/>
          </a:xfrm>
          <a:prstGeom prst="rect">
            <a:avLst/>
          </a:prstGeom>
          <a:noFill/>
        </p:spPr>
        <p:txBody>
          <a:bodyPr wrap="none" rtlCol="0">
            <a:spAutoFit/>
          </a:bodyPr>
          <a:lstStyle/>
          <a:p>
            <a:r>
              <a:rPr lang="es-ES" sz="2000" dirty="0">
                <a:solidFill>
                  <a:prstClr val="black"/>
                </a:solidFill>
              </a:rPr>
              <a:t>-</a:t>
            </a:r>
          </a:p>
        </p:txBody>
      </p:sp>
      <p:sp>
        <p:nvSpPr>
          <p:cNvPr id="66" name="65 CuadroTexto"/>
          <p:cNvSpPr txBox="1"/>
          <p:nvPr/>
        </p:nvSpPr>
        <p:spPr>
          <a:xfrm>
            <a:off x="3671808" y="5328592"/>
            <a:ext cx="277640" cy="400110"/>
          </a:xfrm>
          <a:prstGeom prst="rect">
            <a:avLst/>
          </a:prstGeom>
          <a:noFill/>
        </p:spPr>
        <p:txBody>
          <a:bodyPr wrap="none" rtlCol="0">
            <a:spAutoFit/>
          </a:bodyPr>
          <a:lstStyle/>
          <a:p>
            <a:r>
              <a:rPr lang="es-ES" sz="2000" dirty="0">
                <a:solidFill>
                  <a:prstClr val="black"/>
                </a:solidFill>
              </a:rPr>
              <a:t>-</a:t>
            </a:r>
          </a:p>
        </p:txBody>
      </p:sp>
      <p:sp>
        <p:nvSpPr>
          <p:cNvPr id="67" name="66 CuadroTexto"/>
          <p:cNvSpPr txBox="1"/>
          <p:nvPr/>
        </p:nvSpPr>
        <p:spPr>
          <a:xfrm>
            <a:off x="4247872" y="4104456"/>
            <a:ext cx="277640" cy="400110"/>
          </a:xfrm>
          <a:prstGeom prst="rect">
            <a:avLst/>
          </a:prstGeom>
          <a:noFill/>
        </p:spPr>
        <p:txBody>
          <a:bodyPr wrap="none" rtlCol="0">
            <a:spAutoFit/>
          </a:bodyPr>
          <a:lstStyle/>
          <a:p>
            <a:r>
              <a:rPr lang="es-ES" sz="2000" dirty="0">
                <a:solidFill>
                  <a:prstClr val="black"/>
                </a:solidFill>
              </a:rPr>
              <a:t>-</a:t>
            </a:r>
          </a:p>
        </p:txBody>
      </p:sp>
      <p:sp>
        <p:nvSpPr>
          <p:cNvPr id="68" name="67 CuadroTexto"/>
          <p:cNvSpPr txBox="1"/>
          <p:nvPr/>
        </p:nvSpPr>
        <p:spPr>
          <a:xfrm>
            <a:off x="6696144" y="5103276"/>
            <a:ext cx="277640" cy="400110"/>
          </a:xfrm>
          <a:prstGeom prst="rect">
            <a:avLst/>
          </a:prstGeom>
          <a:noFill/>
        </p:spPr>
        <p:txBody>
          <a:bodyPr wrap="none" rtlCol="0">
            <a:spAutoFit/>
          </a:bodyPr>
          <a:lstStyle/>
          <a:p>
            <a:r>
              <a:rPr lang="es-ES" sz="2000" dirty="0">
                <a:solidFill>
                  <a:prstClr val="black"/>
                </a:solidFill>
              </a:rPr>
              <a:t>-</a:t>
            </a:r>
          </a:p>
        </p:txBody>
      </p:sp>
      <p:sp>
        <p:nvSpPr>
          <p:cNvPr id="69" name="68 CuadroTexto"/>
          <p:cNvSpPr txBox="1"/>
          <p:nvPr/>
        </p:nvSpPr>
        <p:spPr>
          <a:xfrm>
            <a:off x="6696144" y="5751348"/>
            <a:ext cx="277640" cy="400110"/>
          </a:xfrm>
          <a:prstGeom prst="rect">
            <a:avLst/>
          </a:prstGeom>
          <a:noFill/>
        </p:spPr>
        <p:txBody>
          <a:bodyPr wrap="none" rtlCol="0">
            <a:spAutoFit/>
          </a:bodyPr>
          <a:lstStyle/>
          <a:p>
            <a:r>
              <a:rPr lang="es-ES" sz="2000" dirty="0">
                <a:solidFill>
                  <a:prstClr val="black"/>
                </a:solidFill>
              </a:rPr>
              <a:t>-</a:t>
            </a:r>
          </a:p>
        </p:txBody>
      </p:sp>
      <p:sp>
        <p:nvSpPr>
          <p:cNvPr id="70" name="21 Marcador de número de diapositiva"/>
          <p:cNvSpPr txBox="1">
            <a:spLocks/>
          </p:cNvSpPr>
          <p:nvPr/>
        </p:nvSpPr>
        <p:spPr>
          <a:xfrm>
            <a:off x="8229600" y="8808640"/>
            <a:ext cx="762000" cy="244475"/>
          </a:xfrm>
          <a:prstGeom prst="rect">
            <a:avLst/>
          </a:prstGeom>
        </p:spPr>
        <p:txBody>
          <a:bodyPr vert="horz"/>
          <a:lstStyle/>
          <a:p>
            <a:pPr algn="r"/>
            <a:fld id="{CF7A2BDD-D331-44F0-96AA-4FB4ED497064}" type="slidenum">
              <a:rPr lang="es-ES" sz="1200">
                <a:solidFill>
                  <a:srgbClr val="F0A22E">
                    <a:shade val="75000"/>
                  </a:srgbClr>
                </a:solidFill>
              </a:rPr>
              <a:pPr algn="r"/>
              <a:t>14</a:t>
            </a:fld>
            <a:endParaRPr lang="es-ES" sz="1200" dirty="0">
              <a:solidFill>
                <a:srgbClr val="F0A22E">
                  <a:shade val="75000"/>
                </a:srgbClr>
              </a:solidFill>
            </a:endParaRPr>
          </a:p>
        </p:txBody>
      </p:sp>
      <p:sp>
        <p:nvSpPr>
          <p:cNvPr id="71" name="23 Marcador de pie de página"/>
          <p:cNvSpPr txBox="1">
            <a:spLocks/>
          </p:cNvSpPr>
          <p:nvPr/>
        </p:nvSpPr>
        <p:spPr>
          <a:xfrm>
            <a:off x="3491880" y="8900715"/>
            <a:ext cx="5048200" cy="288925"/>
          </a:xfrm>
          <a:prstGeom prst="rect">
            <a:avLst/>
          </a:prstGeom>
        </p:spPr>
        <p:txBody>
          <a:bodyPr vert="horz"/>
          <a:lstStyle/>
          <a:p>
            <a:pPr algn="r"/>
            <a:r>
              <a:rPr lang="es-ES" sz="1200" i="1" dirty="0">
                <a:solidFill>
                  <a:srgbClr val="F0A22E">
                    <a:shade val="75000"/>
                  </a:srgbClr>
                </a:solidFill>
              </a:rPr>
              <a:t>El Petróleo y la Macroeconomía en la Venezuela Contemporánea</a:t>
            </a:r>
          </a:p>
        </p:txBody>
      </p:sp>
      <p:sp>
        <p:nvSpPr>
          <p:cNvPr id="47" name="46 CuadroTexto"/>
          <p:cNvSpPr txBox="1"/>
          <p:nvPr/>
        </p:nvSpPr>
        <p:spPr>
          <a:xfrm>
            <a:off x="611560" y="404664"/>
            <a:ext cx="7992888" cy="646331"/>
          </a:xfrm>
          <a:prstGeom prst="rect">
            <a:avLst/>
          </a:prstGeom>
          <a:noFill/>
        </p:spPr>
        <p:txBody>
          <a:bodyPr wrap="square" rtlCol="0">
            <a:spAutoFit/>
          </a:bodyPr>
          <a:lstStyle/>
          <a:p>
            <a:pPr algn="ctr"/>
            <a:r>
              <a:rPr lang="es-VE" i="1" dirty="0" smtClean="0"/>
              <a:t>La variación de los ingresos fiscales y el consumo del sector público no parecen afectar significativamente al nivel de actividad económica .</a:t>
            </a:r>
            <a:endParaRPr lang="es-ES" i="1" dirty="0"/>
          </a:p>
        </p:txBody>
      </p:sp>
      <p:sp>
        <p:nvSpPr>
          <p:cNvPr id="48" name="47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14</a:t>
            </a:fld>
            <a:endParaRPr lang="es-ES" dirty="0">
              <a:solidFill>
                <a:srgbClr val="F0A22E">
                  <a:shade val="75000"/>
                </a:srgb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l="20361" t="6863" r="24661"/>
          <a:stretch>
            <a:fillRect/>
          </a:stretch>
        </p:blipFill>
        <p:spPr bwMode="auto">
          <a:xfrm>
            <a:off x="0" y="1916832"/>
            <a:ext cx="3089910" cy="4603805"/>
          </a:xfrm>
          <a:prstGeom prst="rect">
            <a:avLst/>
          </a:prstGeom>
          <a:noFill/>
          <a:ln w="9525">
            <a:noFill/>
            <a:miter lim="800000"/>
            <a:headEnd/>
            <a:tailEnd/>
          </a:ln>
        </p:spPr>
      </p:pic>
      <p:sp>
        <p:nvSpPr>
          <p:cNvPr id="6" name="5 Rectángulo redondeado"/>
          <p:cNvSpPr/>
          <p:nvPr/>
        </p:nvSpPr>
        <p:spPr>
          <a:xfrm>
            <a:off x="323528" y="692696"/>
            <a:ext cx="8496944" cy="1152128"/>
          </a:xfrm>
          <a:prstGeom prst="roundRect">
            <a:avLst/>
          </a:prstGeom>
          <a:solidFill>
            <a:srgbClr val="0070C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sp>
        <p:nvSpPr>
          <p:cNvPr id="5" name="4 CuadroTexto"/>
          <p:cNvSpPr txBox="1"/>
          <p:nvPr/>
        </p:nvSpPr>
        <p:spPr>
          <a:xfrm>
            <a:off x="323528" y="620688"/>
            <a:ext cx="8568953" cy="1200329"/>
          </a:xfrm>
          <a:prstGeom prst="rect">
            <a:avLst/>
          </a:prstGeom>
          <a:noFill/>
        </p:spPr>
        <p:txBody>
          <a:bodyPr wrap="square" rtlCol="0">
            <a:spAutoFit/>
          </a:bodyPr>
          <a:lstStyle/>
          <a:p>
            <a:pPr algn="ctr"/>
            <a:r>
              <a:rPr lang="es-ES" i="1" dirty="0">
                <a:solidFill>
                  <a:prstClr val="black"/>
                </a:solidFill>
              </a:rPr>
              <a:t>La capacidad de la política fiscal para  inducir el nivel de la actividad económica interna ha mermado considerablemente.  Las variaciones en el gasto fiscal  tienen un efecto multiplicador  reducido y solo con efectos a muy corto plazo. Son mayores los impactos sobre los precios que sobre las cantidades</a:t>
            </a:r>
          </a:p>
        </p:txBody>
      </p:sp>
      <p:sp>
        <p:nvSpPr>
          <p:cNvPr id="8" name="7 Rectángulo redondeado"/>
          <p:cNvSpPr/>
          <p:nvPr/>
        </p:nvSpPr>
        <p:spPr>
          <a:xfrm>
            <a:off x="3131840" y="1988840"/>
            <a:ext cx="5796136" cy="4464496"/>
          </a:xfrm>
          <a:prstGeom prst="roundRect">
            <a:avLst/>
          </a:prstGeom>
          <a:solidFill>
            <a:schemeClr val="accent1">
              <a:alpha val="5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sp>
        <p:nvSpPr>
          <p:cNvPr id="7" name="6 CuadroTexto"/>
          <p:cNvSpPr txBox="1"/>
          <p:nvPr/>
        </p:nvSpPr>
        <p:spPr>
          <a:xfrm>
            <a:off x="3275856" y="2204864"/>
            <a:ext cx="5652120" cy="3970318"/>
          </a:xfrm>
          <a:prstGeom prst="rect">
            <a:avLst/>
          </a:prstGeom>
          <a:noFill/>
        </p:spPr>
        <p:txBody>
          <a:bodyPr wrap="square" rtlCol="0">
            <a:spAutoFit/>
          </a:bodyPr>
          <a:lstStyle/>
          <a:p>
            <a:r>
              <a:rPr lang="es-ES" b="1" dirty="0">
                <a:solidFill>
                  <a:prstClr val="black"/>
                </a:solidFill>
              </a:rPr>
              <a:t>Factores que afectan la eficiencia de la política fiscal:</a:t>
            </a:r>
          </a:p>
          <a:p>
            <a:pPr>
              <a:buFont typeface="Arial" pitchFamily="34" charset="0"/>
              <a:buChar char="•"/>
            </a:pPr>
            <a:r>
              <a:rPr lang="es-ES" dirty="0">
                <a:solidFill>
                  <a:prstClr val="black"/>
                </a:solidFill>
              </a:rPr>
              <a:t>  Volatilidad de los ingresos y gastos públicos.</a:t>
            </a:r>
          </a:p>
          <a:p>
            <a:pPr marL="261938" indent="-261938">
              <a:buFont typeface="Arial" pitchFamily="34" charset="0"/>
              <a:buChar char="•"/>
            </a:pPr>
            <a:r>
              <a:rPr lang="es-ES" dirty="0">
                <a:solidFill>
                  <a:prstClr val="black"/>
                </a:solidFill>
              </a:rPr>
              <a:t>Elevada propensión a importar y perdida de densidad en el tejido sectorial de la economía.</a:t>
            </a:r>
          </a:p>
          <a:p>
            <a:pPr marL="174625" indent="-174625">
              <a:buFont typeface="Arial" pitchFamily="34" charset="0"/>
              <a:buChar char="•"/>
            </a:pPr>
            <a:r>
              <a:rPr lang="es-ES" dirty="0">
                <a:solidFill>
                  <a:prstClr val="black"/>
                </a:solidFill>
              </a:rPr>
              <a:t> Debilitamiento de la calidad institucional del sector público , baja credibilidad y crecientes problemas de inconsistencia temporal. </a:t>
            </a:r>
          </a:p>
          <a:p>
            <a:pPr marL="174625" indent="-174625">
              <a:buFont typeface="Arial" pitchFamily="34" charset="0"/>
              <a:buChar char="•"/>
            </a:pPr>
            <a:r>
              <a:rPr lang="es-ES" dirty="0">
                <a:solidFill>
                  <a:prstClr val="black"/>
                </a:solidFill>
              </a:rPr>
              <a:t>Caída sostenida en el gasto de inversión</a:t>
            </a:r>
          </a:p>
          <a:p>
            <a:pPr marL="174625" indent="-174625">
              <a:buFont typeface="Arial" pitchFamily="34" charset="0"/>
              <a:buChar char="•"/>
            </a:pPr>
            <a:r>
              <a:rPr lang="es-ES" dirty="0">
                <a:solidFill>
                  <a:prstClr val="black"/>
                </a:solidFill>
              </a:rPr>
              <a:t>Creciente peso del servicio de la deuda del sector público.</a:t>
            </a:r>
          </a:p>
          <a:p>
            <a:pPr marL="174625" indent="-174625">
              <a:buFont typeface="Arial" pitchFamily="34" charset="0"/>
              <a:buChar char="•"/>
            </a:pPr>
            <a:r>
              <a:rPr lang="es-ES" dirty="0">
                <a:solidFill>
                  <a:prstClr val="black"/>
                </a:solidFill>
              </a:rPr>
              <a:t>Reducción de las fuentes externas de tributación y de </a:t>
            </a:r>
            <a:r>
              <a:rPr lang="es-ES" dirty="0" smtClean="0">
                <a:solidFill>
                  <a:prstClr val="black"/>
                </a:solidFill>
              </a:rPr>
              <a:t>financiamiento.</a:t>
            </a:r>
            <a:endParaRPr lang="es-ES" dirty="0">
              <a:solidFill>
                <a:prstClr val="black"/>
              </a:solidFill>
            </a:endParaRPr>
          </a:p>
          <a:p>
            <a:pPr marL="174625" indent="-174625">
              <a:buFont typeface="Arial" pitchFamily="34" charset="0"/>
              <a:buChar char="•"/>
            </a:pPr>
            <a:r>
              <a:rPr lang="es-ES" dirty="0">
                <a:solidFill>
                  <a:prstClr val="black"/>
                </a:solidFill>
              </a:rPr>
              <a:t>Utilización creciente del impuesto inflacionario.</a:t>
            </a:r>
          </a:p>
          <a:p>
            <a:pPr marL="174625" indent="-174625">
              <a:buFont typeface="Arial" pitchFamily="34" charset="0"/>
              <a:buChar char="•"/>
            </a:pPr>
            <a:r>
              <a:rPr lang="es-ES" dirty="0">
                <a:solidFill>
                  <a:prstClr val="black"/>
                </a:solidFill>
              </a:rPr>
              <a:t>Baja propensión a invertir del sector privado.</a:t>
            </a:r>
          </a:p>
        </p:txBody>
      </p:sp>
      <p:sp>
        <p:nvSpPr>
          <p:cNvPr id="9" name="8 CuadroTexto"/>
          <p:cNvSpPr txBox="1"/>
          <p:nvPr/>
        </p:nvSpPr>
        <p:spPr>
          <a:xfrm>
            <a:off x="0" y="116632"/>
            <a:ext cx="8784976" cy="369332"/>
          </a:xfrm>
          <a:prstGeom prst="rect">
            <a:avLst/>
          </a:prstGeom>
          <a:noFill/>
        </p:spPr>
        <p:txBody>
          <a:bodyPr wrap="square" rtlCol="0">
            <a:spAutoFit/>
          </a:bodyPr>
          <a:lstStyle/>
          <a:p>
            <a:r>
              <a:rPr lang="es-VE" b="1" dirty="0">
                <a:solidFill>
                  <a:prstClr val="black"/>
                </a:solidFill>
                <a:effectLst>
                  <a:outerShdw blurRad="38100" dist="38100" dir="2700000" algn="tl">
                    <a:srgbClr val="000000">
                      <a:alpha val="43137"/>
                    </a:srgbClr>
                  </a:outerShdw>
                </a:effectLst>
              </a:rPr>
              <a:t>¿Cuál es el poder que tiene la política fiscal para afectar el nivel de actividad económica?</a:t>
            </a:r>
            <a:endParaRPr lang="es-ES" b="1" dirty="0">
              <a:solidFill>
                <a:prstClr val="black"/>
              </a:solidFill>
              <a:effectLst>
                <a:outerShdw blurRad="38100" dist="38100" dir="2700000" algn="tl">
                  <a:srgbClr val="000000">
                    <a:alpha val="43137"/>
                  </a:srgbClr>
                </a:outerShdw>
              </a:effectLst>
            </a:endParaRPr>
          </a:p>
        </p:txBody>
      </p:sp>
      <p:sp>
        <p:nvSpPr>
          <p:cNvPr id="11" name="10 CuadroTexto"/>
          <p:cNvSpPr txBox="1"/>
          <p:nvPr/>
        </p:nvSpPr>
        <p:spPr>
          <a:xfrm>
            <a:off x="251520" y="6597352"/>
            <a:ext cx="3312367" cy="261610"/>
          </a:xfrm>
          <a:prstGeom prst="rect">
            <a:avLst/>
          </a:prstGeom>
          <a:noFill/>
        </p:spPr>
        <p:txBody>
          <a:bodyPr wrap="square" rtlCol="0">
            <a:spAutoFit/>
          </a:bodyPr>
          <a:lstStyle/>
          <a:p>
            <a:r>
              <a:rPr lang="es-VE" sz="1100" dirty="0" smtClean="0"/>
              <a:t>Período: 1997-2009 trimestral</a:t>
            </a:r>
            <a:endParaRPr lang="es-ES" sz="1100" dirty="0"/>
          </a:p>
        </p:txBody>
      </p:sp>
      <p:sp>
        <p:nvSpPr>
          <p:cNvPr id="12" name="11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15</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11760" y="0"/>
            <a:ext cx="5183214" cy="369332"/>
          </a:xfrm>
          <a:prstGeom prst="rect">
            <a:avLst/>
          </a:prstGeom>
        </p:spPr>
        <p:txBody>
          <a:bodyPr wrap="none">
            <a:spAutoFit/>
          </a:bodyPr>
          <a:lstStyle/>
          <a:p>
            <a:r>
              <a:rPr lang="es-ES" b="1" dirty="0">
                <a:solidFill>
                  <a:prstClr val="black"/>
                </a:solidFill>
              </a:rPr>
              <a:t>Cantidad de dinero y nivel de actividad económica</a:t>
            </a:r>
            <a:endParaRPr lang="es-VE" b="1" dirty="0">
              <a:solidFill>
                <a:prstClr val="black"/>
              </a:solidFill>
            </a:endParaRPr>
          </a:p>
        </p:txBody>
      </p:sp>
      <p:graphicFrame>
        <p:nvGraphicFramePr>
          <p:cNvPr id="5" name="5 Gráfico"/>
          <p:cNvGraphicFramePr/>
          <p:nvPr/>
        </p:nvGraphicFramePr>
        <p:xfrm>
          <a:off x="539552" y="476672"/>
          <a:ext cx="8208912" cy="5040561"/>
        </p:xfrm>
        <a:graphic>
          <a:graphicData uri="http://schemas.openxmlformats.org/drawingml/2006/chart">
            <c:chart xmlns:c="http://schemas.openxmlformats.org/drawingml/2006/chart" xmlns:r="http://schemas.openxmlformats.org/officeDocument/2006/relationships" r:id="rId2"/>
          </a:graphicData>
        </a:graphic>
      </p:graphicFrame>
      <p:sp>
        <p:nvSpPr>
          <p:cNvPr id="8" name="7 Rectángulo redondeado"/>
          <p:cNvSpPr/>
          <p:nvPr/>
        </p:nvSpPr>
        <p:spPr>
          <a:xfrm>
            <a:off x="251520" y="5445224"/>
            <a:ext cx="8712968" cy="1075038"/>
          </a:xfrm>
          <a:prstGeom prst="round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19457" name="Rectangle 1"/>
          <p:cNvSpPr>
            <a:spLocks noChangeArrowheads="1"/>
          </p:cNvSpPr>
          <p:nvPr/>
        </p:nvSpPr>
        <p:spPr bwMode="auto">
          <a:xfrm>
            <a:off x="251520" y="5640342"/>
            <a:ext cx="889248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s-ES" sz="1600" b="1" i="1" dirty="0">
                <a:solidFill>
                  <a:prstClr val="black"/>
                </a:solidFill>
                <a:latin typeface="Bookman Old Style" pitchFamily="18" charset="0"/>
                <a:ea typeface="Verdana" pitchFamily="34" charset="0"/>
                <a:cs typeface="Arial" pitchFamily="34" charset="0"/>
              </a:rPr>
              <a:t>En el período 2003-2015 la liquidez creció en promedio 52% y la actividad económica real sólo 3</a:t>
            </a:r>
            <a:r>
              <a:rPr lang="es-ES" sz="1600" b="1" i="1" dirty="0" smtClean="0">
                <a:solidFill>
                  <a:prstClr val="black"/>
                </a:solidFill>
                <a:latin typeface="Bookman Old Style" pitchFamily="18" charset="0"/>
                <a:ea typeface="Verdana" pitchFamily="34" charset="0"/>
                <a:cs typeface="Arial" pitchFamily="34" charset="0"/>
              </a:rPr>
              <a:t>%. </a:t>
            </a:r>
          </a:p>
          <a:p>
            <a:pPr algn="ctr" fontAlgn="base">
              <a:spcBef>
                <a:spcPct val="0"/>
              </a:spcBef>
              <a:spcAft>
                <a:spcPct val="0"/>
              </a:spcAft>
            </a:pPr>
            <a:r>
              <a:rPr lang="es-ES" sz="1600" b="1" i="1" dirty="0" smtClean="0">
                <a:solidFill>
                  <a:prstClr val="black"/>
                </a:solidFill>
                <a:latin typeface="Bookman Old Style" pitchFamily="18" charset="0"/>
                <a:ea typeface="Verdana" pitchFamily="34" charset="0"/>
                <a:cs typeface="Arial" pitchFamily="34" charset="0"/>
              </a:rPr>
              <a:t>El control de cambios esta asociado a una pérdida de la disciplina monetaria</a:t>
            </a:r>
            <a:endParaRPr lang="es-ES" b="1" i="1" dirty="0">
              <a:solidFill>
                <a:prstClr val="black"/>
              </a:solidFill>
              <a:latin typeface="Arial" pitchFamily="34" charset="0"/>
            </a:endParaRPr>
          </a:p>
        </p:txBody>
      </p:sp>
      <p:sp>
        <p:nvSpPr>
          <p:cNvPr id="10" name="9 Marcador de número de diapositiva"/>
          <p:cNvSpPr>
            <a:spLocks noGrp="1"/>
          </p:cNvSpPr>
          <p:nvPr>
            <p:ph type="sldNum" sz="quarter" idx="12"/>
          </p:nvPr>
        </p:nvSpPr>
        <p:spPr/>
        <p:txBody>
          <a:bodyPr/>
          <a:lstStyle/>
          <a:p>
            <a:fld id="{3E708503-6D40-45D4-A19A-5447C5EC8EA6}" type="slidenum">
              <a:rPr lang="es-ES" smtClean="0">
                <a:solidFill>
                  <a:prstClr val="black">
                    <a:tint val="75000"/>
                  </a:prstClr>
                </a:solidFill>
              </a:rPr>
              <a:pPr/>
              <a:t>16</a:t>
            </a:fld>
            <a:endParaRPr lang="es-ES" dirty="0">
              <a:solidFill>
                <a:prstClr val="black">
                  <a:tint val="75000"/>
                </a:prst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899592" y="476672"/>
          <a:ext cx="7344816" cy="345638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8 Tabla"/>
          <p:cNvGraphicFramePr>
            <a:graphicFrameLocks noGrp="1"/>
          </p:cNvGraphicFramePr>
          <p:nvPr/>
        </p:nvGraphicFramePr>
        <p:xfrm>
          <a:off x="2411760" y="3933056"/>
          <a:ext cx="4572002" cy="2359219"/>
        </p:xfrm>
        <a:graphic>
          <a:graphicData uri="http://schemas.openxmlformats.org/drawingml/2006/table">
            <a:tbl>
              <a:tblPr/>
              <a:tblGrid>
                <a:gridCol w="864096"/>
                <a:gridCol w="502510"/>
                <a:gridCol w="673088"/>
                <a:gridCol w="636766"/>
                <a:gridCol w="617470"/>
                <a:gridCol w="624848"/>
                <a:gridCol w="653224"/>
              </a:tblGrid>
              <a:tr h="177451">
                <a:tc gridSpan="7">
                  <a:txBody>
                    <a:bodyPr/>
                    <a:lstStyle/>
                    <a:p>
                      <a:pPr marL="107950" algn="ctr">
                        <a:spcAft>
                          <a:spcPts val="0"/>
                        </a:spcAft>
                      </a:pPr>
                      <a:endParaRPr lang="es-VE" sz="1200" dirty="0">
                        <a:latin typeface="Bookman Old Style"/>
                        <a:ea typeface="Verdana"/>
                        <a:cs typeface="Arial"/>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4087">
                <a:tc gridSpan="7">
                  <a:txBody>
                    <a:bodyPr/>
                    <a:lstStyle/>
                    <a:p>
                      <a:pPr marL="107950" algn="ctr">
                        <a:spcAft>
                          <a:spcPts val="0"/>
                        </a:spcAft>
                      </a:pPr>
                      <a:r>
                        <a:rPr lang="es-VE" sz="1000" dirty="0">
                          <a:solidFill>
                            <a:srgbClr val="000000"/>
                          </a:solidFill>
                          <a:latin typeface="Arial"/>
                          <a:ea typeface="Times New Roman"/>
                          <a:cs typeface="Arial"/>
                        </a:rPr>
                        <a:t>Significación del Señoreaje y el Impuesto Inflacionario</a:t>
                      </a:r>
                      <a:endParaRPr lang="es-VE" sz="1200" dirty="0">
                        <a:latin typeface="Bookman Old Style"/>
                        <a:ea typeface="Verdana"/>
                        <a:cs typeface="Arial"/>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3330">
                <a:tc gridSpan="7">
                  <a:txBody>
                    <a:bodyPr/>
                    <a:lstStyle/>
                    <a:p>
                      <a:pPr marL="107950" algn="ctr">
                        <a:spcAft>
                          <a:spcPts val="0"/>
                        </a:spcAft>
                      </a:pPr>
                      <a:r>
                        <a:rPr lang="es-VE" sz="1000" dirty="0">
                          <a:solidFill>
                            <a:srgbClr val="000000"/>
                          </a:solidFill>
                          <a:latin typeface="Arial"/>
                          <a:ea typeface="Times New Roman"/>
                          <a:cs typeface="Arial"/>
                        </a:rPr>
                        <a:t>Valores Relativos (%)</a:t>
                      </a:r>
                      <a:endParaRPr lang="es-VE" sz="1200" dirty="0">
                        <a:latin typeface="Bookman Old Style"/>
                        <a:ea typeface="Verdana"/>
                        <a:cs typeface="Arial"/>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3330">
                <a:tc gridSpan="7">
                  <a:txBody>
                    <a:bodyPr/>
                    <a:lstStyle/>
                    <a:p>
                      <a:pPr marL="107950" algn="ctr">
                        <a:spcAft>
                          <a:spcPts val="0"/>
                        </a:spcAft>
                      </a:pPr>
                      <a:r>
                        <a:rPr lang="es-VE" sz="1000" dirty="0">
                          <a:solidFill>
                            <a:srgbClr val="000000"/>
                          </a:solidFill>
                          <a:latin typeface="Arial"/>
                          <a:ea typeface="Times New Roman"/>
                          <a:cs typeface="Arial"/>
                        </a:rPr>
                        <a:t>Subperíodos Relevantes: </a:t>
                      </a:r>
                      <a:r>
                        <a:rPr lang="es-VE" sz="1000" dirty="0" smtClean="0">
                          <a:solidFill>
                            <a:srgbClr val="000000"/>
                          </a:solidFill>
                          <a:latin typeface="Arial"/>
                          <a:ea typeface="Times New Roman"/>
                          <a:cs typeface="Arial"/>
                        </a:rPr>
                        <a:t>1981-2016</a:t>
                      </a:r>
                      <a:endParaRPr lang="es-VE" sz="1200" dirty="0">
                        <a:latin typeface="Bookman Old Style"/>
                        <a:ea typeface="Verdana"/>
                        <a:cs typeface="Arial"/>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3330">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VE" sz="1100" dirty="0">
                        <a:latin typeface="Verdana"/>
                        <a:ea typeface="Times New Roman"/>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r>
              <a:tr h="203330">
                <a:tc>
                  <a:txBody>
                    <a:bodyPr/>
                    <a:lstStyle/>
                    <a:p>
                      <a:pPr marL="107950" algn="ctr">
                        <a:spcAft>
                          <a:spcPts val="0"/>
                        </a:spcAft>
                      </a:pPr>
                      <a:r>
                        <a:rPr lang="es-VE" sz="1000" i="1" dirty="0">
                          <a:solidFill>
                            <a:srgbClr val="000000"/>
                          </a:solidFill>
                          <a:latin typeface="Arial"/>
                          <a:ea typeface="Times New Roman"/>
                          <a:cs typeface="Arial"/>
                        </a:rPr>
                        <a:t>Período</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S/y   </a:t>
                      </a:r>
                      <a:endParaRPr lang="es-VE" sz="1200" dirty="0">
                        <a:latin typeface="Bookman Old Style"/>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S/T         </a:t>
                      </a:r>
                      <a:endParaRPr lang="es-VE" sz="1200" dirty="0">
                        <a:latin typeface="Bookman Old Style"/>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S/G          </a:t>
                      </a:r>
                      <a:endParaRPr lang="es-VE" sz="1200" dirty="0">
                        <a:latin typeface="Bookman Old Style"/>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Tπ/y          </a:t>
                      </a:r>
                      <a:endParaRPr lang="es-VE" sz="1200" dirty="0">
                        <a:latin typeface="Bookman Old Style"/>
                        <a:ea typeface="Verdana"/>
                        <a:cs typeface="Arial"/>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Tπ/T     </a:t>
                      </a:r>
                      <a:endParaRPr lang="es-VE" sz="1200" dirty="0">
                        <a:latin typeface="Bookman Old Style"/>
                        <a:ea typeface="Verdana"/>
                        <a:cs typeface="Arial"/>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7950" algn="ctr">
                        <a:spcAft>
                          <a:spcPts val="0"/>
                        </a:spcAft>
                      </a:pPr>
                      <a:r>
                        <a:rPr lang="es-VE" sz="1000" i="1" dirty="0">
                          <a:solidFill>
                            <a:srgbClr val="000000"/>
                          </a:solidFill>
                          <a:latin typeface="Bookman Old Style"/>
                          <a:ea typeface="Times New Roman"/>
                          <a:cs typeface="Arial"/>
                        </a:rPr>
                        <a:t>Tπ/G  </a:t>
                      </a:r>
                      <a:endParaRPr lang="es-VE" sz="1200" dirty="0">
                        <a:latin typeface="Bookman Old Style"/>
                        <a:ea typeface="Verdana"/>
                        <a:cs typeface="Arial"/>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087">
                <a:tc>
                  <a:txBody>
                    <a:bodyPr/>
                    <a:lstStyle/>
                    <a:p>
                      <a:pPr marL="107950" algn="ctr">
                        <a:spcAft>
                          <a:spcPts val="0"/>
                        </a:spcAft>
                      </a:pPr>
                      <a:r>
                        <a:rPr lang="es-VE" sz="1000" dirty="0" smtClean="0">
                          <a:solidFill>
                            <a:srgbClr val="000000"/>
                          </a:solidFill>
                          <a:latin typeface="Arial"/>
                          <a:ea typeface="Times New Roman"/>
                          <a:cs typeface="Arial"/>
                        </a:rPr>
                        <a:t>1981-2016</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3,43</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16,19</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14,19</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3,03</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16,64</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14,08</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4087">
                <a:tc>
                  <a:txBody>
                    <a:bodyPr/>
                    <a:lstStyle/>
                    <a:p>
                      <a:pPr marL="107950" algn="ctr">
                        <a:spcAft>
                          <a:spcPts val="0"/>
                        </a:spcAft>
                      </a:pPr>
                      <a:r>
                        <a:rPr lang="es-VE" sz="1000" dirty="0">
                          <a:solidFill>
                            <a:srgbClr val="000000"/>
                          </a:solidFill>
                          <a:latin typeface="Arial"/>
                          <a:ea typeface="Times New Roman"/>
                          <a:cs typeface="Arial"/>
                        </a:rPr>
                        <a:t>1983-1988</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1,80</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7,14</a:t>
                      </a:r>
                      <a:endParaRPr lang="es-VE" sz="1200" dirty="0">
                        <a:latin typeface="Bookman Old Style"/>
                        <a:ea typeface="Verdana"/>
                        <a:cs typeface="Arial"/>
                      </a:endParaRPr>
                    </a:p>
                  </a:txBody>
                  <a:tcPr marL="44450" marR="44450" marT="0" marB="0" anchor="b">
                    <a:lnL>
                      <a:noFill/>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6,98</a:t>
                      </a:r>
                      <a:endParaRPr lang="es-VE" sz="1200" dirty="0">
                        <a:latin typeface="Bookman Old Style"/>
                        <a:ea typeface="Verdana"/>
                        <a:cs typeface="Arial"/>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1,85</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7,53</a:t>
                      </a:r>
                      <a:endParaRPr lang="es-VE" sz="1200" dirty="0">
                        <a:latin typeface="Bookman Old Style"/>
                        <a:ea typeface="Verdana"/>
                        <a:cs typeface="Arial"/>
                      </a:endParaRPr>
                    </a:p>
                  </a:txBody>
                  <a:tcPr marL="44450" marR="44450" marT="0" marB="0" anchor="b">
                    <a:lnL>
                      <a:noFill/>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7,46</a:t>
                      </a:r>
                      <a:endParaRPr lang="es-VE" sz="1200" dirty="0">
                        <a:latin typeface="Bookman Old Style"/>
                        <a:ea typeface="Verdana"/>
                        <a:cs typeface="Arial"/>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194087">
                <a:tc>
                  <a:txBody>
                    <a:bodyPr/>
                    <a:lstStyle/>
                    <a:p>
                      <a:pPr marL="107950" algn="ctr">
                        <a:spcAft>
                          <a:spcPts val="0"/>
                        </a:spcAft>
                      </a:pPr>
                      <a:r>
                        <a:rPr lang="es-VE" sz="1000" dirty="0">
                          <a:solidFill>
                            <a:srgbClr val="000000"/>
                          </a:solidFill>
                          <a:latin typeface="Arial"/>
                          <a:ea typeface="Times New Roman"/>
                          <a:cs typeface="Arial"/>
                        </a:rPr>
                        <a:t>1994-1995</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1,89</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13,37</a:t>
                      </a:r>
                      <a:endParaRPr lang="es-VE" sz="1200" dirty="0">
                        <a:latin typeface="Bookman Old Style"/>
                        <a:ea typeface="Verdana"/>
                        <a:cs typeface="Arial"/>
                      </a:endParaRPr>
                    </a:p>
                  </a:txBody>
                  <a:tcPr marL="44450" marR="44450" marT="0" marB="0" anchor="b">
                    <a:lnL>
                      <a:noFill/>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9,71</a:t>
                      </a:r>
                      <a:endParaRPr lang="es-VE" sz="1200" dirty="0">
                        <a:latin typeface="Bookman Old Style"/>
                        <a:ea typeface="Verdana"/>
                        <a:cs typeface="Arial"/>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2,68</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19,33</a:t>
                      </a:r>
                      <a:endParaRPr lang="es-VE" sz="1200" dirty="0">
                        <a:latin typeface="Bookman Old Style"/>
                        <a:ea typeface="Verdana"/>
                        <a:cs typeface="Arial"/>
                      </a:endParaRPr>
                    </a:p>
                  </a:txBody>
                  <a:tcPr marL="44450" marR="44450" marT="0" marB="0" anchor="b">
                    <a:lnL>
                      <a:noFill/>
                    </a:lnL>
                    <a:lnR>
                      <a:noFill/>
                    </a:lnR>
                    <a:lnT>
                      <a:noFill/>
                    </a:lnT>
                    <a:lnB>
                      <a:noFill/>
                    </a:lnB>
                  </a:tcPr>
                </a:tc>
                <a:tc>
                  <a:txBody>
                    <a:bodyPr/>
                    <a:lstStyle/>
                    <a:p>
                      <a:pPr marL="0" indent="0" algn="ctr">
                        <a:spcAft>
                          <a:spcPts val="0"/>
                        </a:spcAft>
                      </a:pPr>
                      <a:r>
                        <a:rPr lang="es-VE" sz="1000" dirty="0">
                          <a:solidFill>
                            <a:srgbClr val="000000"/>
                          </a:solidFill>
                          <a:latin typeface="Arial"/>
                          <a:ea typeface="Times New Roman"/>
                          <a:cs typeface="Arial"/>
                        </a:rPr>
                        <a:t>14,33</a:t>
                      </a:r>
                      <a:endParaRPr lang="es-VE" sz="1200" dirty="0">
                        <a:latin typeface="Bookman Old Style"/>
                        <a:ea typeface="Verdana"/>
                        <a:cs typeface="Arial"/>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189254">
                <a:tc>
                  <a:txBody>
                    <a:bodyPr/>
                    <a:lstStyle/>
                    <a:p>
                      <a:pPr marL="107950" algn="ctr">
                        <a:spcAft>
                          <a:spcPts val="0"/>
                        </a:spcAft>
                      </a:pPr>
                      <a:r>
                        <a:rPr lang="es-VE" sz="1000" dirty="0" smtClean="0">
                          <a:solidFill>
                            <a:srgbClr val="000000"/>
                          </a:solidFill>
                          <a:latin typeface="Arial"/>
                          <a:ea typeface="Times New Roman"/>
                          <a:cs typeface="Arial"/>
                        </a:rPr>
                        <a:t>2003-2016</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6,09</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28,23</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22,17</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3,78</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27,36</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a:noFill/>
                    </a:lnT>
                    <a:lnB>
                      <a:noFill/>
                    </a:lnB>
                  </a:tcPr>
                </a:tc>
                <a:tc>
                  <a:txBody>
                    <a:bodyPr/>
                    <a:lstStyle/>
                    <a:p>
                      <a:pPr algn="ctr" fontAlgn="b"/>
                      <a:r>
                        <a:rPr lang="es-ES" sz="1000" b="0" i="0" u="none" strike="noStrike" dirty="0" smtClean="0">
                          <a:solidFill>
                            <a:srgbClr val="000000"/>
                          </a:solidFill>
                          <a:latin typeface="Arial" pitchFamily="34" charset="0"/>
                          <a:cs typeface="Arial" pitchFamily="34" charset="0"/>
                        </a:rPr>
                        <a:t>20,31</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03330">
                <a:tc>
                  <a:txBody>
                    <a:bodyPr/>
                    <a:lstStyle/>
                    <a:p>
                      <a:pPr marL="107950" algn="ctr">
                        <a:spcAft>
                          <a:spcPts val="0"/>
                        </a:spcAft>
                      </a:pPr>
                      <a:r>
                        <a:rPr lang="es-VE" sz="1000" dirty="0" smtClean="0">
                          <a:solidFill>
                            <a:srgbClr val="000000"/>
                          </a:solidFill>
                          <a:latin typeface="Arial"/>
                          <a:ea typeface="Times New Roman"/>
                          <a:cs typeface="Arial"/>
                        </a:rPr>
                        <a:t>2006-2016</a:t>
                      </a:r>
                      <a:endParaRPr lang="es-VE" sz="1200" dirty="0">
                        <a:latin typeface="Bookman Old Style"/>
                        <a:ea typeface="Verdana"/>
                        <a:cs typeface="Arial"/>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7,03</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33,24</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25,73</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5,81</a:t>
                      </a:r>
                      <a:endParaRPr lang="es-ES" sz="1000" b="0" i="0" u="none" strike="noStrike" dirty="0">
                        <a:solidFill>
                          <a:srgbClr val="000000"/>
                        </a:solidFill>
                        <a:latin typeface="Arial" pitchFamily="34" charset="0"/>
                        <a:cs typeface="Arial"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33,58</a:t>
                      </a:r>
                      <a:endParaRPr lang="es-ES" sz="1000" b="0" i="0" u="none" strike="noStrike" dirty="0">
                        <a:solidFill>
                          <a:srgbClr val="000000"/>
                        </a:solidFill>
                        <a:latin typeface="Arial" pitchFamily="34" charset="0"/>
                        <a:cs typeface="Arial"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s-ES" sz="1000" b="0" i="0" u="none" strike="noStrike" dirty="0" smtClean="0">
                          <a:solidFill>
                            <a:srgbClr val="000000"/>
                          </a:solidFill>
                          <a:latin typeface="Arial" pitchFamily="34" charset="0"/>
                          <a:cs typeface="Arial" pitchFamily="34" charset="0"/>
                        </a:rPr>
                        <a:t>24,71</a:t>
                      </a:r>
                      <a:endParaRPr lang="es-ES" sz="1000" b="0" i="0" u="none" strike="noStrike" dirty="0">
                        <a:solidFill>
                          <a:srgbClr val="000000"/>
                        </a:solidFill>
                        <a:latin typeface="Arial" pitchFamily="34" charset="0"/>
                        <a:cs typeface="Arial"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194087">
                <a:tc gridSpan="2">
                  <a:txBody>
                    <a:bodyPr/>
                    <a:lstStyle/>
                    <a:p>
                      <a:pPr marL="107950" algn="just">
                        <a:spcAft>
                          <a:spcPts val="1000"/>
                        </a:spcAft>
                      </a:pPr>
                      <a:endParaRPr lang="es-VE" sz="1200" dirty="0">
                        <a:latin typeface="Bookman Old Style"/>
                        <a:ea typeface="Verdana"/>
                        <a:cs typeface="Arial"/>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a:txBody>
                    <a:bodyPr/>
                    <a:lstStyle/>
                    <a:p>
                      <a:endParaRPr lang="es-VE" sz="1100" dirty="0">
                        <a:latin typeface="Verdana"/>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VE" sz="1100" dirty="0">
                        <a:latin typeface="Verdana"/>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VE" sz="1100" dirty="0">
                        <a:latin typeface="Verdana"/>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VE" sz="1100" dirty="0">
                        <a:latin typeface="Verdana"/>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VE" sz="1100" dirty="0">
                        <a:latin typeface="Verdana"/>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11" name="10 CuadroTexto"/>
          <p:cNvSpPr txBox="1"/>
          <p:nvPr/>
        </p:nvSpPr>
        <p:spPr>
          <a:xfrm>
            <a:off x="2411760" y="6237312"/>
            <a:ext cx="2016224" cy="215444"/>
          </a:xfrm>
          <a:prstGeom prst="rect">
            <a:avLst/>
          </a:prstGeom>
          <a:noFill/>
        </p:spPr>
        <p:txBody>
          <a:bodyPr wrap="square" rtlCol="0">
            <a:spAutoFit/>
          </a:bodyPr>
          <a:lstStyle/>
          <a:p>
            <a:pPr marL="107950" algn="just">
              <a:spcAft>
                <a:spcPts val="1000"/>
              </a:spcAft>
            </a:pPr>
            <a:r>
              <a:rPr lang="es-VE" sz="800" dirty="0" smtClean="0">
                <a:solidFill>
                  <a:srgbClr val="000000"/>
                </a:solidFill>
                <a:latin typeface="Arial"/>
                <a:ea typeface="Times New Roman"/>
                <a:cs typeface="Arial"/>
              </a:rPr>
              <a:t>Fuente: Cálculos propios</a:t>
            </a:r>
            <a:endParaRPr lang="es-VE" sz="800" dirty="0">
              <a:latin typeface="Bookman Old Style"/>
              <a:ea typeface="Verdana"/>
              <a:cs typeface="Arial"/>
            </a:endParaRPr>
          </a:p>
        </p:txBody>
      </p:sp>
      <p:sp>
        <p:nvSpPr>
          <p:cNvPr id="7" name="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17</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57 CuadroTexto"/>
          <p:cNvSpPr txBox="1"/>
          <p:nvPr/>
        </p:nvSpPr>
        <p:spPr>
          <a:xfrm>
            <a:off x="683568" y="0"/>
            <a:ext cx="7848872" cy="400110"/>
          </a:xfrm>
          <a:prstGeom prst="rect">
            <a:avLst/>
          </a:prstGeom>
          <a:noFill/>
        </p:spPr>
        <p:txBody>
          <a:bodyPr wrap="square" rtlCol="0">
            <a:spAutoFit/>
          </a:bodyPr>
          <a:lstStyle/>
          <a:p>
            <a:pPr algn="ctr"/>
            <a:r>
              <a:rPr lang="es-VE" sz="2000" b="1" dirty="0">
                <a:solidFill>
                  <a:srgbClr val="002060"/>
                </a:solidFill>
              </a:rPr>
              <a:t>Canal (a): aporte fiscal empresas del estado y utilidades </a:t>
            </a:r>
            <a:r>
              <a:rPr lang="es-VE" sz="2000" b="1" dirty="0" smtClean="0">
                <a:solidFill>
                  <a:srgbClr val="002060"/>
                </a:solidFill>
              </a:rPr>
              <a:t>cambiarias</a:t>
            </a:r>
            <a:endParaRPr lang="es-VE" sz="2000" b="1" dirty="0">
              <a:solidFill>
                <a:srgbClr val="002060"/>
              </a:solidFill>
            </a:endParaRPr>
          </a:p>
        </p:txBody>
      </p:sp>
      <p:sp>
        <p:nvSpPr>
          <p:cNvPr id="59" name="58 Rectángulo"/>
          <p:cNvSpPr/>
          <p:nvPr/>
        </p:nvSpPr>
        <p:spPr>
          <a:xfrm>
            <a:off x="467544" y="0"/>
            <a:ext cx="8208912"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11" name="10 Rectángulo redondeado"/>
          <p:cNvSpPr/>
          <p:nvPr/>
        </p:nvSpPr>
        <p:spPr>
          <a:xfrm>
            <a:off x="1763688" y="3068960"/>
            <a:ext cx="2016224" cy="91440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b="1" dirty="0">
                <a:solidFill>
                  <a:prstClr val="black"/>
                </a:solidFill>
              </a:rPr>
              <a:t>BCV</a:t>
            </a:r>
          </a:p>
          <a:p>
            <a:pPr algn="ctr"/>
            <a:r>
              <a:rPr lang="es-VE" sz="1400" dirty="0">
                <a:solidFill>
                  <a:prstClr val="black"/>
                </a:solidFill>
              </a:rPr>
              <a:t>(tipo de cambio)</a:t>
            </a:r>
          </a:p>
        </p:txBody>
      </p:sp>
      <p:sp>
        <p:nvSpPr>
          <p:cNvPr id="12" name="11 Elipse"/>
          <p:cNvSpPr/>
          <p:nvPr/>
        </p:nvSpPr>
        <p:spPr>
          <a:xfrm>
            <a:off x="5076056" y="2852936"/>
            <a:ext cx="1512168" cy="11521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Gobierno</a:t>
            </a:r>
          </a:p>
        </p:txBody>
      </p:sp>
      <p:cxnSp>
        <p:nvCxnSpPr>
          <p:cNvPr id="14" name="13 Conector recto de flecha"/>
          <p:cNvCxnSpPr/>
          <p:nvPr/>
        </p:nvCxnSpPr>
        <p:spPr>
          <a:xfrm>
            <a:off x="2411760" y="1412776"/>
            <a:ext cx="0" cy="1656184"/>
          </a:xfrm>
          <a:prstGeom prst="straightConnector1">
            <a:avLst/>
          </a:prstGeom>
          <a:ln w="19050" cmpd="sng">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3" name="22 Rectángulo redondeado"/>
          <p:cNvSpPr/>
          <p:nvPr/>
        </p:nvSpPr>
        <p:spPr>
          <a:xfrm>
            <a:off x="1259632" y="5013176"/>
            <a:ext cx="3240360" cy="914400"/>
          </a:xfrm>
          <a:prstGeom prst="round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b="1" dirty="0">
                <a:solidFill>
                  <a:prstClr val="black"/>
                </a:solidFill>
              </a:rPr>
              <a:t>Otras empresas  públicas</a:t>
            </a:r>
          </a:p>
        </p:txBody>
      </p:sp>
      <p:cxnSp>
        <p:nvCxnSpPr>
          <p:cNvPr id="25" name="24 Conector recto de flecha"/>
          <p:cNvCxnSpPr/>
          <p:nvPr/>
        </p:nvCxnSpPr>
        <p:spPr>
          <a:xfrm flipV="1">
            <a:off x="2339752" y="4005064"/>
            <a:ext cx="0" cy="1008112"/>
          </a:xfrm>
          <a:prstGeom prst="straightConnector1">
            <a:avLst/>
          </a:prstGeom>
          <a:ln w="19050" cmpd="sng">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a:off x="3131840" y="4005064"/>
            <a:ext cx="0" cy="1008112"/>
          </a:xfrm>
          <a:prstGeom prst="straightConnector1">
            <a:avLst/>
          </a:prstGeom>
          <a:ln w="19050" cmpd="sng">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flipV="1">
            <a:off x="3131840" y="1412776"/>
            <a:ext cx="0" cy="1656184"/>
          </a:xfrm>
          <a:prstGeom prst="straightConnector1">
            <a:avLst/>
          </a:prstGeom>
          <a:ln w="19050" cmpd="sng">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a:endCxn id="12" idx="2"/>
          </p:cNvCxnSpPr>
          <p:nvPr/>
        </p:nvCxnSpPr>
        <p:spPr>
          <a:xfrm>
            <a:off x="3851920" y="3429000"/>
            <a:ext cx="1224136" cy="0"/>
          </a:xfrm>
          <a:prstGeom prst="straightConnector1">
            <a:avLst/>
          </a:prstGeom>
          <a:ln w="19050" cmpd="sng">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38" name="37 Forma"/>
          <p:cNvCxnSpPr>
            <a:endCxn id="12" idx="0"/>
          </p:cNvCxnSpPr>
          <p:nvPr/>
        </p:nvCxnSpPr>
        <p:spPr>
          <a:xfrm>
            <a:off x="3635896" y="1052736"/>
            <a:ext cx="2196244" cy="1800200"/>
          </a:xfrm>
          <a:prstGeom prst="bentConnector2">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40" name="39 Forma"/>
          <p:cNvCxnSpPr>
            <a:endCxn id="12" idx="4"/>
          </p:cNvCxnSpPr>
          <p:nvPr/>
        </p:nvCxnSpPr>
        <p:spPr>
          <a:xfrm rot="5400000" flipH="1" flipV="1">
            <a:off x="4481990" y="4023066"/>
            <a:ext cx="1368152" cy="1332148"/>
          </a:xfrm>
          <a:prstGeom prst="bentConnector3">
            <a:avLst>
              <a:gd name="adj1" fmla="val 5000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41" name="40 Rectángulo"/>
          <p:cNvSpPr/>
          <p:nvPr/>
        </p:nvSpPr>
        <p:spPr>
          <a:xfrm>
            <a:off x="7452320" y="548680"/>
            <a:ext cx="1296144" cy="532859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Gasto Fiscal y Cuasifiscal</a:t>
            </a:r>
          </a:p>
        </p:txBody>
      </p:sp>
      <p:sp>
        <p:nvSpPr>
          <p:cNvPr id="42" name="41 Flecha derecha"/>
          <p:cNvSpPr/>
          <p:nvPr/>
        </p:nvSpPr>
        <p:spPr>
          <a:xfrm>
            <a:off x="6588224" y="3356992"/>
            <a:ext cx="792088" cy="144016"/>
          </a:xfrm>
          <a:prstGeom prst="rightArrow">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43" name="42 Flecha derecha"/>
          <p:cNvSpPr/>
          <p:nvPr/>
        </p:nvSpPr>
        <p:spPr>
          <a:xfrm>
            <a:off x="4499992" y="5301208"/>
            <a:ext cx="2880320" cy="72008"/>
          </a:xfrm>
          <a:prstGeom prst="rightArrow">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44" name="43 Flecha derecha"/>
          <p:cNvSpPr/>
          <p:nvPr/>
        </p:nvSpPr>
        <p:spPr>
          <a:xfrm>
            <a:off x="3635896" y="1007017"/>
            <a:ext cx="3744416" cy="45719"/>
          </a:xfrm>
          <a:prstGeom prst="rightArrow">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45" name="44 CuadroTexto"/>
          <p:cNvSpPr txBox="1"/>
          <p:nvPr/>
        </p:nvSpPr>
        <p:spPr>
          <a:xfrm>
            <a:off x="4860032" y="620688"/>
            <a:ext cx="860620" cy="307777"/>
          </a:xfrm>
          <a:prstGeom prst="rect">
            <a:avLst/>
          </a:prstGeom>
          <a:noFill/>
        </p:spPr>
        <p:txBody>
          <a:bodyPr wrap="none" rtlCol="0">
            <a:spAutoFit/>
          </a:bodyPr>
          <a:lstStyle/>
          <a:p>
            <a:r>
              <a:rPr lang="es-VE" sz="1400" dirty="0">
                <a:solidFill>
                  <a:prstClr val="black"/>
                </a:solidFill>
              </a:rPr>
              <a:t>Gasto Bs.</a:t>
            </a:r>
          </a:p>
        </p:txBody>
      </p:sp>
      <p:sp>
        <p:nvSpPr>
          <p:cNvPr id="46" name="45 CuadroTexto"/>
          <p:cNvSpPr txBox="1"/>
          <p:nvPr/>
        </p:nvSpPr>
        <p:spPr>
          <a:xfrm>
            <a:off x="6588224" y="3140968"/>
            <a:ext cx="860620" cy="307777"/>
          </a:xfrm>
          <a:prstGeom prst="rect">
            <a:avLst/>
          </a:prstGeom>
          <a:noFill/>
        </p:spPr>
        <p:txBody>
          <a:bodyPr wrap="square" rtlCol="0">
            <a:spAutoFit/>
          </a:bodyPr>
          <a:lstStyle/>
          <a:p>
            <a:r>
              <a:rPr lang="es-VE" sz="1400" dirty="0">
                <a:solidFill>
                  <a:prstClr val="black"/>
                </a:solidFill>
              </a:rPr>
              <a:t>Gasto Bs.</a:t>
            </a:r>
          </a:p>
        </p:txBody>
      </p:sp>
      <p:sp>
        <p:nvSpPr>
          <p:cNvPr id="47" name="46 CuadroTexto"/>
          <p:cNvSpPr txBox="1"/>
          <p:nvPr/>
        </p:nvSpPr>
        <p:spPr>
          <a:xfrm>
            <a:off x="6228184" y="5373216"/>
            <a:ext cx="860620" cy="307777"/>
          </a:xfrm>
          <a:prstGeom prst="rect">
            <a:avLst/>
          </a:prstGeom>
          <a:noFill/>
        </p:spPr>
        <p:txBody>
          <a:bodyPr wrap="none" rtlCol="0">
            <a:spAutoFit/>
          </a:bodyPr>
          <a:lstStyle/>
          <a:p>
            <a:r>
              <a:rPr lang="es-VE" sz="1400" dirty="0">
                <a:solidFill>
                  <a:prstClr val="black"/>
                </a:solidFill>
              </a:rPr>
              <a:t>Gasto Bs.</a:t>
            </a:r>
          </a:p>
        </p:txBody>
      </p:sp>
      <p:sp>
        <p:nvSpPr>
          <p:cNvPr id="48" name="47 CuadroTexto"/>
          <p:cNvSpPr txBox="1"/>
          <p:nvPr/>
        </p:nvSpPr>
        <p:spPr>
          <a:xfrm>
            <a:off x="2123728" y="2204864"/>
            <a:ext cx="276038" cy="307777"/>
          </a:xfrm>
          <a:prstGeom prst="rect">
            <a:avLst/>
          </a:prstGeom>
          <a:noFill/>
        </p:spPr>
        <p:txBody>
          <a:bodyPr wrap="none" rtlCol="0">
            <a:spAutoFit/>
          </a:bodyPr>
          <a:lstStyle/>
          <a:p>
            <a:r>
              <a:rPr lang="es-VE" sz="1400" dirty="0">
                <a:solidFill>
                  <a:prstClr val="black"/>
                </a:solidFill>
              </a:rPr>
              <a:t>$</a:t>
            </a:r>
          </a:p>
        </p:txBody>
      </p:sp>
      <p:sp>
        <p:nvSpPr>
          <p:cNvPr id="49" name="48 CuadroTexto"/>
          <p:cNvSpPr txBox="1"/>
          <p:nvPr/>
        </p:nvSpPr>
        <p:spPr>
          <a:xfrm>
            <a:off x="2051720" y="4437112"/>
            <a:ext cx="276038" cy="307777"/>
          </a:xfrm>
          <a:prstGeom prst="rect">
            <a:avLst/>
          </a:prstGeom>
          <a:noFill/>
        </p:spPr>
        <p:txBody>
          <a:bodyPr wrap="none" rtlCol="0">
            <a:spAutoFit/>
          </a:bodyPr>
          <a:lstStyle/>
          <a:p>
            <a:r>
              <a:rPr lang="es-VE" sz="1400" dirty="0">
                <a:solidFill>
                  <a:prstClr val="black"/>
                </a:solidFill>
              </a:rPr>
              <a:t>$</a:t>
            </a:r>
          </a:p>
        </p:txBody>
      </p:sp>
      <p:sp>
        <p:nvSpPr>
          <p:cNvPr id="50" name="49 CuadroTexto"/>
          <p:cNvSpPr txBox="1"/>
          <p:nvPr/>
        </p:nvSpPr>
        <p:spPr>
          <a:xfrm>
            <a:off x="3203848" y="2276872"/>
            <a:ext cx="352982" cy="307777"/>
          </a:xfrm>
          <a:prstGeom prst="rect">
            <a:avLst/>
          </a:prstGeom>
          <a:noFill/>
        </p:spPr>
        <p:txBody>
          <a:bodyPr wrap="none" rtlCol="0">
            <a:spAutoFit/>
          </a:bodyPr>
          <a:lstStyle/>
          <a:p>
            <a:r>
              <a:rPr lang="es-VE" sz="1400" dirty="0">
                <a:solidFill>
                  <a:prstClr val="black"/>
                </a:solidFill>
              </a:rPr>
              <a:t>Bs</a:t>
            </a:r>
          </a:p>
        </p:txBody>
      </p:sp>
      <p:sp>
        <p:nvSpPr>
          <p:cNvPr id="51" name="50 CuadroTexto"/>
          <p:cNvSpPr txBox="1"/>
          <p:nvPr/>
        </p:nvSpPr>
        <p:spPr>
          <a:xfrm>
            <a:off x="3203848" y="4293096"/>
            <a:ext cx="352982" cy="307777"/>
          </a:xfrm>
          <a:prstGeom prst="rect">
            <a:avLst/>
          </a:prstGeom>
          <a:noFill/>
        </p:spPr>
        <p:txBody>
          <a:bodyPr wrap="none" rtlCol="0">
            <a:spAutoFit/>
          </a:bodyPr>
          <a:lstStyle/>
          <a:p>
            <a:r>
              <a:rPr lang="es-VE" sz="1400" dirty="0">
                <a:solidFill>
                  <a:prstClr val="black"/>
                </a:solidFill>
              </a:rPr>
              <a:t>Bs</a:t>
            </a:r>
          </a:p>
        </p:txBody>
      </p:sp>
      <p:sp>
        <p:nvSpPr>
          <p:cNvPr id="54" name="53 CuadroTexto"/>
          <p:cNvSpPr txBox="1"/>
          <p:nvPr/>
        </p:nvSpPr>
        <p:spPr>
          <a:xfrm>
            <a:off x="3995936" y="1052736"/>
            <a:ext cx="1170770" cy="276999"/>
          </a:xfrm>
          <a:prstGeom prst="rect">
            <a:avLst/>
          </a:prstGeom>
          <a:noFill/>
        </p:spPr>
        <p:txBody>
          <a:bodyPr wrap="none" rtlCol="0">
            <a:spAutoFit/>
          </a:bodyPr>
          <a:lstStyle/>
          <a:p>
            <a:r>
              <a:rPr lang="es-VE" sz="1200" dirty="0">
                <a:solidFill>
                  <a:prstClr val="black"/>
                </a:solidFill>
              </a:rPr>
              <a:t>Aporte Fiscal Bs</a:t>
            </a:r>
          </a:p>
        </p:txBody>
      </p:sp>
      <p:sp>
        <p:nvSpPr>
          <p:cNvPr id="55" name="54 CuadroTexto"/>
          <p:cNvSpPr txBox="1"/>
          <p:nvPr/>
        </p:nvSpPr>
        <p:spPr>
          <a:xfrm>
            <a:off x="4572000" y="5024209"/>
            <a:ext cx="1170770" cy="276999"/>
          </a:xfrm>
          <a:prstGeom prst="rect">
            <a:avLst/>
          </a:prstGeom>
          <a:noFill/>
        </p:spPr>
        <p:txBody>
          <a:bodyPr wrap="none" rtlCol="0">
            <a:spAutoFit/>
          </a:bodyPr>
          <a:lstStyle/>
          <a:p>
            <a:r>
              <a:rPr lang="es-VE" sz="1200" dirty="0">
                <a:solidFill>
                  <a:prstClr val="black"/>
                </a:solidFill>
              </a:rPr>
              <a:t>Aporte Fiscal Bs</a:t>
            </a:r>
          </a:p>
        </p:txBody>
      </p:sp>
      <p:sp>
        <p:nvSpPr>
          <p:cNvPr id="56" name="55 CuadroTexto"/>
          <p:cNvSpPr txBox="1"/>
          <p:nvPr/>
        </p:nvSpPr>
        <p:spPr>
          <a:xfrm>
            <a:off x="3851920" y="3140968"/>
            <a:ext cx="1168910" cy="261610"/>
          </a:xfrm>
          <a:prstGeom prst="rect">
            <a:avLst/>
          </a:prstGeom>
          <a:noFill/>
        </p:spPr>
        <p:txBody>
          <a:bodyPr wrap="none" rtlCol="0">
            <a:spAutoFit/>
          </a:bodyPr>
          <a:lstStyle/>
          <a:p>
            <a:r>
              <a:rPr lang="es-VE" sz="1100" dirty="0">
                <a:solidFill>
                  <a:prstClr val="black"/>
                </a:solidFill>
              </a:rPr>
              <a:t>U. Cambiarias Bs</a:t>
            </a:r>
          </a:p>
        </p:txBody>
      </p:sp>
      <p:sp>
        <p:nvSpPr>
          <p:cNvPr id="62" name="61 Rectángulo redondeado"/>
          <p:cNvSpPr/>
          <p:nvPr/>
        </p:nvSpPr>
        <p:spPr>
          <a:xfrm>
            <a:off x="1979712" y="620688"/>
            <a:ext cx="1656184" cy="720080"/>
          </a:xfrm>
          <a:prstGeom prst="round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b="1" dirty="0">
                <a:solidFill>
                  <a:prstClr val="black"/>
                </a:solidFill>
              </a:rPr>
              <a:t>Pdvsa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955648" y="2753544"/>
            <a:ext cx="4176464" cy="93610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Mercado Monetario y Financiero</a:t>
            </a:r>
          </a:p>
        </p:txBody>
      </p:sp>
      <p:sp>
        <p:nvSpPr>
          <p:cNvPr id="6" name="5 Rectángulo redondeado"/>
          <p:cNvSpPr/>
          <p:nvPr/>
        </p:nvSpPr>
        <p:spPr>
          <a:xfrm>
            <a:off x="2747736" y="4265712"/>
            <a:ext cx="2880320" cy="914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Instituciones Financieras Públicas y Privadas</a:t>
            </a:r>
          </a:p>
        </p:txBody>
      </p:sp>
      <p:sp>
        <p:nvSpPr>
          <p:cNvPr id="7" name="6 Elipse"/>
          <p:cNvSpPr/>
          <p:nvPr/>
        </p:nvSpPr>
        <p:spPr>
          <a:xfrm>
            <a:off x="3251792" y="1025352"/>
            <a:ext cx="1512168" cy="129614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Gobierno</a:t>
            </a:r>
          </a:p>
        </p:txBody>
      </p:sp>
      <p:sp>
        <p:nvSpPr>
          <p:cNvPr id="8" name="7 Rectángulo redondeado"/>
          <p:cNvSpPr/>
          <p:nvPr/>
        </p:nvSpPr>
        <p:spPr>
          <a:xfrm>
            <a:off x="3539824" y="5849888"/>
            <a:ext cx="1224136" cy="914400"/>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BCV</a:t>
            </a:r>
          </a:p>
        </p:txBody>
      </p:sp>
      <p:cxnSp>
        <p:nvCxnSpPr>
          <p:cNvPr id="10" name="9 Conector recto de flecha"/>
          <p:cNvCxnSpPr/>
          <p:nvPr/>
        </p:nvCxnSpPr>
        <p:spPr>
          <a:xfrm>
            <a:off x="3755848" y="2321496"/>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V="1">
            <a:off x="4259904" y="2321496"/>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3755848" y="3689648"/>
            <a:ext cx="0" cy="5760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flipV="1">
            <a:off x="4259904" y="3689648"/>
            <a:ext cx="0" cy="5760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3899864" y="5201816"/>
            <a:ext cx="0" cy="64807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flipV="1">
            <a:off x="4403920" y="5201816"/>
            <a:ext cx="0" cy="64807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3255263" y="2321496"/>
            <a:ext cx="572593" cy="276999"/>
          </a:xfrm>
          <a:prstGeom prst="rect">
            <a:avLst/>
          </a:prstGeom>
          <a:noFill/>
        </p:spPr>
        <p:txBody>
          <a:bodyPr wrap="none" rtlCol="0">
            <a:spAutoFit/>
          </a:bodyPr>
          <a:lstStyle/>
          <a:p>
            <a:r>
              <a:rPr lang="es-VE" sz="1200" dirty="0">
                <a:solidFill>
                  <a:prstClr val="black"/>
                </a:solidFill>
              </a:rPr>
              <a:t>Bonos</a:t>
            </a:r>
          </a:p>
        </p:txBody>
      </p:sp>
      <p:sp>
        <p:nvSpPr>
          <p:cNvPr id="28" name="27 CuadroTexto"/>
          <p:cNvSpPr txBox="1"/>
          <p:nvPr/>
        </p:nvSpPr>
        <p:spPr>
          <a:xfrm>
            <a:off x="4259904" y="2321496"/>
            <a:ext cx="328936" cy="276999"/>
          </a:xfrm>
          <a:prstGeom prst="rect">
            <a:avLst/>
          </a:prstGeom>
          <a:noFill/>
        </p:spPr>
        <p:txBody>
          <a:bodyPr wrap="none" rtlCol="0">
            <a:spAutoFit/>
          </a:bodyPr>
          <a:lstStyle/>
          <a:p>
            <a:r>
              <a:rPr lang="es-VE" sz="1200" dirty="0">
                <a:solidFill>
                  <a:prstClr val="black"/>
                </a:solidFill>
              </a:rPr>
              <a:t>Bs</a:t>
            </a:r>
          </a:p>
        </p:txBody>
      </p:sp>
      <p:sp>
        <p:nvSpPr>
          <p:cNvPr id="29" name="28 CuadroTexto"/>
          <p:cNvSpPr txBox="1"/>
          <p:nvPr/>
        </p:nvSpPr>
        <p:spPr>
          <a:xfrm>
            <a:off x="3251792" y="3844697"/>
            <a:ext cx="572593" cy="276999"/>
          </a:xfrm>
          <a:prstGeom prst="rect">
            <a:avLst/>
          </a:prstGeom>
          <a:noFill/>
        </p:spPr>
        <p:txBody>
          <a:bodyPr wrap="none" rtlCol="0">
            <a:spAutoFit/>
          </a:bodyPr>
          <a:lstStyle/>
          <a:p>
            <a:r>
              <a:rPr lang="es-VE" sz="1200" dirty="0">
                <a:solidFill>
                  <a:prstClr val="black"/>
                </a:solidFill>
              </a:rPr>
              <a:t>Bonos</a:t>
            </a:r>
          </a:p>
        </p:txBody>
      </p:sp>
      <p:sp>
        <p:nvSpPr>
          <p:cNvPr id="30" name="29 CuadroTexto"/>
          <p:cNvSpPr txBox="1"/>
          <p:nvPr/>
        </p:nvSpPr>
        <p:spPr>
          <a:xfrm>
            <a:off x="4256433" y="3844697"/>
            <a:ext cx="328936" cy="276999"/>
          </a:xfrm>
          <a:prstGeom prst="rect">
            <a:avLst/>
          </a:prstGeom>
          <a:noFill/>
        </p:spPr>
        <p:txBody>
          <a:bodyPr wrap="none" rtlCol="0">
            <a:spAutoFit/>
          </a:bodyPr>
          <a:lstStyle/>
          <a:p>
            <a:r>
              <a:rPr lang="es-VE" sz="1200" dirty="0">
                <a:solidFill>
                  <a:prstClr val="black"/>
                </a:solidFill>
              </a:rPr>
              <a:t>Bs</a:t>
            </a:r>
          </a:p>
        </p:txBody>
      </p:sp>
      <p:sp>
        <p:nvSpPr>
          <p:cNvPr id="31" name="30 CuadroTexto"/>
          <p:cNvSpPr txBox="1"/>
          <p:nvPr/>
        </p:nvSpPr>
        <p:spPr>
          <a:xfrm>
            <a:off x="3407663" y="5356865"/>
            <a:ext cx="572593" cy="276999"/>
          </a:xfrm>
          <a:prstGeom prst="rect">
            <a:avLst/>
          </a:prstGeom>
          <a:noFill/>
        </p:spPr>
        <p:txBody>
          <a:bodyPr wrap="none" rtlCol="0">
            <a:spAutoFit/>
          </a:bodyPr>
          <a:lstStyle/>
          <a:p>
            <a:r>
              <a:rPr lang="es-VE" sz="1200" dirty="0">
                <a:solidFill>
                  <a:prstClr val="black"/>
                </a:solidFill>
              </a:rPr>
              <a:t>Bonos</a:t>
            </a:r>
          </a:p>
        </p:txBody>
      </p:sp>
      <p:sp>
        <p:nvSpPr>
          <p:cNvPr id="32" name="31 CuadroTexto"/>
          <p:cNvSpPr txBox="1"/>
          <p:nvPr/>
        </p:nvSpPr>
        <p:spPr>
          <a:xfrm>
            <a:off x="4412304" y="5356865"/>
            <a:ext cx="328936" cy="276999"/>
          </a:xfrm>
          <a:prstGeom prst="rect">
            <a:avLst/>
          </a:prstGeom>
          <a:noFill/>
        </p:spPr>
        <p:txBody>
          <a:bodyPr wrap="none" rtlCol="0">
            <a:spAutoFit/>
          </a:bodyPr>
          <a:lstStyle/>
          <a:p>
            <a:r>
              <a:rPr lang="es-VE" sz="1200" dirty="0">
                <a:solidFill>
                  <a:prstClr val="black"/>
                </a:solidFill>
              </a:rPr>
              <a:t>Bs</a:t>
            </a:r>
          </a:p>
        </p:txBody>
      </p:sp>
      <p:sp>
        <p:nvSpPr>
          <p:cNvPr id="33" name="32 CuadroTexto"/>
          <p:cNvSpPr txBox="1"/>
          <p:nvPr/>
        </p:nvSpPr>
        <p:spPr>
          <a:xfrm>
            <a:off x="299464" y="233264"/>
            <a:ext cx="6804115" cy="400110"/>
          </a:xfrm>
          <a:prstGeom prst="rect">
            <a:avLst/>
          </a:prstGeom>
          <a:noFill/>
        </p:spPr>
        <p:txBody>
          <a:bodyPr wrap="square" rtlCol="0">
            <a:spAutoFit/>
          </a:bodyPr>
          <a:lstStyle/>
          <a:p>
            <a:pPr algn="ctr"/>
            <a:r>
              <a:rPr lang="es-VE" sz="2000" b="1" dirty="0">
                <a:solidFill>
                  <a:srgbClr val="002060"/>
                </a:solidFill>
              </a:rPr>
              <a:t>Canal (b): canje de bonos DPN por nueva emisión monetaria</a:t>
            </a:r>
          </a:p>
        </p:txBody>
      </p:sp>
      <p:sp>
        <p:nvSpPr>
          <p:cNvPr id="35" name="34 Rectángulo"/>
          <p:cNvSpPr/>
          <p:nvPr/>
        </p:nvSpPr>
        <p:spPr>
          <a:xfrm>
            <a:off x="227456" y="116632"/>
            <a:ext cx="6768752" cy="620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cxnSp>
        <p:nvCxnSpPr>
          <p:cNvPr id="21" name="20 Conector recto de flecha"/>
          <p:cNvCxnSpPr>
            <a:stCxn id="7" idx="6"/>
          </p:cNvCxnSpPr>
          <p:nvPr/>
        </p:nvCxnSpPr>
        <p:spPr>
          <a:xfrm>
            <a:off x="4763960" y="1673424"/>
            <a:ext cx="2520280" cy="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21 Rectángulo"/>
          <p:cNvSpPr/>
          <p:nvPr/>
        </p:nvSpPr>
        <p:spPr>
          <a:xfrm>
            <a:off x="7284240" y="1097360"/>
            <a:ext cx="1152128" cy="532859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a:solidFill>
                  <a:prstClr val="black"/>
                </a:solidFill>
              </a:rPr>
              <a:t>Gasto Fiscal y Cuasifiscal</a:t>
            </a:r>
          </a:p>
        </p:txBody>
      </p:sp>
      <p:sp>
        <p:nvSpPr>
          <p:cNvPr id="23" name="22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19</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1" grpId="0"/>
      <p:bldP spid="32" grpId="0"/>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95536" y="476672"/>
            <a:ext cx="2258952" cy="461665"/>
          </a:xfrm>
          <a:prstGeom prst="rect">
            <a:avLst/>
          </a:prstGeom>
          <a:noFill/>
        </p:spPr>
        <p:txBody>
          <a:bodyPr wrap="none" rtlCol="0">
            <a:spAutoFit/>
          </a:bodyPr>
          <a:lstStyle/>
          <a:p>
            <a:r>
              <a:rPr lang="es-VE" sz="2400" b="1" dirty="0">
                <a:solidFill>
                  <a:prstClr val="black"/>
                </a:solidFill>
                <a:latin typeface="Bookman Old Style" pitchFamily="18" charset="0"/>
              </a:rPr>
              <a:t>Introducción</a:t>
            </a:r>
          </a:p>
        </p:txBody>
      </p:sp>
      <p:sp>
        <p:nvSpPr>
          <p:cNvPr id="6" name="5 CuadroTexto"/>
          <p:cNvSpPr txBox="1"/>
          <p:nvPr/>
        </p:nvSpPr>
        <p:spPr>
          <a:xfrm>
            <a:off x="179512" y="1340768"/>
            <a:ext cx="8748464" cy="4708981"/>
          </a:xfrm>
          <a:prstGeom prst="rect">
            <a:avLst/>
          </a:prstGeom>
          <a:noFill/>
        </p:spPr>
        <p:txBody>
          <a:bodyPr wrap="square" rtlCol="0">
            <a:spAutoFit/>
          </a:bodyPr>
          <a:lstStyle/>
          <a:p>
            <a:pPr algn="just">
              <a:spcBef>
                <a:spcPts val="1200"/>
              </a:spcBef>
              <a:spcAft>
                <a:spcPts val="600"/>
              </a:spcAft>
              <a:buFont typeface="Arial" pitchFamily="34" charset="0"/>
              <a:buChar char="•"/>
            </a:pPr>
            <a:r>
              <a:rPr lang="es-VE" sz="2000" dirty="0">
                <a:solidFill>
                  <a:prstClr val="black"/>
                </a:solidFill>
                <a:latin typeface="Bookman Old Style" pitchFamily="18" charset="0"/>
              </a:rPr>
              <a:t> La respuesta a los choques externos </a:t>
            </a:r>
            <a:r>
              <a:rPr lang="es-VE" sz="2000" dirty="0" smtClean="0">
                <a:solidFill>
                  <a:prstClr val="black"/>
                </a:solidFill>
                <a:latin typeface="Bookman Old Style" pitchFamily="18" charset="0"/>
              </a:rPr>
              <a:t>depende </a:t>
            </a:r>
            <a:r>
              <a:rPr lang="es-VE" sz="2000" dirty="0">
                <a:solidFill>
                  <a:prstClr val="black"/>
                </a:solidFill>
                <a:latin typeface="Bookman Old Style" pitchFamily="18" charset="0"/>
              </a:rPr>
              <a:t>de las </a:t>
            </a:r>
            <a:r>
              <a:rPr lang="es-VE" sz="2000" dirty="0" smtClean="0">
                <a:solidFill>
                  <a:prstClr val="black"/>
                </a:solidFill>
                <a:latin typeface="Bookman Old Style" pitchFamily="18" charset="0"/>
              </a:rPr>
              <a:t>estructura económica y de las políticas </a:t>
            </a:r>
            <a:r>
              <a:rPr lang="es-VE" sz="2000" dirty="0">
                <a:solidFill>
                  <a:prstClr val="black"/>
                </a:solidFill>
                <a:latin typeface="Bookman Old Style" pitchFamily="18" charset="0"/>
              </a:rPr>
              <a:t>que se ponen en práctica.</a:t>
            </a:r>
          </a:p>
          <a:p>
            <a:pPr algn="just">
              <a:spcBef>
                <a:spcPts val="1200"/>
              </a:spcBef>
              <a:spcAft>
                <a:spcPts val="600"/>
              </a:spcAft>
              <a:buFont typeface="Arial" pitchFamily="34" charset="0"/>
              <a:buChar char="•"/>
            </a:pPr>
            <a:r>
              <a:rPr lang="es-VE" sz="2000" dirty="0">
                <a:solidFill>
                  <a:prstClr val="black"/>
                </a:solidFill>
                <a:latin typeface="Bookman Old Style" pitchFamily="18" charset="0"/>
              </a:rPr>
              <a:t>  Venezuela </a:t>
            </a:r>
            <a:r>
              <a:rPr lang="es-VE" sz="2000" dirty="0" smtClean="0">
                <a:solidFill>
                  <a:prstClr val="black"/>
                </a:solidFill>
                <a:latin typeface="Bookman Old Style" pitchFamily="18" charset="0"/>
              </a:rPr>
              <a:t>un </a:t>
            </a:r>
            <a:r>
              <a:rPr lang="es-VE" sz="2000" dirty="0">
                <a:solidFill>
                  <a:prstClr val="black"/>
                </a:solidFill>
                <a:latin typeface="Bookman Old Style" pitchFamily="18" charset="0"/>
              </a:rPr>
              <a:t>caso de </a:t>
            </a:r>
            <a:r>
              <a:rPr lang="es-VE" sz="2000" dirty="0" smtClean="0">
                <a:solidFill>
                  <a:prstClr val="black"/>
                </a:solidFill>
                <a:latin typeface="Bookman Old Style" pitchFamily="18" charset="0"/>
              </a:rPr>
              <a:t>estudio: relación </a:t>
            </a:r>
            <a:r>
              <a:rPr lang="es-VE" sz="2000" dirty="0">
                <a:solidFill>
                  <a:prstClr val="black"/>
                </a:solidFill>
                <a:latin typeface="Bookman Old Style" pitchFamily="18" charset="0"/>
              </a:rPr>
              <a:t>entre </a:t>
            </a:r>
            <a:r>
              <a:rPr lang="es-VE" sz="2000" dirty="0" smtClean="0">
                <a:solidFill>
                  <a:prstClr val="black"/>
                </a:solidFill>
                <a:latin typeface="Bookman Old Style" pitchFamily="18" charset="0"/>
              </a:rPr>
              <a:t>choques externos, </a:t>
            </a:r>
            <a:r>
              <a:rPr lang="es-VE" sz="2000" dirty="0">
                <a:solidFill>
                  <a:prstClr val="black"/>
                </a:solidFill>
                <a:latin typeface="Bookman Old Style" pitchFamily="18" charset="0"/>
              </a:rPr>
              <a:t>inestabilidad política interna, el desempeño de la política económica y el comportamiento macroeconómico en un país petrolero con instituciones débiles.</a:t>
            </a:r>
          </a:p>
          <a:p>
            <a:pPr algn="just">
              <a:spcBef>
                <a:spcPts val="1200"/>
              </a:spcBef>
              <a:spcAft>
                <a:spcPts val="600"/>
              </a:spcAft>
              <a:buFont typeface="Arial" pitchFamily="34" charset="0"/>
              <a:buChar char="•"/>
            </a:pPr>
            <a:r>
              <a:rPr lang="es-VE" sz="2000" dirty="0">
                <a:solidFill>
                  <a:prstClr val="black"/>
                </a:solidFill>
                <a:latin typeface="Bookman Old Style" pitchFamily="18" charset="0"/>
              </a:rPr>
              <a:t>La historia económica venezolana en los últimos 100 </a:t>
            </a:r>
            <a:r>
              <a:rPr lang="es-VE" sz="2000" dirty="0" smtClean="0">
                <a:solidFill>
                  <a:prstClr val="black"/>
                </a:solidFill>
                <a:latin typeface="Bookman Old Style" pitchFamily="18" charset="0"/>
              </a:rPr>
              <a:t>años:</a:t>
            </a:r>
          </a:p>
          <a:p>
            <a:pPr lvl="1" algn="just">
              <a:spcBef>
                <a:spcPts val="1200"/>
              </a:spcBef>
              <a:spcAft>
                <a:spcPts val="600"/>
              </a:spcAft>
              <a:buFont typeface="Arial" pitchFamily="34" charset="0"/>
              <a:buChar char="•"/>
            </a:pPr>
            <a:r>
              <a:rPr lang="es-VE" sz="2000" dirty="0" smtClean="0">
                <a:solidFill>
                  <a:prstClr val="black"/>
                </a:solidFill>
                <a:latin typeface="Bookman Old Style" pitchFamily="18" charset="0"/>
              </a:rPr>
              <a:t> el </a:t>
            </a:r>
            <a:r>
              <a:rPr lang="es-VE" sz="2000" dirty="0">
                <a:solidFill>
                  <a:prstClr val="black"/>
                </a:solidFill>
                <a:latin typeface="Bookman Old Style" pitchFamily="18" charset="0"/>
              </a:rPr>
              <a:t>petróleo fue una verdadera “bendición”, al menos en los primeros 60 </a:t>
            </a:r>
            <a:r>
              <a:rPr lang="es-VE" sz="2000" dirty="0" smtClean="0">
                <a:solidFill>
                  <a:prstClr val="black"/>
                </a:solidFill>
                <a:latin typeface="Bookman Old Style" pitchFamily="18" charset="0"/>
              </a:rPr>
              <a:t>años (crecimiento promedio </a:t>
            </a:r>
            <a:r>
              <a:rPr lang="es-VE" sz="2000" dirty="0">
                <a:solidFill>
                  <a:prstClr val="black"/>
                </a:solidFill>
                <a:latin typeface="Bookman Old Style" pitchFamily="18" charset="0"/>
              </a:rPr>
              <a:t>anual de 7,8</a:t>
            </a:r>
            <a:r>
              <a:rPr lang="es-VE" sz="2000" dirty="0" smtClean="0">
                <a:solidFill>
                  <a:prstClr val="black"/>
                </a:solidFill>
                <a:latin typeface="Bookman Old Style" pitchFamily="18" charset="0"/>
              </a:rPr>
              <a:t>%). </a:t>
            </a:r>
          </a:p>
          <a:p>
            <a:pPr lvl="1" algn="just">
              <a:spcBef>
                <a:spcPts val="1200"/>
              </a:spcBef>
              <a:spcAft>
                <a:spcPts val="600"/>
              </a:spcAft>
              <a:buFont typeface="Arial" pitchFamily="34" charset="0"/>
              <a:buChar char="•"/>
            </a:pPr>
            <a:r>
              <a:rPr lang="es-VE" sz="2000" dirty="0" smtClean="0">
                <a:solidFill>
                  <a:prstClr val="black"/>
                </a:solidFill>
                <a:latin typeface="Bookman Old Style" pitchFamily="18" charset="0"/>
              </a:rPr>
              <a:t> el petróleo se </a:t>
            </a:r>
            <a:r>
              <a:rPr lang="es-VE" sz="2000" dirty="0">
                <a:solidFill>
                  <a:prstClr val="black"/>
                </a:solidFill>
                <a:latin typeface="Bookman Old Style" pitchFamily="18" charset="0"/>
              </a:rPr>
              <a:t>convirtió en </a:t>
            </a:r>
            <a:r>
              <a:rPr lang="es-VE" sz="2000" dirty="0" smtClean="0">
                <a:solidFill>
                  <a:prstClr val="black"/>
                </a:solidFill>
                <a:latin typeface="Bookman Old Style" pitchFamily="18" charset="0"/>
              </a:rPr>
              <a:t>“</a:t>
            </a:r>
            <a:r>
              <a:rPr lang="es-VE" sz="2000" dirty="0">
                <a:solidFill>
                  <a:prstClr val="black"/>
                </a:solidFill>
                <a:latin typeface="Bookman Old Style" pitchFamily="18" charset="0"/>
              </a:rPr>
              <a:t>maldición” en los últimos 40 </a:t>
            </a:r>
            <a:r>
              <a:rPr lang="es-VE" sz="2000" dirty="0" smtClean="0">
                <a:solidFill>
                  <a:prstClr val="black"/>
                </a:solidFill>
                <a:latin typeface="Bookman Old Style" pitchFamily="18" charset="0"/>
              </a:rPr>
              <a:t>años (tasa </a:t>
            </a:r>
            <a:r>
              <a:rPr lang="es-VE" sz="2000" dirty="0">
                <a:solidFill>
                  <a:prstClr val="black"/>
                </a:solidFill>
                <a:latin typeface="Bookman Old Style" pitchFamily="18" charset="0"/>
              </a:rPr>
              <a:t>promedio </a:t>
            </a:r>
            <a:r>
              <a:rPr lang="es-VE" sz="2000" dirty="0" smtClean="0">
                <a:solidFill>
                  <a:prstClr val="black"/>
                </a:solidFill>
                <a:latin typeface="Bookman Old Style" pitchFamily="18" charset="0"/>
              </a:rPr>
              <a:t>de crecimiento de </a:t>
            </a:r>
            <a:r>
              <a:rPr lang="es-VE" sz="2000" dirty="0">
                <a:solidFill>
                  <a:prstClr val="black"/>
                </a:solidFill>
                <a:latin typeface="Bookman Old Style" pitchFamily="18" charset="0"/>
              </a:rPr>
              <a:t>2%, por debajo del crecimiento poblacional y entre las tasas más bajas del </a:t>
            </a:r>
            <a:r>
              <a:rPr lang="es-VE" sz="2000" dirty="0" smtClean="0">
                <a:solidFill>
                  <a:prstClr val="black"/>
                </a:solidFill>
                <a:latin typeface="Bookman Old Style" pitchFamily="18" charset="0"/>
              </a:rPr>
              <a:t>planeta).</a:t>
            </a:r>
            <a:endParaRPr lang="es-VE" sz="2000" dirty="0">
              <a:solidFill>
                <a:prstClr val="black"/>
              </a:solidFill>
              <a:latin typeface="Bookman Old Style" pitchFamily="18" charset="0"/>
            </a:endParaRPr>
          </a:p>
        </p:txBody>
      </p:sp>
      <p:sp>
        <p:nvSpPr>
          <p:cNvPr id="8" name="3 Marcador de pie de página"/>
          <p:cNvSpPr txBox="1">
            <a:spLocks/>
          </p:cNvSpPr>
          <p:nvPr/>
        </p:nvSpPr>
        <p:spPr>
          <a:xfrm>
            <a:off x="547936" y="0"/>
            <a:ext cx="7704856" cy="365125"/>
          </a:xfrm>
          <a:prstGeom prst="rect">
            <a:avLst/>
          </a:prstGeom>
        </p:spPr>
        <p:txBody>
          <a:bodyPr/>
          <a:lstStyle/>
          <a:p>
            <a:pPr>
              <a:defRPr/>
            </a:pPr>
            <a:endParaRPr lang="es-ES" i="1" dirty="0">
              <a:solidFill>
                <a:prstClr val="black"/>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16632"/>
            <a:ext cx="7147675" cy="400110"/>
          </a:xfrm>
          <a:prstGeom prst="rect">
            <a:avLst/>
          </a:prstGeom>
          <a:noFill/>
        </p:spPr>
        <p:txBody>
          <a:bodyPr wrap="square" rtlCol="0">
            <a:spAutoFit/>
          </a:bodyPr>
          <a:lstStyle/>
          <a:p>
            <a:pPr algn="ctr"/>
            <a:r>
              <a:rPr lang="es-VE" sz="2000" b="1" dirty="0">
                <a:solidFill>
                  <a:srgbClr val="002060"/>
                </a:solidFill>
              </a:rPr>
              <a:t>Canal (c): financiamiento monetario del gasto fiscal y cuasifiscal</a:t>
            </a:r>
          </a:p>
        </p:txBody>
      </p:sp>
      <p:sp>
        <p:nvSpPr>
          <p:cNvPr id="5" name="4 Rectángulo"/>
          <p:cNvSpPr/>
          <p:nvPr/>
        </p:nvSpPr>
        <p:spPr>
          <a:xfrm>
            <a:off x="395536" y="0"/>
            <a:ext cx="7272808" cy="6926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7" name="6 Rectángulo redondeado"/>
          <p:cNvSpPr/>
          <p:nvPr/>
        </p:nvSpPr>
        <p:spPr>
          <a:xfrm>
            <a:off x="467544" y="2780928"/>
            <a:ext cx="914400"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BCV</a:t>
            </a:r>
          </a:p>
        </p:txBody>
      </p:sp>
      <p:sp>
        <p:nvSpPr>
          <p:cNvPr id="9" name="8 Rectángulo redondeado"/>
          <p:cNvSpPr/>
          <p:nvPr/>
        </p:nvSpPr>
        <p:spPr>
          <a:xfrm>
            <a:off x="2195736" y="1700808"/>
            <a:ext cx="1656184" cy="9144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Empresas del Estado No Financieras</a:t>
            </a:r>
          </a:p>
        </p:txBody>
      </p:sp>
      <p:sp>
        <p:nvSpPr>
          <p:cNvPr id="10" name="9 Rectángulo redondeado"/>
          <p:cNvSpPr/>
          <p:nvPr/>
        </p:nvSpPr>
        <p:spPr>
          <a:xfrm>
            <a:off x="2195736" y="3861048"/>
            <a:ext cx="1944216" cy="115212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dirty="0">
                <a:solidFill>
                  <a:prstClr val="black"/>
                </a:solidFill>
              </a:rPr>
              <a:t>Fondos y Otras Instituciones Financieras Públicas</a:t>
            </a:r>
          </a:p>
        </p:txBody>
      </p:sp>
      <p:sp>
        <p:nvSpPr>
          <p:cNvPr id="11" name="10 Elipse"/>
          <p:cNvSpPr/>
          <p:nvPr/>
        </p:nvSpPr>
        <p:spPr>
          <a:xfrm>
            <a:off x="5580112" y="2492896"/>
            <a:ext cx="1512168" cy="144016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700" b="1" dirty="0">
                <a:solidFill>
                  <a:prstClr val="black"/>
                </a:solidFill>
              </a:rPr>
              <a:t>Gobierno</a:t>
            </a:r>
          </a:p>
        </p:txBody>
      </p:sp>
      <p:cxnSp>
        <p:nvCxnSpPr>
          <p:cNvPr id="29" name="28 Forma"/>
          <p:cNvCxnSpPr>
            <a:stCxn id="7" idx="0"/>
          </p:cNvCxnSpPr>
          <p:nvPr/>
        </p:nvCxnSpPr>
        <p:spPr>
          <a:xfrm rot="5400000" flipH="1" flipV="1">
            <a:off x="1200200" y="1857400"/>
            <a:ext cx="648072" cy="1198984"/>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30 Forma"/>
          <p:cNvCxnSpPr>
            <a:stCxn id="7" idx="2"/>
          </p:cNvCxnSpPr>
          <p:nvPr/>
        </p:nvCxnSpPr>
        <p:spPr>
          <a:xfrm rot="16200000" flipH="1">
            <a:off x="1153344" y="3466728"/>
            <a:ext cx="741784" cy="1198984"/>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33 Forma"/>
          <p:cNvCxnSpPr/>
          <p:nvPr/>
        </p:nvCxnSpPr>
        <p:spPr>
          <a:xfrm rot="5400000">
            <a:off x="2058870" y="1909682"/>
            <a:ext cx="381744" cy="169218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36 Forma"/>
          <p:cNvCxnSpPr/>
          <p:nvPr/>
        </p:nvCxnSpPr>
        <p:spPr>
          <a:xfrm rot="16200000" flipV="1">
            <a:off x="2069722" y="2762926"/>
            <a:ext cx="504056" cy="169218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a:off x="3851920" y="1916832"/>
            <a:ext cx="1872208" cy="7920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stCxn id="11" idx="2"/>
          </p:cNvCxnSpPr>
          <p:nvPr/>
        </p:nvCxnSpPr>
        <p:spPr>
          <a:xfrm flipH="1" flipV="1">
            <a:off x="3923928" y="2492896"/>
            <a:ext cx="1656184"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flipH="1">
            <a:off x="4283968" y="3501008"/>
            <a:ext cx="1368152" cy="5760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p:nvPr/>
        </p:nvCxnSpPr>
        <p:spPr>
          <a:xfrm flipV="1">
            <a:off x="4283968" y="3861048"/>
            <a:ext cx="1512168" cy="7920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50 Rectángulo"/>
          <p:cNvSpPr/>
          <p:nvPr/>
        </p:nvSpPr>
        <p:spPr>
          <a:xfrm>
            <a:off x="7740352" y="548680"/>
            <a:ext cx="1152128" cy="532859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VE" sz="1600" dirty="0">
                <a:solidFill>
                  <a:prstClr val="black"/>
                </a:solidFill>
              </a:rPr>
              <a:t>Gasto Fiscal y Cuasifiscal</a:t>
            </a:r>
          </a:p>
        </p:txBody>
      </p:sp>
      <p:cxnSp>
        <p:nvCxnSpPr>
          <p:cNvPr id="53" name="52 Conector recto de flecha"/>
          <p:cNvCxnSpPr>
            <a:endCxn id="51" idx="1"/>
          </p:cNvCxnSpPr>
          <p:nvPr/>
        </p:nvCxnSpPr>
        <p:spPr>
          <a:xfrm>
            <a:off x="7164288" y="3212976"/>
            <a:ext cx="57606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a:off x="3851920" y="1772816"/>
            <a:ext cx="381642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p:nvPr/>
        </p:nvCxnSpPr>
        <p:spPr>
          <a:xfrm>
            <a:off x="4211960" y="4797152"/>
            <a:ext cx="345638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57 CuadroTexto"/>
          <p:cNvSpPr txBox="1"/>
          <p:nvPr/>
        </p:nvSpPr>
        <p:spPr>
          <a:xfrm>
            <a:off x="6012160" y="1412776"/>
            <a:ext cx="377026" cy="338554"/>
          </a:xfrm>
          <a:prstGeom prst="rect">
            <a:avLst/>
          </a:prstGeom>
          <a:noFill/>
        </p:spPr>
        <p:txBody>
          <a:bodyPr wrap="none" rtlCol="0">
            <a:spAutoFit/>
          </a:bodyPr>
          <a:lstStyle/>
          <a:p>
            <a:r>
              <a:rPr lang="es-VE" sz="1600" dirty="0">
                <a:solidFill>
                  <a:prstClr val="black"/>
                </a:solidFill>
              </a:rPr>
              <a:t>Bs</a:t>
            </a:r>
          </a:p>
        </p:txBody>
      </p:sp>
      <p:sp>
        <p:nvSpPr>
          <p:cNvPr id="59" name="58 CuadroTexto"/>
          <p:cNvSpPr txBox="1"/>
          <p:nvPr/>
        </p:nvSpPr>
        <p:spPr>
          <a:xfrm>
            <a:off x="7236296" y="2874422"/>
            <a:ext cx="377026" cy="338554"/>
          </a:xfrm>
          <a:prstGeom prst="rect">
            <a:avLst/>
          </a:prstGeom>
          <a:noFill/>
        </p:spPr>
        <p:txBody>
          <a:bodyPr wrap="none" rtlCol="0">
            <a:spAutoFit/>
          </a:bodyPr>
          <a:lstStyle/>
          <a:p>
            <a:r>
              <a:rPr lang="es-VE" sz="1600" dirty="0">
                <a:solidFill>
                  <a:prstClr val="black"/>
                </a:solidFill>
              </a:rPr>
              <a:t>Bs</a:t>
            </a:r>
          </a:p>
        </p:txBody>
      </p:sp>
      <p:sp>
        <p:nvSpPr>
          <p:cNvPr id="60" name="59 CuadroTexto"/>
          <p:cNvSpPr txBox="1"/>
          <p:nvPr/>
        </p:nvSpPr>
        <p:spPr>
          <a:xfrm>
            <a:off x="6164560" y="4530606"/>
            <a:ext cx="377026" cy="338554"/>
          </a:xfrm>
          <a:prstGeom prst="rect">
            <a:avLst/>
          </a:prstGeom>
          <a:noFill/>
        </p:spPr>
        <p:txBody>
          <a:bodyPr wrap="none" rtlCol="0">
            <a:spAutoFit/>
          </a:bodyPr>
          <a:lstStyle/>
          <a:p>
            <a:r>
              <a:rPr lang="es-VE" sz="1600" dirty="0">
                <a:solidFill>
                  <a:prstClr val="black"/>
                </a:solidFill>
              </a:rPr>
              <a:t>Bs</a:t>
            </a:r>
          </a:p>
        </p:txBody>
      </p:sp>
      <p:sp>
        <p:nvSpPr>
          <p:cNvPr id="61" name="60 CuadroTexto"/>
          <p:cNvSpPr txBox="1"/>
          <p:nvPr/>
        </p:nvSpPr>
        <p:spPr>
          <a:xfrm>
            <a:off x="4572000" y="2010326"/>
            <a:ext cx="377026" cy="338554"/>
          </a:xfrm>
          <a:prstGeom prst="rect">
            <a:avLst/>
          </a:prstGeom>
          <a:noFill/>
        </p:spPr>
        <p:txBody>
          <a:bodyPr wrap="none" rtlCol="0">
            <a:spAutoFit/>
          </a:bodyPr>
          <a:lstStyle/>
          <a:p>
            <a:r>
              <a:rPr lang="es-VE" sz="1600" dirty="0">
                <a:solidFill>
                  <a:prstClr val="black"/>
                </a:solidFill>
              </a:rPr>
              <a:t>Bs</a:t>
            </a:r>
          </a:p>
        </p:txBody>
      </p:sp>
      <p:sp>
        <p:nvSpPr>
          <p:cNvPr id="62" name="61 CuadroTexto"/>
          <p:cNvSpPr txBox="1"/>
          <p:nvPr/>
        </p:nvSpPr>
        <p:spPr>
          <a:xfrm>
            <a:off x="4788024" y="4005064"/>
            <a:ext cx="377026" cy="338554"/>
          </a:xfrm>
          <a:prstGeom prst="rect">
            <a:avLst/>
          </a:prstGeom>
          <a:noFill/>
        </p:spPr>
        <p:txBody>
          <a:bodyPr wrap="none" rtlCol="0">
            <a:spAutoFit/>
          </a:bodyPr>
          <a:lstStyle/>
          <a:p>
            <a:r>
              <a:rPr lang="es-VE" sz="1600" dirty="0">
                <a:solidFill>
                  <a:prstClr val="black"/>
                </a:solidFill>
              </a:rPr>
              <a:t>Bs</a:t>
            </a:r>
          </a:p>
        </p:txBody>
      </p:sp>
      <p:sp>
        <p:nvSpPr>
          <p:cNvPr id="63" name="62 CuadroTexto"/>
          <p:cNvSpPr txBox="1"/>
          <p:nvPr/>
        </p:nvSpPr>
        <p:spPr>
          <a:xfrm>
            <a:off x="594574" y="2370366"/>
            <a:ext cx="377026" cy="338554"/>
          </a:xfrm>
          <a:prstGeom prst="rect">
            <a:avLst/>
          </a:prstGeom>
          <a:noFill/>
        </p:spPr>
        <p:txBody>
          <a:bodyPr wrap="none" rtlCol="0">
            <a:spAutoFit/>
          </a:bodyPr>
          <a:lstStyle/>
          <a:p>
            <a:r>
              <a:rPr lang="es-VE" sz="1600" dirty="0">
                <a:solidFill>
                  <a:prstClr val="black"/>
                </a:solidFill>
              </a:rPr>
              <a:t>Bs</a:t>
            </a:r>
          </a:p>
        </p:txBody>
      </p:sp>
      <p:sp>
        <p:nvSpPr>
          <p:cNvPr id="64" name="63 CuadroTexto"/>
          <p:cNvSpPr txBox="1"/>
          <p:nvPr/>
        </p:nvSpPr>
        <p:spPr>
          <a:xfrm>
            <a:off x="594574" y="3810526"/>
            <a:ext cx="377026" cy="338554"/>
          </a:xfrm>
          <a:prstGeom prst="rect">
            <a:avLst/>
          </a:prstGeom>
          <a:noFill/>
        </p:spPr>
        <p:txBody>
          <a:bodyPr wrap="none" rtlCol="0">
            <a:spAutoFit/>
          </a:bodyPr>
          <a:lstStyle/>
          <a:p>
            <a:r>
              <a:rPr lang="es-VE" sz="1600" dirty="0">
                <a:solidFill>
                  <a:prstClr val="black"/>
                </a:solidFill>
              </a:rPr>
              <a:t>Bs</a:t>
            </a:r>
          </a:p>
        </p:txBody>
      </p:sp>
      <p:sp>
        <p:nvSpPr>
          <p:cNvPr id="65" name="64 CuadroTexto"/>
          <p:cNvSpPr txBox="1"/>
          <p:nvPr/>
        </p:nvSpPr>
        <p:spPr>
          <a:xfrm rot="1226845">
            <a:off x="4465878" y="2571177"/>
            <a:ext cx="503664" cy="307777"/>
          </a:xfrm>
          <a:prstGeom prst="rect">
            <a:avLst/>
          </a:prstGeom>
          <a:noFill/>
        </p:spPr>
        <p:txBody>
          <a:bodyPr wrap="none" rtlCol="0">
            <a:spAutoFit/>
          </a:bodyPr>
          <a:lstStyle/>
          <a:p>
            <a:r>
              <a:rPr lang="es-VE" sz="1400" dirty="0">
                <a:solidFill>
                  <a:prstClr val="black"/>
                </a:solidFill>
              </a:rPr>
              <a:t>DPN</a:t>
            </a:r>
          </a:p>
        </p:txBody>
      </p:sp>
      <p:sp>
        <p:nvSpPr>
          <p:cNvPr id="66" name="65 CuadroTexto"/>
          <p:cNvSpPr txBox="1"/>
          <p:nvPr/>
        </p:nvSpPr>
        <p:spPr>
          <a:xfrm rot="20423487">
            <a:off x="4618278" y="3526173"/>
            <a:ext cx="503664" cy="307777"/>
          </a:xfrm>
          <a:prstGeom prst="rect">
            <a:avLst/>
          </a:prstGeom>
          <a:noFill/>
        </p:spPr>
        <p:txBody>
          <a:bodyPr wrap="none" rtlCol="0">
            <a:spAutoFit/>
          </a:bodyPr>
          <a:lstStyle/>
          <a:p>
            <a:r>
              <a:rPr lang="es-VE" sz="1400" dirty="0">
                <a:solidFill>
                  <a:prstClr val="black"/>
                </a:solidFill>
              </a:rPr>
              <a:t>DPN</a:t>
            </a:r>
          </a:p>
        </p:txBody>
      </p:sp>
      <p:sp>
        <p:nvSpPr>
          <p:cNvPr id="67" name="66 CuadroTexto"/>
          <p:cNvSpPr txBox="1"/>
          <p:nvPr/>
        </p:nvSpPr>
        <p:spPr>
          <a:xfrm>
            <a:off x="899592" y="4149080"/>
            <a:ext cx="1228926" cy="307777"/>
          </a:xfrm>
          <a:prstGeom prst="rect">
            <a:avLst/>
          </a:prstGeom>
          <a:noFill/>
        </p:spPr>
        <p:txBody>
          <a:bodyPr wrap="none" rtlCol="0">
            <a:spAutoFit/>
          </a:bodyPr>
          <a:lstStyle/>
          <a:p>
            <a:r>
              <a:rPr lang="es-VE" sz="1400" dirty="0">
                <a:solidFill>
                  <a:prstClr val="black"/>
                </a:solidFill>
              </a:rPr>
              <a:t>Transferencias</a:t>
            </a:r>
          </a:p>
        </p:txBody>
      </p:sp>
      <p:sp>
        <p:nvSpPr>
          <p:cNvPr id="68" name="67 CuadroTexto"/>
          <p:cNvSpPr txBox="1"/>
          <p:nvPr/>
        </p:nvSpPr>
        <p:spPr>
          <a:xfrm>
            <a:off x="899592" y="4437112"/>
            <a:ext cx="1308179" cy="307777"/>
          </a:xfrm>
          <a:prstGeom prst="rect">
            <a:avLst/>
          </a:prstGeom>
          <a:noFill/>
        </p:spPr>
        <p:txBody>
          <a:bodyPr wrap="none" rtlCol="0">
            <a:spAutoFit/>
          </a:bodyPr>
          <a:lstStyle/>
          <a:p>
            <a:r>
              <a:rPr lang="es-VE" sz="1400" dirty="0">
                <a:solidFill>
                  <a:prstClr val="black"/>
                </a:solidFill>
              </a:rPr>
              <a:t>Financiamiento</a:t>
            </a:r>
          </a:p>
        </p:txBody>
      </p:sp>
      <p:sp>
        <p:nvSpPr>
          <p:cNvPr id="69" name="68 CuadroTexto"/>
          <p:cNvSpPr txBox="1"/>
          <p:nvPr/>
        </p:nvSpPr>
        <p:spPr>
          <a:xfrm>
            <a:off x="899592" y="1844824"/>
            <a:ext cx="1308179" cy="307777"/>
          </a:xfrm>
          <a:prstGeom prst="rect">
            <a:avLst/>
          </a:prstGeom>
          <a:noFill/>
        </p:spPr>
        <p:txBody>
          <a:bodyPr wrap="none" rtlCol="0">
            <a:spAutoFit/>
          </a:bodyPr>
          <a:lstStyle/>
          <a:p>
            <a:r>
              <a:rPr lang="es-VE" sz="1400" dirty="0">
                <a:solidFill>
                  <a:prstClr val="black"/>
                </a:solidFill>
              </a:rPr>
              <a:t>Financiamiento</a:t>
            </a:r>
          </a:p>
        </p:txBody>
      </p:sp>
      <p:sp>
        <p:nvSpPr>
          <p:cNvPr id="70" name="69 CuadroTexto"/>
          <p:cNvSpPr txBox="1"/>
          <p:nvPr/>
        </p:nvSpPr>
        <p:spPr>
          <a:xfrm>
            <a:off x="1836088" y="2977207"/>
            <a:ext cx="503664" cy="307777"/>
          </a:xfrm>
          <a:prstGeom prst="rect">
            <a:avLst/>
          </a:prstGeom>
          <a:noFill/>
        </p:spPr>
        <p:txBody>
          <a:bodyPr wrap="none" rtlCol="0">
            <a:spAutoFit/>
          </a:bodyPr>
          <a:lstStyle/>
          <a:p>
            <a:r>
              <a:rPr lang="es-VE" sz="1400" dirty="0">
                <a:solidFill>
                  <a:prstClr val="black"/>
                </a:solidFill>
              </a:rPr>
              <a:t>DPN</a:t>
            </a:r>
          </a:p>
        </p:txBody>
      </p:sp>
      <p:sp>
        <p:nvSpPr>
          <p:cNvPr id="71" name="70 CuadroTexto"/>
          <p:cNvSpPr txBox="1"/>
          <p:nvPr/>
        </p:nvSpPr>
        <p:spPr>
          <a:xfrm>
            <a:off x="1547664" y="2689175"/>
            <a:ext cx="1192955" cy="307777"/>
          </a:xfrm>
          <a:prstGeom prst="rect">
            <a:avLst/>
          </a:prstGeom>
          <a:noFill/>
        </p:spPr>
        <p:txBody>
          <a:bodyPr wrap="none" rtlCol="0">
            <a:spAutoFit/>
          </a:bodyPr>
          <a:lstStyle/>
          <a:p>
            <a:r>
              <a:rPr lang="es-VE" sz="1400" dirty="0">
                <a:solidFill>
                  <a:prstClr val="black"/>
                </a:solidFill>
              </a:rPr>
              <a:t>Títulos Deuda</a:t>
            </a:r>
          </a:p>
        </p:txBody>
      </p:sp>
      <p:sp>
        <p:nvSpPr>
          <p:cNvPr id="72" name="71 CuadroTexto"/>
          <p:cNvSpPr txBox="1"/>
          <p:nvPr/>
        </p:nvSpPr>
        <p:spPr>
          <a:xfrm>
            <a:off x="1619672" y="3337247"/>
            <a:ext cx="1192955" cy="307777"/>
          </a:xfrm>
          <a:prstGeom prst="rect">
            <a:avLst/>
          </a:prstGeom>
          <a:noFill/>
        </p:spPr>
        <p:txBody>
          <a:bodyPr wrap="none" rtlCol="0">
            <a:spAutoFit/>
          </a:bodyPr>
          <a:lstStyle/>
          <a:p>
            <a:r>
              <a:rPr lang="es-VE" sz="1400" dirty="0">
                <a:solidFill>
                  <a:prstClr val="black"/>
                </a:solidFill>
              </a:rPr>
              <a:t>Títulos Deuda</a:t>
            </a:r>
          </a:p>
        </p:txBody>
      </p:sp>
      <p:sp>
        <p:nvSpPr>
          <p:cNvPr id="38" name="37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20</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1" grpId="0" animBg="1"/>
      <p:bldP spid="58" grpId="0"/>
      <p:bldP spid="59" grpId="0"/>
      <p:bldP spid="60" grpId="0"/>
      <p:bldP spid="61" grpId="0"/>
      <p:bldP spid="62" grpId="0"/>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a:off x="6804248" y="1052736"/>
            <a:ext cx="1944216" cy="1224136"/>
          </a:xfrm>
          <a:prstGeom prst="ellipse">
            <a:avLst/>
          </a:prstGeom>
          <a:solidFill>
            <a:srgbClr val="FD6A5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dirty="0">
              <a:solidFill>
                <a:prstClr val="white"/>
              </a:solidFill>
            </a:endParaRPr>
          </a:p>
        </p:txBody>
      </p:sp>
      <p:sp>
        <p:nvSpPr>
          <p:cNvPr id="9" name="8 CuadroTexto"/>
          <p:cNvSpPr txBox="1"/>
          <p:nvPr/>
        </p:nvSpPr>
        <p:spPr>
          <a:xfrm>
            <a:off x="2267744" y="116632"/>
            <a:ext cx="4309193" cy="400110"/>
          </a:xfrm>
          <a:prstGeom prst="rect">
            <a:avLst/>
          </a:prstGeom>
          <a:noFill/>
        </p:spPr>
        <p:txBody>
          <a:bodyPr wrap="none" rtlCol="0">
            <a:spAutoFit/>
          </a:bodyPr>
          <a:lstStyle/>
          <a:p>
            <a:r>
              <a:rPr lang="es-VE" sz="2000" b="1" dirty="0">
                <a:solidFill>
                  <a:prstClr val="black"/>
                </a:solidFill>
                <a:effectLst>
                  <a:outerShdw blurRad="38100" dist="38100" dir="2700000" algn="tl">
                    <a:srgbClr val="000000">
                      <a:alpha val="43137"/>
                    </a:srgbClr>
                  </a:outerShdw>
                </a:effectLst>
              </a:rPr>
              <a:t>La apreciación del tipo de cambio real</a:t>
            </a:r>
            <a:endParaRPr lang="es-ES" sz="2000" b="1" dirty="0">
              <a:solidFill>
                <a:prstClr val="black"/>
              </a:solidFill>
              <a:effectLst>
                <a:outerShdw blurRad="38100" dist="38100" dir="2700000" algn="tl">
                  <a:srgbClr val="000000">
                    <a:alpha val="43137"/>
                  </a:srgbClr>
                </a:outerShdw>
              </a:effectLst>
            </a:endParaRPr>
          </a:p>
        </p:txBody>
      </p:sp>
      <p:graphicFrame>
        <p:nvGraphicFramePr>
          <p:cNvPr id="11" name="3 Gráfico">
            <a:extLst>
              <a:ext uri="{FF2B5EF4-FFF2-40B4-BE49-F238E27FC236}">
                <a16:creationId xmlns:xdr="http://schemas.openxmlformats.org/drawingml/2006/spreadsheetDrawing" xmlns="" xmlns:a16="http://schemas.microsoft.com/office/drawing/2014/main" xmlns:lc="http://schemas.openxmlformats.org/drawingml/2006/lockedCanvas" id="{00000000-0008-0000-0400-000005000000}"/>
              </a:ext>
            </a:extLst>
          </p:cNvPr>
          <p:cNvGraphicFramePr/>
          <p:nvPr/>
        </p:nvGraphicFramePr>
        <p:xfrm>
          <a:off x="395536" y="404664"/>
          <a:ext cx="8501576" cy="36341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4 Gráfico">
            <a:extLst>
              <a:ext uri="{FF2B5EF4-FFF2-40B4-BE49-F238E27FC236}">
                <a16:creationId xmlns:xdr="http://schemas.openxmlformats.org/drawingml/2006/spreadsheetDrawing" xmlns="" xmlns:a16="http://schemas.microsoft.com/office/drawing/2014/main" xmlns:lc="http://schemas.openxmlformats.org/drawingml/2006/lockedCanvas" id="{00000000-0008-0000-0400-000006000000}"/>
              </a:ext>
            </a:extLst>
          </p:cNvPr>
          <p:cNvGraphicFramePr/>
          <p:nvPr/>
        </p:nvGraphicFramePr>
        <p:xfrm>
          <a:off x="467544" y="4005064"/>
          <a:ext cx="8136904" cy="2592288"/>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13 Conector recto"/>
          <p:cNvCxnSpPr/>
          <p:nvPr/>
        </p:nvCxnSpPr>
        <p:spPr>
          <a:xfrm flipV="1">
            <a:off x="1475656" y="4365104"/>
            <a:ext cx="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flipV="1">
            <a:off x="3131840" y="4365104"/>
            <a:ext cx="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flipV="1">
            <a:off x="6444208" y="4365104"/>
            <a:ext cx="0" cy="1512168"/>
          </a:xfrm>
          <a:prstGeom prst="line">
            <a:avLst/>
          </a:prstGeom>
        </p:spPr>
        <p:style>
          <a:lnRef idx="1">
            <a:schemeClr val="accent1"/>
          </a:lnRef>
          <a:fillRef idx="0">
            <a:schemeClr val="accent1"/>
          </a:fillRef>
          <a:effectRef idx="0">
            <a:schemeClr val="accent1"/>
          </a:effectRef>
          <a:fontRef idx="minor">
            <a:schemeClr val="tx1"/>
          </a:fontRef>
        </p:style>
      </p:cxnSp>
      <p:sp>
        <p:nvSpPr>
          <p:cNvPr id="19" name="1 CuadroTexto"/>
          <p:cNvSpPr txBox="1"/>
          <p:nvPr/>
        </p:nvSpPr>
        <p:spPr>
          <a:xfrm>
            <a:off x="7020272" y="4437112"/>
            <a:ext cx="1001599" cy="335518"/>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VE" sz="1100" dirty="0"/>
              <a:t>Boom</a:t>
            </a:r>
          </a:p>
        </p:txBody>
      </p:sp>
      <p:sp>
        <p:nvSpPr>
          <p:cNvPr id="20" name="19 Elipse"/>
          <p:cNvSpPr/>
          <p:nvPr/>
        </p:nvSpPr>
        <p:spPr>
          <a:xfrm>
            <a:off x="2195736" y="5157192"/>
            <a:ext cx="1080120" cy="432048"/>
          </a:xfrm>
          <a:prstGeom prst="ellipse">
            <a:avLst/>
          </a:pr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Elipse"/>
          <p:cNvSpPr/>
          <p:nvPr/>
        </p:nvSpPr>
        <p:spPr>
          <a:xfrm>
            <a:off x="3491880" y="4581128"/>
            <a:ext cx="1800200" cy="936104"/>
          </a:xfrm>
          <a:prstGeom prst="ellipse">
            <a:avLst/>
          </a:prstGeom>
          <a:solidFill>
            <a:srgbClr val="00B0F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Elipse"/>
          <p:cNvSpPr/>
          <p:nvPr/>
        </p:nvSpPr>
        <p:spPr>
          <a:xfrm>
            <a:off x="6516216" y="4869160"/>
            <a:ext cx="1728192" cy="936104"/>
          </a:xfrm>
          <a:prstGeom prst="ellipse">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21</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467544" y="5589240"/>
            <a:ext cx="8280920" cy="369332"/>
          </a:xfrm>
          <a:prstGeom prst="rect">
            <a:avLst/>
          </a:prstGeom>
          <a:noFill/>
        </p:spPr>
        <p:txBody>
          <a:bodyPr wrap="square" rtlCol="0">
            <a:spAutoFit/>
          </a:bodyPr>
          <a:lstStyle/>
          <a:p>
            <a:pPr algn="ctr"/>
            <a:r>
              <a:rPr lang="es-VE" i="1" dirty="0">
                <a:solidFill>
                  <a:srgbClr val="FF0000"/>
                </a:solidFill>
              </a:rPr>
              <a:t>El tipo de cambio oficial real se aprecia pero el tipo de cambio paralelo se deprecia</a:t>
            </a:r>
            <a:r>
              <a:rPr lang="es-VE" dirty="0">
                <a:solidFill>
                  <a:srgbClr val="FF0000"/>
                </a:solidFill>
              </a:rPr>
              <a:t> </a:t>
            </a:r>
          </a:p>
        </p:txBody>
      </p:sp>
      <p:sp>
        <p:nvSpPr>
          <p:cNvPr id="10" name="9 CuadroTexto"/>
          <p:cNvSpPr txBox="1"/>
          <p:nvPr/>
        </p:nvSpPr>
        <p:spPr>
          <a:xfrm>
            <a:off x="6588224" y="1700808"/>
            <a:ext cx="792088" cy="276999"/>
          </a:xfrm>
          <a:prstGeom prst="rect">
            <a:avLst/>
          </a:prstGeom>
          <a:noFill/>
        </p:spPr>
        <p:txBody>
          <a:bodyPr wrap="square" rtlCol="0">
            <a:spAutoFit/>
          </a:bodyPr>
          <a:lstStyle/>
          <a:p>
            <a:r>
              <a:rPr lang="es-VE" sz="1200" dirty="0" smtClean="0"/>
              <a:t>Paralelo</a:t>
            </a:r>
            <a:endParaRPr lang="es-ES" sz="1200" dirty="0"/>
          </a:p>
        </p:txBody>
      </p:sp>
      <p:sp>
        <p:nvSpPr>
          <p:cNvPr id="11" name="10 CuadroTexto"/>
          <p:cNvSpPr txBox="1"/>
          <p:nvPr/>
        </p:nvSpPr>
        <p:spPr>
          <a:xfrm>
            <a:off x="7236296" y="4149080"/>
            <a:ext cx="792088" cy="276999"/>
          </a:xfrm>
          <a:prstGeom prst="rect">
            <a:avLst/>
          </a:prstGeom>
          <a:noFill/>
        </p:spPr>
        <p:txBody>
          <a:bodyPr wrap="square" rtlCol="0">
            <a:spAutoFit/>
          </a:bodyPr>
          <a:lstStyle/>
          <a:p>
            <a:r>
              <a:rPr lang="es-VE" sz="1200" dirty="0" smtClean="0"/>
              <a:t>Oficial</a:t>
            </a:r>
            <a:endParaRPr lang="es-ES" sz="1200" dirty="0"/>
          </a:p>
        </p:txBody>
      </p:sp>
      <p:graphicFrame>
        <p:nvGraphicFramePr>
          <p:cNvPr id="12" name="10 Gráfico">
            <a:extLst>
              <a:ext uri="{FF2B5EF4-FFF2-40B4-BE49-F238E27FC236}">
                <a16:creationId xmlns:lc="http://schemas.openxmlformats.org/drawingml/2006/lockedCanvas" xmlns="" xmlns:a16="http://schemas.microsoft.com/office/drawing/2014/main" xmlns:xdr="http://schemas.openxmlformats.org/drawingml/2006/spreadsheetDrawing" id="{00000000-0008-0000-0400-00000B000000}"/>
              </a:ext>
            </a:extLst>
          </p:cNvPr>
          <p:cNvGraphicFramePr/>
          <p:nvPr/>
        </p:nvGraphicFramePr>
        <p:xfrm>
          <a:off x="539552" y="764704"/>
          <a:ext cx="7848872"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13" name="12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22</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dbarrio\Downloads\Qu_productos_Venezuela_export_in_1998-.pn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3139"/>
          <a:stretch/>
        </p:blipFill>
        <p:spPr bwMode="auto">
          <a:xfrm>
            <a:off x="179512" y="1124744"/>
            <a:ext cx="4319247" cy="3701675"/>
          </a:xfrm>
          <a:prstGeom prst="rect">
            <a:avLst/>
          </a:prstGeom>
          <a:solidFill>
            <a:schemeClr val="bg1">
              <a:lumMod val="75000"/>
            </a:schemeClr>
          </a:solidFill>
          <a:ln w="28575">
            <a:solidFill>
              <a:schemeClr val="bg1">
                <a:lumMod val="75000"/>
              </a:schemeClr>
            </a:solidFill>
          </a:ln>
          <a:extLst/>
        </p:spPr>
      </p:pic>
      <p:pic>
        <p:nvPicPr>
          <p:cNvPr id="8" name="Picture 2" descr="C:\Users\dbarrio\Downloads\Qu_productos_Venezuela_export_in_2014-.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3520"/>
          <a:stretch/>
        </p:blipFill>
        <p:spPr bwMode="auto">
          <a:xfrm>
            <a:off x="4572000" y="1124744"/>
            <a:ext cx="4403250" cy="3701675"/>
          </a:xfrm>
          <a:prstGeom prst="rect">
            <a:avLst/>
          </a:prstGeom>
          <a:noFill/>
          <a:ln w="28575">
            <a:solidFill>
              <a:schemeClr val="bg1">
                <a:lumMod val="75000"/>
              </a:schemeClr>
            </a:solidFill>
          </a:ln>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611560" y="404664"/>
            <a:ext cx="3184043"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prstClr val="black"/>
                </a:solidFill>
              </a:rPr>
              <a:t>1998</a:t>
            </a:r>
          </a:p>
          <a:p>
            <a:pPr algn="ctr"/>
            <a:r>
              <a:rPr lang="en-US" sz="1600" b="1" dirty="0">
                <a:solidFill>
                  <a:prstClr val="black"/>
                </a:solidFill>
              </a:rPr>
              <a:t>Product Space Venezuela</a:t>
            </a:r>
          </a:p>
        </p:txBody>
      </p:sp>
      <p:sp>
        <p:nvSpPr>
          <p:cNvPr id="10" name="Rectangle 9"/>
          <p:cNvSpPr/>
          <p:nvPr/>
        </p:nvSpPr>
        <p:spPr>
          <a:xfrm>
            <a:off x="4716016" y="404664"/>
            <a:ext cx="354479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prstClr val="black"/>
                </a:solidFill>
              </a:rPr>
              <a:t>2014</a:t>
            </a:r>
          </a:p>
          <a:p>
            <a:pPr algn="ctr"/>
            <a:r>
              <a:rPr lang="en-US" b="1" dirty="0">
                <a:solidFill>
                  <a:prstClr val="black"/>
                </a:solidFill>
              </a:rPr>
              <a:t>Product Space Venezuela</a:t>
            </a:r>
          </a:p>
        </p:txBody>
      </p:sp>
      <p:sp>
        <p:nvSpPr>
          <p:cNvPr id="11" name="10 CuadroTexto"/>
          <p:cNvSpPr txBox="1"/>
          <p:nvPr/>
        </p:nvSpPr>
        <p:spPr>
          <a:xfrm>
            <a:off x="251520" y="5301208"/>
            <a:ext cx="8596008" cy="923330"/>
          </a:xfrm>
          <a:prstGeom prst="rect">
            <a:avLst/>
          </a:prstGeom>
          <a:noFill/>
        </p:spPr>
        <p:txBody>
          <a:bodyPr wrap="square" rtlCol="0">
            <a:spAutoFit/>
          </a:bodyPr>
          <a:lstStyle/>
          <a:p>
            <a:pPr algn="ctr"/>
            <a:r>
              <a:rPr lang="en-US" b="1" i="1" dirty="0" smtClean="0">
                <a:solidFill>
                  <a:srgbClr val="FF0000"/>
                </a:solidFill>
              </a:rPr>
              <a:t>La mayoría de los indicadores de complejidad económica, diversidad y calidad de las exportaciones son bastante más bajos que otras economías emergentes. La integración a las cadenas globales de valor también es muy baja.</a:t>
            </a:r>
            <a:endParaRPr lang="es-VE" b="1" i="1" dirty="0">
              <a:solidFill>
                <a:srgbClr val="FF0000"/>
              </a:solidFill>
            </a:endParaRPr>
          </a:p>
        </p:txBody>
      </p:sp>
      <p:sp>
        <p:nvSpPr>
          <p:cNvPr id="14" name="13 Marcador de número de diapositiva"/>
          <p:cNvSpPr>
            <a:spLocks noGrp="1"/>
          </p:cNvSpPr>
          <p:nvPr>
            <p:ph type="sldNum" sz="quarter" idx="12"/>
          </p:nvPr>
        </p:nvSpPr>
        <p:spPr/>
        <p:txBody>
          <a:bodyPr/>
          <a:lstStyle/>
          <a:p>
            <a:fld id="{73A1B418-6CB2-46AE-9298-A63EC2B7009D}" type="slidenum">
              <a:rPr lang="en-US" smtClean="0">
                <a:solidFill>
                  <a:prstClr val="white">
                    <a:lumMod val="50000"/>
                  </a:prstClr>
                </a:solidFill>
              </a:rPr>
              <a:pPr/>
              <a:t>23</a:t>
            </a:fld>
            <a:endParaRPr lang="en-US">
              <a:solidFill>
                <a:prstClr val="white">
                  <a:lumMod val="50000"/>
                </a:prstClr>
              </a:solidFill>
            </a:endParaRPr>
          </a:p>
        </p:txBody>
      </p:sp>
    </p:spTree>
    <p:extLst>
      <p:ext uri="{BB962C8B-B14F-4D97-AF65-F5344CB8AC3E}">
        <p14:creationId xmlns="" xmlns:p14="http://schemas.microsoft.com/office/powerpoint/2010/main" val="177671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6"/>
          <p:cNvGraphicFramePr>
            <a:graphicFrameLocks noGrp="1"/>
          </p:cNvGraphicFramePr>
          <p:nvPr>
            <p:extLst/>
          </p:nvPr>
        </p:nvGraphicFramePr>
        <p:xfrm>
          <a:off x="467544" y="404664"/>
          <a:ext cx="82296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1"/>
          <p:cNvSpPr txBox="1">
            <a:spLocks noChangeArrowheads="1"/>
          </p:cNvSpPr>
          <p:nvPr>
            <p:custDataLst>
              <p:tags r:id="rId1"/>
            </p:custDataLst>
          </p:nvPr>
        </p:nvSpPr>
        <p:spPr bwMode="auto">
          <a:xfrm>
            <a:off x="323528" y="5661248"/>
            <a:ext cx="8604430" cy="525463"/>
          </a:xfrm>
          <a:prstGeom prst="rect">
            <a:avLst/>
          </a:prstGeom>
          <a:noFill/>
          <a:ln w="9525">
            <a:noFill/>
            <a:miter lim="800000"/>
            <a:headEnd/>
            <a:tailEnd/>
          </a:ln>
        </p:spPr>
        <p:txBody>
          <a:bodyPr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1600" b="1" i="1" u="none" strike="noStrike" kern="1200" cap="none" spc="0" normalizeH="0" baseline="0" noProof="0" dirty="0" smtClean="0">
                <a:ln>
                  <a:noFill/>
                </a:ln>
                <a:solidFill>
                  <a:srgbClr val="0070C0"/>
                </a:solidFill>
                <a:effectLst>
                  <a:reflection blurRad="12700" stA="48000" endA="300" endPos="55000" dir="5400000" sy="-90000" algn="bl" rotWithShape="0"/>
                </a:effectLst>
                <a:uLnTx/>
                <a:uFillTx/>
                <a:latin typeface="Bookman Old Style" pitchFamily="18" charset="0"/>
                <a:ea typeface="+mj-ea"/>
                <a:cs typeface="Cruzton"/>
              </a:rPr>
              <a:t>Hoy se produce sólo el 75% de lo que se producía hace 50 años</a:t>
            </a:r>
            <a:endParaRPr kumimoji="0" lang="es-ES" sz="1600" b="1" i="1" u="none" strike="noStrike" kern="1200" cap="none" spc="0" normalizeH="0" baseline="0" noProof="0" dirty="0">
              <a:ln>
                <a:noFill/>
              </a:ln>
              <a:solidFill>
                <a:srgbClr val="0070C0"/>
              </a:solidFill>
              <a:effectLst>
                <a:reflection blurRad="12700" stA="48000" endA="300" endPos="55000" dir="5400000" sy="-90000" algn="bl" rotWithShape="0"/>
              </a:effectLst>
              <a:uLnTx/>
              <a:uFillTx/>
              <a:latin typeface="Bookman Old Style" pitchFamily="18" charset="0"/>
              <a:ea typeface="+mj-ea"/>
              <a:cs typeface="Cruzton"/>
            </a:endParaRPr>
          </a:p>
        </p:txBody>
      </p:sp>
      <p:sp>
        <p:nvSpPr>
          <p:cNvPr id="6" name="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24</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395536" y="5517232"/>
            <a:ext cx="8352928" cy="1152128"/>
          </a:xfrm>
          <a:prstGeom prst="roundRect">
            <a:avLst/>
          </a:prstGeom>
          <a:solidFill>
            <a:srgbClr val="00B0F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CuadroTexto"/>
          <p:cNvSpPr txBox="1"/>
          <p:nvPr/>
        </p:nvSpPr>
        <p:spPr>
          <a:xfrm>
            <a:off x="251520" y="1268760"/>
            <a:ext cx="8640960" cy="5447645"/>
          </a:xfrm>
          <a:prstGeom prst="rect">
            <a:avLst/>
          </a:prstGeom>
          <a:noFill/>
        </p:spPr>
        <p:txBody>
          <a:bodyPr wrap="square" rtlCol="0">
            <a:spAutoFit/>
          </a:bodyPr>
          <a:lstStyle/>
          <a:p>
            <a:pPr marL="631825" lvl="1" indent="-174625">
              <a:spcBef>
                <a:spcPts val="600"/>
              </a:spcBef>
              <a:spcAft>
                <a:spcPts val="600"/>
              </a:spcAft>
              <a:buFont typeface="Arial" pitchFamily="34" charset="0"/>
              <a:buChar char="•"/>
            </a:pPr>
            <a:r>
              <a:rPr lang="es-ES" sz="2400" dirty="0" smtClean="0"/>
              <a:t>Una desaceleración en la tasa de crecimiento de la economía mundial.</a:t>
            </a:r>
            <a:endParaRPr lang="es-VE" sz="2400" dirty="0" smtClean="0"/>
          </a:p>
          <a:p>
            <a:pPr marL="631825" lvl="1" indent="-174625">
              <a:spcBef>
                <a:spcPts val="600"/>
              </a:spcBef>
              <a:spcAft>
                <a:spcPts val="600"/>
              </a:spcAft>
              <a:buFont typeface="Wingdings" pitchFamily="2" charset="2"/>
              <a:buChar char="§"/>
            </a:pPr>
            <a:r>
              <a:rPr lang="es-ES" sz="2400" dirty="0" smtClean="0"/>
              <a:t> Un incremento global y acelerado en la eficiencia energética.</a:t>
            </a:r>
            <a:endParaRPr lang="es-VE" sz="2400" dirty="0" smtClean="0"/>
          </a:p>
          <a:p>
            <a:pPr lvl="1">
              <a:spcBef>
                <a:spcPts val="600"/>
              </a:spcBef>
              <a:spcAft>
                <a:spcPts val="600"/>
              </a:spcAft>
              <a:buFont typeface="Wingdings" pitchFamily="2" charset="2"/>
              <a:buChar char="§"/>
            </a:pPr>
            <a:r>
              <a:rPr lang="es-ES" sz="2400" dirty="0" smtClean="0"/>
              <a:t>  Nuevos procesos tecnológicos en el sector petrolero.</a:t>
            </a:r>
            <a:endParaRPr lang="es-VE" sz="2400" dirty="0" smtClean="0"/>
          </a:p>
          <a:p>
            <a:pPr lvl="1">
              <a:spcBef>
                <a:spcPts val="600"/>
              </a:spcBef>
              <a:spcAft>
                <a:spcPts val="600"/>
              </a:spcAft>
              <a:buFont typeface="Wingdings" pitchFamily="2" charset="2"/>
              <a:buChar char="§"/>
            </a:pPr>
            <a:r>
              <a:rPr lang="es-ES" sz="2400" dirty="0" smtClean="0"/>
              <a:t>  Mayor competitividad de las energías renovables.</a:t>
            </a:r>
            <a:endParaRPr lang="es-VE" sz="2400" dirty="0" smtClean="0"/>
          </a:p>
          <a:p>
            <a:pPr lvl="1">
              <a:spcBef>
                <a:spcPts val="600"/>
              </a:spcBef>
              <a:spcAft>
                <a:spcPts val="600"/>
              </a:spcAft>
              <a:buFont typeface="Wingdings" pitchFamily="2" charset="2"/>
              <a:buChar char="§"/>
            </a:pPr>
            <a:r>
              <a:rPr lang="es-ES" sz="2400" dirty="0" smtClean="0"/>
              <a:t>  Impacto de las políticas de sostenibilidad ambiental.</a:t>
            </a:r>
            <a:endParaRPr lang="es-VE" sz="2400" dirty="0" smtClean="0"/>
          </a:p>
          <a:p>
            <a:pPr marL="712788" lvl="1" indent="-255588">
              <a:spcBef>
                <a:spcPts val="600"/>
              </a:spcBef>
              <a:spcAft>
                <a:spcPts val="600"/>
              </a:spcAft>
              <a:buFont typeface="Wingdings" pitchFamily="2" charset="2"/>
              <a:buChar char="§"/>
            </a:pPr>
            <a:r>
              <a:rPr lang="es-ES" sz="2400" dirty="0" smtClean="0"/>
              <a:t> Reincorporación al mercado de grandes productores: Irán, Irak, Libia. </a:t>
            </a:r>
          </a:p>
          <a:p>
            <a:pPr marL="0" lvl="1" algn="ctr">
              <a:spcBef>
                <a:spcPts val="600"/>
              </a:spcBef>
              <a:spcAft>
                <a:spcPts val="600"/>
              </a:spcAft>
            </a:pPr>
            <a:r>
              <a:rPr lang="es-ES" sz="2400" dirty="0" smtClean="0"/>
              <a:t> Este choque real exige la diversificación y la reducción de la dependencia del petróleo, para lo cual se requieren profundas reformas estructurales.</a:t>
            </a:r>
          </a:p>
        </p:txBody>
      </p:sp>
      <p:sp>
        <p:nvSpPr>
          <p:cNvPr id="5" name="4 CuadroTexto"/>
          <p:cNvSpPr txBox="1"/>
          <p:nvPr/>
        </p:nvSpPr>
        <p:spPr>
          <a:xfrm>
            <a:off x="0" y="332656"/>
            <a:ext cx="9144000" cy="477054"/>
          </a:xfrm>
          <a:prstGeom prst="rect">
            <a:avLst/>
          </a:prstGeom>
          <a:noFill/>
        </p:spPr>
        <p:txBody>
          <a:bodyPr wrap="square" rtlCol="0">
            <a:spAutoFit/>
          </a:bodyPr>
          <a:lstStyle/>
          <a:p>
            <a:pPr algn="ctr">
              <a:spcBef>
                <a:spcPts val="300"/>
              </a:spcBef>
              <a:spcAft>
                <a:spcPts val="300"/>
              </a:spcAft>
            </a:pPr>
            <a:r>
              <a:rPr lang="es-ES" sz="2500" b="1" dirty="0" smtClean="0"/>
              <a:t>Cambios estructurales en los fundamentos del mercado petrolero</a:t>
            </a:r>
          </a:p>
        </p:txBody>
      </p:sp>
      <p:sp>
        <p:nvSpPr>
          <p:cNvPr id="6" name="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25</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box(in)">
                                      <p:cBhvr>
                                        <p:cTn id="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323528" y="1124748"/>
          <a:ext cx="8424938" cy="5544611"/>
        </p:xfrm>
        <a:graphic>
          <a:graphicData uri="http://schemas.openxmlformats.org/drawingml/2006/table">
            <a:tbl>
              <a:tblPr/>
              <a:tblGrid>
                <a:gridCol w="1763972"/>
                <a:gridCol w="1097511"/>
                <a:gridCol w="1097511"/>
                <a:gridCol w="1097511"/>
                <a:gridCol w="1097511"/>
                <a:gridCol w="1097511"/>
                <a:gridCol w="1173411"/>
              </a:tblGrid>
              <a:tr h="298108">
                <a:tc gridSpan="7">
                  <a:txBody>
                    <a:bodyPr/>
                    <a:lstStyle/>
                    <a:p>
                      <a:pPr algn="ctr" fontAlgn="b"/>
                      <a:r>
                        <a:rPr lang="es-ES" sz="1600" b="1" i="0" u="none" strike="noStrike" dirty="0">
                          <a:solidFill>
                            <a:srgbClr val="000000"/>
                          </a:solidFill>
                          <a:latin typeface="Bookman Old Style"/>
                        </a:rPr>
                        <a:t>Distribución Regional de Reservas No Explotables  </a:t>
                      </a:r>
                    </a:p>
                  </a:txBody>
                  <a:tcPr marL="7315" marR="7315" marT="7315"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98108">
                <a:tc gridSpan="7">
                  <a:txBody>
                    <a:bodyPr/>
                    <a:lstStyle/>
                    <a:p>
                      <a:pPr algn="ctr" fontAlgn="t"/>
                      <a:r>
                        <a:rPr lang="es-ES" sz="1600" b="1" i="0" u="none" strike="noStrike" dirty="0">
                          <a:solidFill>
                            <a:srgbClr val="000000"/>
                          </a:solidFill>
                          <a:latin typeface="Bookman Old Style"/>
                        </a:rPr>
                        <a:t>(total  y como porcentaje de las reservas actuales)</a:t>
                      </a:r>
                    </a:p>
                  </a:txBody>
                  <a:tcPr marL="7315" marR="7315" marT="7315"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84190">
                <a:tc rowSpan="2">
                  <a:txBody>
                    <a:bodyPr/>
                    <a:lstStyle/>
                    <a:p>
                      <a:pPr algn="ctr" fontAlgn="ctr"/>
                      <a:r>
                        <a:rPr lang="en-US" sz="1200" b="1" i="0" u="none" strike="noStrike" dirty="0">
                          <a:solidFill>
                            <a:srgbClr val="000000"/>
                          </a:solidFill>
                          <a:latin typeface="Bookman Old Style"/>
                          <a:ea typeface="Arial"/>
                        </a:rPr>
                        <a:t>País or región</a:t>
                      </a:r>
                      <a:endParaRPr lang="es-ES" sz="1200" b="1"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en-US" sz="1200" b="1" i="0" u="none" strike="noStrike" dirty="0">
                          <a:solidFill>
                            <a:srgbClr val="000000"/>
                          </a:solidFill>
                          <a:latin typeface="Bookman Old Style"/>
                        </a:rPr>
                        <a:t>Peróleo</a:t>
                      </a:r>
                      <a:endParaRPr lang="es-ES" sz="1200" b="1"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fontAlgn="t"/>
                      <a:r>
                        <a:rPr lang="en-US" sz="1200" b="1" i="0" u="none" strike="noStrike" dirty="0">
                          <a:solidFill>
                            <a:srgbClr val="000000"/>
                          </a:solidFill>
                          <a:latin typeface="Bookman Old Style"/>
                        </a:rPr>
                        <a:t>Gas</a:t>
                      </a:r>
                      <a:endParaRPr lang="es-ES" sz="1200" b="1"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fontAlgn="t"/>
                      <a:r>
                        <a:rPr lang="en-US" sz="1200" b="1" i="0" u="none" strike="noStrike" dirty="0">
                          <a:solidFill>
                            <a:srgbClr val="000000"/>
                          </a:solidFill>
                          <a:latin typeface="Bookman Old Style"/>
                          <a:ea typeface="Arial"/>
                        </a:rPr>
                        <a:t>Carbón</a:t>
                      </a:r>
                      <a:endParaRPr lang="es-ES" sz="1200" b="1"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r>
              <a:tr h="284190">
                <a:tc vMerge="1">
                  <a:txBody>
                    <a:bodyPr/>
                    <a:lstStyle/>
                    <a:p>
                      <a:endParaRPr lang="es-ES"/>
                    </a:p>
                  </a:txBody>
                  <a:tcPr/>
                </a:tc>
                <a:tc>
                  <a:txBody>
                    <a:bodyPr/>
                    <a:lstStyle/>
                    <a:p>
                      <a:pPr algn="ctr" fontAlgn="t"/>
                      <a:r>
                        <a:rPr lang="en-US" sz="1200" b="0" i="0" u="none" strike="noStrike" dirty="0">
                          <a:solidFill>
                            <a:srgbClr val="000000"/>
                          </a:solidFill>
                          <a:latin typeface="Bookman Old Style"/>
                        </a:rPr>
                        <a:t>Gb</a:t>
                      </a:r>
                      <a:endParaRPr lang="es-ES" sz="1200" b="0"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a:t>
                      </a:r>
                      <a:endParaRPr lang="es-ES" sz="1200" b="0" i="0" u="none" strike="noStrike" dirty="0">
                        <a:solidFill>
                          <a:srgbClr val="000000"/>
                        </a:solidFill>
                        <a:latin typeface="Bookman Old Style"/>
                      </a:endParaRPr>
                    </a:p>
                  </a:txBody>
                  <a:tcPr marL="7315" marR="7315" marT="731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rPr>
                        <a:t>Tcm</a:t>
                      </a:r>
                      <a:endParaRPr lang="es-ES" sz="1200" b="0"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rPr>
                        <a:t>%</a:t>
                      </a:r>
                      <a:endParaRPr lang="es-ES" sz="1200" b="0" i="0" u="none" strike="noStrike" dirty="0">
                        <a:solidFill>
                          <a:srgbClr val="000000"/>
                        </a:solidFill>
                        <a:latin typeface="Bookman Old Style"/>
                      </a:endParaRPr>
                    </a:p>
                  </a:txBody>
                  <a:tcPr marL="7315" marR="7315" marT="731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rPr>
                        <a:t>Gt</a:t>
                      </a:r>
                      <a:endParaRPr lang="es-ES" sz="1200" b="0" i="0" u="none" strike="noStrike" dirty="0">
                        <a:solidFill>
                          <a:srgbClr val="000000"/>
                        </a:solidFill>
                        <a:latin typeface="Bookman Old Style"/>
                      </a:endParaRPr>
                    </a:p>
                  </a:txBody>
                  <a:tcPr marL="7315" marR="7315" marT="731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rPr>
                        <a:t>%</a:t>
                      </a:r>
                      <a:endParaRPr lang="es-ES" sz="1200" b="0" i="0" u="none" strike="noStrike" dirty="0">
                        <a:solidFill>
                          <a:srgbClr val="000000"/>
                        </a:solidFill>
                        <a:latin typeface="Bookman Old Style"/>
                      </a:endParaRPr>
                    </a:p>
                  </a:txBody>
                  <a:tcPr marL="7315" marR="7315" marT="731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rPr>
                        <a:t>Africa</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21%</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4.4</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33%</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28</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85%</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ea typeface="Arial"/>
                        </a:rPr>
                        <a:t>Canada</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39</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74%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0.3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5.0</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75%</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ea typeface="Arial"/>
                        </a:rPr>
                        <a:t>China e India</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rPr>
                        <a:t>9</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25%</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2.9</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63%</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180</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66%</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ea typeface="Arial"/>
                        </a:rPr>
                        <a:t>FSU</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27</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18%</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31</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50%</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203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chemeClr val="tx1"/>
                          </a:solidFill>
                          <a:latin typeface="Bookman Old Style"/>
                          <a:ea typeface="Arial"/>
                        </a:rPr>
                        <a:t>CSA</a:t>
                      </a:r>
                      <a:endParaRPr lang="es-ES" sz="1200" b="0" i="0" u="none" strike="noStrike" dirty="0">
                        <a:solidFill>
                          <a:schemeClr val="tx1"/>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ea typeface="Arial"/>
                        </a:rPr>
                        <a:t>58</a:t>
                      </a:r>
                      <a:endParaRPr lang="es-ES" sz="1200" b="0" i="0" u="none" strike="noStrike" dirty="0">
                        <a:solidFill>
                          <a:schemeClr val="tx1"/>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ea typeface="Arial"/>
                        </a:rPr>
                        <a:t>39%</a:t>
                      </a:r>
                      <a:endParaRPr lang="es-ES" sz="1200" b="0" i="0" u="none" strike="noStrike" dirty="0">
                        <a:solidFill>
                          <a:schemeClr val="tx1"/>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ea typeface="Arial"/>
                        </a:rPr>
                        <a:t>4.8</a:t>
                      </a:r>
                      <a:endParaRPr lang="es-ES" sz="1200" b="0" i="0" u="none" strike="noStrike" dirty="0">
                        <a:solidFill>
                          <a:schemeClr val="tx1"/>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ea typeface="Arial"/>
                        </a:rPr>
                        <a:t>53%</a:t>
                      </a:r>
                      <a:endParaRPr lang="es-ES" sz="1200" b="0" i="0" u="none" strike="noStrike" dirty="0">
                        <a:solidFill>
                          <a:schemeClr val="tx1"/>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rPr>
                        <a:t>8</a:t>
                      </a:r>
                      <a:endParaRPr lang="es-ES" sz="1200" b="0" i="0" u="none" strike="noStrike" dirty="0">
                        <a:solidFill>
                          <a:schemeClr val="tx1"/>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200" b="0" i="0" u="none" strike="noStrike" dirty="0">
                          <a:solidFill>
                            <a:schemeClr val="tx1"/>
                          </a:solidFill>
                          <a:latin typeface="Bookman Old Style"/>
                          <a:ea typeface="Arial"/>
                        </a:rPr>
                        <a:t>51%</a:t>
                      </a:r>
                      <a:endParaRPr lang="es-ES" sz="1200" b="0" i="0" u="none" strike="noStrike" dirty="0">
                        <a:solidFill>
                          <a:schemeClr val="tx1"/>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84190">
                <a:tc>
                  <a:txBody>
                    <a:bodyPr/>
                    <a:lstStyle/>
                    <a:p>
                      <a:pPr algn="l" fontAlgn="t"/>
                      <a:r>
                        <a:rPr lang="en-US" sz="1200" b="0" i="0" u="none" strike="noStrike" dirty="0">
                          <a:solidFill>
                            <a:srgbClr val="000000"/>
                          </a:solidFill>
                          <a:latin typeface="Bookman Old Style"/>
                        </a:rPr>
                        <a:t>Europe</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5.0</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20%</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0.6</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11%</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65</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78%</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ea typeface="Arial"/>
                        </a:rPr>
                        <a:t>Medio Oriente</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263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38%</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46</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61%</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3.4</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99%</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rPr>
                        <a:t>OECD </a:t>
                      </a:r>
                      <a:r>
                        <a:rPr lang="en-US" sz="1200" b="0" i="0" u="none" strike="noStrike" dirty="0" smtClean="0">
                          <a:solidFill>
                            <a:srgbClr val="000000"/>
                          </a:solidFill>
                          <a:latin typeface="Bookman Old Style"/>
                        </a:rPr>
                        <a:t>Pacífico</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2.1</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37%</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2.2</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56%</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83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93%</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rPr>
                        <a:t>ODA</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2.0</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2.2</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10</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ea typeface="Arial"/>
                        </a:rPr>
                        <a:t>USA</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2.8</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6%</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0.3</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4%</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235</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92%</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4190">
                <a:tc>
                  <a:txBody>
                    <a:bodyPr/>
                    <a:lstStyle/>
                    <a:p>
                      <a:pPr algn="l" fontAlgn="t"/>
                      <a:r>
                        <a:rPr lang="en-US" sz="1200" b="0" i="0" u="none" strike="noStrike" dirty="0">
                          <a:solidFill>
                            <a:srgbClr val="000000"/>
                          </a:solidFill>
                          <a:latin typeface="Bookman Old Style"/>
                        </a:rPr>
                        <a:t>Global</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431</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33%</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95</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49%</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819</a:t>
                      </a:r>
                      <a:endParaRPr lang="es-ES" sz="1200" b="0" i="0" u="none" strike="noStrike" dirty="0">
                        <a:solidFill>
                          <a:srgbClr val="000000"/>
                        </a:solidFill>
                        <a:latin typeface="Bookman Old Style"/>
                      </a:endParaRPr>
                    </a:p>
                  </a:txBody>
                  <a:tcPr marL="7315" marR="7315" marT="731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solidFill>
                            <a:srgbClr val="000000"/>
                          </a:solidFill>
                          <a:latin typeface="Bookman Old Style"/>
                          <a:ea typeface="Arial"/>
                        </a:rPr>
                        <a:t>82%</a:t>
                      </a:r>
                      <a:endParaRPr lang="es-ES" sz="1200" b="0" i="0" u="none" strike="noStrike" dirty="0">
                        <a:solidFill>
                          <a:srgbClr val="000000"/>
                        </a:solidFill>
                        <a:latin typeface="Bookman Old Style"/>
                      </a:endParaRPr>
                    </a:p>
                  </a:txBody>
                  <a:tcPr marL="7315" marR="7315" marT="731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190">
                <a:tc gridSpan="7">
                  <a:txBody>
                    <a:bodyPr/>
                    <a:lstStyle/>
                    <a:p>
                      <a:pPr algn="l" fontAlgn="b"/>
                      <a:r>
                        <a:rPr lang="es-ES" sz="900" b="1" i="1" u="none" strike="noStrike" dirty="0">
                          <a:solidFill>
                            <a:srgbClr val="000000"/>
                          </a:solidFill>
                          <a:latin typeface="Bookman Old Style"/>
                        </a:rPr>
                        <a:t>Notas: </a:t>
                      </a:r>
                      <a:r>
                        <a:rPr lang="es-ES" sz="900" b="0" i="0" u="none" strike="noStrike" dirty="0">
                          <a:solidFill>
                            <a:srgbClr val="000000"/>
                          </a:solidFill>
                          <a:latin typeface="Bookman Old Style"/>
                        </a:rPr>
                        <a:t>FSU: antigua URSS, CSA: Centro y Suramérica, y  ODA: Otros </a:t>
                      </a:r>
                      <a:r>
                        <a:rPr lang="es-ES" sz="900" b="0" i="0" u="none" strike="noStrike" dirty="0" smtClean="0">
                          <a:solidFill>
                            <a:srgbClr val="000000"/>
                          </a:solidFill>
                          <a:latin typeface="Bookman Old Style"/>
                        </a:rPr>
                        <a:t>países </a:t>
                      </a:r>
                      <a:r>
                        <a:rPr lang="es-ES" sz="900" b="0" i="0" u="none" strike="noStrike" dirty="0">
                          <a:solidFill>
                            <a:srgbClr val="000000"/>
                          </a:solidFill>
                          <a:latin typeface="Bookman Old Style"/>
                        </a:rPr>
                        <a:t>en desarrollo de Asia.</a:t>
                      </a:r>
                    </a:p>
                  </a:txBody>
                  <a:tcPr marL="7315" marR="7315" marT="7315"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969735">
                <a:tc gridSpan="7">
                  <a:txBody>
                    <a:bodyPr/>
                    <a:lstStyle/>
                    <a:p>
                      <a:pPr algn="l" fontAlgn="ctr"/>
                      <a:r>
                        <a:rPr lang="es-ES" sz="900" b="1" i="1" u="none" strike="noStrike" dirty="0">
                          <a:solidFill>
                            <a:srgbClr val="000000"/>
                          </a:solidFill>
                          <a:latin typeface="Bookman Old Style"/>
                        </a:rPr>
                        <a:t>Fuente:</a:t>
                      </a:r>
                      <a:r>
                        <a:rPr lang="es-ES" sz="900" b="0" i="0" u="none" strike="noStrike" dirty="0">
                          <a:solidFill>
                            <a:srgbClr val="000000"/>
                          </a:solidFill>
                          <a:latin typeface="Bookman Old Style"/>
                        </a:rPr>
                        <a:t> </a:t>
                      </a:r>
                      <a:r>
                        <a:rPr lang="es-ES" sz="900" b="0" i="0" u="none" strike="noStrike" dirty="0" err="1">
                          <a:solidFill>
                            <a:srgbClr val="000000"/>
                          </a:solidFill>
                          <a:latin typeface="Bookman Old Style"/>
                        </a:rPr>
                        <a:t>McGlade</a:t>
                      </a:r>
                      <a:r>
                        <a:rPr lang="es-ES" sz="900" b="0" i="0" u="none" strike="noStrike" dirty="0">
                          <a:solidFill>
                            <a:srgbClr val="000000"/>
                          </a:solidFill>
                          <a:latin typeface="Bookman Old Style"/>
                        </a:rPr>
                        <a:t>, C. y Paul Ekins (2015) The geographical distribution of fossil fuels unused when limiting global warming to 2oC. </a:t>
                      </a:r>
                      <a:r>
                        <a:rPr lang="es-ES" sz="900" b="0" i="0" u="none" strike="noStrike" dirty="0" smtClean="0">
                          <a:solidFill>
                            <a:srgbClr val="000000"/>
                          </a:solidFill>
                          <a:latin typeface="Bookman Old Style"/>
                        </a:rPr>
                        <a:t>Nature  </a:t>
                      </a:r>
                      <a:r>
                        <a:rPr lang="es-ES" sz="900" b="0" i="0" u="none" strike="noStrike" dirty="0">
                          <a:solidFill>
                            <a:srgbClr val="000000"/>
                          </a:solidFill>
                          <a:latin typeface="Bookman Old Style"/>
                        </a:rPr>
                        <a:t>517</a:t>
                      </a:r>
                      <a:r>
                        <a:rPr lang="es-ES" sz="900" b="0" i="0" u="none" strike="noStrike" dirty="0" smtClean="0">
                          <a:solidFill>
                            <a:srgbClr val="000000"/>
                          </a:solidFill>
                          <a:latin typeface="Bookman Old Style"/>
                        </a:rPr>
                        <a:t>, </a:t>
                      </a:r>
                      <a:r>
                        <a:rPr lang="es-ES" sz="900" b="0" i="0" u="none" strike="noStrike" dirty="0">
                          <a:solidFill>
                            <a:srgbClr val="000000"/>
                          </a:solidFill>
                          <a:latin typeface="Bookman Old Style"/>
                        </a:rPr>
                        <a:t>187–190 .</a:t>
                      </a:r>
                    </a:p>
                  </a:txBody>
                  <a:tcPr marL="7315" marR="7315" marT="7315"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8" name="7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26</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cstate="print"/>
          <a:srcRect/>
          <a:stretch>
            <a:fillRect/>
          </a:stretch>
        </p:blipFill>
        <p:spPr bwMode="auto">
          <a:xfrm>
            <a:off x="690563" y="438150"/>
            <a:ext cx="7762875" cy="5981700"/>
          </a:xfrm>
          <a:prstGeom prst="rect">
            <a:avLst/>
          </a:prstGeom>
          <a:noFill/>
          <a:ln w="9525">
            <a:noFill/>
            <a:miter lim="800000"/>
            <a:headEnd/>
            <a:tailEnd/>
          </a:ln>
        </p:spPr>
      </p:pic>
      <p:sp>
        <p:nvSpPr>
          <p:cNvPr id="5" name="4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27</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10" name="9 Rectángulo redondeado"/>
          <p:cNvSpPr/>
          <p:nvPr/>
        </p:nvSpPr>
        <p:spPr>
          <a:xfrm>
            <a:off x="467544" y="1196752"/>
            <a:ext cx="8424936" cy="1944216"/>
          </a:xfrm>
          <a:prstGeom prst="roundRect">
            <a:avLst/>
          </a:prstGeom>
          <a:solidFill>
            <a:srgbClr val="FFC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sp>
        <p:nvSpPr>
          <p:cNvPr id="14" name="13 Rectángulo"/>
          <p:cNvSpPr/>
          <p:nvPr/>
        </p:nvSpPr>
        <p:spPr>
          <a:xfrm>
            <a:off x="323528" y="72008"/>
            <a:ext cx="8640960" cy="105273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Rectángulo redondeado"/>
          <p:cNvSpPr/>
          <p:nvPr/>
        </p:nvSpPr>
        <p:spPr>
          <a:xfrm>
            <a:off x="323528" y="3212976"/>
            <a:ext cx="8496944" cy="3600400"/>
          </a:xfrm>
          <a:prstGeom prst="roundRect">
            <a:avLst/>
          </a:prstGeom>
          <a:solidFill>
            <a:schemeClr val="accent6">
              <a:lumMod val="60000"/>
              <a:lumOff val="40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sp>
        <p:nvSpPr>
          <p:cNvPr id="9" name="8 CuadroTexto"/>
          <p:cNvSpPr txBox="1"/>
          <p:nvPr/>
        </p:nvSpPr>
        <p:spPr>
          <a:xfrm>
            <a:off x="467544" y="3217326"/>
            <a:ext cx="8424936" cy="3524042"/>
          </a:xfrm>
          <a:prstGeom prst="rect">
            <a:avLst/>
          </a:prstGeom>
          <a:noFill/>
        </p:spPr>
        <p:txBody>
          <a:bodyPr wrap="square" rtlCol="0">
            <a:spAutoFit/>
          </a:bodyPr>
          <a:lstStyle/>
          <a:p>
            <a:pPr>
              <a:spcBef>
                <a:spcPts val="600"/>
              </a:spcBef>
            </a:pPr>
            <a:r>
              <a:rPr lang="es-ES" sz="2200" b="1" i="1" dirty="0" smtClean="0">
                <a:solidFill>
                  <a:prstClr val="black"/>
                </a:solidFill>
              </a:rPr>
              <a:t>Prioridades </a:t>
            </a:r>
            <a:r>
              <a:rPr lang="es-ES" sz="2200" b="1" i="1" dirty="0">
                <a:solidFill>
                  <a:prstClr val="black"/>
                </a:solidFill>
              </a:rPr>
              <a:t>para las reformas estructurales y de política económica:</a:t>
            </a:r>
          </a:p>
          <a:p>
            <a:pPr marL="174625" indent="-174625">
              <a:spcBef>
                <a:spcPts val="600"/>
              </a:spcBef>
              <a:buFont typeface="Arial" pitchFamily="34" charset="0"/>
              <a:buChar char="•"/>
            </a:pPr>
            <a:r>
              <a:rPr lang="es-ES" sz="2200" i="1" dirty="0">
                <a:solidFill>
                  <a:prstClr val="black"/>
                </a:solidFill>
              </a:rPr>
              <a:t>Reducir la discrecionalidad del gobierno en el manejo de la industria petrolera y redefinición del régimen fiscal para el sector. </a:t>
            </a:r>
            <a:endParaRPr lang="es-ES" sz="2200" i="1" dirty="0" smtClean="0">
              <a:solidFill>
                <a:prstClr val="black"/>
              </a:solidFill>
            </a:endParaRPr>
          </a:p>
          <a:p>
            <a:pPr marL="174625" indent="-174625">
              <a:spcBef>
                <a:spcPts val="600"/>
              </a:spcBef>
              <a:buFont typeface="Arial" pitchFamily="34" charset="0"/>
              <a:buChar char="•"/>
            </a:pPr>
            <a:r>
              <a:rPr lang="es-ES" sz="2200" i="1" dirty="0" smtClean="0">
                <a:solidFill>
                  <a:prstClr val="black"/>
                </a:solidFill>
              </a:rPr>
              <a:t>Diversificación de la economía. </a:t>
            </a:r>
            <a:endParaRPr lang="es-ES" sz="2200" i="1" dirty="0">
              <a:solidFill>
                <a:prstClr val="black"/>
              </a:solidFill>
            </a:endParaRPr>
          </a:p>
          <a:p>
            <a:pPr>
              <a:spcBef>
                <a:spcPts val="600"/>
              </a:spcBef>
              <a:buFont typeface="Arial" pitchFamily="34" charset="0"/>
              <a:buChar char="•"/>
            </a:pPr>
            <a:r>
              <a:rPr lang="es-ES" sz="2200" i="1" dirty="0">
                <a:solidFill>
                  <a:prstClr val="black"/>
                </a:solidFill>
              </a:rPr>
              <a:t>  Reglas fiscales </a:t>
            </a:r>
            <a:r>
              <a:rPr lang="es-ES" sz="2200" i="1" dirty="0" smtClean="0">
                <a:solidFill>
                  <a:prstClr val="black"/>
                </a:solidFill>
              </a:rPr>
              <a:t>creíbles y política </a:t>
            </a:r>
            <a:r>
              <a:rPr lang="es-ES" sz="2200" i="1" dirty="0">
                <a:solidFill>
                  <a:prstClr val="black"/>
                </a:solidFill>
              </a:rPr>
              <a:t>fiscal anticíclica</a:t>
            </a:r>
          </a:p>
          <a:p>
            <a:pPr marL="168275" indent="-168275">
              <a:spcBef>
                <a:spcPts val="600"/>
              </a:spcBef>
              <a:buFont typeface="Arial" pitchFamily="34" charset="0"/>
              <a:buChar char="•"/>
            </a:pPr>
            <a:r>
              <a:rPr lang="es-ES" sz="2200" i="1" dirty="0">
                <a:solidFill>
                  <a:prstClr val="black"/>
                </a:solidFill>
              </a:rPr>
              <a:t> Autonomía del BCV y limitaciones severas a la generación del impuesto inflacionario</a:t>
            </a:r>
          </a:p>
          <a:p>
            <a:pPr marL="168275" indent="-168275">
              <a:spcBef>
                <a:spcPts val="600"/>
              </a:spcBef>
              <a:buFont typeface="Arial" pitchFamily="34" charset="0"/>
              <a:buChar char="•"/>
            </a:pPr>
            <a:r>
              <a:rPr lang="es-ES" sz="2200" i="1" dirty="0">
                <a:solidFill>
                  <a:prstClr val="black"/>
                </a:solidFill>
              </a:rPr>
              <a:t> Régimen cambiario flexible y política monetaria centrada en objetivos inflacionarios.</a:t>
            </a:r>
          </a:p>
        </p:txBody>
      </p:sp>
      <p:sp>
        <p:nvSpPr>
          <p:cNvPr id="11" name="10 CuadroTexto"/>
          <p:cNvSpPr txBox="1"/>
          <p:nvPr/>
        </p:nvSpPr>
        <p:spPr>
          <a:xfrm>
            <a:off x="611560" y="1196753"/>
            <a:ext cx="8064896" cy="2031325"/>
          </a:xfrm>
          <a:prstGeom prst="rect">
            <a:avLst/>
          </a:prstGeom>
          <a:noFill/>
        </p:spPr>
        <p:txBody>
          <a:bodyPr wrap="square" rtlCol="0">
            <a:spAutoFit/>
          </a:bodyPr>
          <a:lstStyle/>
          <a:p>
            <a:pPr marL="1524000" indent="-1524000" algn="ctr"/>
            <a:r>
              <a:rPr lang="es-ES" dirty="0">
                <a:solidFill>
                  <a:prstClr val="black"/>
                </a:solidFill>
                <a:latin typeface="Franklin Gothic Medium"/>
              </a:rPr>
              <a:t>El reto básico: </a:t>
            </a:r>
            <a:endParaRPr lang="es-ES" dirty="0" smtClean="0">
              <a:solidFill>
                <a:prstClr val="black"/>
              </a:solidFill>
              <a:latin typeface="Franklin Gothic Medium"/>
            </a:endParaRPr>
          </a:p>
          <a:p>
            <a:pPr marL="1524000" indent="-1524000" algn="ctr"/>
            <a:r>
              <a:rPr lang="es-ES" dirty="0" smtClean="0">
                <a:solidFill>
                  <a:prstClr val="black"/>
                </a:solidFill>
                <a:latin typeface="Franklin Gothic Medium"/>
              </a:rPr>
              <a:t>¿</a:t>
            </a:r>
            <a:r>
              <a:rPr lang="es-ES" dirty="0">
                <a:solidFill>
                  <a:prstClr val="black"/>
                </a:solidFill>
                <a:latin typeface="Franklin Gothic Medium"/>
              </a:rPr>
              <a:t>Cómo transformar </a:t>
            </a:r>
            <a:r>
              <a:rPr lang="es-ES" dirty="0" smtClean="0">
                <a:solidFill>
                  <a:prstClr val="black"/>
                </a:solidFill>
                <a:latin typeface="Franklin Gothic Medium"/>
              </a:rPr>
              <a:t>los </a:t>
            </a:r>
            <a:r>
              <a:rPr lang="es-ES" dirty="0">
                <a:solidFill>
                  <a:prstClr val="black"/>
                </a:solidFill>
                <a:latin typeface="Franklin Gothic Medium"/>
              </a:rPr>
              <a:t>recursos no renovables en otras  formas de capital?</a:t>
            </a:r>
          </a:p>
          <a:p>
            <a:pPr lvl="4" algn="just">
              <a:buFont typeface="Arial" pitchFamily="34" charset="0"/>
              <a:buChar char="•"/>
            </a:pPr>
            <a:r>
              <a:rPr lang="es-ES" dirty="0">
                <a:solidFill>
                  <a:prstClr val="black"/>
                </a:solidFill>
                <a:latin typeface="Franklin Gothic Medium"/>
              </a:rPr>
              <a:t> Capital Humano</a:t>
            </a:r>
          </a:p>
          <a:p>
            <a:pPr lvl="4" algn="just">
              <a:buFont typeface="Arial" pitchFamily="34" charset="0"/>
              <a:buChar char="•"/>
            </a:pPr>
            <a:r>
              <a:rPr lang="es-ES" dirty="0">
                <a:solidFill>
                  <a:prstClr val="black"/>
                </a:solidFill>
                <a:latin typeface="Franklin Gothic Medium"/>
              </a:rPr>
              <a:t> Infraestructura y servicios básicos</a:t>
            </a:r>
          </a:p>
          <a:p>
            <a:pPr lvl="4" algn="just">
              <a:buFont typeface="Arial" pitchFamily="34" charset="0"/>
              <a:buChar char="•"/>
            </a:pPr>
            <a:r>
              <a:rPr lang="es-ES" dirty="0">
                <a:solidFill>
                  <a:prstClr val="black"/>
                </a:solidFill>
                <a:latin typeface="Franklin Gothic Medium"/>
              </a:rPr>
              <a:t> Recursos naturales renovables </a:t>
            </a:r>
          </a:p>
          <a:p>
            <a:pPr lvl="4" algn="just">
              <a:buFont typeface="Arial" pitchFamily="34" charset="0"/>
              <a:buChar char="•"/>
            </a:pPr>
            <a:r>
              <a:rPr lang="es-ES" dirty="0">
                <a:solidFill>
                  <a:prstClr val="black"/>
                </a:solidFill>
                <a:latin typeface="Franklin Gothic Medium"/>
              </a:rPr>
              <a:t> Instituciones</a:t>
            </a:r>
          </a:p>
          <a:p>
            <a:pPr>
              <a:buFont typeface="Arial" pitchFamily="34" charset="0"/>
              <a:buChar char="•"/>
            </a:pPr>
            <a:endParaRPr lang="es-ES" dirty="0">
              <a:solidFill>
                <a:prstClr val="black"/>
              </a:solidFill>
            </a:endParaRPr>
          </a:p>
        </p:txBody>
      </p:sp>
      <p:sp>
        <p:nvSpPr>
          <p:cNvPr id="12" name="11 CuadroTexto"/>
          <p:cNvSpPr txBox="1"/>
          <p:nvPr/>
        </p:nvSpPr>
        <p:spPr>
          <a:xfrm>
            <a:off x="323528" y="262389"/>
            <a:ext cx="8712968" cy="646331"/>
          </a:xfrm>
          <a:prstGeom prst="rect">
            <a:avLst/>
          </a:prstGeom>
          <a:noFill/>
        </p:spPr>
        <p:txBody>
          <a:bodyPr wrap="square" rtlCol="0">
            <a:spAutoFit/>
          </a:bodyPr>
          <a:lstStyle/>
          <a:p>
            <a:pPr algn="ctr"/>
            <a:r>
              <a:rPr lang="es-VE" dirty="0" smtClean="0">
                <a:solidFill>
                  <a:srgbClr val="000000"/>
                </a:solidFill>
                <a:latin typeface="+mj-lt"/>
                <a:ea typeface="Times New Roman" pitchFamily="18" charset="0"/>
                <a:cs typeface="Times New Roman" pitchFamily="18" charset="0"/>
              </a:rPr>
              <a:t>Ante el desfavorable escenario petrolero en el largo plazo es necesario un profundo cambio de políticas para recuperar y preservar la estabilidad macroeconómica</a:t>
            </a:r>
            <a:endParaRPr lang="es-ES" dirty="0">
              <a:latin typeface="+mj-lt"/>
            </a:endParaRPr>
          </a:p>
        </p:txBody>
      </p:sp>
      <p:sp>
        <p:nvSpPr>
          <p:cNvPr id="16" name="1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28</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109538" y="80963"/>
            <a:ext cx="8924925" cy="6156349"/>
          </a:xfrm>
          <a:prstGeom prst="rect">
            <a:avLst/>
          </a:prstGeom>
          <a:noFill/>
          <a:ln w="9525">
            <a:noFill/>
            <a:miter lim="800000"/>
            <a:headEnd/>
            <a:tailEnd/>
          </a:ln>
        </p:spPr>
      </p:pic>
      <p:sp>
        <p:nvSpPr>
          <p:cNvPr id="3" name="2 CuadroTexto"/>
          <p:cNvSpPr txBox="1"/>
          <p:nvPr/>
        </p:nvSpPr>
        <p:spPr>
          <a:xfrm>
            <a:off x="251520" y="6309320"/>
            <a:ext cx="8568952" cy="461665"/>
          </a:xfrm>
          <a:prstGeom prst="rect">
            <a:avLst/>
          </a:prstGeom>
          <a:noFill/>
        </p:spPr>
        <p:txBody>
          <a:bodyPr wrap="square" rtlCol="0">
            <a:spAutoFit/>
          </a:bodyPr>
          <a:lstStyle/>
          <a:p>
            <a:r>
              <a:rPr lang="es-ES" sz="1200" dirty="0">
                <a:solidFill>
                  <a:prstClr val="black"/>
                </a:solidFill>
              </a:rPr>
              <a:t>Fuente: Elizabeth Cruz. (09/2016 ). Análisis Preliminar Resultados Operacionales PDVSA Tendencias del mercado y retos futuros .  Unimet.</a:t>
            </a:r>
            <a:endParaRPr lang="es-ES" sz="1200" dirty="0">
              <a:solidFill>
                <a:prstClr val="black"/>
              </a:solidFill>
              <a:latin typeface="Bookman Old Style" pitchFamily="18" charset="0"/>
            </a:endParaRPr>
          </a:p>
        </p:txBody>
      </p:sp>
      <p:sp>
        <p:nvSpPr>
          <p:cNvPr id="6" name="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29</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907704" y="3378478"/>
            <a:ext cx="5521383" cy="338554"/>
          </a:xfrm>
          <a:prstGeom prst="rect">
            <a:avLst/>
          </a:prstGeom>
          <a:noFill/>
        </p:spPr>
        <p:txBody>
          <a:bodyPr wrap="none" rtlCol="0">
            <a:spAutoFit/>
          </a:bodyPr>
          <a:lstStyle/>
          <a:p>
            <a:r>
              <a:rPr lang="es-VE" sz="1600" b="1" dirty="0">
                <a:solidFill>
                  <a:prstClr val="black"/>
                </a:solidFill>
              </a:rPr>
              <a:t>Evolución Hipotética PIB per cápita con tendencia 1950-1970</a:t>
            </a:r>
          </a:p>
        </p:txBody>
      </p:sp>
      <p:graphicFrame>
        <p:nvGraphicFramePr>
          <p:cNvPr id="9" name="2 Gráfico">
            <a:extLst>
              <a:ext uri="{FF2B5EF4-FFF2-40B4-BE49-F238E27FC236}">
                <a16:creationId xmlns:xdr="http://schemas.openxmlformats.org/drawingml/2006/spreadsheetDrawing" xmlns:a16="http://schemas.microsoft.com/office/drawing/2014/main" xmlns="" xmlns:lc="http://schemas.openxmlformats.org/drawingml/2006/lockedCanvas" id="{00000000-0008-0000-0000-000003000000}"/>
              </a:ext>
            </a:extLst>
          </p:cNvPr>
          <p:cNvGraphicFramePr/>
          <p:nvPr/>
        </p:nvGraphicFramePr>
        <p:xfrm>
          <a:off x="2411760" y="548680"/>
          <a:ext cx="4271282" cy="2796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1 Gráfico">
            <a:extLst>
              <a:ext uri="{FF2B5EF4-FFF2-40B4-BE49-F238E27FC236}">
                <a16:creationId xmlns:xdr="http://schemas.openxmlformats.org/drawingml/2006/spreadsheetDrawing" xmlns:a16="http://schemas.microsoft.com/office/drawing/2014/main" xmlns="" xmlns:lc="http://schemas.openxmlformats.org/drawingml/2006/lockedCanvas" id="{00000000-0008-0000-0000-000002000000}"/>
              </a:ext>
            </a:extLst>
          </p:cNvPr>
          <p:cNvGraphicFramePr/>
          <p:nvPr/>
        </p:nvGraphicFramePr>
        <p:xfrm>
          <a:off x="2483768" y="3645024"/>
          <a:ext cx="4508047" cy="2976492"/>
        </p:xfrm>
        <a:graphic>
          <a:graphicData uri="http://schemas.openxmlformats.org/drawingml/2006/chart">
            <c:chart xmlns:c="http://schemas.openxmlformats.org/drawingml/2006/chart" xmlns:r="http://schemas.openxmlformats.org/officeDocument/2006/relationships" r:id="rId3"/>
          </a:graphicData>
        </a:graphic>
      </p:graphicFrame>
      <p:cxnSp>
        <p:nvCxnSpPr>
          <p:cNvPr id="10" name="9 Conector recto"/>
          <p:cNvCxnSpPr/>
          <p:nvPr/>
        </p:nvCxnSpPr>
        <p:spPr>
          <a:xfrm>
            <a:off x="4355976" y="1052736"/>
            <a:ext cx="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V="1">
            <a:off x="6372200" y="1052736"/>
            <a:ext cx="0" cy="1512168"/>
          </a:xfrm>
          <a:prstGeom prst="line">
            <a:avLst/>
          </a:prstGeom>
        </p:spPr>
        <p:style>
          <a:lnRef idx="1">
            <a:schemeClr val="accent1"/>
          </a:lnRef>
          <a:fillRef idx="0">
            <a:schemeClr val="accent1"/>
          </a:fillRef>
          <a:effectRef idx="0">
            <a:schemeClr val="accent1"/>
          </a:effectRef>
          <a:fontRef idx="minor">
            <a:schemeClr val="tx1"/>
          </a:fontRef>
        </p:style>
      </p:cxnSp>
      <p:sp>
        <p:nvSpPr>
          <p:cNvPr id="18" name="17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3</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1520" y="476672"/>
            <a:ext cx="8208912" cy="400110"/>
          </a:xfrm>
          <a:prstGeom prst="rect">
            <a:avLst/>
          </a:prstGeom>
          <a:noFill/>
        </p:spPr>
        <p:txBody>
          <a:bodyPr wrap="square" rtlCol="0">
            <a:spAutoFit/>
          </a:bodyPr>
          <a:lstStyle/>
          <a:p>
            <a:r>
              <a:rPr lang="es-VE" sz="2000" b="1" dirty="0">
                <a:solidFill>
                  <a:prstClr val="black"/>
                </a:solidFill>
                <a:effectLst>
                  <a:outerShdw blurRad="38100" dist="38100" dir="2700000" algn="tl">
                    <a:srgbClr val="000000">
                      <a:alpha val="43137"/>
                    </a:srgbClr>
                  </a:outerShdw>
                </a:effectLst>
              </a:rPr>
              <a:t>Temas relevantes en la agenda de investigación en economías petroleras</a:t>
            </a:r>
          </a:p>
        </p:txBody>
      </p:sp>
      <p:sp>
        <p:nvSpPr>
          <p:cNvPr id="6" name="5 CuadroTexto"/>
          <p:cNvSpPr txBox="1"/>
          <p:nvPr/>
        </p:nvSpPr>
        <p:spPr>
          <a:xfrm>
            <a:off x="251519" y="1124744"/>
            <a:ext cx="8892481" cy="5170646"/>
          </a:xfrm>
          <a:prstGeom prst="rect">
            <a:avLst/>
          </a:prstGeom>
          <a:noFill/>
        </p:spPr>
        <p:txBody>
          <a:bodyPr wrap="square" rtlCol="0">
            <a:spAutoFit/>
          </a:bodyPr>
          <a:lstStyle/>
          <a:p>
            <a:pPr>
              <a:spcBef>
                <a:spcPts val="1800"/>
              </a:spcBef>
              <a:buFont typeface="Arial" pitchFamily="34" charset="0"/>
              <a:buChar char="•"/>
            </a:pPr>
            <a:r>
              <a:rPr lang="es-VE" dirty="0">
                <a:solidFill>
                  <a:prstClr val="black"/>
                </a:solidFill>
              </a:rPr>
              <a:t> </a:t>
            </a:r>
            <a:r>
              <a:rPr lang="es-VE" sz="2000" dirty="0">
                <a:solidFill>
                  <a:prstClr val="black"/>
                </a:solidFill>
              </a:rPr>
              <a:t>Evolución del tipo de cambio real de equilibrio a largo plazo y su impacto sobre el crecimiento y la diversificación de la economía.</a:t>
            </a:r>
          </a:p>
          <a:p>
            <a:pPr>
              <a:spcBef>
                <a:spcPts val="1800"/>
              </a:spcBef>
              <a:buFont typeface="Arial" pitchFamily="34" charset="0"/>
              <a:buChar char="•"/>
            </a:pPr>
            <a:r>
              <a:rPr lang="es-VE" sz="2000" dirty="0">
                <a:solidFill>
                  <a:prstClr val="black"/>
                </a:solidFill>
              </a:rPr>
              <a:t> La gestión macroeconómica con elevada volatilidad de los precios petroleros y los incentivos a desarrollar un gasto público y un flujo de capitales y del crédito pro-cíclico.</a:t>
            </a:r>
          </a:p>
          <a:p>
            <a:pPr>
              <a:spcBef>
                <a:spcPts val="1800"/>
              </a:spcBef>
              <a:buFont typeface="Arial" pitchFamily="34" charset="0"/>
              <a:buChar char="•"/>
            </a:pPr>
            <a:r>
              <a:rPr lang="es-VE" sz="2000" dirty="0">
                <a:solidFill>
                  <a:prstClr val="black"/>
                </a:solidFill>
              </a:rPr>
              <a:t> La tendencia a la sobre expansión del Estado y su rol en la economía.</a:t>
            </a:r>
          </a:p>
          <a:p>
            <a:pPr>
              <a:spcBef>
                <a:spcPts val="1800"/>
              </a:spcBef>
              <a:buFont typeface="Arial" pitchFamily="34" charset="0"/>
              <a:buChar char="•"/>
            </a:pPr>
            <a:r>
              <a:rPr lang="es-VE" sz="2000" dirty="0">
                <a:solidFill>
                  <a:prstClr val="black"/>
                </a:solidFill>
              </a:rPr>
              <a:t>  La generación rentas en un contexto de derechos de propiedad mal definidos, mercados imperfectos y débiles marcos legales.</a:t>
            </a:r>
          </a:p>
          <a:p>
            <a:pPr>
              <a:spcBef>
                <a:spcPts val="1800"/>
              </a:spcBef>
              <a:buFont typeface="Arial" pitchFamily="34" charset="0"/>
              <a:buChar char="•"/>
            </a:pPr>
            <a:r>
              <a:rPr lang="es-VE" sz="2000" dirty="0">
                <a:solidFill>
                  <a:prstClr val="black"/>
                </a:solidFill>
              </a:rPr>
              <a:t> La corrupción y la inestabilidad política, asociadas a los conflictos por la distribución de la renta.</a:t>
            </a:r>
          </a:p>
          <a:p>
            <a:pPr>
              <a:spcBef>
                <a:spcPts val="1800"/>
              </a:spcBef>
              <a:buFont typeface="Arial" pitchFamily="34" charset="0"/>
              <a:buChar char="•"/>
            </a:pPr>
            <a:r>
              <a:rPr lang="es-VE" sz="2000" dirty="0">
                <a:solidFill>
                  <a:prstClr val="black"/>
                </a:solidFill>
              </a:rPr>
              <a:t> Los incentivos a disipar la renta en consumo, en lugar de invertirlas.</a:t>
            </a:r>
          </a:p>
          <a:p>
            <a:pPr>
              <a:spcBef>
                <a:spcPts val="1800"/>
              </a:spcBef>
              <a:buFont typeface="Arial" pitchFamily="34" charset="0"/>
              <a:buChar char="•"/>
            </a:pPr>
            <a:r>
              <a:rPr lang="es-VE" sz="2000" dirty="0">
                <a:solidFill>
                  <a:prstClr val="black"/>
                </a:solidFill>
              </a:rPr>
              <a:t> La ausencia de incentivos para la acumulación de capital humano.</a:t>
            </a:r>
            <a:endParaRPr lang="es-VE" dirty="0">
              <a:solidFill>
                <a:prstClr val="black"/>
              </a:solidFill>
            </a:endParaRPr>
          </a:p>
        </p:txBody>
      </p:sp>
      <p:sp>
        <p:nvSpPr>
          <p:cNvPr id="7" name="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30</a:t>
            </a:fld>
            <a:endParaRPr lang="es-ES" dirty="0">
              <a:solidFill>
                <a:srgbClr val="F0A22E">
                  <a:shade val="75000"/>
                </a:srgb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539552" y="6237312"/>
            <a:ext cx="7776864" cy="504056"/>
          </a:xfrm>
          <a:prstGeom prst="rect">
            <a:avLst/>
          </a:prstGeom>
          <a:solidFill>
            <a:srgbClr val="93E3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CuadroTexto"/>
          <p:cNvSpPr txBox="1"/>
          <p:nvPr/>
        </p:nvSpPr>
        <p:spPr>
          <a:xfrm>
            <a:off x="179512" y="332656"/>
            <a:ext cx="8784977" cy="5293757"/>
          </a:xfrm>
          <a:prstGeom prst="rect">
            <a:avLst/>
          </a:prstGeom>
          <a:noFill/>
        </p:spPr>
        <p:txBody>
          <a:bodyPr wrap="square" rtlCol="0">
            <a:spAutoFit/>
          </a:bodyPr>
          <a:lstStyle/>
          <a:p>
            <a:pPr>
              <a:spcBef>
                <a:spcPts val="600"/>
              </a:spcBef>
            </a:pPr>
            <a:r>
              <a:rPr lang="es-VE" sz="2000" b="1" dirty="0">
                <a:solidFill>
                  <a:prstClr val="black"/>
                </a:solidFill>
                <a:effectLst>
                  <a:outerShdw blurRad="38100" dist="38100" dir="2700000" algn="tl">
                    <a:srgbClr val="000000">
                      <a:alpha val="43137"/>
                    </a:srgbClr>
                  </a:outerShdw>
                </a:effectLst>
                <a:latin typeface="Bookman Old Style" pitchFamily="18" charset="0"/>
              </a:rPr>
              <a:t>Los rasgos centrales que hoy caracterizan a la economía</a:t>
            </a:r>
            <a:r>
              <a:rPr lang="es-VE" sz="2000" b="1" dirty="0" smtClean="0">
                <a:solidFill>
                  <a:prstClr val="black"/>
                </a:solidFill>
                <a:effectLst>
                  <a:outerShdw blurRad="38100" dist="38100" dir="2700000" algn="tl">
                    <a:srgbClr val="000000">
                      <a:alpha val="43137"/>
                    </a:srgbClr>
                  </a:outerShdw>
                </a:effectLst>
                <a:latin typeface="Bookman Old Style" pitchFamily="18" charset="0"/>
              </a:rPr>
              <a:t>:</a:t>
            </a:r>
          </a:p>
          <a:p>
            <a:pPr>
              <a:spcBef>
                <a:spcPts val="600"/>
              </a:spcBef>
            </a:pPr>
            <a:endParaRPr lang="es-VE" sz="2000" b="1" dirty="0">
              <a:solidFill>
                <a:prstClr val="black"/>
              </a:solidFill>
              <a:effectLst>
                <a:outerShdw blurRad="38100" dist="38100" dir="2700000" algn="tl">
                  <a:srgbClr val="000000">
                    <a:alpha val="43137"/>
                  </a:srgbClr>
                </a:outerShdw>
              </a:effectLst>
              <a:latin typeface="Bookman Old Style" pitchFamily="18" charset="0"/>
            </a:endParaRPr>
          </a:p>
          <a:p>
            <a:pPr marL="185738" indent="-185738">
              <a:spcBef>
                <a:spcPts val="600"/>
              </a:spcBef>
              <a:buFont typeface="Arial" pitchFamily="34" charset="0"/>
              <a:buChar char="•"/>
            </a:pPr>
            <a:r>
              <a:rPr lang="es-VE" sz="2000" dirty="0" smtClean="0">
                <a:solidFill>
                  <a:prstClr val="black"/>
                </a:solidFill>
                <a:latin typeface="Bookman Old Style" pitchFamily="18" charset="0"/>
              </a:rPr>
              <a:t>la </a:t>
            </a:r>
            <a:r>
              <a:rPr lang="es-VE" sz="2000" dirty="0">
                <a:solidFill>
                  <a:prstClr val="black"/>
                </a:solidFill>
                <a:latin typeface="Bookman Old Style" pitchFamily="18" charset="0"/>
              </a:rPr>
              <a:t>creciente </a:t>
            </a:r>
            <a:r>
              <a:rPr lang="es-VE" sz="2000" dirty="0" smtClean="0">
                <a:solidFill>
                  <a:prstClr val="black"/>
                </a:solidFill>
                <a:latin typeface="Bookman Old Style" pitchFamily="18" charset="0"/>
              </a:rPr>
              <a:t>dependencia </a:t>
            </a:r>
            <a:r>
              <a:rPr lang="es-VE" sz="2000" dirty="0">
                <a:solidFill>
                  <a:prstClr val="black"/>
                </a:solidFill>
                <a:latin typeface="Bookman Old Style" pitchFamily="18" charset="0"/>
              </a:rPr>
              <a:t>de las exportaciones en el sector petrolero y relaciones muy asimétricas con nuestros socios comerciales,</a:t>
            </a:r>
          </a:p>
          <a:p>
            <a:pPr>
              <a:spcBef>
                <a:spcPts val="600"/>
              </a:spcBef>
              <a:buFont typeface="Arial" pitchFamily="34" charset="0"/>
              <a:buChar char="•"/>
            </a:pPr>
            <a:r>
              <a:rPr lang="es-VE" sz="2000" dirty="0">
                <a:solidFill>
                  <a:prstClr val="black"/>
                </a:solidFill>
                <a:latin typeface="Bookman Old Style" pitchFamily="18" charset="0"/>
              </a:rPr>
              <a:t> el elevado y volátil gasto </a:t>
            </a:r>
            <a:r>
              <a:rPr lang="es-VE" sz="2000" dirty="0" smtClean="0">
                <a:solidFill>
                  <a:prstClr val="black"/>
                </a:solidFill>
                <a:latin typeface="Bookman Old Style" pitchFamily="18" charset="0"/>
              </a:rPr>
              <a:t>público,</a:t>
            </a:r>
            <a:endParaRPr lang="es-VE" sz="2000" dirty="0">
              <a:solidFill>
                <a:prstClr val="black"/>
              </a:solidFill>
              <a:latin typeface="Bookman Old Style" pitchFamily="18" charset="0"/>
            </a:endParaRPr>
          </a:p>
          <a:p>
            <a:pPr>
              <a:spcBef>
                <a:spcPts val="600"/>
              </a:spcBef>
              <a:buFont typeface="Arial" pitchFamily="34" charset="0"/>
              <a:buChar char="•"/>
            </a:pPr>
            <a:r>
              <a:rPr lang="es-VE" sz="2000" dirty="0">
                <a:solidFill>
                  <a:prstClr val="black"/>
                </a:solidFill>
                <a:latin typeface="Bookman Old Style" pitchFamily="18" charset="0"/>
              </a:rPr>
              <a:t> la </a:t>
            </a:r>
            <a:r>
              <a:rPr lang="es-VE" sz="2000" dirty="0" smtClean="0">
                <a:solidFill>
                  <a:prstClr val="black"/>
                </a:solidFill>
                <a:latin typeface="Bookman Old Style" pitchFamily="18" charset="0"/>
              </a:rPr>
              <a:t>inestabilidad, desequilibrios y contracción macroeconómica</a:t>
            </a:r>
            <a:r>
              <a:rPr lang="es-VE" sz="2000" dirty="0">
                <a:solidFill>
                  <a:prstClr val="black"/>
                </a:solidFill>
                <a:latin typeface="Bookman Old Style" pitchFamily="18" charset="0"/>
              </a:rPr>
              <a:t>,</a:t>
            </a:r>
          </a:p>
          <a:p>
            <a:pPr>
              <a:spcBef>
                <a:spcPts val="600"/>
              </a:spcBef>
              <a:buFont typeface="Arial" pitchFamily="34" charset="0"/>
              <a:buChar char="•"/>
            </a:pPr>
            <a:r>
              <a:rPr lang="es-VE" sz="2000" dirty="0">
                <a:solidFill>
                  <a:prstClr val="black"/>
                </a:solidFill>
                <a:latin typeface="Bookman Old Style" pitchFamily="18" charset="0"/>
              </a:rPr>
              <a:t> la alta </a:t>
            </a:r>
            <a:r>
              <a:rPr lang="es-VE" sz="2000" dirty="0" smtClean="0">
                <a:solidFill>
                  <a:prstClr val="black"/>
                </a:solidFill>
                <a:latin typeface="Bookman Old Style" pitchFamily="18" charset="0"/>
              </a:rPr>
              <a:t>inflación y endeudamiento público,</a:t>
            </a:r>
            <a:endParaRPr lang="es-VE" sz="2000" dirty="0">
              <a:solidFill>
                <a:prstClr val="black"/>
              </a:solidFill>
              <a:latin typeface="Bookman Old Style" pitchFamily="18" charset="0"/>
            </a:endParaRPr>
          </a:p>
          <a:p>
            <a:pPr>
              <a:spcBef>
                <a:spcPts val="600"/>
              </a:spcBef>
              <a:buFont typeface="Arial" pitchFamily="34" charset="0"/>
              <a:buChar char="•"/>
            </a:pPr>
            <a:r>
              <a:rPr lang="es-VE" sz="2000" dirty="0">
                <a:solidFill>
                  <a:prstClr val="black"/>
                </a:solidFill>
                <a:latin typeface="Bookman Old Style" pitchFamily="18" charset="0"/>
              </a:rPr>
              <a:t> la apreciación </a:t>
            </a:r>
            <a:r>
              <a:rPr lang="es-VE" sz="2000" dirty="0" smtClean="0">
                <a:solidFill>
                  <a:prstClr val="black"/>
                </a:solidFill>
                <a:latin typeface="Bookman Old Style" pitchFamily="18" charset="0"/>
              </a:rPr>
              <a:t>del tipo de cambio oficial e </a:t>
            </a:r>
            <a:r>
              <a:rPr lang="es-VE" sz="2000" dirty="0">
                <a:solidFill>
                  <a:prstClr val="black"/>
                </a:solidFill>
                <a:latin typeface="Bookman Old Style" pitchFamily="18" charset="0"/>
              </a:rPr>
              <a:t>inestabilidad cambiaria,</a:t>
            </a:r>
          </a:p>
          <a:p>
            <a:pPr marL="177800" indent="-177800">
              <a:spcBef>
                <a:spcPts val="600"/>
              </a:spcBef>
              <a:buFont typeface="Arial" pitchFamily="34" charset="0"/>
              <a:buChar char="•"/>
            </a:pPr>
            <a:r>
              <a:rPr lang="es-VE" sz="2000" dirty="0" smtClean="0">
                <a:solidFill>
                  <a:prstClr val="black"/>
                </a:solidFill>
                <a:latin typeface="Bookman Old Style" pitchFamily="18" charset="0"/>
              </a:rPr>
              <a:t>reducción del producto potencial y de los activos disponibles,</a:t>
            </a:r>
            <a:endParaRPr lang="es-VE" sz="2000" dirty="0">
              <a:solidFill>
                <a:prstClr val="black"/>
              </a:solidFill>
              <a:latin typeface="Bookman Old Style" pitchFamily="18" charset="0"/>
            </a:endParaRPr>
          </a:p>
          <a:p>
            <a:pPr>
              <a:spcBef>
                <a:spcPts val="600"/>
              </a:spcBef>
              <a:buFont typeface="Arial" pitchFamily="34" charset="0"/>
              <a:buChar char="•"/>
            </a:pPr>
            <a:r>
              <a:rPr lang="es-VE" sz="2000" dirty="0">
                <a:solidFill>
                  <a:prstClr val="black"/>
                </a:solidFill>
                <a:latin typeface="Bookman Old Style" pitchFamily="18" charset="0"/>
              </a:rPr>
              <a:t> instituciones débiles y de </a:t>
            </a:r>
            <a:r>
              <a:rPr lang="es-VE" sz="2000" dirty="0" smtClean="0">
                <a:solidFill>
                  <a:prstClr val="black"/>
                </a:solidFill>
                <a:latin typeface="Bookman Old Style" pitchFamily="18" charset="0"/>
              </a:rPr>
              <a:t>muy baja </a:t>
            </a:r>
            <a:r>
              <a:rPr lang="es-VE" sz="2000" dirty="0">
                <a:solidFill>
                  <a:prstClr val="black"/>
                </a:solidFill>
                <a:latin typeface="Bookman Old Style" pitchFamily="18" charset="0"/>
              </a:rPr>
              <a:t>calidad, </a:t>
            </a:r>
          </a:p>
          <a:p>
            <a:pPr>
              <a:spcBef>
                <a:spcPts val="600"/>
              </a:spcBef>
              <a:buFont typeface="Arial" pitchFamily="34" charset="0"/>
              <a:buChar char="•"/>
            </a:pPr>
            <a:r>
              <a:rPr lang="es-VE" sz="2000" dirty="0">
                <a:solidFill>
                  <a:prstClr val="black"/>
                </a:solidFill>
                <a:latin typeface="Bookman Old Style" pitchFamily="18" charset="0"/>
              </a:rPr>
              <a:t> políticas públicas desacertadas,</a:t>
            </a:r>
          </a:p>
          <a:p>
            <a:pPr>
              <a:spcBef>
                <a:spcPts val="600"/>
              </a:spcBef>
              <a:buFont typeface="Arial" pitchFamily="34" charset="0"/>
              <a:buChar char="•"/>
            </a:pPr>
            <a:r>
              <a:rPr lang="es-VE" sz="2000" dirty="0">
                <a:solidFill>
                  <a:prstClr val="black"/>
                </a:solidFill>
                <a:latin typeface="Bookman Old Style" pitchFamily="18" charset="0"/>
              </a:rPr>
              <a:t> sobredimensionamiento del Estado , y</a:t>
            </a:r>
          </a:p>
          <a:p>
            <a:pPr marL="177800" indent="-177800">
              <a:spcBef>
                <a:spcPts val="600"/>
              </a:spcBef>
              <a:buFont typeface="Arial" pitchFamily="34" charset="0"/>
              <a:buChar char="•"/>
            </a:pPr>
            <a:r>
              <a:rPr lang="es-VE" sz="2000" dirty="0" smtClean="0">
                <a:solidFill>
                  <a:prstClr val="black"/>
                </a:solidFill>
                <a:latin typeface="Bookman Old Style" pitchFamily="18" charset="0"/>
              </a:rPr>
              <a:t>arraigo </a:t>
            </a:r>
            <a:r>
              <a:rPr lang="es-VE" sz="2000" dirty="0">
                <a:solidFill>
                  <a:prstClr val="black"/>
                </a:solidFill>
                <a:latin typeface="Bookman Old Style" pitchFamily="18" charset="0"/>
              </a:rPr>
              <a:t>de conductas </a:t>
            </a:r>
            <a:r>
              <a:rPr lang="es-VE" sz="2000" dirty="0" smtClean="0">
                <a:solidFill>
                  <a:prstClr val="black"/>
                </a:solidFill>
                <a:latin typeface="Bookman Old Style" pitchFamily="18" charset="0"/>
              </a:rPr>
              <a:t>rentistas y alta corrupción.</a:t>
            </a:r>
          </a:p>
          <a:p>
            <a:pPr marL="177800" indent="-177800">
              <a:spcBef>
                <a:spcPts val="600"/>
              </a:spcBef>
            </a:pPr>
            <a:endParaRPr lang="es-VE" dirty="0">
              <a:solidFill>
                <a:prstClr val="black"/>
              </a:solidFill>
            </a:endParaRPr>
          </a:p>
        </p:txBody>
      </p:sp>
      <p:sp>
        <p:nvSpPr>
          <p:cNvPr id="8" name="7 Flecha abajo"/>
          <p:cNvSpPr/>
          <p:nvPr/>
        </p:nvSpPr>
        <p:spPr>
          <a:xfrm>
            <a:off x="3347864" y="5589240"/>
            <a:ext cx="2160240" cy="504056"/>
          </a:xfrm>
          <a:prstGeom prst="downArrow">
            <a:avLst>
              <a:gd name="adj1" fmla="val 50000"/>
              <a:gd name="adj2" fmla="val 621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CuadroTexto"/>
          <p:cNvSpPr txBox="1"/>
          <p:nvPr/>
        </p:nvSpPr>
        <p:spPr>
          <a:xfrm>
            <a:off x="611560" y="6309320"/>
            <a:ext cx="7800149" cy="369332"/>
          </a:xfrm>
          <a:prstGeom prst="rect">
            <a:avLst/>
          </a:prstGeom>
          <a:noFill/>
        </p:spPr>
        <p:txBody>
          <a:bodyPr wrap="none" rtlCol="0">
            <a:spAutoFit/>
          </a:bodyPr>
          <a:lstStyle/>
          <a:p>
            <a:r>
              <a:rPr lang="es-VE" dirty="0" smtClean="0"/>
              <a:t>Baja capacidad para generar y sostener un proceso de crecimiento económico</a:t>
            </a:r>
            <a:endParaRPr lang="es-ES" dirty="0"/>
          </a:p>
        </p:txBody>
      </p:sp>
      <p:sp>
        <p:nvSpPr>
          <p:cNvPr id="11" name="10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4</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548680"/>
            <a:ext cx="8686800" cy="235496"/>
          </a:xfrm>
        </p:spPr>
        <p:txBody>
          <a:bodyPr>
            <a:normAutofit fontScale="90000"/>
          </a:bodyPr>
          <a:lstStyle/>
          <a:p>
            <a:r>
              <a:rPr lang="es-ES" sz="2200" b="1" dirty="0" smtClean="0">
                <a:effectLst>
                  <a:outerShdw blurRad="38100" dist="38100" dir="2700000" algn="tl">
                    <a:srgbClr val="000000">
                      <a:alpha val="43137"/>
                    </a:srgbClr>
                  </a:outerShdw>
                  <a:reflection blurRad="12700" stA="48000" endA="300" endPos="55000" dir="5400000" sy="-90000" algn="bl" rotWithShape="0"/>
                </a:effectLst>
                <a:latin typeface="Bookman Old Style" pitchFamily="18" charset="0"/>
              </a:rPr>
              <a:t>La naturaleza de las economías petroleras</a:t>
            </a:r>
            <a:endParaRPr lang="es-VE" dirty="0">
              <a:effectLst>
                <a:outerShdw blurRad="38100" dist="38100" dir="2700000" algn="tl">
                  <a:srgbClr val="000000">
                    <a:alpha val="43137"/>
                  </a:srgbClr>
                </a:outerShdw>
                <a:reflection blurRad="12700" stA="48000" endA="300" endPos="55000" dir="5400000" sy="-90000" algn="bl" rotWithShape="0"/>
              </a:effectLst>
            </a:endParaRPr>
          </a:p>
        </p:txBody>
      </p:sp>
      <p:sp>
        <p:nvSpPr>
          <p:cNvPr id="5" name="4 CuadroTexto"/>
          <p:cNvSpPr txBox="1"/>
          <p:nvPr/>
        </p:nvSpPr>
        <p:spPr>
          <a:xfrm>
            <a:off x="179512" y="1052736"/>
            <a:ext cx="8964488" cy="5678478"/>
          </a:xfrm>
          <a:prstGeom prst="rect">
            <a:avLst/>
          </a:prstGeom>
          <a:noFill/>
        </p:spPr>
        <p:txBody>
          <a:bodyPr wrap="square" rtlCol="0">
            <a:spAutoFit/>
          </a:bodyPr>
          <a:lstStyle/>
          <a:p>
            <a:pPr marL="185738" indent="-185738">
              <a:spcBef>
                <a:spcPts val="1200"/>
              </a:spcBef>
              <a:spcAft>
                <a:spcPts val="600"/>
              </a:spcAft>
              <a:buFont typeface="Arial" pitchFamily="34" charset="0"/>
              <a:buChar char="•"/>
            </a:pPr>
            <a:r>
              <a:rPr lang="es-VE" dirty="0">
                <a:solidFill>
                  <a:prstClr val="black"/>
                </a:solidFill>
              </a:rPr>
              <a:t> </a:t>
            </a:r>
            <a:r>
              <a:rPr lang="es-VE" dirty="0" smtClean="0">
                <a:solidFill>
                  <a:prstClr val="black"/>
                </a:solidFill>
              </a:rPr>
              <a:t>Tesis inicial: Sahs-Warner </a:t>
            </a:r>
            <a:r>
              <a:rPr lang="es-VE" dirty="0">
                <a:solidFill>
                  <a:prstClr val="black"/>
                </a:solidFill>
              </a:rPr>
              <a:t>(1995, 1997): los países exportadores de recursos naturales no renovables están condenados por la “maldición de los recursos naturales”. </a:t>
            </a:r>
          </a:p>
          <a:p>
            <a:pPr marL="185738" indent="-185738">
              <a:spcBef>
                <a:spcPts val="1200"/>
              </a:spcBef>
              <a:spcAft>
                <a:spcPts val="600"/>
              </a:spcAft>
              <a:buFont typeface="Arial" pitchFamily="34" charset="0"/>
              <a:buChar char="•"/>
            </a:pPr>
            <a:r>
              <a:rPr lang="es-VE" dirty="0" smtClean="0">
                <a:solidFill>
                  <a:prstClr val="black"/>
                </a:solidFill>
              </a:rPr>
              <a:t>La </a:t>
            </a:r>
            <a:r>
              <a:rPr lang="es-VE" dirty="0">
                <a:solidFill>
                  <a:prstClr val="black"/>
                </a:solidFill>
              </a:rPr>
              <a:t>abundancia de recursos naturales no puede considerarse per se una maldición, pero tampoco es condición suficiente para promover el desarrollo económico</a:t>
            </a:r>
            <a:r>
              <a:rPr lang="es-VE" dirty="0" smtClean="0">
                <a:solidFill>
                  <a:prstClr val="black"/>
                </a:solidFill>
              </a:rPr>
              <a:t>. </a:t>
            </a:r>
            <a:r>
              <a:rPr lang="es-VE" dirty="0">
                <a:solidFill>
                  <a:prstClr val="black"/>
                </a:solidFill>
              </a:rPr>
              <a:t>La maldición depende del contexto específico de cada economía. </a:t>
            </a:r>
          </a:p>
          <a:p>
            <a:pPr marL="185738" indent="-185738">
              <a:spcBef>
                <a:spcPts val="1200"/>
              </a:spcBef>
              <a:spcAft>
                <a:spcPts val="600"/>
              </a:spcAft>
              <a:buFont typeface="Arial" pitchFamily="34" charset="0"/>
              <a:buChar char="•"/>
            </a:pPr>
            <a:r>
              <a:rPr lang="es-VE" dirty="0" smtClean="0">
                <a:solidFill>
                  <a:prstClr val="black"/>
                </a:solidFill>
              </a:rPr>
              <a:t> </a:t>
            </a:r>
            <a:r>
              <a:rPr lang="es-VE" dirty="0">
                <a:solidFill>
                  <a:prstClr val="black"/>
                </a:solidFill>
              </a:rPr>
              <a:t>No es posible determinar a priori si el país tiene dificultades para crecer debido a su dependencia de las exportaciones de petróleo o si el país es muy dependiente del petróleo por qué no puede crecer en otros sectores.</a:t>
            </a:r>
          </a:p>
          <a:p>
            <a:pPr marL="185738" indent="-185738">
              <a:spcBef>
                <a:spcPts val="1200"/>
              </a:spcBef>
              <a:spcAft>
                <a:spcPts val="600"/>
              </a:spcAft>
              <a:buFont typeface="Arial" pitchFamily="34" charset="0"/>
              <a:buChar char="•"/>
            </a:pPr>
            <a:r>
              <a:rPr lang="es-VE" dirty="0" smtClean="0">
                <a:solidFill>
                  <a:prstClr val="black"/>
                </a:solidFill>
              </a:rPr>
              <a:t> </a:t>
            </a:r>
            <a:r>
              <a:rPr lang="es-VE" dirty="0">
                <a:solidFill>
                  <a:prstClr val="black"/>
                </a:solidFill>
              </a:rPr>
              <a:t>La concentración de las exportaciones en el sector petrolero se hace relevante por lo impredecible del comportamiento  a corto plazo de los precios petroleros. </a:t>
            </a:r>
          </a:p>
          <a:p>
            <a:pPr marL="185738" indent="-185738">
              <a:spcBef>
                <a:spcPts val="1200"/>
              </a:spcBef>
              <a:spcAft>
                <a:spcPts val="600"/>
              </a:spcAft>
              <a:buFont typeface="Arial" pitchFamily="34" charset="0"/>
              <a:buChar char="•"/>
            </a:pPr>
            <a:r>
              <a:rPr lang="es-VE" dirty="0" smtClean="0">
                <a:solidFill>
                  <a:prstClr val="black"/>
                </a:solidFill>
              </a:rPr>
              <a:t> </a:t>
            </a:r>
            <a:r>
              <a:rPr lang="es-VE" dirty="0">
                <a:solidFill>
                  <a:prstClr val="black"/>
                </a:solidFill>
              </a:rPr>
              <a:t>Los vínculos entre los shocks en los precios petroleros y el crecimiento económico </a:t>
            </a:r>
            <a:r>
              <a:rPr lang="es-VE" dirty="0" smtClean="0">
                <a:solidFill>
                  <a:prstClr val="black"/>
                </a:solidFill>
              </a:rPr>
              <a:t>no son </a:t>
            </a:r>
            <a:r>
              <a:rPr lang="es-VE" dirty="0">
                <a:solidFill>
                  <a:prstClr val="black"/>
                </a:solidFill>
              </a:rPr>
              <a:t>directos. Los canales de transmisión pueden ser muy complejos y dependen de si los shocks </a:t>
            </a:r>
            <a:r>
              <a:rPr lang="es-VE" dirty="0" smtClean="0">
                <a:solidFill>
                  <a:prstClr val="black"/>
                </a:solidFill>
              </a:rPr>
              <a:t>se perciben como transitorios </a:t>
            </a:r>
            <a:r>
              <a:rPr lang="es-VE" dirty="0">
                <a:solidFill>
                  <a:prstClr val="black"/>
                </a:solidFill>
              </a:rPr>
              <a:t>o </a:t>
            </a:r>
            <a:r>
              <a:rPr lang="es-VE" dirty="0" smtClean="0">
                <a:solidFill>
                  <a:prstClr val="black"/>
                </a:solidFill>
              </a:rPr>
              <a:t>permanentes.</a:t>
            </a:r>
            <a:endParaRPr lang="es-VE" dirty="0">
              <a:solidFill>
                <a:prstClr val="black"/>
              </a:solidFill>
            </a:endParaRPr>
          </a:p>
          <a:p>
            <a:pPr marL="185738" indent="-185738">
              <a:spcBef>
                <a:spcPts val="1200"/>
              </a:spcBef>
              <a:spcAft>
                <a:spcPts val="600"/>
              </a:spcAft>
              <a:buFont typeface="Arial" pitchFamily="34" charset="0"/>
              <a:buChar char="•"/>
            </a:pPr>
            <a:r>
              <a:rPr lang="es-VE" dirty="0">
                <a:solidFill>
                  <a:prstClr val="black"/>
                </a:solidFill>
              </a:rPr>
              <a:t> La impredecibilidad y volatilidad de los precios afecta negativamente el desempeño económico, </a:t>
            </a:r>
            <a:r>
              <a:rPr lang="es-VE" dirty="0" smtClean="0">
                <a:solidFill>
                  <a:prstClr val="black"/>
                </a:solidFill>
              </a:rPr>
              <a:t>especialmente cuando  es baja la capacidad </a:t>
            </a:r>
            <a:r>
              <a:rPr lang="es-VE" dirty="0">
                <a:solidFill>
                  <a:prstClr val="black"/>
                </a:solidFill>
              </a:rPr>
              <a:t>institucional y gerencial para diseñar y administrar políticas económicas estabilizadoras. </a:t>
            </a:r>
          </a:p>
        </p:txBody>
      </p:sp>
      <p:sp>
        <p:nvSpPr>
          <p:cNvPr id="6" name="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5</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79512" y="620688"/>
            <a:ext cx="8236550" cy="461665"/>
          </a:xfrm>
          <a:prstGeom prst="rect">
            <a:avLst/>
          </a:prstGeom>
          <a:noFill/>
        </p:spPr>
        <p:txBody>
          <a:bodyPr wrap="none" rtlCol="0">
            <a:spAutoFit/>
          </a:bodyPr>
          <a:lstStyle/>
          <a:p>
            <a:r>
              <a:rPr lang="es-VE" sz="2400" b="1" dirty="0">
                <a:solidFill>
                  <a:prstClr val="black"/>
                </a:solidFill>
                <a:latin typeface="Bookman Old Style" pitchFamily="18" charset="0"/>
              </a:rPr>
              <a:t>La Tesis de la Maldición de los Recursos Naturales</a:t>
            </a:r>
          </a:p>
        </p:txBody>
      </p:sp>
      <p:sp>
        <p:nvSpPr>
          <p:cNvPr id="6" name="5 CuadroTexto"/>
          <p:cNvSpPr txBox="1"/>
          <p:nvPr/>
        </p:nvSpPr>
        <p:spPr>
          <a:xfrm>
            <a:off x="251520" y="1340768"/>
            <a:ext cx="8568952" cy="4708981"/>
          </a:xfrm>
          <a:prstGeom prst="rect">
            <a:avLst/>
          </a:prstGeom>
          <a:noFill/>
        </p:spPr>
        <p:txBody>
          <a:bodyPr wrap="square" rtlCol="0">
            <a:spAutoFit/>
          </a:bodyPr>
          <a:lstStyle/>
          <a:p>
            <a:pPr>
              <a:spcBef>
                <a:spcPts val="1200"/>
              </a:spcBef>
              <a:buFont typeface="Arial" pitchFamily="34" charset="0"/>
              <a:buChar char="•"/>
            </a:pPr>
            <a:r>
              <a:rPr lang="es-VE" dirty="0">
                <a:solidFill>
                  <a:prstClr val="black"/>
                </a:solidFill>
              </a:rPr>
              <a:t> </a:t>
            </a:r>
            <a:r>
              <a:rPr lang="es-VE" sz="2000" dirty="0">
                <a:solidFill>
                  <a:prstClr val="black"/>
                </a:solidFill>
              </a:rPr>
              <a:t>Un enfoque teórico que examina los temas relacionados con:</a:t>
            </a:r>
          </a:p>
          <a:p>
            <a:pPr lvl="1">
              <a:spcBef>
                <a:spcPts val="1200"/>
              </a:spcBef>
              <a:buFont typeface="Arial" pitchFamily="34" charset="0"/>
              <a:buChar char="•"/>
            </a:pPr>
            <a:r>
              <a:rPr lang="es-VE" sz="2000" dirty="0">
                <a:solidFill>
                  <a:prstClr val="black"/>
                </a:solidFill>
              </a:rPr>
              <a:t> la economía política, </a:t>
            </a:r>
          </a:p>
          <a:p>
            <a:pPr lvl="1">
              <a:spcBef>
                <a:spcPts val="1200"/>
              </a:spcBef>
              <a:buFont typeface="Arial" pitchFamily="34" charset="0"/>
              <a:buChar char="•"/>
            </a:pPr>
            <a:r>
              <a:rPr lang="es-VE" sz="2000" dirty="0">
                <a:solidFill>
                  <a:prstClr val="black"/>
                </a:solidFill>
              </a:rPr>
              <a:t> las implicaciones de las conductas rentísticas , </a:t>
            </a:r>
          </a:p>
          <a:p>
            <a:pPr lvl="1">
              <a:spcBef>
                <a:spcPts val="1200"/>
              </a:spcBef>
              <a:buFont typeface="Arial" pitchFamily="34" charset="0"/>
              <a:buChar char="•"/>
            </a:pPr>
            <a:r>
              <a:rPr lang="es-VE" sz="2000" dirty="0">
                <a:solidFill>
                  <a:prstClr val="black"/>
                </a:solidFill>
              </a:rPr>
              <a:t> el rol de las instituciones,</a:t>
            </a:r>
          </a:p>
          <a:p>
            <a:pPr lvl="1">
              <a:spcBef>
                <a:spcPts val="1200"/>
              </a:spcBef>
              <a:buFont typeface="Arial" pitchFamily="34" charset="0"/>
              <a:buChar char="•"/>
            </a:pPr>
            <a:r>
              <a:rPr lang="es-VE" sz="2000" dirty="0">
                <a:solidFill>
                  <a:prstClr val="black"/>
                </a:solidFill>
              </a:rPr>
              <a:t> las políticas  económicas óptimas.</a:t>
            </a:r>
          </a:p>
          <a:p>
            <a:pPr>
              <a:spcBef>
                <a:spcPts val="1200"/>
              </a:spcBef>
              <a:buFont typeface="Arial" pitchFamily="34" charset="0"/>
              <a:buChar char="•"/>
            </a:pPr>
            <a:r>
              <a:rPr lang="es-VE" sz="2000" dirty="0" smtClean="0">
                <a:solidFill>
                  <a:prstClr val="black"/>
                </a:solidFill>
              </a:rPr>
              <a:t>Factores </a:t>
            </a:r>
            <a:r>
              <a:rPr lang="es-VE" sz="2000" dirty="0">
                <a:solidFill>
                  <a:prstClr val="black"/>
                </a:solidFill>
              </a:rPr>
              <a:t>relevantes asociados a la “maldición de los recursos”:</a:t>
            </a:r>
          </a:p>
          <a:p>
            <a:pPr lvl="1">
              <a:spcBef>
                <a:spcPts val="1200"/>
              </a:spcBef>
              <a:buFont typeface="Arial" pitchFamily="34" charset="0"/>
              <a:buChar char="•"/>
            </a:pPr>
            <a:r>
              <a:rPr lang="es-VE" sz="2000" dirty="0">
                <a:solidFill>
                  <a:prstClr val="black"/>
                </a:solidFill>
              </a:rPr>
              <a:t> las interacciones entre la gestión de la industria petrolera, las rentas que esta genera y la calidad de las instituciones públicas,</a:t>
            </a:r>
          </a:p>
          <a:p>
            <a:pPr lvl="1">
              <a:spcBef>
                <a:spcPts val="1200"/>
              </a:spcBef>
              <a:buFont typeface="Arial" pitchFamily="34" charset="0"/>
              <a:buChar char="•"/>
            </a:pPr>
            <a:r>
              <a:rPr lang="es-VE" sz="2000" dirty="0">
                <a:solidFill>
                  <a:prstClr val="black"/>
                </a:solidFill>
              </a:rPr>
              <a:t> las implicaciones de gestionar una economía volátil,</a:t>
            </a:r>
          </a:p>
          <a:p>
            <a:pPr lvl="1">
              <a:spcBef>
                <a:spcPts val="1200"/>
              </a:spcBef>
              <a:buFont typeface="Arial" pitchFamily="34" charset="0"/>
              <a:buChar char="•"/>
            </a:pPr>
            <a:r>
              <a:rPr lang="es-VE" sz="2000" dirty="0">
                <a:solidFill>
                  <a:prstClr val="black"/>
                </a:solidFill>
              </a:rPr>
              <a:t> los factores relacionados con los impactos negativos sociales y ambientales de la explotación de recursos no renovables.</a:t>
            </a:r>
          </a:p>
        </p:txBody>
      </p:sp>
      <p:sp>
        <p:nvSpPr>
          <p:cNvPr id="7" name="6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6</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ox(in)">
                                      <p:cBhvr>
                                        <p:cTn id="10" dur="500"/>
                                        <p:tgtEl>
                                          <p:spTgt spid="6">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ox(in)">
                                      <p:cBhvr>
                                        <p:cTn id="13" dur="500"/>
                                        <p:tgtEl>
                                          <p:spTgt spid="6">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ox(in)">
                                      <p:cBhvr>
                                        <p:cTn id="16" dur="500"/>
                                        <p:tgtEl>
                                          <p:spTgt spid="6">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ox(in)">
                                      <p:cBhvr>
                                        <p:cTn id="19" dur="500"/>
                                        <p:tgtEl>
                                          <p:spTgt spid="6">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box(in)">
                                      <p:cBhvr>
                                        <p:cTn id="24" dur="500"/>
                                        <p:tgtEl>
                                          <p:spTgt spid="6">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box(in)">
                                      <p:cBhvr>
                                        <p:cTn id="27" dur="500"/>
                                        <p:tgtEl>
                                          <p:spTgt spid="6">
                                            <p:txEl>
                                              <p:pRg st="6" end="6"/>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box(in)">
                                      <p:cBhvr>
                                        <p:cTn id="30" dur="500"/>
                                        <p:tgtEl>
                                          <p:spTgt spid="6">
                                            <p:txEl>
                                              <p:pRg st="7" end="7"/>
                                            </p:txEl>
                                          </p:spTgt>
                                        </p:tgtEl>
                                      </p:cBhvr>
                                    </p:animEffect>
                                  </p:childTnLst>
                                </p:cTn>
                              </p:par>
                              <p:par>
                                <p:cTn id="31" presetID="4" presetClass="entr" presetSubtype="16" fill="hold"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box(in)">
                                      <p:cBhvr>
                                        <p:cTn id="33"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a:xfrm>
            <a:off x="8382000" y="6613525"/>
            <a:ext cx="762000" cy="244475"/>
          </a:xfrm>
        </p:spPr>
        <p:txBody>
          <a:bodyPr/>
          <a:lstStyle/>
          <a:p>
            <a:fld id="{CF7A2BDD-D331-44F0-96AA-4FB4ED497064}" type="slidenum">
              <a:rPr lang="es-VE" smtClean="0">
                <a:solidFill>
                  <a:srgbClr val="F0A22E">
                    <a:shade val="75000"/>
                  </a:srgbClr>
                </a:solidFill>
              </a:rPr>
              <a:pPr/>
              <a:t>7</a:t>
            </a:fld>
            <a:endParaRPr lang="es-VE" dirty="0">
              <a:solidFill>
                <a:srgbClr val="F0A22E">
                  <a:shade val="75000"/>
                </a:srgbClr>
              </a:solidFill>
            </a:endParaRPr>
          </a:p>
        </p:txBody>
      </p:sp>
      <p:sp>
        <p:nvSpPr>
          <p:cNvPr id="5" name="4 CuadroTexto"/>
          <p:cNvSpPr txBox="1"/>
          <p:nvPr/>
        </p:nvSpPr>
        <p:spPr>
          <a:xfrm>
            <a:off x="467544" y="620688"/>
            <a:ext cx="4416594" cy="400110"/>
          </a:xfrm>
          <a:prstGeom prst="rect">
            <a:avLst/>
          </a:prstGeom>
          <a:noFill/>
        </p:spPr>
        <p:txBody>
          <a:bodyPr wrap="none" rtlCol="0">
            <a:spAutoFit/>
          </a:bodyPr>
          <a:lstStyle/>
          <a:p>
            <a:r>
              <a:rPr lang="es-VE" sz="2000" b="1" dirty="0">
                <a:solidFill>
                  <a:prstClr val="black"/>
                </a:solidFill>
                <a:effectLst>
                  <a:outerShdw blurRad="38100" dist="38100" dir="2700000" algn="tl">
                    <a:srgbClr val="000000">
                      <a:alpha val="43137"/>
                    </a:srgbClr>
                  </a:outerShdw>
                </a:effectLst>
                <a:latin typeface="Bookman Old Style" pitchFamily="18" charset="0"/>
              </a:rPr>
              <a:t>Sobre el rol de las Instituciones</a:t>
            </a:r>
          </a:p>
        </p:txBody>
      </p:sp>
      <p:sp>
        <p:nvSpPr>
          <p:cNvPr id="6" name="5 CuadroTexto"/>
          <p:cNvSpPr txBox="1"/>
          <p:nvPr/>
        </p:nvSpPr>
        <p:spPr>
          <a:xfrm>
            <a:off x="323527" y="1052736"/>
            <a:ext cx="8820473" cy="5489195"/>
          </a:xfrm>
          <a:prstGeom prst="rect">
            <a:avLst/>
          </a:prstGeom>
          <a:noFill/>
        </p:spPr>
        <p:txBody>
          <a:bodyPr wrap="square" rtlCol="0">
            <a:spAutoFit/>
          </a:bodyPr>
          <a:lstStyle/>
          <a:p>
            <a:pPr>
              <a:lnSpc>
                <a:spcPct val="150000"/>
              </a:lnSpc>
              <a:spcBef>
                <a:spcPts val="1200"/>
              </a:spcBef>
              <a:buFont typeface="Arial" pitchFamily="34" charset="0"/>
              <a:buChar char="•"/>
            </a:pPr>
            <a:r>
              <a:rPr lang="es-VE" dirty="0">
                <a:solidFill>
                  <a:prstClr val="black"/>
                </a:solidFill>
              </a:rPr>
              <a:t> Un marco institucional de pobre calidad es un elemento determinante para la existencia de canales a través de los cuales se concreta la “maldición de los recursos”. </a:t>
            </a:r>
          </a:p>
          <a:p>
            <a:pPr>
              <a:lnSpc>
                <a:spcPct val="150000"/>
              </a:lnSpc>
              <a:spcBef>
                <a:spcPts val="1200"/>
              </a:spcBef>
              <a:buFont typeface="Arial" pitchFamily="34" charset="0"/>
              <a:buChar char="•"/>
            </a:pPr>
            <a:r>
              <a:rPr lang="es-VE" dirty="0">
                <a:solidFill>
                  <a:prstClr val="black"/>
                </a:solidFill>
              </a:rPr>
              <a:t>La dependencia del petróleo puede erosionar la calidad institucional existente o impedir que el marco institucional evolucione en la dirección requerida (la calidad de las instituciones es una consecuencia). </a:t>
            </a:r>
          </a:p>
          <a:p>
            <a:pPr>
              <a:lnSpc>
                <a:spcPct val="150000"/>
              </a:lnSpc>
              <a:spcBef>
                <a:spcPts val="1200"/>
              </a:spcBef>
              <a:buFont typeface="Arial" pitchFamily="34" charset="0"/>
              <a:buChar char="•"/>
            </a:pPr>
            <a:r>
              <a:rPr lang="es-VE" dirty="0">
                <a:solidFill>
                  <a:prstClr val="black"/>
                </a:solidFill>
              </a:rPr>
              <a:t> </a:t>
            </a:r>
            <a:r>
              <a:rPr lang="es-ES" dirty="0">
                <a:solidFill>
                  <a:prstClr val="black"/>
                </a:solidFill>
              </a:rPr>
              <a:t>Al depender de la renta, los gobiernos requieren menos de los impuestos internos y esto los hace más irresponsables y poco eficientes en la administración de los ingresos petroleros.</a:t>
            </a:r>
          </a:p>
          <a:p>
            <a:pPr>
              <a:lnSpc>
                <a:spcPct val="150000"/>
              </a:lnSpc>
              <a:spcBef>
                <a:spcPts val="1200"/>
              </a:spcBef>
              <a:buFont typeface="Arial" pitchFamily="34" charset="0"/>
              <a:buChar char="•"/>
            </a:pPr>
            <a:r>
              <a:rPr lang="es-ES" dirty="0">
                <a:solidFill>
                  <a:prstClr val="black"/>
                </a:solidFill>
              </a:rPr>
              <a:t> Uno de los grandes retos de la gestión política sería entonces cómo evitar que la dependencia del petróleo impida desarrollar las instituciones (un mal equilibrio, donde instituciones débiles conducen a un patrón de explotación de los recursos petroleros que no exige mejorar este marco institucional).  </a:t>
            </a:r>
            <a:endParaRPr lang="es-VE"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404664"/>
            <a:ext cx="4879862" cy="461665"/>
          </a:xfrm>
          <a:prstGeom prst="rect">
            <a:avLst/>
          </a:prstGeom>
          <a:noFill/>
        </p:spPr>
        <p:txBody>
          <a:bodyPr wrap="none" rtlCol="0">
            <a:spAutoFit/>
          </a:bodyPr>
          <a:lstStyle/>
          <a:p>
            <a:r>
              <a:rPr lang="es-VE" sz="2400" b="1" dirty="0" smtClean="0">
                <a:solidFill>
                  <a:prstClr val="black"/>
                </a:solidFill>
                <a:effectLst>
                  <a:outerShdw blurRad="38100" dist="38100" dir="2700000" algn="tl">
                    <a:srgbClr val="000000">
                      <a:alpha val="43137"/>
                    </a:srgbClr>
                  </a:outerShdw>
                </a:effectLst>
                <a:latin typeface="Bookman Old Style" pitchFamily="18" charset="0"/>
              </a:rPr>
              <a:t>Conclusiones fundamentales:</a:t>
            </a:r>
            <a:endParaRPr lang="es-ES" sz="2400" b="1" dirty="0">
              <a:solidFill>
                <a:prstClr val="black"/>
              </a:solidFill>
              <a:effectLst>
                <a:outerShdw blurRad="38100" dist="38100" dir="2700000" algn="tl">
                  <a:srgbClr val="000000">
                    <a:alpha val="43137"/>
                  </a:srgbClr>
                </a:outerShdw>
              </a:effectLst>
              <a:latin typeface="Bookman Old Style" pitchFamily="18" charset="0"/>
            </a:endParaRPr>
          </a:p>
        </p:txBody>
      </p:sp>
      <p:sp>
        <p:nvSpPr>
          <p:cNvPr id="5" name="4 CuadroTexto"/>
          <p:cNvSpPr txBox="1"/>
          <p:nvPr/>
        </p:nvSpPr>
        <p:spPr>
          <a:xfrm>
            <a:off x="251520" y="1124744"/>
            <a:ext cx="8568952" cy="5378395"/>
          </a:xfrm>
          <a:prstGeom prst="rect">
            <a:avLst/>
          </a:prstGeom>
          <a:noFill/>
        </p:spPr>
        <p:txBody>
          <a:bodyPr wrap="square" rtlCol="0">
            <a:spAutoFit/>
          </a:bodyPr>
          <a:lstStyle/>
          <a:p>
            <a:pPr algn="just">
              <a:lnSpc>
                <a:spcPct val="150000"/>
              </a:lnSpc>
              <a:spcBef>
                <a:spcPts val="1200"/>
              </a:spcBef>
              <a:buFont typeface="Arial" pitchFamily="34" charset="0"/>
              <a:buChar char="•"/>
            </a:pPr>
            <a:r>
              <a:rPr lang="es-VE" dirty="0">
                <a:solidFill>
                  <a:prstClr val="black"/>
                </a:solidFill>
              </a:rPr>
              <a:t> </a:t>
            </a:r>
            <a:r>
              <a:rPr lang="es-VE" sz="1900" dirty="0">
                <a:solidFill>
                  <a:prstClr val="black"/>
                </a:solidFill>
              </a:rPr>
              <a:t>No es la abundancia de los recursos petroleros per-se, ni la naturaleza de los choques en los ingresos petroleros lo que afecta negativamente el crecimiento.</a:t>
            </a:r>
          </a:p>
          <a:p>
            <a:pPr algn="just">
              <a:lnSpc>
                <a:spcPct val="150000"/>
              </a:lnSpc>
              <a:spcBef>
                <a:spcPts val="1200"/>
              </a:spcBef>
              <a:buFont typeface="Arial" pitchFamily="34" charset="0"/>
              <a:buChar char="•"/>
            </a:pPr>
            <a:r>
              <a:rPr lang="es-VE" sz="1900" dirty="0">
                <a:solidFill>
                  <a:prstClr val="black"/>
                </a:solidFill>
              </a:rPr>
              <a:t>Es imprescindible desvincular el desempeño de la actividad económica interna de la volatilidad de los precios petroleros.</a:t>
            </a:r>
          </a:p>
          <a:p>
            <a:pPr algn="just">
              <a:lnSpc>
                <a:spcPct val="150000"/>
              </a:lnSpc>
              <a:spcBef>
                <a:spcPts val="1200"/>
              </a:spcBef>
              <a:buFont typeface="Arial" pitchFamily="34" charset="0"/>
              <a:buChar char="•"/>
            </a:pPr>
            <a:r>
              <a:rPr lang="es-VE" sz="1900" dirty="0">
                <a:solidFill>
                  <a:prstClr val="black"/>
                </a:solidFill>
              </a:rPr>
              <a:t> Las circunstancias especificas del </a:t>
            </a:r>
            <a:r>
              <a:rPr lang="es-VE" sz="1900" dirty="0" smtClean="0">
                <a:solidFill>
                  <a:prstClr val="black"/>
                </a:solidFill>
              </a:rPr>
              <a:t>país, </a:t>
            </a:r>
            <a:r>
              <a:rPr lang="es-VE" sz="1900" dirty="0">
                <a:solidFill>
                  <a:prstClr val="black"/>
                </a:solidFill>
              </a:rPr>
              <a:t>y en especial  la calidad de sus instituciones, son </a:t>
            </a:r>
            <a:r>
              <a:rPr lang="es-VE" sz="1900" dirty="0" smtClean="0">
                <a:solidFill>
                  <a:prstClr val="black"/>
                </a:solidFill>
              </a:rPr>
              <a:t>un factor </a:t>
            </a:r>
            <a:r>
              <a:rPr lang="es-VE" sz="1900" dirty="0">
                <a:solidFill>
                  <a:prstClr val="black"/>
                </a:solidFill>
              </a:rPr>
              <a:t>clave. </a:t>
            </a:r>
          </a:p>
          <a:p>
            <a:pPr algn="just">
              <a:lnSpc>
                <a:spcPct val="150000"/>
              </a:lnSpc>
              <a:spcBef>
                <a:spcPts val="1200"/>
              </a:spcBef>
              <a:buFont typeface="Arial" pitchFamily="34" charset="0"/>
              <a:buChar char="•"/>
            </a:pPr>
            <a:r>
              <a:rPr lang="es-VE" sz="1900" dirty="0">
                <a:solidFill>
                  <a:prstClr val="black"/>
                </a:solidFill>
              </a:rPr>
              <a:t> </a:t>
            </a:r>
            <a:r>
              <a:rPr lang="es-VE" sz="1900" dirty="0" smtClean="0">
                <a:solidFill>
                  <a:prstClr val="black"/>
                </a:solidFill>
              </a:rPr>
              <a:t>El reto es cómo desarrollar </a:t>
            </a:r>
            <a:r>
              <a:rPr lang="es-ES" sz="1900" dirty="0" smtClean="0">
                <a:solidFill>
                  <a:prstClr val="black"/>
                </a:solidFill>
              </a:rPr>
              <a:t>las </a:t>
            </a:r>
            <a:r>
              <a:rPr lang="es-ES" sz="1900" dirty="0">
                <a:solidFill>
                  <a:prstClr val="black"/>
                </a:solidFill>
              </a:rPr>
              <a:t>llamadas </a:t>
            </a:r>
            <a:r>
              <a:rPr lang="es-ES" sz="1900" b="1" i="1" dirty="0">
                <a:solidFill>
                  <a:prstClr val="black"/>
                </a:solidFill>
              </a:rPr>
              <a:t>“instituciones amigables con una economía productiva”</a:t>
            </a:r>
            <a:r>
              <a:rPr lang="es-ES" sz="1900" dirty="0">
                <a:solidFill>
                  <a:prstClr val="black"/>
                </a:solidFill>
              </a:rPr>
              <a:t>, es decir aquellas donde las actividades de búsqueda de renta y las productivas son más bien complementarias, en oposición a las instituciones adversas al mercado donde tales actividades son más bien sustitutivas.</a:t>
            </a:r>
          </a:p>
        </p:txBody>
      </p:sp>
      <p:sp>
        <p:nvSpPr>
          <p:cNvPr id="6" name="5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8</a:t>
            </a:fld>
            <a:endParaRPr lang="es-ES" dirty="0">
              <a:solidFill>
                <a:srgbClr val="F0A22E">
                  <a:shade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heckerboard(across)">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blinds(horizontal)">
                                      <p:cBhvr>
                                        <p:cTn id="2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131840" y="1988840"/>
            <a:ext cx="353943" cy="1804340"/>
          </a:xfrm>
          <a:prstGeom prst="rect">
            <a:avLst/>
          </a:prstGeom>
          <a:noFill/>
        </p:spPr>
        <p:txBody>
          <a:bodyPr vert="vert270" wrap="none" rtlCol="0">
            <a:spAutoFit/>
          </a:bodyPr>
          <a:lstStyle/>
          <a:p>
            <a:r>
              <a:rPr lang="es-ES" sz="1100" dirty="0">
                <a:solidFill>
                  <a:prstClr val="black"/>
                </a:solidFill>
                <a:latin typeface="Bookman Old Style" pitchFamily="18" charset="0"/>
              </a:rPr>
              <a:t>Embargo petrolero </a:t>
            </a:r>
            <a:r>
              <a:rPr lang="es-ES" sz="1100" dirty="0" smtClean="0">
                <a:solidFill>
                  <a:prstClr val="black"/>
                </a:solidFill>
                <a:latin typeface="Bookman Old Style" pitchFamily="18" charset="0"/>
              </a:rPr>
              <a:t>árabe</a:t>
            </a:r>
            <a:endParaRPr lang="es-ES" sz="1100" dirty="0">
              <a:solidFill>
                <a:prstClr val="black"/>
              </a:solidFill>
              <a:latin typeface="Bookman Old Style" pitchFamily="18" charset="0"/>
            </a:endParaRPr>
          </a:p>
        </p:txBody>
      </p:sp>
      <p:sp>
        <p:nvSpPr>
          <p:cNvPr id="13" name="12 CuadroTexto"/>
          <p:cNvSpPr txBox="1"/>
          <p:nvPr/>
        </p:nvSpPr>
        <p:spPr>
          <a:xfrm>
            <a:off x="2627784" y="116632"/>
            <a:ext cx="3618811" cy="369332"/>
          </a:xfrm>
          <a:prstGeom prst="rect">
            <a:avLst/>
          </a:prstGeom>
          <a:noFill/>
        </p:spPr>
        <p:txBody>
          <a:bodyPr wrap="none" rtlCol="0">
            <a:spAutoFit/>
          </a:bodyPr>
          <a:lstStyle/>
          <a:p>
            <a:r>
              <a:rPr lang="es-VE" b="1" dirty="0">
                <a:solidFill>
                  <a:prstClr val="black"/>
                </a:solidFill>
              </a:rPr>
              <a:t>Volatilidad de los Ingresos Externos</a:t>
            </a:r>
            <a:endParaRPr lang="es-ES" b="1" dirty="0">
              <a:solidFill>
                <a:prstClr val="black"/>
              </a:solidFill>
            </a:endParaRPr>
          </a:p>
        </p:txBody>
      </p:sp>
      <p:sp>
        <p:nvSpPr>
          <p:cNvPr id="26" name="25 CuadroTexto"/>
          <p:cNvSpPr txBox="1"/>
          <p:nvPr/>
        </p:nvSpPr>
        <p:spPr>
          <a:xfrm>
            <a:off x="251520" y="5949280"/>
            <a:ext cx="8712968" cy="830997"/>
          </a:xfrm>
          <a:prstGeom prst="rect">
            <a:avLst/>
          </a:prstGeom>
          <a:noFill/>
        </p:spPr>
        <p:txBody>
          <a:bodyPr wrap="square" rtlCol="0">
            <a:spAutoFit/>
          </a:bodyPr>
          <a:lstStyle/>
          <a:p>
            <a:pPr algn="ctr"/>
            <a:r>
              <a:rPr lang="es-VE" sz="1600" b="1" i="1" dirty="0" smtClean="0">
                <a:solidFill>
                  <a:srgbClr val="0070C0"/>
                </a:solidFill>
              </a:rPr>
              <a:t>Además de </a:t>
            </a:r>
            <a:r>
              <a:rPr lang="es-VE" sz="1600" b="1" i="1" dirty="0">
                <a:solidFill>
                  <a:srgbClr val="0070C0"/>
                </a:solidFill>
              </a:rPr>
              <a:t>los impactos directos de la volatilidad de los precios petroleros sobre la inversión y el consumo, son </a:t>
            </a:r>
            <a:r>
              <a:rPr lang="es-VE" sz="1600" b="1" i="1" dirty="0" smtClean="0">
                <a:solidFill>
                  <a:srgbClr val="0070C0"/>
                </a:solidFill>
              </a:rPr>
              <a:t>fundamentales las </a:t>
            </a:r>
            <a:r>
              <a:rPr lang="es-VE" sz="1600" b="1" i="1" dirty="0">
                <a:solidFill>
                  <a:srgbClr val="0070C0"/>
                </a:solidFill>
              </a:rPr>
              <a:t>reacciones en la gestión fiscal, la política monetaria y el régimen cambiario (los canales que determinan cómo los choques se trasmiten al resto de la </a:t>
            </a:r>
            <a:r>
              <a:rPr lang="es-VE" sz="1600" b="1" i="1" dirty="0" smtClean="0">
                <a:solidFill>
                  <a:srgbClr val="0070C0"/>
                </a:solidFill>
              </a:rPr>
              <a:t>economía)</a:t>
            </a:r>
            <a:endParaRPr lang="es-ES" sz="1600" b="1" i="1" dirty="0">
              <a:solidFill>
                <a:srgbClr val="0070C0"/>
              </a:solidFill>
            </a:endParaRPr>
          </a:p>
        </p:txBody>
      </p:sp>
      <p:sp>
        <p:nvSpPr>
          <p:cNvPr id="34" name="33 CuadroTexto"/>
          <p:cNvSpPr txBox="1"/>
          <p:nvPr/>
        </p:nvSpPr>
        <p:spPr>
          <a:xfrm>
            <a:off x="1403648" y="5301208"/>
            <a:ext cx="6224909" cy="338554"/>
          </a:xfrm>
          <a:prstGeom prst="rect">
            <a:avLst/>
          </a:prstGeom>
          <a:noFill/>
        </p:spPr>
        <p:txBody>
          <a:bodyPr wrap="none" rtlCol="0">
            <a:spAutoFit/>
          </a:bodyPr>
          <a:lstStyle/>
          <a:p>
            <a:r>
              <a:rPr lang="es-VE" sz="1600" b="1" i="1" dirty="0">
                <a:solidFill>
                  <a:srgbClr val="FF0000"/>
                </a:solidFill>
              </a:rPr>
              <a:t>Los precios petroleros no siguen una tendencia definida a largo plazo</a:t>
            </a:r>
            <a:endParaRPr lang="es-ES" sz="1600" b="1" i="1" dirty="0">
              <a:solidFill>
                <a:srgbClr val="FF0000"/>
              </a:solidFill>
            </a:endParaRPr>
          </a:p>
        </p:txBody>
      </p:sp>
      <p:graphicFrame>
        <p:nvGraphicFramePr>
          <p:cNvPr id="16" name="26 Gráfico">
            <a:extLst>
              <a:ext uri="{FF2B5EF4-FFF2-40B4-BE49-F238E27FC236}">
                <a16:creationId xmlns:xdr="http://schemas.openxmlformats.org/drawingml/2006/spreadsheetDrawing" xmlns:a16="http://schemas.microsoft.com/office/drawing/2014/main" xmlns="" xmlns:lc="http://schemas.openxmlformats.org/drawingml/2006/lockedCanvas" id="{00000000-0008-0000-0300-000003000000}"/>
              </a:ext>
            </a:extLst>
          </p:cNvPr>
          <p:cNvGraphicFramePr/>
          <p:nvPr/>
        </p:nvGraphicFramePr>
        <p:xfrm>
          <a:off x="107504" y="476672"/>
          <a:ext cx="8784976" cy="5040560"/>
        </p:xfrm>
        <a:graphic>
          <a:graphicData uri="http://schemas.openxmlformats.org/drawingml/2006/chart">
            <c:chart xmlns:c="http://schemas.openxmlformats.org/drawingml/2006/chart" xmlns:r="http://schemas.openxmlformats.org/officeDocument/2006/relationships" r:id="rId2"/>
          </a:graphicData>
        </a:graphic>
      </p:graphicFrame>
      <p:cxnSp>
        <p:nvCxnSpPr>
          <p:cNvPr id="19" name="18 Conector recto"/>
          <p:cNvCxnSpPr/>
          <p:nvPr/>
        </p:nvCxnSpPr>
        <p:spPr>
          <a:xfrm flipV="1">
            <a:off x="3491880" y="980728"/>
            <a:ext cx="0" cy="381642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flipV="1">
            <a:off x="4788024" y="980728"/>
            <a:ext cx="0" cy="381642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rot="16200000">
            <a:off x="3658689" y="2758135"/>
            <a:ext cx="1944216" cy="261610"/>
          </a:xfrm>
          <a:prstGeom prst="rect">
            <a:avLst/>
          </a:prstGeom>
          <a:noFill/>
        </p:spPr>
        <p:txBody>
          <a:bodyPr wrap="square" rtlCol="0">
            <a:spAutoFit/>
          </a:bodyPr>
          <a:lstStyle/>
          <a:p>
            <a:r>
              <a:rPr lang="es-VE" sz="1100" dirty="0" smtClean="0">
                <a:latin typeface="Bookman Old Style" pitchFamily="18" charset="0"/>
              </a:rPr>
              <a:t>Guerra de Precios OPEP</a:t>
            </a:r>
            <a:endParaRPr lang="es-ES" sz="1100" dirty="0">
              <a:latin typeface="Bookman Old Style" pitchFamily="18" charset="0"/>
            </a:endParaRPr>
          </a:p>
        </p:txBody>
      </p:sp>
      <p:sp>
        <p:nvSpPr>
          <p:cNvPr id="24" name="23 CuadroTexto"/>
          <p:cNvSpPr txBox="1"/>
          <p:nvPr/>
        </p:nvSpPr>
        <p:spPr>
          <a:xfrm rot="16200000">
            <a:off x="5350877" y="2794139"/>
            <a:ext cx="1440160" cy="261610"/>
          </a:xfrm>
          <a:prstGeom prst="rect">
            <a:avLst/>
          </a:prstGeom>
          <a:noFill/>
        </p:spPr>
        <p:txBody>
          <a:bodyPr wrap="square" rtlCol="0">
            <a:spAutoFit/>
          </a:bodyPr>
          <a:lstStyle/>
          <a:p>
            <a:r>
              <a:rPr lang="es-VE" sz="1100" dirty="0" smtClean="0">
                <a:latin typeface="Bookman Old Style" pitchFamily="18" charset="0"/>
              </a:rPr>
              <a:t>Crisis Asiática</a:t>
            </a:r>
            <a:endParaRPr lang="es-ES" sz="1100" dirty="0">
              <a:latin typeface="Bookman Old Style" pitchFamily="18" charset="0"/>
            </a:endParaRPr>
          </a:p>
        </p:txBody>
      </p:sp>
      <p:cxnSp>
        <p:nvCxnSpPr>
          <p:cNvPr id="27" name="26 Conector recto"/>
          <p:cNvCxnSpPr/>
          <p:nvPr/>
        </p:nvCxnSpPr>
        <p:spPr>
          <a:xfrm flipV="1">
            <a:off x="6804248" y="980728"/>
            <a:ext cx="0" cy="381642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8" name="27 CuadroTexto"/>
          <p:cNvSpPr txBox="1"/>
          <p:nvPr/>
        </p:nvSpPr>
        <p:spPr>
          <a:xfrm rot="16200000">
            <a:off x="5674913" y="2830143"/>
            <a:ext cx="1944216" cy="261610"/>
          </a:xfrm>
          <a:prstGeom prst="rect">
            <a:avLst/>
          </a:prstGeom>
          <a:noFill/>
        </p:spPr>
        <p:txBody>
          <a:bodyPr wrap="square" rtlCol="0">
            <a:spAutoFit/>
          </a:bodyPr>
          <a:lstStyle/>
          <a:p>
            <a:r>
              <a:rPr lang="es-VE" sz="1100" dirty="0" smtClean="0">
                <a:latin typeface="Bookman Old Style" pitchFamily="18" charset="0"/>
              </a:rPr>
              <a:t>Ataque Torres Gemelas</a:t>
            </a:r>
            <a:endParaRPr lang="es-ES" sz="1100" dirty="0">
              <a:latin typeface="Bookman Old Style" pitchFamily="18" charset="0"/>
            </a:endParaRPr>
          </a:p>
        </p:txBody>
      </p:sp>
      <p:cxnSp>
        <p:nvCxnSpPr>
          <p:cNvPr id="31" name="30 Conector recto"/>
          <p:cNvCxnSpPr/>
          <p:nvPr/>
        </p:nvCxnSpPr>
        <p:spPr>
          <a:xfrm flipV="1">
            <a:off x="7668344" y="980728"/>
            <a:ext cx="0" cy="381642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rot="16200000">
            <a:off x="6827041" y="3478215"/>
            <a:ext cx="1368152" cy="261610"/>
          </a:xfrm>
          <a:prstGeom prst="rect">
            <a:avLst/>
          </a:prstGeom>
          <a:noFill/>
        </p:spPr>
        <p:txBody>
          <a:bodyPr wrap="square" rtlCol="0">
            <a:spAutoFit/>
          </a:bodyPr>
          <a:lstStyle/>
          <a:p>
            <a:r>
              <a:rPr lang="es-VE" sz="1100" dirty="0" smtClean="0">
                <a:latin typeface="Bookman Old Style" pitchFamily="18" charset="0"/>
              </a:rPr>
              <a:t>Gran Recesión</a:t>
            </a:r>
            <a:endParaRPr lang="es-ES" sz="1100" dirty="0">
              <a:latin typeface="Bookman Old Style" pitchFamily="18" charset="0"/>
            </a:endParaRPr>
          </a:p>
        </p:txBody>
      </p:sp>
      <p:cxnSp>
        <p:nvCxnSpPr>
          <p:cNvPr id="39" name="38 Conector recto"/>
          <p:cNvCxnSpPr/>
          <p:nvPr/>
        </p:nvCxnSpPr>
        <p:spPr>
          <a:xfrm flipV="1">
            <a:off x="8244408" y="980728"/>
            <a:ext cx="0" cy="3816424"/>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40" name="39 CuadroTexto"/>
          <p:cNvSpPr txBox="1"/>
          <p:nvPr/>
        </p:nvSpPr>
        <p:spPr>
          <a:xfrm rot="16200000">
            <a:off x="7655133" y="3082171"/>
            <a:ext cx="864096" cy="261610"/>
          </a:xfrm>
          <a:prstGeom prst="rect">
            <a:avLst/>
          </a:prstGeom>
          <a:noFill/>
        </p:spPr>
        <p:txBody>
          <a:bodyPr wrap="square" rtlCol="0">
            <a:spAutoFit/>
          </a:bodyPr>
          <a:lstStyle/>
          <a:p>
            <a:r>
              <a:rPr lang="es-VE" sz="1100" dirty="0" smtClean="0">
                <a:latin typeface="Bookman Old Style" pitchFamily="18" charset="0"/>
              </a:rPr>
              <a:t>Shale Oil</a:t>
            </a:r>
            <a:endParaRPr lang="es-ES" sz="1100" dirty="0">
              <a:latin typeface="Bookman Old Style" pitchFamily="18" charset="0"/>
            </a:endParaRPr>
          </a:p>
        </p:txBody>
      </p:sp>
      <p:sp>
        <p:nvSpPr>
          <p:cNvPr id="20" name="19 Marcador de número de diapositiva"/>
          <p:cNvSpPr>
            <a:spLocks noGrp="1"/>
          </p:cNvSpPr>
          <p:nvPr>
            <p:ph type="sldNum" sz="quarter" idx="12"/>
          </p:nvPr>
        </p:nvSpPr>
        <p:spPr/>
        <p:txBody>
          <a:bodyPr/>
          <a:lstStyle/>
          <a:p>
            <a:fld id="{CF7A2BDD-D331-44F0-96AA-4FB4ED497064}" type="slidenum">
              <a:rPr lang="es-ES" smtClean="0">
                <a:solidFill>
                  <a:srgbClr val="F0A22E">
                    <a:shade val="75000"/>
                  </a:srgbClr>
                </a:solidFill>
              </a:rPr>
              <a:pPr/>
              <a:t>9</a:t>
            </a:fld>
            <a:endParaRPr lang="es-ES" dirty="0">
              <a:solidFill>
                <a:srgbClr val="F0A22E">
                  <a:shade val="75000"/>
                </a:srgbClr>
              </a:solidFill>
            </a:endParaRPr>
          </a:p>
        </p:txBody>
      </p:sp>
    </p:spTree>
    <p:extLst>
      <p:ext uri="{BB962C8B-B14F-4D97-AF65-F5344CB8AC3E}">
        <p14:creationId xmlns:p14="http://schemas.microsoft.com/office/powerpoint/2010/main" xmlns="" val="15270041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6REMadwZRUihOFmCAUGOjw"/>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TS010167117">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944</TotalTime>
  <Words>3315</Words>
  <Application>Microsoft Office PowerPoint</Application>
  <PresentationFormat>Presentación en pantalla (4:3)</PresentationFormat>
  <Paragraphs>529</Paragraphs>
  <Slides>30</Slides>
  <Notes>4</Notes>
  <HiddenSlides>0</HiddenSlides>
  <MMClips>0</MMClips>
  <ScaleCrop>false</ScaleCrop>
  <HeadingPairs>
    <vt:vector size="4" baseType="variant">
      <vt:variant>
        <vt:lpstr>Tema</vt:lpstr>
      </vt:variant>
      <vt:variant>
        <vt:i4>2</vt:i4>
      </vt:variant>
      <vt:variant>
        <vt:lpstr>Títulos de diapositiva</vt:lpstr>
      </vt:variant>
      <vt:variant>
        <vt:i4>30</vt:i4>
      </vt:variant>
    </vt:vector>
  </HeadingPairs>
  <TitlesOfParts>
    <vt:vector size="32" baseType="lpstr">
      <vt:lpstr>1_TS010167117</vt:lpstr>
      <vt:lpstr>Diseño personalizado</vt:lpstr>
      <vt:lpstr>El petróleo y la macroeconomía en la Venezuela contemporánea</vt:lpstr>
      <vt:lpstr>Diapositiva 2</vt:lpstr>
      <vt:lpstr>Diapositiva 3</vt:lpstr>
      <vt:lpstr>Diapositiva 4</vt:lpstr>
      <vt:lpstr>La naturaleza de las economías petroleras</vt:lpstr>
      <vt:lpstr>Diapositiva 6</vt:lpstr>
      <vt:lpstr>Diapositiva 7</vt:lpstr>
      <vt:lpstr>Diapositiva 8</vt:lpstr>
      <vt:lpstr>Diapositiva 9</vt:lpstr>
      <vt:lpstr>Diapositiva 10</vt:lpstr>
      <vt:lpstr>Evolución del Precio Petrolero Identificando Booms, Auges y Crisis</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Company>UCAB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petróleo y la macroeconomía en la Venezuela contemporánea</dc:title>
  <dc:creator>lzambra</dc:creator>
  <cp:lastModifiedBy>LZAMBRA</cp:lastModifiedBy>
  <cp:revision>128</cp:revision>
  <dcterms:created xsi:type="dcterms:W3CDTF">2017-06-09T21:52:43Z</dcterms:created>
  <dcterms:modified xsi:type="dcterms:W3CDTF">2017-10-11T13:28:41Z</dcterms:modified>
</cp:coreProperties>
</file>