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8288000" cy="10287000"/>
  <p:notesSz cx="6858000" cy="9144000"/>
  <p:embeddedFontLst>
    <p:embeddedFont>
      <p:font typeface="Calibri" pitchFamily="34" charset="0"/>
      <p:regular r:id="rId13"/>
      <p:bold r:id="rId14"/>
      <p:italic r:id="rId15"/>
      <p:boldItalic r:id="rId16"/>
    </p:embeddedFont>
    <p:embeddedFont>
      <p:font typeface="Roboto" charset="0"/>
      <p:regular r:id="rId17"/>
      <p:bold r:id="rId18"/>
      <p:italic r:id="rId19"/>
      <p:boldItalic r:id="rId20"/>
    </p:embeddedFont>
    <p:embeddedFont>
      <p:font typeface="Roboto Slab" charset="0"/>
      <p:regular r:id="rId21"/>
      <p:bold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59" d="100"/>
          <a:sy n="59" d="100"/>
        </p:scale>
        <p:origin x="-132" y="30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354899510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0" name="Google Shape;32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5" name="Google Shape;10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8" name="Google Shape;12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5" name="Google Shape;15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6" name="Google Shape;18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3" name="Google Shape;22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5" name="Google Shape;24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2" name="Google Shape;27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9" name="Google Shape;29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8" name="Google Shape;18;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0" name="Google Shape;3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6" name="Google Shape;36;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4" name="Google Shape;44;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a:spLocks noGrp="1"/>
          </p:cNvSpPr>
          <p:nvPr>
            <p:ph type="pic" idx="2"/>
          </p:nvPr>
        </p:nvSpPr>
        <p:spPr>
          <a:xfrm>
            <a:off x="1792288" y="612775"/>
            <a:ext cx="5486400" cy="4114800"/>
          </a:xfrm>
          <a:prstGeom prst="rect">
            <a:avLst/>
          </a:prstGeom>
          <a:noFill/>
          <a:ln>
            <a:noFill/>
          </a:ln>
        </p:spPr>
      </p:sp>
      <p:sp>
        <p:nvSpPr>
          <p:cNvPr id="64" name="Google Shape;64;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5" name="Google Shape;6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9.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4.png"/><Relationship Id="rId12" Type="http://schemas.openxmlformats.org/officeDocument/2006/relationships/hyperlink" Target="https://www.scielo.cl/scielo.php?pid=S0718-50062019000100035&amp;script=sci_arttext"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11.png"/><Relationship Id="rId5" Type="http://schemas.openxmlformats.org/officeDocument/2006/relationships/image" Target="../media/image7.png"/><Relationship Id="rId10" Type="http://schemas.openxmlformats.org/officeDocument/2006/relationships/image" Target="../media/image10.png"/><Relationship Id="rId4" Type="http://schemas.openxmlformats.org/officeDocument/2006/relationships/image" Target="../media/image6.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2.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6.jpg"/><Relationship Id="rId5" Type="http://schemas.openxmlformats.org/officeDocument/2006/relationships/image" Target="../media/image14.png"/><Relationship Id="rId10" Type="http://schemas.openxmlformats.org/officeDocument/2006/relationships/image" Target="../media/image15.png"/><Relationship Id="rId4" Type="http://schemas.openxmlformats.org/officeDocument/2006/relationships/image" Target="../media/image13.png"/><Relationship Id="rId9" Type="http://schemas.openxmlformats.org/officeDocument/2006/relationships/hyperlink" Target="https://www.scielo.cl/scielo.php?pid=S0718-50062019000100035&amp;script=sci_arttext"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image" Target="../media/image2.png"/><Relationship Id="rId4" Type="http://schemas.openxmlformats.org/officeDocument/2006/relationships/image" Target="../media/image14.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8.png"/><Relationship Id="rId4" Type="http://schemas.openxmlformats.org/officeDocument/2006/relationships/image" Target="../media/image19.png"/><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5.png"/><Relationship Id="rId7" Type="http://schemas.openxmlformats.org/officeDocument/2006/relationships/image" Target="../media/image4.png"/><Relationship Id="rId12"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9.png"/><Relationship Id="rId5" Type="http://schemas.openxmlformats.org/officeDocument/2006/relationships/image" Target="../media/image5.png"/><Relationship Id="rId10" Type="http://schemas.openxmlformats.org/officeDocument/2006/relationships/image" Target="../media/image25.png"/><Relationship Id="rId4" Type="http://schemas.openxmlformats.org/officeDocument/2006/relationships/image" Target="../media/image14.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4.pn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9.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6E7ED"/>
        </a:solidFill>
        <a:effectLst/>
      </p:bgPr>
    </p:bg>
    <p:spTree>
      <p:nvGrpSpPr>
        <p:cNvPr id="1" name="Shape 83"/>
        <p:cNvGrpSpPr/>
        <p:nvPr/>
      </p:nvGrpSpPr>
      <p:grpSpPr>
        <a:xfrm>
          <a:off x="0" y="0"/>
          <a:ext cx="0" cy="0"/>
          <a:chOff x="0" y="0"/>
          <a:chExt cx="0" cy="0"/>
        </a:xfrm>
      </p:grpSpPr>
      <p:sp>
        <p:nvSpPr>
          <p:cNvPr id="84" name="Google Shape;84;p13"/>
          <p:cNvSpPr/>
          <p:nvPr/>
        </p:nvSpPr>
        <p:spPr>
          <a:xfrm>
            <a:off x="-880725" y="-4192754"/>
            <a:ext cx="8198739" cy="8229600"/>
          </a:xfrm>
          <a:custGeom>
            <a:avLst/>
            <a:gdLst/>
            <a:ahLst/>
            <a:cxnLst/>
            <a:rect l="l" t="t" r="r" b="b"/>
            <a:pathLst>
              <a:path w="8198739" h="8229600" extrusionOk="0">
                <a:moveTo>
                  <a:pt x="0" y="0"/>
                </a:moveTo>
                <a:lnTo>
                  <a:pt x="8198739" y="0"/>
                </a:lnTo>
                <a:lnTo>
                  <a:pt x="8198739" y="8229600"/>
                </a:lnTo>
                <a:lnTo>
                  <a:pt x="0" y="8229600"/>
                </a:lnTo>
                <a:lnTo>
                  <a:pt x="0" y="0"/>
                </a:lnTo>
                <a:close/>
              </a:path>
            </a:pathLst>
          </a:custGeom>
          <a:blipFill rotWithShape="1">
            <a:blip r:embed="rId3">
              <a:alphaModFix/>
            </a:blip>
            <a:stretch>
              <a:fillRect/>
            </a:stretch>
          </a:blipFill>
          <a:ln>
            <a:noFill/>
          </a:ln>
        </p:spPr>
      </p:sp>
      <p:sp>
        <p:nvSpPr>
          <p:cNvPr id="85" name="Google Shape;85;p13"/>
          <p:cNvSpPr/>
          <p:nvPr/>
        </p:nvSpPr>
        <p:spPr>
          <a:xfrm>
            <a:off x="12643408" y="7549571"/>
            <a:ext cx="8198739" cy="8229600"/>
          </a:xfrm>
          <a:custGeom>
            <a:avLst/>
            <a:gdLst/>
            <a:ahLst/>
            <a:cxnLst/>
            <a:rect l="l" t="t" r="r" b="b"/>
            <a:pathLst>
              <a:path w="8198739" h="8229600" extrusionOk="0">
                <a:moveTo>
                  <a:pt x="0" y="0"/>
                </a:moveTo>
                <a:lnTo>
                  <a:pt x="8198739" y="0"/>
                </a:lnTo>
                <a:lnTo>
                  <a:pt x="8198739" y="8229600"/>
                </a:lnTo>
                <a:lnTo>
                  <a:pt x="0" y="8229600"/>
                </a:lnTo>
                <a:lnTo>
                  <a:pt x="0" y="0"/>
                </a:lnTo>
                <a:close/>
              </a:path>
            </a:pathLst>
          </a:custGeom>
          <a:blipFill rotWithShape="1">
            <a:blip r:embed="rId3">
              <a:alphaModFix/>
            </a:blip>
            <a:stretch>
              <a:fillRect/>
            </a:stretch>
          </a:blipFill>
          <a:ln>
            <a:noFill/>
          </a:ln>
        </p:spPr>
      </p:sp>
      <p:sp>
        <p:nvSpPr>
          <p:cNvPr id="86" name="Google Shape;86;p13"/>
          <p:cNvSpPr/>
          <p:nvPr/>
        </p:nvSpPr>
        <p:spPr>
          <a:xfrm>
            <a:off x="-1756363" y="4036846"/>
            <a:ext cx="3512725" cy="3512725"/>
          </a:xfrm>
          <a:custGeom>
            <a:avLst/>
            <a:gdLst/>
            <a:ahLst/>
            <a:cxnLst/>
            <a:rect l="l" t="t" r="r" b="b"/>
            <a:pathLst>
              <a:path w="3512725" h="3512725" extrusionOk="0">
                <a:moveTo>
                  <a:pt x="0" y="0"/>
                </a:moveTo>
                <a:lnTo>
                  <a:pt x="3512726" y="0"/>
                </a:lnTo>
                <a:lnTo>
                  <a:pt x="3512726" y="3512725"/>
                </a:lnTo>
                <a:lnTo>
                  <a:pt x="0" y="3512725"/>
                </a:lnTo>
                <a:lnTo>
                  <a:pt x="0" y="0"/>
                </a:lnTo>
                <a:close/>
              </a:path>
            </a:pathLst>
          </a:custGeom>
          <a:blipFill rotWithShape="1">
            <a:blip r:embed="rId4">
              <a:alphaModFix/>
            </a:blip>
            <a:stretch>
              <a:fillRect/>
            </a:stretch>
          </a:blipFill>
          <a:ln>
            <a:noFill/>
          </a:ln>
        </p:spPr>
      </p:sp>
      <p:sp>
        <p:nvSpPr>
          <p:cNvPr id="87" name="Google Shape;87;p13"/>
          <p:cNvSpPr/>
          <p:nvPr/>
        </p:nvSpPr>
        <p:spPr>
          <a:xfrm>
            <a:off x="16733253" y="3963663"/>
            <a:ext cx="3512725" cy="3512725"/>
          </a:xfrm>
          <a:custGeom>
            <a:avLst/>
            <a:gdLst/>
            <a:ahLst/>
            <a:cxnLst/>
            <a:rect l="l" t="t" r="r" b="b"/>
            <a:pathLst>
              <a:path w="3512725" h="3512725" extrusionOk="0">
                <a:moveTo>
                  <a:pt x="0" y="0"/>
                </a:moveTo>
                <a:lnTo>
                  <a:pt x="3512725" y="0"/>
                </a:lnTo>
                <a:lnTo>
                  <a:pt x="3512725" y="3512725"/>
                </a:lnTo>
                <a:lnTo>
                  <a:pt x="0" y="3512725"/>
                </a:lnTo>
                <a:lnTo>
                  <a:pt x="0" y="0"/>
                </a:lnTo>
                <a:close/>
              </a:path>
            </a:pathLst>
          </a:custGeom>
          <a:blipFill rotWithShape="1">
            <a:blip r:embed="rId4">
              <a:alphaModFix/>
            </a:blip>
            <a:stretch>
              <a:fillRect/>
            </a:stretch>
          </a:blipFill>
          <a:ln>
            <a:noFill/>
          </a:ln>
        </p:spPr>
      </p:sp>
      <p:grpSp>
        <p:nvGrpSpPr>
          <p:cNvPr id="88" name="Google Shape;88;p13"/>
          <p:cNvGrpSpPr/>
          <p:nvPr/>
        </p:nvGrpSpPr>
        <p:grpSpPr>
          <a:xfrm>
            <a:off x="-306963" y="8563124"/>
            <a:ext cx="7983360" cy="3266926"/>
            <a:chOff x="0" y="-47625"/>
            <a:chExt cx="2102613" cy="860425"/>
          </a:xfrm>
        </p:grpSpPr>
        <p:sp>
          <p:nvSpPr>
            <p:cNvPr id="89" name="Google Shape;89;p13"/>
            <p:cNvSpPr/>
            <p:nvPr/>
          </p:nvSpPr>
          <p:spPr>
            <a:xfrm>
              <a:off x="0" y="0"/>
              <a:ext cx="2102613" cy="812800"/>
            </a:xfrm>
            <a:custGeom>
              <a:avLst/>
              <a:gdLst/>
              <a:ahLst/>
              <a:cxnLst/>
              <a:rect l="l" t="t" r="r" b="b"/>
              <a:pathLst>
                <a:path w="2102613" h="812800" extrusionOk="0">
                  <a:moveTo>
                    <a:pt x="49458" y="0"/>
                  </a:moveTo>
                  <a:lnTo>
                    <a:pt x="2053156" y="0"/>
                  </a:lnTo>
                  <a:cubicBezTo>
                    <a:pt x="2066273" y="0"/>
                    <a:pt x="2078852" y="5211"/>
                    <a:pt x="2088128" y="14486"/>
                  </a:cubicBezTo>
                  <a:cubicBezTo>
                    <a:pt x="2097403" y="23761"/>
                    <a:pt x="2102613" y="36341"/>
                    <a:pt x="2102613" y="49458"/>
                  </a:cubicBezTo>
                  <a:lnTo>
                    <a:pt x="2102613" y="763342"/>
                  </a:lnTo>
                  <a:cubicBezTo>
                    <a:pt x="2102613" y="776459"/>
                    <a:pt x="2097403" y="789039"/>
                    <a:pt x="2088128" y="798314"/>
                  </a:cubicBezTo>
                  <a:cubicBezTo>
                    <a:pt x="2078852" y="807589"/>
                    <a:pt x="2066273" y="812800"/>
                    <a:pt x="2053156" y="812800"/>
                  </a:cubicBezTo>
                  <a:lnTo>
                    <a:pt x="49458" y="812800"/>
                  </a:lnTo>
                  <a:cubicBezTo>
                    <a:pt x="36341" y="812800"/>
                    <a:pt x="23761" y="807589"/>
                    <a:pt x="14486" y="798314"/>
                  </a:cubicBezTo>
                  <a:cubicBezTo>
                    <a:pt x="5211" y="789039"/>
                    <a:pt x="0" y="776459"/>
                    <a:pt x="0" y="763342"/>
                  </a:cubicBezTo>
                  <a:lnTo>
                    <a:pt x="0" y="49458"/>
                  </a:lnTo>
                  <a:cubicBezTo>
                    <a:pt x="0" y="36341"/>
                    <a:pt x="5211" y="23761"/>
                    <a:pt x="14486" y="14486"/>
                  </a:cubicBezTo>
                  <a:cubicBezTo>
                    <a:pt x="23761" y="5211"/>
                    <a:pt x="36341" y="0"/>
                    <a:pt x="49458" y="0"/>
                  </a:cubicBezTo>
                  <a:close/>
                </a:path>
              </a:pathLst>
            </a:custGeom>
            <a:solidFill>
              <a:srgbClr val="47CC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13"/>
            <p:cNvSpPr txBox="1"/>
            <p:nvPr/>
          </p:nvSpPr>
          <p:spPr>
            <a:xfrm>
              <a:off x="0" y="-47625"/>
              <a:ext cx="2102613"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91" name="Google Shape;91;p13"/>
          <p:cNvSpPr/>
          <p:nvPr/>
        </p:nvSpPr>
        <p:spPr>
          <a:xfrm>
            <a:off x="399755" y="9010323"/>
            <a:ext cx="6918259" cy="1122223"/>
          </a:xfrm>
          <a:custGeom>
            <a:avLst/>
            <a:gdLst/>
            <a:ahLst/>
            <a:cxnLst/>
            <a:rect l="l" t="t" r="r" b="b"/>
            <a:pathLst>
              <a:path w="6918259" h="1122223" extrusionOk="0">
                <a:moveTo>
                  <a:pt x="0" y="0"/>
                </a:moveTo>
                <a:lnTo>
                  <a:pt x="6918259" y="0"/>
                </a:lnTo>
                <a:lnTo>
                  <a:pt x="6918259" y="1122223"/>
                </a:lnTo>
                <a:lnTo>
                  <a:pt x="0" y="1122223"/>
                </a:lnTo>
                <a:lnTo>
                  <a:pt x="0" y="0"/>
                </a:lnTo>
                <a:close/>
              </a:path>
            </a:pathLst>
          </a:custGeom>
          <a:blipFill rotWithShape="1">
            <a:blip r:embed="rId5">
              <a:alphaModFix/>
            </a:blip>
            <a:stretch>
              <a:fillRect l="-6809" t="-185799" r="-4142" b="-149134"/>
            </a:stretch>
          </a:blipFill>
          <a:ln>
            <a:noFill/>
          </a:ln>
        </p:spPr>
      </p:sp>
      <p:sp>
        <p:nvSpPr>
          <p:cNvPr id="92" name="Google Shape;92;p13"/>
          <p:cNvSpPr txBox="1"/>
          <p:nvPr/>
        </p:nvSpPr>
        <p:spPr>
          <a:xfrm>
            <a:off x="1858365" y="2936989"/>
            <a:ext cx="14874888" cy="249299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5400" b="1" i="0" u="none" strike="noStrike" cap="none">
                <a:solidFill>
                  <a:srgbClr val="006666"/>
                </a:solidFill>
                <a:latin typeface="Roboto Slab"/>
                <a:ea typeface="Roboto Slab"/>
                <a:cs typeface="Roboto Slab"/>
                <a:sym typeface="Roboto Slab"/>
              </a:rPr>
              <a:t>Innovación en la investigación: </a:t>
            </a:r>
            <a:endParaRPr sz="5400" b="0" i="0" u="none" strike="noStrike" cap="none">
              <a:solidFill>
                <a:srgbClr val="006666"/>
              </a:solidFill>
              <a:latin typeface="Roboto Slab"/>
              <a:ea typeface="Roboto Slab"/>
              <a:cs typeface="Roboto Slab"/>
              <a:sym typeface="Roboto Slab"/>
            </a:endParaRPr>
          </a:p>
          <a:p>
            <a:pPr marL="0" marR="0" lvl="0" indent="0" algn="ctr" rtl="0">
              <a:lnSpc>
                <a:spcPct val="100000"/>
              </a:lnSpc>
              <a:spcBef>
                <a:spcPts val="0"/>
              </a:spcBef>
              <a:spcAft>
                <a:spcPts val="0"/>
              </a:spcAft>
              <a:buNone/>
            </a:pPr>
            <a:r>
              <a:rPr lang="en-US" sz="5400" b="1" i="0" u="none" strike="noStrike" cap="none">
                <a:solidFill>
                  <a:srgbClr val="006666"/>
                </a:solidFill>
                <a:latin typeface="Roboto Slab"/>
                <a:ea typeface="Roboto Slab"/>
                <a:cs typeface="Roboto Slab"/>
                <a:sym typeface="Roboto Slab"/>
              </a:rPr>
              <a:t>Fortaleciendo competencias investigativas </a:t>
            </a:r>
            <a:endParaRPr sz="5400" b="0" i="0" u="none" strike="noStrike" cap="none">
              <a:solidFill>
                <a:srgbClr val="006666"/>
              </a:solidFill>
              <a:latin typeface="Roboto Slab"/>
              <a:ea typeface="Roboto Slab"/>
              <a:cs typeface="Roboto Slab"/>
              <a:sym typeface="Roboto Slab"/>
            </a:endParaRPr>
          </a:p>
          <a:p>
            <a:pPr marL="0" marR="0" lvl="0" indent="0" algn="ctr" rtl="0">
              <a:lnSpc>
                <a:spcPct val="100000"/>
              </a:lnSpc>
              <a:spcBef>
                <a:spcPts val="0"/>
              </a:spcBef>
              <a:spcAft>
                <a:spcPts val="0"/>
              </a:spcAft>
              <a:buNone/>
            </a:pPr>
            <a:r>
              <a:rPr lang="en-US" sz="5400" b="1" i="0" u="none" strike="noStrike" cap="none">
                <a:solidFill>
                  <a:srgbClr val="006666"/>
                </a:solidFill>
                <a:latin typeface="Roboto Slab"/>
                <a:ea typeface="Roboto Slab"/>
                <a:cs typeface="Roboto Slab"/>
                <a:sym typeface="Roboto Slab"/>
              </a:rPr>
              <a:t>en la Educación Superior</a:t>
            </a:r>
            <a:endParaRPr sz="5400" b="0" i="0" u="none" strike="noStrike" cap="none">
              <a:solidFill>
                <a:srgbClr val="006666"/>
              </a:solidFill>
              <a:latin typeface="Roboto Slab"/>
              <a:ea typeface="Roboto Slab"/>
              <a:cs typeface="Roboto Slab"/>
              <a:sym typeface="Roboto Slab"/>
            </a:endParaRPr>
          </a:p>
        </p:txBody>
      </p:sp>
      <p:sp>
        <p:nvSpPr>
          <p:cNvPr id="93" name="Google Shape;93;p13"/>
          <p:cNvSpPr txBox="1"/>
          <p:nvPr/>
        </p:nvSpPr>
        <p:spPr>
          <a:xfrm>
            <a:off x="1462339" y="8043222"/>
            <a:ext cx="14874888" cy="689420"/>
          </a:xfrm>
          <a:prstGeom prst="rect">
            <a:avLst/>
          </a:prstGeom>
          <a:noFill/>
          <a:ln>
            <a:noFill/>
          </a:ln>
        </p:spPr>
        <p:txBody>
          <a:bodyPr spcFirstLastPara="1" wrap="square" lIns="0" tIns="0" rIns="0" bIns="0" anchor="t" anchorCtr="0">
            <a:spAutoFit/>
          </a:bodyPr>
          <a:lstStyle/>
          <a:p>
            <a:pPr marL="0" marR="0" lvl="0" indent="0" algn="ctr" rtl="0">
              <a:lnSpc>
                <a:spcPct val="140010"/>
              </a:lnSpc>
              <a:spcBef>
                <a:spcPts val="0"/>
              </a:spcBef>
              <a:spcAft>
                <a:spcPts val="0"/>
              </a:spcAft>
              <a:buClr>
                <a:srgbClr val="000000"/>
              </a:buClr>
              <a:buSzPts val="3200"/>
              <a:buFont typeface="Arial"/>
              <a:buNone/>
            </a:pPr>
            <a:r>
              <a:rPr lang="en-US" sz="3200" b="0" i="0" u="none" strike="noStrike" cap="none">
                <a:solidFill>
                  <a:srgbClr val="000000"/>
                </a:solidFill>
                <a:latin typeface="Roboto"/>
                <a:ea typeface="Roboto"/>
                <a:cs typeface="Roboto"/>
                <a:sym typeface="Roboto"/>
              </a:rPr>
              <a:t>Febrero de 2025</a:t>
            </a:r>
            <a:endParaRPr sz="3200" b="0" i="0" u="none" strike="noStrike" cap="none">
              <a:solidFill>
                <a:srgbClr val="000000"/>
              </a:solidFill>
              <a:latin typeface="Arial"/>
              <a:ea typeface="Arial"/>
              <a:cs typeface="Arial"/>
              <a:sym typeface="Arial"/>
            </a:endParaRPr>
          </a:p>
        </p:txBody>
      </p:sp>
      <p:grpSp>
        <p:nvGrpSpPr>
          <p:cNvPr id="94" name="Google Shape;94;p13"/>
          <p:cNvGrpSpPr/>
          <p:nvPr/>
        </p:nvGrpSpPr>
        <p:grpSpPr>
          <a:xfrm>
            <a:off x="9621850" y="-1322000"/>
            <a:ext cx="9704876" cy="3515611"/>
            <a:chOff x="9621850" y="-1322000"/>
            <a:chExt cx="9704876" cy="3515611"/>
          </a:xfrm>
        </p:grpSpPr>
        <p:grpSp>
          <p:nvGrpSpPr>
            <p:cNvPr id="95" name="Google Shape;95;p13"/>
            <p:cNvGrpSpPr/>
            <p:nvPr/>
          </p:nvGrpSpPr>
          <p:grpSpPr>
            <a:xfrm>
              <a:off x="9621850" y="-1322000"/>
              <a:ext cx="9704876" cy="3515611"/>
              <a:chOff x="0" y="-47625"/>
              <a:chExt cx="2556000" cy="860425"/>
            </a:xfrm>
          </p:grpSpPr>
          <p:sp>
            <p:nvSpPr>
              <p:cNvPr id="96" name="Google Shape;96;p13"/>
              <p:cNvSpPr/>
              <p:nvPr/>
            </p:nvSpPr>
            <p:spPr>
              <a:xfrm>
                <a:off x="0" y="0"/>
                <a:ext cx="2555925" cy="812800"/>
              </a:xfrm>
              <a:custGeom>
                <a:avLst/>
                <a:gdLst/>
                <a:ahLst/>
                <a:cxnLst/>
                <a:rect l="l" t="t" r="r" b="b"/>
                <a:pathLst>
                  <a:path w="2555925" h="812800" extrusionOk="0">
                    <a:moveTo>
                      <a:pt x="40686" y="0"/>
                    </a:moveTo>
                    <a:lnTo>
                      <a:pt x="2515239" y="0"/>
                    </a:lnTo>
                    <a:cubicBezTo>
                      <a:pt x="2526030" y="0"/>
                      <a:pt x="2536378" y="4287"/>
                      <a:pt x="2544008" y="11917"/>
                    </a:cubicBezTo>
                    <a:cubicBezTo>
                      <a:pt x="2551638" y="19547"/>
                      <a:pt x="2555925" y="29895"/>
                      <a:pt x="2555925" y="40686"/>
                    </a:cubicBezTo>
                    <a:lnTo>
                      <a:pt x="2555925" y="772114"/>
                    </a:lnTo>
                    <a:cubicBezTo>
                      <a:pt x="2555925" y="782905"/>
                      <a:pt x="2551638" y="793253"/>
                      <a:pt x="2544008" y="800883"/>
                    </a:cubicBezTo>
                    <a:cubicBezTo>
                      <a:pt x="2536378" y="808513"/>
                      <a:pt x="2526030" y="812800"/>
                      <a:pt x="2515239" y="812800"/>
                    </a:cubicBezTo>
                    <a:lnTo>
                      <a:pt x="40686" y="812800"/>
                    </a:lnTo>
                    <a:cubicBezTo>
                      <a:pt x="29895" y="812800"/>
                      <a:pt x="19547" y="808513"/>
                      <a:pt x="11917" y="800883"/>
                    </a:cubicBezTo>
                    <a:cubicBezTo>
                      <a:pt x="4287" y="793253"/>
                      <a:pt x="0" y="782905"/>
                      <a:pt x="0" y="772114"/>
                    </a:cubicBezTo>
                    <a:lnTo>
                      <a:pt x="0" y="40686"/>
                    </a:lnTo>
                    <a:cubicBezTo>
                      <a:pt x="0" y="29895"/>
                      <a:pt x="4287" y="19547"/>
                      <a:pt x="11917" y="11917"/>
                    </a:cubicBezTo>
                    <a:cubicBezTo>
                      <a:pt x="19547" y="4287"/>
                      <a:pt x="29895" y="0"/>
                      <a:pt x="40686" y="0"/>
                    </a:cubicBezTo>
                    <a:close/>
                  </a:path>
                </a:pathLst>
              </a:custGeom>
              <a:solidFill>
                <a:srgbClr val="FFC5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3"/>
              <p:cNvSpPr txBox="1"/>
              <p:nvPr/>
            </p:nvSpPr>
            <p:spPr>
              <a:xfrm>
                <a:off x="0" y="-47625"/>
                <a:ext cx="2556000" cy="860400"/>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98" name="Google Shape;98;p13"/>
            <p:cNvSpPr/>
            <p:nvPr/>
          </p:nvSpPr>
          <p:spPr>
            <a:xfrm>
              <a:off x="15940487" y="71225"/>
              <a:ext cx="1943552" cy="1787561"/>
            </a:xfrm>
            <a:custGeom>
              <a:avLst/>
              <a:gdLst/>
              <a:ahLst/>
              <a:cxnLst/>
              <a:rect l="l" t="t" r="r" b="b"/>
              <a:pathLst>
                <a:path w="1943552" h="1787561" extrusionOk="0">
                  <a:moveTo>
                    <a:pt x="0" y="0"/>
                  </a:moveTo>
                  <a:lnTo>
                    <a:pt x="1943552" y="0"/>
                  </a:lnTo>
                  <a:lnTo>
                    <a:pt x="1943552" y="1787561"/>
                  </a:lnTo>
                  <a:lnTo>
                    <a:pt x="0" y="1787561"/>
                  </a:lnTo>
                  <a:lnTo>
                    <a:pt x="0" y="0"/>
                  </a:lnTo>
                  <a:close/>
                </a:path>
              </a:pathLst>
            </a:custGeom>
            <a:blipFill rotWithShape="1">
              <a:blip r:embed="rId6">
                <a:alphaModFix/>
              </a:blip>
              <a:stretch>
                <a:fillRect t="-4357" b="-4358"/>
              </a:stretch>
            </a:blipFill>
            <a:ln>
              <a:noFill/>
            </a:ln>
          </p:spPr>
        </p:sp>
        <p:sp>
          <p:nvSpPr>
            <p:cNvPr id="99" name="Google Shape;99;p13"/>
            <p:cNvSpPr txBox="1"/>
            <p:nvPr/>
          </p:nvSpPr>
          <p:spPr>
            <a:xfrm>
              <a:off x="10730646" y="345950"/>
              <a:ext cx="5209800" cy="966300"/>
            </a:xfrm>
            <a:prstGeom prst="rect">
              <a:avLst/>
            </a:prstGeom>
            <a:noFill/>
            <a:ln>
              <a:noFill/>
            </a:ln>
          </p:spPr>
          <p:txBody>
            <a:bodyPr spcFirstLastPara="1" wrap="square" lIns="0" tIns="0" rIns="0" bIns="0" anchor="t" anchorCtr="0">
              <a:spAutoFit/>
            </a:bodyPr>
            <a:lstStyle/>
            <a:p>
              <a:pPr marL="0" marR="0" lvl="0" indent="0" algn="ctr" rtl="0">
                <a:lnSpc>
                  <a:spcPct val="104996"/>
                </a:lnSpc>
                <a:spcBef>
                  <a:spcPts val="0"/>
                </a:spcBef>
                <a:spcAft>
                  <a:spcPts val="0"/>
                </a:spcAft>
                <a:buClr>
                  <a:srgbClr val="000000"/>
                </a:buClr>
                <a:buSzPts val="3062"/>
                <a:buFont typeface="Arial"/>
                <a:buNone/>
              </a:pPr>
              <a:r>
                <a:rPr lang="en-US" sz="3062" b="1" i="0" u="none" strike="noStrike" cap="none">
                  <a:solidFill>
                    <a:srgbClr val="18223D"/>
                  </a:solidFill>
                  <a:latin typeface="Roboto Slab"/>
                  <a:ea typeface="Roboto Slab"/>
                  <a:cs typeface="Roboto Slab"/>
                  <a:sym typeface="Roboto Slab"/>
                </a:rPr>
                <a:t>V Jornadas de </a:t>
              </a:r>
              <a:endParaRPr sz="3062" b="1" i="0" u="none" strike="noStrike" cap="none">
                <a:solidFill>
                  <a:srgbClr val="18223D"/>
                </a:solidFill>
                <a:latin typeface="Roboto Slab"/>
                <a:ea typeface="Roboto Slab"/>
                <a:cs typeface="Roboto Slab"/>
                <a:sym typeface="Roboto Slab"/>
              </a:endParaRPr>
            </a:p>
            <a:p>
              <a:pPr marL="0" marR="0" lvl="0" indent="0" algn="ctr" rtl="0">
                <a:lnSpc>
                  <a:spcPct val="104996"/>
                </a:lnSpc>
                <a:spcBef>
                  <a:spcPts val="0"/>
                </a:spcBef>
                <a:spcAft>
                  <a:spcPts val="0"/>
                </a:spcAft>
                <a:buClr>
                  <a:srgbClr val="000000"/>
                </a:buClr>
                <a:buSzPts val="3062"/>
                <a:buFont typeface="Arial"/>
                <a:buNone/>
              </a:pPr>
              <a:r>
                <a:rPr lang="en-US" sz="3062" b="1" i="0" u="none" strike="noStrike" cap="none">
                  <a:solidFill>
                    <a:srgbClr val="18223D"/>
                  </a:solidFill>
                  <a:latin typeface="Roboto Slab"/>
                  <a:ea typeface="Roboto Slab"/>
                  <a:cs typeface="Roboto Slab"/>
                  <a:sym typeface="Roboto Slab"/>
                </a:rPr>
                <a:t>Innovación Docente</a:t>
              </a:r>
              <a:endParaRPr sz="1400" b="0" i="0" u="none" strike="noStrike" cap="none">
                <a:solidFill>
                  <a:srgbClr val="000000"/>
                </a:solidFill>
                <a:latin typeface="Arial"/>
                <a:ea typeface="Arial"/>
                <a:cs typeface="Arial"/>
                <a:sym typeface="Arial"/>
              </a:endParaRPr>
            </a:p>
          </p:txBody>
        </p:sp>
        <p:sp>
          <p:nvSpPr>
            <p:cNvPr id="100" name="Google Shape;100;p13"/>
            <p:cNvSpPr txBox="1"/>
            <p:nvPr/>
          </p:nvSpPr>
          <p:spPr>
            <a:xfrm>
              <a:off x="11048776" y="1471125"/>
              <a:ext cx="4524600" cy="384600"/>
            </a:xfrm>
            <a:prstGeom prst="rect">
              <a:avLst/>
            </a:prstGeom>
            <a:noFill/>
            <a:ln>
              <a:noFill/>
            </a:ln>
          </p:spPr>
          <p:txBody>
            <a:bodyPr spcFirstLastPara="1" wrap="square" lIns="0" tIns="0" rIns="0" bIns="0" anchor="t" anchorCtr="0">
              <a:spAutoFit/>
            </a:bodyPr>
            <a:lstStyle/>
            <a:p>
              <a:pPr marL="0" marR="0" lvl="0" indent="0" algn="ctr" rtl="0">
                <a:lnSpc>
                  <a:spcPct val="140016"/>
                </a:lnSpc>
                <a:spcBef>
                  <a:spcPts val="0"/>
                </a:spcBef>
                <a:spcAft>
                  <a:spcPts val="0"/>
                </a:spcAft>
                <a:buClr>
                  <a:srgbClr val="000000"/>
                </a:buClr>
                <a:buSzPts val="2499"/>
                <a:buFont typeface="Arial"/>
                <a:buNone/>
              </a:pPr>
              <a:r>
                <a:rPr lang="en-US" sz="2499" b="0" i="0" u="none" strike="noStrike" cap="none">
                  <a:solidFill>
                    <a:srgbClr val="000000"/>
                  </a:solidFill>
                  <a:latin typeface="Roboto"/>
                  <a:ea typeface="Roboto"/>
                  <a:cs typeface="Roboto"/>
                  <a:sym typeface="Roboto"/>
                </a:rPr>
                <a:t>05, 06 y 07 de febrero de 2025</a:t>
              </a:r>
              <a:endParaRPr sz="1400" b="0" i="0" u="none" strike="noStrike" cap="none">
                <a:solidFill>
                  <a:srgbClr val="000000"/>
                </a:solidFill>
                <a:latin typeface="Arial"/>
                <a:ea typeface="Arial"/>
                <a:cs typeface="Arial"/>
                <a:sym typeface="Arial"/>
              </a:endParaRPr>
            </a:p>
          </p:txBody>
        </p:sp>
      </p:grpSp>
      <p:sp>
        <p:nvSpPr>
          <p:cNvPr id="101" name="Google Shape;101;p13"/>
          <p:cNvSpPr txBox="1"/>
          <p:nvPr/>
        </p:nvSpPr>
        <p:spPr>
          <a:xfrm>
            <a:off x="4747597" y="5832585"/>
            <a:ext cx="8304373" cy="1846275"/>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3999"/>
              <a:buFont typeface="Arial"/>
              <a:buNone/>
            </a:pPr>
            <a:r>
              <a:rPr lang="en-US" sz="3999" b="0" i="0" u="none" strike="noStrike" cap="none">
                <a:solidFill>
                  <a:srgbClr val="000000"/>
                </a:solidFill>
                <a:latin typeface="Roboto"/>
                <a:ea typeface="Roboto"/>
                <a:cs typeface="Roboto"/>
                <a:sym typeface="Roboto"/>
              </a:rPr>
              <a:t>Otaiza Cupare Castro</a:t>
            </a:r>
            <a:endParaRPr/>
          </a:p>
          <a:p>
            <a:pPr marL="0" marR="0" lvl="0" indent="0" algn="ctr" rtl="0">
              <a:lnSpc>
                <a:spcPct val="100000"/>
              </a:lnSpc>
              <a:spcBef>
                <a:spcPts val="0"/>
              </a:spcBef>
              <a:spcAft>
                <a:spcPts val="0"/>
              </a:spcAft>
              <a:buClr>
                <a:srgbClr val="000000"/>
              </a:buClr>
              <a:buSzPts val="3999"/>
              <a:buFont typeface="Arial"/>
              <a:buNone/>
            </a:pPr>
            <a:r>
              <a:rPr lang="en-US" sz="3999" b="0" i="0" u="none" strike="noStrike" cap="none">
                <a:solidFill>
                  <a:srgbClr val="000000"/>
                </a:solidFill>
                <a:latin typeface="Roboto"/>
                <a:ea typeface="Roboto"/>
                <a:cs typeface="Roboto"/>
                <a:sym typeface="Roboto"/>
              </a:rPr>
              <a:t>Centro de Estudios Regionales</a:t>
            </a:r>
            <a:endParaRPr/>
          </a:p>
          <a:p>
            <a:pPr marL="0" marR="0" lvl="0" indent="0" algn="ctr" rtl="0">
              <a:lnSpc>
                <a:spcPct val="100000"/>
              </a:lnSpc>
              <a:spcBef>
                <a:spcPts val="0"/>
              </a:spcBef>
              <a:spcAft>
                <a:spcPts val="0"/>
              </a:spcAft>
              <a:buClr>
                <a:srgbClr val="000000"/>
              </a:buClr>
              <a:buSzPts val="3999"/>
              <a:buFont typeface="Arial"/>
              <a:buNone/>
            </a:pPr>
            <a:r>
              <a:rPr lang="en-US" sz="3999" b="0" i="0" u="none" strike="noStrike" cap="none">
                <a:solidFill>
                  <a:srgbClr val="000000"/>
                </a:solidFill>
                <a:latin typeface="Roboto"/>
                <a:ea typeface="Roboto"/>
                <a:cs typeface="Roboto"/>
                <a:sym typeface="Roboto"/>
              </a:rPr>
              <a:t>UCAB Guayana</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6E7ED"/>
        </a:solidFill>
        <a:effectLst/>
      </p:bgPr>
    </p:bg>
    <p:spTree>
      <p:nvGrpSpPr>
        <p:cNvPr id="1" name="Shape 321"/>
        <p:cNvGrpSpPr/>
        <p:nvPr/>
      </p:nvGrpSpPr>
      <p:grpSpPr>
        <a:xfrm>
          <a:off x="0" y="0"/>
          <a:ext cx="0" cy="0"/>
          <a:chOff x="0" y="0"/>
          <a:chExt cx="0" cy="0"/>
        </a:xfrm>
      </p:grpSpPr>
      <p:sp>
        <p:nvSpPr>
          <p:cNvPr id="322" name="Google Shape;322;p22"/>
          <p:cNvSpPr/>
          <p:nvPr/>
        </p:nvSpPr>
        <p:spPr>
          <a:xfrm>
            <a:off x="-306975" y="1171775"/>
            <a:ext cx="11573551" cy="4636120"/>
          </a:xfrm>
          <a:custGeom>
            <a:avLst/>
            <a:gdLst/>
            <a:ahLst/>
            <a:cxnLst/>
            <a:rect l="l" t="t" r="r" b="b"/>
            <a:pathLst>
              <a:path w="12967564" h="6100158" extrusionOk="0">
                <a:moveTo>
                  <a:pt x="0" y="0"/>
                </a:moveTo>
                <a:lnTo>
                  <a:pt x="12967564" y="0"/>
                </a:lnTo>
                <a:lnTo>
                  <a:pt x="12967564" y="6100158"/>
                </a:lnTo>
                <a:lnTo>
                  <a:pt x="0" y="6100158"/>
                </a:lnTo>
                <a:lnTo>
                  <a:pt x="0" y="0"/>
                </a:lnTo>
                <a:close/>
              </a:path>
            </a:pathLst>
          </a:custGeom>
          <a:blipFill rotWithShape="1">
            <a:blip r:embed="rId3">
              <a:alphaModFix/>
            </a:blip>
            <a:stretch>
              <a:fillRect/>
            </a:stretch>
          </a:blipFill>
          <a:ln>
            <a:noFill/>
          </a:ln>
        </p:spPr>
      </p:sp>
      <p:sp>
        <p:nvSpPr>
          <p:cNvPr id="323" name="Google Shape;323;p22"/>
          <p:cNvSpPr/>
          <p:nvPr/>
        </p:nvSpPr>
        <p:spPr>
          <a:xfrm>
            <a:off x="14015141" y="8585891"/>
            <a:ext cx="6488318" cy="6488318"/>
          </a:xfrm>
          <a:custGeom>
            <a:avLst/>
            <a:gdLst/>
            <a:ahLst/>
            <a:cxnLst/>
            <a:rect l="l" t="t" r="r" b="b"/>
            <a:pathLst>
              <a:path w="6488318" h="6488318" extrusionOk="0">
                <a:moveTo>
                  <a:pt x="0" y="0"/>
                </a:moveTo>
                <a:lnTo>
                  <a:pt x="6488318" y="0"/>
                </a:lnTo>
                <a:lnTo>
                  <a:pt x="6488318" y="6488318"/>
                </a:lnTo>
                <a:lnTo>
                  <a:pt x="0" y="6488318"/>
                </a:lnTo>
                <a:lnTo>
                  <a:pt x="0" y="0"/>
                </a:lnTo>
                <a:close/>
              </a:path>
            </a:pathLst>
          </a:custGeom>
          <a:blipFill rotWithShape="1">
            <a:blip r:embed="rId4">
              <a:alphaModFix/>
            </a:blip>
            <a:stretch>
              <a:fillRect/>
            </a:stretch>
          </a:blipFill>
          <a:ln>
            <a:noFill/>
          </a:ln>
        </p:spPr>
      </p:sp>
      <p:sp>
        <p:nvSpPr>
          <p:cNvPr id="324" name="Google Shape;324;p22"/>
          <p:cNvSpPr/>
          <p:nvPr/>
        </p:nvSpPr>
        <p:spPr>
          <a:xfrm>
            <a:off x="-1737615" y="-4040717"/>
            <a:ext cx="6488318" cy="6488318"/>
          </a:xfrm>
          <a:custGeom>
            <a:avLst/>
            <a:gdLst/>
            <a:ahLst/>
            <a:cxnLst/>
            <a:rect l="l" t="t" r="r" b="b"/>
            <a:pathLst>
              <a:path w="6488318" h="6488318" extrusionOk="0">
                <a:moveTo>
                  <a:pt x="0" y="0"/>
                </a:moveTo>
                <a:lnTo>
                  <a:pt x="6488319" y="0"/>
                </a:lnTo>
                <a:lnTo>
                  <a:pt x="6488319" y="6488319"/>
                </a:lnTo>
                <a:lnTo>
                  <a:pt x="0" y="6488319"/>
                </a:lnTo>
                <a:lnTo>
                  <a:pt x="0" y="0"/>
                </a:lnTo>
                <a:close/>
              </a:path>
            </a:pathLst>
          </a:custGeom>
          <a:blipFill rotWithShape="1">
            <a:blip r:embed="rId5">
              <a:alphaModFix/>
            </a:blip>
            <a:stretch>
              <a:fillRect/>
            </a:stretch>
          </a:blipFill>
          <a:ln>
            <a:noFill/>
          </a:ln>
        </p:spPr>
      </p:sp>
      <p:sp>
        <p:nvSpPr>
          <p:cNvPr id="325" name="Google Shape;325;p22"/>
          <p:cNvSpPr txBox="1"/>
          <p:nvPr/>
        </p:nvSpPr>
        <p:spPr>
          <a:xfrm>
            <a:off x="550745" y="2791985"/>
            <a:ext cx="9969019" cy="1776731"/>
          </a:xfrm>
          <a:prstGeom prst="rect">
            <a:avLst/>
          </a:prstGeom>
          <a:noFill/>
          <a:ln>
            <a:noFill/>
          </a:ln>
        </p:spPr>
        <p:txBody>
          <a:bodyPr spcFirstLastPara="1" wrap="square" lIns="0" tIns="0" rIns="0" bIns="0" anchor="t" anchorCtr="0">
            <a:spAutoFit/>
          </a:bodyPr>
          <a:lstStyle/>
          <a:p>
            <a:pPr marL="0" marR="0" lvl="0" indent="0" algn="ctr" rtl="0">
              <a:lnSpc>
                <a:spcPct val="140003"/>
              </a:lnSpc>
              <a:spcBef>
                <a:spcPts val="0"/>
              </a:spcBef>
              <a:spcAft>
                <a:spcPts val="0"/>
              </a:spcAft>
              <a:buClr>
                <a:srgbClr val="000000"/>
              </a:buClr>
              <a:buSzPts val="10299"/>
              <a:buFont typeface="Arial"/>
              <a:buNone/>
            </a:pPr>
            <a:r>
              <a:rPr lang="en-US" sz="10299" b="1" i="0" u="none" strike="noStrike" cap="none">
                <a:solidFill>
                  <a:srgbClr val="2C7A75"/>
                </a:solidFill>
                <a:latin typeface="Roboto Slab"/>
                <a:ea typeface="Roboto Slab"/>
                <a:cs typeface="Roboto Slab"/>
                <a:sym typeface="Roboto Slab"/>
              </a:rPr>
              <a:t>¡GRACIAS!</a:t>
            </a:r>
            <a:endParaRPr sz="1400" b="0" i="0" u="none" strike="noStrike" cap="none">
              <a:solidFill>
                <a:srgbClr val="000000"/>
              </a:solidFill>
              <a:latin typeface="Arial"/>
              <a:ea typeface="Arial"/>
              <a:cs typeface="Arial"/>
              <a:sym typeface="Arial"/>
            </a:endParaRPr>
          </a:p>
        </p:txBody>
      </p:sp>
      <p:grpSp>
        <p:nvGrpSpPr>
          <p:cNvPr id="326" name="Google Shape;326;p22"/>
          <p:cNvGrpSpPr/>
          <p:nvPr/>
        </p:nvGrpSpPr>
        <p:grpSpPr>
          <a:xfrm>
            <a:off x="-306963" y="8563124"/>
            <a:ext cx="7983360" cy="3266926"/>
            <a:chOff x="0" y="-47625"/>
            <a:chExt cx="2102613" cy="860425"/>
          </a:xfrm>
        </p:grpSpPr>
        <p:sp>
          <p:nvSpPr>
            <p:cNvPr id="327" name="Google Shape;327;p22"/>
            <p:cNvSpPr/>
            <p:nvPr/>
          </p:nvSpPr>
          <p:spPr>
            <a:xfrm>
              <a:off x="0" y="0"/>
              <a:ext cx="2102613" cy="812800"/>
            </a:xfrm>
            <a:custGeom>
              <a:avLst/>
              <a:gdLst/>
              <a:ahLst/>
              <a:cxnLst/>
              <a:rect l="l" t="t" r="r" b="b"/>
              <a:pathLst>
                <a:path w="2102613" h="812800" extrusionOk="0">
                  <a:moveTo>
                    <a:pt x="49458" y="0"/>
                  </a:moveTo>
                  <a:lnTo>
                    <a:pt x="2053156" y="0"/>
                  </a:lnTo>
                  <a:cubicBezTo>
                    <a:pt x="2066273" y="0"/>
                    <a:pt x="2078852" y="5211"/>
                    <a:pt x="2088128" y="14486"/>
                  </a:cubicBezTo>
                  <a:cubicBezTo>
                    <a:pt x="2097403" y="23761"/>
                    <a:pt x="2102613" y="36341"/>
                    <a:pt x="2102613" y="49458"/>
                  </a:cubicBezTo>
                  <a:lnTo>
                    <a:pt x="2102613" y="763342"/>
                  </a:lnTo>
                  <a:cubicBezTo>
                    <a:pt x="2102613" y="776459"/>
                    <a:pt x="2097403" y="789039"/>
                    <a:pt x="2088128" y="798314"/>
                  </a:cubicBezTo>
                  <a:cubicBezTo>
                    <a:pt x="2078852" y="807589"/>
                    <a:pt x="2066273" y="812800"/>
                    <a:pt x="2053156" y="812800"/>
                  </a:cubicBezTo>
                  <a:lnTo>
                    <a:pt x="49458" y="812800"/>
                  </a:lnTo>
                  <a:cubicBezTo>
                    <a:pt x="36341" y="812800"/>
                    <a:pt x="23761" y="807589"/>
                    <a:pt x="14486" y="798314"/>
                  </a:cubicBezTo>
                  <a:cubicBezTo>
                    <a:pt x="5211" y="789039"/>
                    <a:pt x="0" y="776459"/>
                    <a:pt x="0" y="763342"/>
                  </a:cubicBezTo>
                  <a:lnTo>
                    <a:pt x="0" y="49458"/>
                  </a:lnTo>
                  <a:cubicBezTo>
                    <a:pt x="0" y="36341"/>
                    <a:pt x="5211" y="23761"/>
                    <a:pt x="14486" y="14486"/>
                  </a:cubicBezTo>
                  <a:cubicBezTo>
                    <a:pt x="23761" y="5211"/>
                    <a:pt x="36341" y="0"/>
                    <a:pt x="49458" y="0"/>
                  </a:cubicBezTo>
                  <a:close/>
                </a:path>
              </a:pathLst>
            </a:custGeom>
            <a:solidFill>
              <a:srgbClr val="47CC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8" name="Google Shape;328;p22"/>
            <p:cNvSpPr txBox="1"/>
            <p:nvPr/>
          </p:nvSpPr>
          <p:spPr>
            <a:xfrm>
              <a:off x="0" y="-47625"/>
              <a:ext cx="2102613"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29" name="Google Shape;329;p22"/>
          <p:cNvSpPr/>
          <p:nvPr/>
        </p:nvSpPr>
        <p:spPr>
          <a:xfrm>
            <a:off x="399755" y="9010323"/>
            <a:ext cx="6918259" cy="1122223"/>
          </a:xfrm>
          <a:custGeom>
            <a:avLst/>
            <a:gdLst/>
            <a:ahLst/>
            <a:cxnLst/>
            <a:rect l="l" t="t" r="r" b="b"/>
            <a:pathLst>
              <a:path w="6918259" h="1122223" extrusionOk="0">
                <a:moveTo>
                  <a:pt x="0" y="0"/>
                </a:moveTo>
                <a:lnTo>
                  <a:pt x="6918259" y="0"/>
                </a:lnTo>
                <a:lnTo>
                  <a:pt x="6918259" y="1122223"/>
                </a:lnTo>
                <a:lnTo>
                  <a:pt x="0" y="1122223"/>
                </a:lnTo>
                <a:lnTo>
                  <a:pt x="0" y="0"/>
                </a:lnTo>
                <a:close/>
              </a:path>
            </a:pathLst>
          </a:custGeom>
          <a:blipFill rotWithShape="1">
            <a:blip r:embed="rId6">
              <a:alphaModFix/>
            </a:blip>
            <a:stretch>
              <a:fillRect l="-6809" t="-185799" r="-4142" b="-149134"/>
            </a:stretch>
          </a:blipFill>
          <a:ln>
            <a:noFill/>
          </a:ln>
        </p:spPr>
      </p:sp>
      <p:grpSp>
        <p:nvGrpSpPr>
          <p:cNvPr id="330" name="Google Shape;330;p22"/>
          <p:cNvGrpSpPr/>
          <p:nvPr/>
        </p:nvGrpSpPr>
        <p:grpSpPr>
          <a:xfrm>
            <a:off x="9621850" y="-1322000"/>
            <a:ext cx="9704592" cy="3515611"/>
            <a:chOff x="9621850" y="-1322000"/>
            <a:chExt cx="9704592" cy="3515611"/>
          </a:xfrm>
        </p:grpSpPr>
        <p:grpSp>
          <p:nvGrpSpPr>
            <p:cNvPr id="331" name="Google Shape;331;p22"/>
            <p:cNvGrpSpPr/>
            <p:nvPr/>
          </p:nvGrpSpPr>
          <p:grpSpPr>
            <a:xfrm>
              <a:off x="9621850" y="-1322000"/>
              <a:ext cx="9704592" cy="3515611"/>
              <a:chOff x="0" y="-47625"/>
              <a:chExt cx="2555925" cy="860425"/>
            </a:xfrm>
          </p:grpSpPr>
          <p:sp>
            <p:nvSpPr>
              <p:cNvPr id="332" name="Google Shape;332;p22"/>
              <p:cNvSpPr/>
              <p:nvPr/>
            </p:nvSpPr>
            <p:spPr>
              <a:xfrm>
                <a:off x="0" y="0"/>
                <a:ext cx="2555925" cy="812800"/>
              </a:xfrm>
              <a:custGeom>
                <a:avLst/>
                <a:gdLst/>
                <a:ahLst/>
                <a:cxnLst/>
                <a:rect l="l" t="t" r="r" b="b"/>
                <a:pathLst>
                  <a:path w="2555925" h="812800" extrusionOk="0">
                    <a:moveTo>
                      <a:pt x="40686" y="0"/>
                    </a:moveTo>
                    <a:lnTo>
                      <a:pt x="2515239" y="0"/>
                    </a:lnTo>
                    <a:cubicBezTo>
                      <a:pt x="2526030" y="0"/>
                      <a:pt x="2536378" y="4287"/>
                      <a:pt x="2544008" y="11917"/>
                    </a:cubicBezTo>
                    <a:cubicBezTo>
                      <a:pt x="2551638" y="19547"/>
                      <a:pt x="2555925" y="29895"/>
                      <a:pt x="2555925" y="40686"/>
                    </a:cubicBezTo>
                    <a:lnTo>
                      <a:pt x="2555925" y="772114"/>
                    </a:lnTo>
                    <a:cubicBezTo>
                      <a:pt x="2555925" y="782905"/>
                      <a:pt x="2551638" y="793253"/>
                      <a:pt x="2544008" y="800883"/>
                    </a:cubicBezTo>
                    <a:cubicBezTo>
                      <a:pt x="2536378" y="808513"/>
                      <a:pt x="2526030" y="812800"/>
                      <a:pt x="2515239" y="812800"/>
                    </a:cubicBezTo>
                    <a:lnTo>
                      <a:pt x="40686" y="812800"/>
                    </a:lnTo>
                    <a:cubicBezTo>
                      <a:pt x="29895" y="812800"/>
                      <a:pt x="19547" y="808513"/>
                      <a:pt x="11917" y="800883"/>
                    </a:cubicBezTo>
                    <a:cubicBezTo>
                      <a:pt x="4287" y="793253"/>
                      <a:pt x="0" y="782905"/>
                      <a:pt x="0" y="772114"/>
                    </a:cubicBezTo>
                    <a:lnTo>
                      <a:pt x="0" y="40686"/>
                    </a:lnTo>
                    <a:cubicBezTo>
                      <a:pt x="0" y="29895"/>
                      <a:pt x="4287" y="19547"/>
                      <a:pt x="11917" y="11917"/>
                    </a:cubicBezTo>
                    <a:cubicBezTo>
                      <a:pt x="19547" y="4287"/>
                      <a:pt x="29895" y="0"/>
                      <a:pt x="40686" y="0"/>
                    </a:cubicBezTo>
                    <a:close/>
                  </a:path>
                </a:pathLst>
              </a:custGeom>
              <a:solidFill>
                <a:srgbClr val="FFC5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3" name="Google Shape;333;p22"/>
              <p:cNvSpPr txBox="1"/>
              <p:nvPr/>
            </p:nvSpPr>
            <p:spPr>
              <a:xfrm>
                <a:off x="0" y="-47625"/>
                <a:ext cx="2555925"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34" name="Google Shape;334;p22"/>
            <p:cNvSpPr/>
            <p:nvPr/>
          </p:nvSpPr>
          <p:spPr>
            <a:xfrm>
              <a:off x="15940487" y="71225"/>
              <a:ext cx="1943552" cy="1787561"/>
            </a:xfrm>
            <a:custGeom>
              <a:avLst/>
              <a:gdLst/>
              <a:ahLst/>
              <a:cxnLst/>
              <a:rect l="l" t="t" r="r" b="b"/>
              <a:pathLst>
                <a:path w="1943552" h="1787561" extrusionOk="0">
                  <a:moveTo>
                    <a:pt x="0" y="0"/>
                  </a:moveTo>
                  <a:lnTo>
                    <a:pt x="1943552" y="0"/>
                  </a:lnTo>
                  <a:lnTo>
                    <a:pt x="1943552" y="1787561"/>
                  </a:lnTo>
                  <a:lnTo>
                    <a:pt x="0" y="1787561"/>
                  </a:lnTo>
                  <a:lnTo>
                    <a:pt x="0" y="0"/>
                  </a:lnTo>
                  <a:close/>
                </a:path>
              </a:pathLst>
            </a:custGeom>
            <a:blipFill rotWithShape="1">
              <a:blip r:embed="rId7">
                <a:alphaModFix/>
              </a:blip>
              <a:stretch>
                <a:fillRect t="-4359" b="-4360"/>
              </a:stretch>
            </a:blipFill>
            <a:ln>
              <a:noFill/>
            </a:ln>
          </p:spPr>
        </p:sp>
        <p:sp>
          <p:nvSpPr>
            <p:cNvPr id="335" name="Google Shape;335;p22"/>
            <p:cNvSpPr txBox="1"/>
            <p:nvPr/>
          </p:nvSpPr>
          <p:spPr>
            <a:xfrm>
              <a:off x="10730646" y="345950"/>
              <a:ext cx="5209800" cy="966300"/>
            </a:xfrm>
            <a:prstGeom prst="rect">
              <a:avLst/>
            </a:prstGeom>
            <a:noFill/>
            <a:ln>
              <a:noFill/>
            </a:ln>
          </p:spPr>
          <p:txBody>
            <a:bodyPr spcFirstLastPara="1" wrap="square" lIns="0" tIns="0" rIns="0" bIns="0" anchor="t" anchorCtr="0">
              <a:spAutoFit/>
            </a:bodyPr>
            <a:lstStyle/>
            <a:p>
              <a:pPr marL="0" marR="0" lvl="0" indent="0" algn="ctr" rtl="0">
                <a:lnSpc>
                  <a:spcPct val="104996"/>
                </a:lnSpc>
                <a:spcBef>
                  <a:spcPts val="0"/>
                </a:spcBef>
                <a:spcAft>
                  <a:spcPts val="0"/>
                </a:spcAft>
                <a:buClr>
                  <a:srgbClr val="000000"/>
                </a:buClr>
                <a:buSzPts val="3062"/>
                <a:buFont typeface="Arial"/>
                <a:buNone/>
              </a:pPr>
              <a:r>
                <a:rPr lang="en-US" sz="3062" b="1" i="0" u="none" strike="noStrike" cap="none">
                  <a:solidFill>
                    <a:srgbClr val="18223D"/>
                  </a:solidFill>
                  <a:latin typeface="Roboto Slab"/>
                  <a:ea typeface="Roboto Slab"/>
                  <a:cs typeface="Roboto Slab"/>
                  <a:sym typeface="Roboto Slab"/>
                </a:rPr>
                <a:t>V Jornadas de </a:t>
              </a:r>
              <a:endParaRPr sz="3062" b="1" i="0" u="none" strike="noStrike" cap="none">
                <a:solidFill>
                  <a:srgbClr val="18223D"/>
                </a:solidFill>
                <a:latin typeface="Roboto Slab"/>
                <a:ea typeface="Roboto Slab"/>
                <a:cs typeface="Roboto Slab"/>
                <a:sym typeface="Roboto Slab"/>
              </a:endParaRPr>
            </a:p>
            <a:p>
              <a:pPr marL="0" marR="0" lvl="0" indent="0" algn="ctr" rtl="0">
                <a:lnSpc>
                  <a:spcPct val="104996"/>
                </a:lnSpc>
                <a:spcBef>
                  <a:spcPts val="0"/>
                </a:spcBef>
                <a:spcAft>
                  <a:spcPts val="0"/>
                </a:spcAft>
                <a:buClr>
                  <a:srgbClr val="000000"/>
                </a:buClr>
                <a:buSzPts val="3062"/>
                <a:buFont typeface="Arial"/>
                <a:buNone/>
              </a:pPr>
              <a:r>
                <a:rPr lang="en-US" sz="3062" b="1" i="0" u="none" strike="noStrike" cap="none">
                  <a:solidFill>
                    <a:srgbClr val="18223D"/>
                  </a:solidFill>
                  <a:latin typeface="Roboto Slab"/>
                  <a:ea typeface="Roboto Slab"/>
                  <a:cs typeface="Roboto Slab"/>
                  <a:sym typeface="Roboto Slab"/>
                </a:rPr>
                <a:t>Innovación Docente</a:t>
              </a:r>
              <a:endParaRPr sz="1400" b="0" i="0" u="none" strike="noStrike" cap="none">
                <a:solidFill>
                  <a:srgbClr val="000000"/>
                </a:solidFill>
                <a:latin typeface="Arial"/>
                <a:ea typeface="Arial"/>
                <a:cs typeface="Arial"/>
                <a:sym typeface="Arial"/>
              </a:endParaRPr>
            </a:p>
          </p:txBody>
        </p:sp>
        <p:sp>
          <p:nvSpPr>
            <p:cNvPr id="336" name="Google Shape;336;p22"/>
            <p:cNvSpPr txBox="1"/>
            <p:nvPr/>
          </p:nvSpPr>
          <p:spPr>
            <a:xfrm>
              <a:off x="11048763" y="1471132"/>
              <a:ext cx="4200300" cy="384600"/>
            </a:xfrm>
            <a:prstGeom prst="rect">
              <a:avLst/>
            </a:prstGeom>
            <a:noFill/>
            <a:ln>
              <a:noFill/>
            </a:ln>
          </p:spPr>
          <p:txBody>
            <a:bodyPr spcFirstLastPara="1" wrap="square" lIns="0" tIns="0" rIns="0" bIns="0" anchor="t" anchorCtr="0">
              <a:spAutoFit/>
            </a:bodyPr>
            <a:lstStyle/>
            <a:p>
              <a:pPr marL="0" marR="0" lvl="0" indent="0" algn="ctr" rtl="0">
                <a:lnSpc>
                  <a:spcPct val="140016"/>
                </a:lnSpc>
                <a:spcBef>
                  <a:spcPts val="0"/>
                </a:spcBef>
                <a:spcAft>
                  <a:spcPts val="0"/>
                </a:spcAft>
                <a:buClr>
                  <a:srgbClr val="000000"/>
                </a:buClr>
                <a:buSzPts val="2499"/>
                <a:buFont typeface="Arial"/>
                <a:buNone/>
              </a:pPr>
              <a:r>
                <a:rPr lang="en-US" sz="2499" b="0" i="0" u="none" strike="noStrike" cap="none">
                  <a:solidFill>
                    <a:srgbClr val="000000"/>
                  </a:solidFill>
                  <a:latin typeface="Roboto"/>
                  <a:ea typeface="Roboto"/>
                  <a:cs typeface="Roboto"/>
                  <a:sym typeface="Roboto"/>
                </a:rPr>
                <a:t>05, 06 y 07 de febrero 2025</a:t>
              </a:r>
              <a:endParaRPr sz="1400" b="0" i="0" u="none" strike="noStrike" cap="none">
                <a:solidFill>
                  <a:srgbClr val="000000"/>
                </a:solidFill>
                <a:latin typeface="Arial"/>
                <a:ea typeface="Arial"/>
                <a:cs typeface="Arial"/>
                <a:sym typeface="Arial"/>
              </a:endParaRPr>
            </a:p>
          </p:txBody>
        </p:sp>
      </p:grpSp>
      <p:sp>
        <p:nvSpPr>
          <p:cNvPr id="337" name="Google Shape;337;p22"/>
          <p:cNvSpPr txBox="1"/>
          <p:nvPr/>
        </p:nvSpPr>
        <p:spPr>
          <a:xfrm>
            <a:off x="7676397" y="6071521"/>
            <a:ext cx="9665700" cy="2261581"/>
          </a:xfrm>
          <a:prstGeom prst="rect">
            <a:avLst/>
          </a:prstGeom>
          <a:noFill/>
          <a:ln>
            <a:noFill/>
          </a:ln>
        </p:spPr>
        <p:txBody>
          <a:bodyPr spcFirstLastPara="1" wrap="square" lIns="0" tIns="0" rIns="0" bIns="0" anchor="t" anchorCtr="0">
            <a:spAutoFit/>
          </a:bodyPr>
          <a:lstStyle/>
          <a:p>
            <a:pPr marL="0" marR="0" lvl="0" indent="0" algn="ctr" rtl="0">
              <a:lnSpc>
                <a:spcPct val="140011"/>
              </a:lnSpc>
              <a:spcBef>
                <a:spcPts val="0"/>
              </a:spcBef>
              <a:spcAft>
                <a:spcPts val="0"/>
              </a:spcAft>
              <a:buClr>
                <a:srgbClr val="000000"/>
              </a:buClr>
              <a:buSzPts val="3499"/>
              <a:buFont typeface="Arial"/>
              <a:buNone/>
            </a:pPr>
            <a:r>
              <a:rPr lang="en-US" sz="3499" b="1" i="0" u="none" strike="noStrike" cap="none">
                <a:solidFill>
                  <a:srgbClr val="000000"/>
                </a:solidFill>
                <a:latin typeface="Roboto"/>
                <a:ea typeface="Roboto"/>
                <a:cs typeface="Roboto"/>
                <a:sym typeface="Roboto"/>
              </a:rPr>
              <a:t>Otaiza Cupare Castro</a:t>
            </a:r>
            <a:endParaRPr sz="1400" b="0" i="0" u="none" strike="noStrike" cap="none">
              <a:solidFill>
                <a:srgbClr val="000000"/>
              </a:solidFill>
              <a:latin typeface="Arial"/>
              <a:ea typeface="Arial"/>
              <a:cs typeface="Arial"/>
              <a:sym typeface="Arial"/>
            </a:endParaRPr>
          </a:p>
          <a:p>
            <a:pPr marL="0" marR="0" lvl="0" indent="0" algn="ctr" rtl="0">
              <a:lnSpc>
                <a:spcPct val="140011"/>
              </a:lnSpc>
              <a:spcBef>
                <a:spcPts val="0"/>
              </a:spcBef>
              <a:spcAft>
                <a:spcPts val="0"/>
              </a:spcAft>
              <a:buClr>
                <a:srgbClr val="000000"/>
              </a:buClr>
              <a:buSzPts val="3499"/>
              <a:buFont typeface="Arial"/>
              <a:buNone/>
            </a:pPr>
            <a:r>
              <a:rPr lang="en-US" sz="3499" b="1" i="0" u="none" strike="noStrike" cap="none">
                <a:solidFill>
                  <a:srgbClr val="000000"/>
                </a:solidFill>
                <a:latin typeface="Roboto"/>
                <a:ea typeface="Roboto"/>
                <a:cs typeface="Roboto"/>
                <a:sym typeface="Roboto"/>
              </a:rPr>
              <a:t>ocuparec@ucab.edu.ve</a:t>
            </a:r>
            <a:endParaRPr sz="1400" b="0" i="0" u="none" strike="noStrike" cap="none">
              <a:solidFill>
                <a:srgbClr val="000000"/>
              </a:solidFill>
              <a:latin typeface="Arial"/>
              <a:ea typeface="Arial"/>
              <a:cs typeface="Arial"/>
              <a:sym typeface="Arial"/>
            </a:endParaRPr>
          </a:p>
          <a:p>
            <a:pPr marL="0" marR="0" lvl="0" indent="0" algn="ctr" rtl="0">
              <a:lnSpc>
                <a:spcPct val="140011"/>
              </a:lnSpc>
              <a:spcBef>
                <a:spcPts val="0"/>
              </a:spcBef>
              <a:spcAft>
                <a:spcPts val="0"/>
              </a:spcAft>
              <a:buClr>
                <a:srgbClr val="000000"/>
              </a:buClr>
              <a:buSzPts val="3499"/>
              <a:buFont typeface="Arial"/>
              <a:buNone/>
            </a:pPr>
            <a:r>
              <a:rPr lang="en-US" sz="3499" b="1" i="0" u="none" strike="noStrike" cap="none">
                <a:solidFill>
                  <a:srgbClr val="000000"/>
                </a:solidFill>
                <a:latin typeface="Roboto"/>
                <a:ea typeface="Roboto"/>
                <a:cs typeface="Roboto"/>
                <a:sym typeface="Roboto"/>
              </a:rPr>
              <a:t>@otaizacupare</a:t>
            </a:r>
            <a:endParaRPr sz="3499" b="1" i="0" u="none" strike="noStrike" cap="none">
              <a:solidFill>
                <a:srgbClr val="000000"/>
              </a:solidFill>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6E7ED"/>
        </a:solidFill>
        <a:effectLst/>
      </p:bgPr>
    </p:bg>
    <p:spTree>
      <p:nvGrpSpPr>
        <p:cNvPr id="1" name="Shape 106"/>
        <p:cNvGrpSpPr/>
        <p:nvPr/>
      </p:nvGrpSpPr>
      <p:grpSpPr>
        <a:xfrm>
          <a:off x="0" y="0"/>
          <a:ext cx="0" cy="0"/>
          <a:chOff x="0" y="0"/>
          <a:chExt cx="0" cy="0"/>
        </a:xfrm>
      </p:grpSpPr>
      <p:sp>
        <p:nvSpPr>
          <p:cNvPr id="107" name="Google Shape;107;p14"/>
          <p:cNvSpPr/>
          <p:nvPr/>
        </p:nvSpPr>
        <p:spPr>
          <a:xfrm>
            <a:off x="8845964" y="-8773223"/>
            <a:ext cx="19513938" cy="19489546"/>
          </a:xfrm>
          <a:custGeom>
            <a:avLst/>
            <a:gdLst/>
            <a:ahLst/>
            <a:cxnLst/>
            <a:rect l="l" t="t" r="r" b="b"/>
            <a:pathLst>
              <a:path w="19513938" h="19489546" extrusionOk="0">
                <a:moveTo>
                  <a:pt x="0" y="0"/>
                </a:moveTo>
                <a:lnTo>
                  <a:pt x="19513938" y="0"/>
                </a:lnTo>
                <a:lnTo>
                  <a:pt x="19513938" y="19489546"/>
                </a:lnTo>
                <a:lnTo>
                  <a:pt x="0" y="19489546"/>
                </a:lnTo>
                <a:lnTo>
                  <a:pt x="0" y="0"/>
                </a:lnTo>
                <a:close/>
              </a:path>
            </a:pathLst>
          </a:custGeom>
          <a:blipFill rotWithShape="1">
            <a:blip r:embed="rId3">
              <a:alphaModFix amt="60000"/>
            </a:blip>
            <a:stretch>
              <a:fillRect/>
            </a:stretch>
          </a:blipFill>
          <a:ln>
            <a:noFill/>
          </a:ln>
        </p:spPr>
      </p:sp>
      <p:sp>
        <p:nvSpPr>
          <p:cNvPr id="108" name="Google Shape;108;p14"/>
          <p:cNvSpPr/>
          <p:nvPr/>
        </p:nvSpPr>
        <p:spPr>
          <a:xfrm>
            <a:off x="9740224" y="880"/>
            <a:ext cx="8818785" cy="8818785"/>
          </a:xfrm>
          <a:custGeom>
            <a:avLst/>
            <a:gdLst/>
            <a:ahLst/>
            <a:cxnLst/>
            <a:rect l="l" t="t" r="r" b="b"/>
            <a:pathLst>
              <a:path w="6350000" h="6350000" extrusionOk="0">
                <a:moveTo>
                  <a:pt x="0" y="0"/>
                </a:moveTo>
                <a:cubicBezTo>
                  <a:pt x="0" y="3506470"/>
                  <a:pt x="2843530" y="6350000"/>
                  <a:pt x="6350000" y="6350000"/>
                </a:cubicBezTo>
                <a:lnTo>
                  <a:pt x="6350000" y="0"/>
                </a:lnTo>
                <a:lnTo>
                  <a:pt x="0" y="0"/>
                </a:lnTo>
                <a:close/>
              </a:path>
            </a:pathLst>
          </a:custGeom>
          <a:blipFill rotWithShape="1">
            <a:blip r:embed="rId4">
              <a:alphaModFix/>
            </a:blip>
            <a:stretch>
              <a:fillRect l="-25133" r="-25131"/>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14"/>
          <p:cNvSpPr/>
          <p:nvPr/>
        </p:nvSpPr>
        <p:spPr>
          <a:xfrm>
            <a:off x="-2317885" y="8818785"/>
            <a:ext cx="6272227" cy="6264387"/>
          </a:xfrm>
          <a:custGeom>
            <a:avLst/>
            <a:gdLst/>
            <a:ahLst/>
            <a:cxnLst/>
            <a:rect l="l" t="t" r="r" b="b"/>
            <a:pathLst>
              <a:path w="6272227" h="6264387" extrusionOk="0">
                <a:moveTo>
                  <a:pt x="0" y="0"/>
                </a:moveTo>
                <a:lnTo>
                  <a:pt x="6272227" y="0"/>
                </a:lnTo>
                <a:lnTo>
                  <a:pt x="6272227" y="6264387"/>
                </a:lnTo>
                <a:lnTo>
                  <a:pt x="0" y="6264387"/>
                </a:lnTo>
                <a:lnTo>
                  <a:pt x="0" y="0"/>
                </a:lnTo>
                <a:close/>
              </a:path>
            </a:pathLst>
          </a:custGeom>
          <a:blipFill rotWithShape="1">
            <a:blip r:embed="rId5">
              <a:alphaModFix amt="80000"/>
            </a:blip>
            <a:stretch>
              <a:fillRect/>
            </a:stretch>
          </a:blipFill>
          <a:ln>
            <a:noFill/>
          </a:ln>
        </p:spPr>
      </p:sp>
      <p:sp>
        <p:nvSpPr>
          <p:cNvPr id="110" name="Google Shape;110;p14"/>
          <p:cNvSpPr txBox="1"/>
          <p:nvPr/>
        </p:nvSpPr>
        <p:spPr>
          <a:xfrm>
            <a:off x="482784" y="1410778"/>
            <a:ext cx="11534609" cy="1181862"/>
          </a:xfrm>
          <a:prstGeom prst="rect">
            <a:avLst/>
          </a:prstGeom>
          <a:noFill/>
          <a:ln>
            <a:noFill/>
          </a:ln>
        </p:spPr>
        <p:txBody>
          <a:bodyPr spcFirstLastPara="1" wrap="square" lIns="0" tIns="0" rIns="0" bIns="0" anchor="t" anchorCtr="0">
            <a:spAutoFit/>
          </a:bodyPr>
          <a:lstStyle/>
          <a:p>
            <a:pPr marL="0" marR="0" lvl="0" indent="0" algn="l" rtl="0">
              <a:lnSpc>
                <a:spcPct val="120003"/>
              </a:lnSpc>
              <a:spcBef>
                <a:spcPts val="0"/>
              </a:spcBef>
              <a:spcAft>
                <a:spcPts val="0"/>
              </a:spcAft>
              <a:buClr>
                <a:srgbClr val="000000"/>
              </a:buClr>
              <a:buSzPts val="6400"/>
              <a:buFont typeface="Arial"/>
              <a:buNone/>
            </a:pPr>
            <a:r>
              <a:rPr lang="en-US" sz="6400" b="1" i="0" u="none" strike="noStrike" cap="none">
                <a:solidFill>
                  <a:srgbClr val="8F6F16"/>
                </a:solidFill>
                <a:latin typeface="Roboto Slab"/>
                <a:ea typeface="Roboto Slab"/>
                <a:cs typeface="Roboto Slab"/>
                <a:sym typeface="Roboto Slab"/>
              </a:rPr>
              <a:t>Contexto de la experiencia</a:t>
            </a:r>
            <a:endParaRPr sz="6400" b="1" i="0" u="none" strike="noStrike" cap="none">
              <a:solidFill>
                <a:srgbClr val="8F6F16"/>
              </a:solidFill>
              <a:latin typeface="Roboto Slab"/>
              <a:ea typeface="Roboto Slab"/>
              <a:cs typeface="Roboto Slab"/>
              <a:sym typeface="Roboto Slab"/>
            </a:endParaRPr>
          </a:p>
        </p:txBody>
      </p:sp>
      <p:sp>
        <p:nvSpPr>
          <p:cNvPr id="111" name="Google Shape;111;p14"/>
          <p:cNvSpPr/>
          <p:nvPr/>
        </p:nvSpPr>
        <p:spPr>
          <a:xfrm>
            <a:off x="10062910" y="3516292"/>
            <a:ext cx="1335867" cy="1335867"/>
          </a:xfrm>
          <a:custGeom>
            <a:avLst/>
            <a:gdLst/>
            <a:ahLst/>
            <a:cxnLst/>
            <a:rect l="l" t="t" r="r" b="b"/>
            <a:pathLst>
              <a:path w="1335867" h="1335867" extrusionOk="0">
                <a:moveTo>
                  <a:pt x="0" y="0"/>
                </a:moveTo>
                <a:lnTo>
                  <a:pt x="1335867" y="0"/>
                </a:lnTo>
                <a:lnTo>
                  <a:pt x="1335867" y="1335868"/>
                </a:lnTo>
                <a:lnTo>
                  <a:pt x="0" y="1335868"/>
                </a:lnTo>
                <a:lnTo>
                  <a:pt x="0" y="0"/>
                </a:lnTo>
                <a:close/>
              </a:path>
            </a:pathLst>
          </a:custGeom>
          <a:blipFill rotWithShape="1">
            <a:blip r:embed="rId6">
              <a:alphaModFix/>
            </a:blip>
            <a:stretch>
              <a:fillRect/>
            </a:stretch>
          </a:blipFill>
          <a:ln>
            <a:noFill/>
          </a:ln>
        </p:spPr>
      </p:sp>
      <p:grpSp>
        <p:nvGrpSpPr>
          <p:cNvPr id="112" name="Google Shape;112;p14"/>
          <p:cNvGrpSpPr/>
          <p:nvPr/>
        </p:nvGrpSpPr>
        <p:grpSpPr>
          <a:xfrm>
            <a:off x="10631179" y="9113412"/>
            <a:ext cx="7971754" cy="1393690"/>
            <a:chOff x="0" y="-241102"/>
            <a:chExt cx="10629005" cy="1858253"/>
          </a:xfrm>
        </p:grpSpPr>
        <p:grpSp>
          <p:nvGrpSpPr>
            <p:cNvPr id="113" name="Google Shape;113;p14"/>
            <p:cNvGrpSpPr/>
            <p:nvPr/>
          </p:nvGrpSpPr>
          <p:grpSpPr>
            <a:xfrm>
              <a:off x="0" y="-241102"/>
              <a:ext cx="10629005" cy="1858253"/>
              <a:chOff x="0" y="-47625"/>
              <a:chExt cx="2099557" cy="367062"/>
            </a:xfrm>
          </p:grpSpPr>
          <p:sp>
            <p:nvSpPr>
              <p:cNvPr id="114" name="Google Shape;114;p14"/>
              <p:cNvSpPr/>
              <p:nvPr/>
            </p:nvSpPr>
            <p:spPr>
              <a:xfrm>
                <a:off x="0" y="0"/>
                <a:ext cx="2099557" cy="319437"/>
              </a:xfrm>
              <a:custGeom>
                <a:avLst/>
                <a:gdLst/>
                <a:ahLst/>
                <a:cxnLst/>
                <a:rect l="l" t="t" r="r" b="b"/>
                <a:pathLst>
                  <a:path w="2099557" h="319437" extrusionOk="0">
                    <a:moveTo>
                      <a:pt x="49530" y="0"/>
                    </a:moveTo>
                    <a:lnTo>
                      <a:pt x="2050027" y="0"/>
                    </a:lnTo>
                    <a:cubicBezTo>
                      <a:pt x="2063163" y="0"/>
                      <a:pt x="2075761" y="5218"/>
                      <a:pt x="2085050" y="14507"/>
                    </a:cubicBezTo>
                    <a:cubicBezTo>
                      <a:pt x="2094338" y="23795"/>
                      <a:pt x="2099557" y="36394"/>
                      <a:pt x="2099557" y="49530"/>
                    </a:cubicBezTo>
                    <a:lnTo>
                      <a:pt x="2099557" y="269908"/>
                    </a:lnTo>
                    <a:cubicBezTo>
                      <a:pt x="2099557" y="283044"/>
                      <a:pt x="2094338" y="295642"/>
                      <a:pt x="2085050" y="304930"/>
                    </a:cubicBezTo>
                    <a:cubicBezTo>
                      <a:pt x="2075761" y="314219"/>
                      <a:pt x="2063163" y="319437"/>
                      <a:pt x="2050027" y="319437"/>
                    </a:cubicBezTo>
                    <a:lnTo>
                      <a:pt x="49530" y="319437"/>
                    </a:lnTo>
                    <a:cubicBezTo>
                      <a:pt x="36394" y="319437"/>
                      <a:pt x="23795" y="314219"/>
                      <a:pt x="14507" y="304930"/>
                    </a:cubicBezTo>
                    <a:cubicBezTo>
                      <a:pt x="5218" y="295642"/>
                      <a:pt x="0" y="283044"/>
                      <a:pt x="0" y="269908"/>
                    </a:cubicBezTo>
                    <a:lnTo>
                      <a:pt x="0" y="49530"/>
                    </a:lnTo>
                    <a:cubicBezTo>
                      <a:pt x="0" y="36394"/>
                      <a:pt x="5218" y="23795"/>
                      <a:pt x="14507" y="14507"/>
                    </a:cubicBezTo>
                    <a:cubicBezTo>
                      <a:pt x="23795" y="5218"/>
                      <a:pt x="36394" y="0"/>
                      <a:pt x="49530" y="0"/>
                    </a:cubicBezTo>
                    <a:close/>
                  </a:path>
                </a:pathLst>
              </a:custGeom>
              <a:solidFill>
                <a:srgbClr val="47CC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14"/>
              <p:cNvSpPr txBox="1"/>
              <p:nvPr/>
            </p:nvSpPr>
            <p:spPr>
              <a:xfrm>
                <a:off x="0" y="-47625"/>
                <a:ext cx="2099557" cy="367062"/>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16" name="Google Shape;116;p14"/>
            <p:cNvSpPr/>
            <p:nvPr/>
          </p:nvSpPr>
          <p:spPr>
            <a:xfrm>
              <a:off x="8699654" y="111253"/>
              <a:ext cx="1237025" cy="1130109"/>
            </a:xfrm>
            <a:custGeom>
              <a:avLst/>
              <a:gdLst/>
              <a:ahLst/>
              <a:cxnLst/>
              <a:rect l="l" t="t" r="r" b="b"/>
              <a:pathLst>
                <a:path w="1237025" h="1130109" extrusionOk="0">
                  <a:moveTo>
                    <a:pt x="0" y="0"/>
                  </a:moveTo>
                  <a:lnTo>
                    <a:pt x="1237025" y="0"/>
                  </a:lnTo>
                  <a:lnTo>
                    <a:pt x="1237025" y="1130109"/>
                  </a:lnTo>
                  <a:lnTo>
                    <a:pt x="0" y="1130109"/>
                  </a:lnTo>
                  <a:lnTo>
                    <a:pt x="0" y="0"/>
                  </a:lnTo>
                  <a:close/>
                </a:path>
              </a:pathLst>
            </a:custGeom>
            <a:blipFill rotWithShape="1">
              <a:blip r:embed="rId7">
                <a:alphaModFix/>
              </a:blip>
              <a:stretch>
                <a:fillRect t="-515" b="-8940"/>
              </a:stretch>
            </a:blipFill>
            <a:ln>
              <a:noFill/>
            </a:ln>
          </p:spPr>
        </p:sp>
        <p:sp>
          <p:nvSpPr>
            <p:cNvPr id="117" name="Google Shape;117;p14"/>
            <p:cNvSpPr/>
            <p:nvPr/>
          </p:nvSpPr>
          <p:spPr>
            <a:xfrm>
              <a:off x="514388" y="111253"/>
              <a:ext cx="904078" cy="1212429"/>
            </a:xfrm>
            <a:custGeom>
              <a:avLst/>
              <a:gdLst/>
              <a:ahLst/>
              <a:cxnLst/>
              <a:rect l="l" t="t" r="r" b="b"/>
              <a:pathLst>
                <a:path w="904078" h="1212429" extrusionOk="0">
                  <a:moveTo>
                    <a:pt x="0" y="0"/>
                  </a:moveTo>
                  <a:lnTo>
                    <a:pt x="904078" y="0"/>
                  </a:lnTo>
                  <a:lnTo>
                    <a:pt x="904078" y="1212429"/>
                  </a:lnTo>
                  <a:lnTo>
                    <a:pt x="0" y="1212429"/>
                  </a:lnTo>
                  <a:lnTo>
                    <a:pt x="0" y="0"/>
                  </a:lnTo>
                  <a:close/>
                </a:path>
              </a:pathLst>
            </a:custGeom>
            <a:blipFill rotWithShape="1">
              <a:blip r:embed="rId8">
                <a:alphaModFix/>
              </a:blip>
              <a:stretch>
                <a:fillRect/>
              </a:stretch>
            </a:blipFill>
            <a:ln>
              <a:noFill/>
            </a:ln>
          </p:spPr>
        </p:sp>
        <p:sp>
          <p:nvSpPr>
            <p:cNvPr id="118" name="Google Shape;118;p14"/>
            <p:cNvSpPr txBox="1"/>
            <p:nvPr/>
          </p:nvSpPr>
          <p:spPr>
            <a:xfrm>
              <a:off x="0" y="263512"/>
              <a:ext cx="10209095" cy="412795"/>
            </a:xfrm>
            <a:prstGeom prst="rect">
              <a:avLst/>
            </a:prstGeom>
            <a:noFill/>
            <a:ln>
              <a:noFill/>
            </a:ln>
          </p:spPr>
          <p:txBody>
            <a:bodyPr spcFirstLastPara="1" wrap="square" lIns="0" tIns="0" rIns="0" bIns="0" anchor="t" anchorCtr="0">
              <a:spAutoFit/>
            </a:bodyPr>
            <a:lstStyle/>
            <a:p>
              <a:pPr marL="0" marR="0" lvl="0" indent="0" algn="ctr" rtl="0">
                <a:lnSpc>
                  <a:spcPct val="105019"/>
                </a:lnSpc>
                <a:spcBef>
                  <a:spcPts val="0"/>
                </a:spcBef>
                <a:spcAft>
                  <a:spcPts val="0"/>
                </a:spcAft>
                <a:buClr>
                  <a:srgbClr val="000000"/>
                </a:buClr>
                <a:buSzPts val="2251"/>
                <a:buFont typeface="Arial"/>
                <a:buNone/>
              </a:pPr>
              <a:r>
                <a:rPr lang="en-US" sz="2251" b="1" i="0" u="none" strike="noStrike" cap="none">
                  <a:solidFill>
                    <a:srgbClr val="18223D"/>
                  </a:solidFill>
                  <a:latin typeface="Roboto Slab"/>
                  <a:ea typeface="Roboto Slab"/>
                  <a:cs typeface="Roboto Slab"/>
                  <a:sym typeface="Roboto Slab"/>
                </a:rPr>
                <a:t>V Jornadas de Innovación Docente</a:t>
              </a:r>
              <a:endParaRPr sz="1400" b="0" i="0" u="none" strike="noStrike" cap="none">
                <a:solidFill>
                  <a:srgbClr val="000000"/>
                </a:solidFill>
                <a:latin typeface="Arial"/>
                <a:ea typeface="Arial"/>
                <a:cs typeface="Arial"/>
                <a:sym typeface="Arial"/>
              </a:endParaRPr>
            </a:p>
          </p:txBody>
        </p:sp>
        <p:sp>
          <p:nvSpPr>
            <p:cNvPr id="119" name="Google Shape;119;p14"/>
            <p:cNvSpPr txBox="1"/>
            <p:nvPr/>
          </p:nvSpPr>
          <p:spPr>
            <a:xfrm>
              <a:off x="0" y="752507"/>
              <a:ext cx="10209095" cy="385363"/>
            </a:xfrm>
            <a:prstGeom prst="rect">
              <a:avLst/>
            </a:prstGeom>
            <a:noFill/>
            <a:ln>
              <a:noFill/>
            </a:ln>
          </p:spPr>
          <p:txBody>
            <a:bodyPr spcFirstLastPara="1" wrap="square" lIns="0" tIns="0" rIns="0" bIns="0" anchor="t" anchorCtr="0">
              <a:spAutoFit/>
            </a:bodyPr>
            <a:lstStyle/>
            <a:p>
              <a:pPr marL="0" marR="0" lvl="0" indent="0" algn="ctr" rtl="0">
                <a:lnSpc>
                  <a:spcPct val="140057"/>
                </a:lnSpc>
                <a:spcBef>
                  <a:spcPts val="0"/>
                </a:spcBef>
                <a:spcAft>
                  <a:spcPts val="0"/>
                </a:spcAft>
                <a:buClr>
                  <a:srgbClr val="000000"/>
                </a:buClr>
                <a:buSzPts val="1745"/>
                <a:buFont typeface="Arial"/>
                <a:buNone/>
              </a:pPr>
              <a:r>
                <a:rPr lang="en-US" sz="1745" b="0" i="0" u="none" strike="noStrike" cap="none">
                  <a:solidFill>
                    <a:srgbClr val="000000"/>
                  </a:solidFill>
                  <a:latin typeface="Roboto"/>
                  <a:ea typeface="Roboto"/>
                  <a:cs typeface="Roboto"/>
                  <a:sym typeface="Roboto"/>
                </a:rPr>
                <a:t>05, 06 y 07 de febrero 2025</a:t>
              </a:r>
              <a:endParaRPr sz="1400" b="0" i="0" u="none" strike="noStrike" cap="none">
                <a:solidFill>
                  <a:srgbClr val="000000"/>
                </a:solidFill>
                <a:latin typeface="Arial"/>
                <a:ea typeface="Arial"/>
                <a:cs typeface="Arial"/>
                <a:sym typeface="Arial"/>
              </a:endParaRPr>
            </a:p>
          </p:txBody>
        </p:sp>
      </p:grpSp>
      <p:sp>
        <p:nvSpPr>
          <p:cNvPr id="120" name="Google Shape;120;p14"/>
          <p:cNvSpPr/>
          <p:nvPr/>
        </p:nvSpPr>
        <p:spPr>
          <a:xfrm>
            <a:off x="10730843" y="4502488"/>
            <a:ext cx="1335867" cy="1335867"/>
          </a:xfrm>
          <a:custGeom>
            <a:avLst/>
            <a:gdLst/>
            <a:ahLst/>
            <a:cxnLst/>
            <a:rect l="l" t="t" r="r" b="b"/>
            <a:pathLst>
              <a:path w="1335867" h="1335867" extrusionOk="0">
                <a:moveTo>
                  <a:pt x="0" y="0"/>
                </a:moveTo>
                <a:lnTo>
                  <a:pt x="1335868" y="0"/>
                </a:lnTo>
                <a:lnTo>
                  <a:pt x="1335868" y="1335868"/>
                </a:lnTo>
                <a:lnTo>
                  <a:pt x="0" y="1335868"/>
                </a:lnTo>
                <a:lnTo>
                  <a:pt x="0" y="0"/>
                </a:lnTo>
                <a:close/>
              </a:path>
            </a:pathLst>
          </a:custGeom>
          <a:blipFill rotWithShape="1">
            <a:blip r:embed="rId9">
              <a:alphaModFix/>
            </a:blip>
            <a:stretch>
              <a:fillRect/>
            </a:stretch>
          </a:blipFill>
          <a:ln>
            <a:noFill/>
          </a:ln>
        </p:spPr>
      </p:sp>
      <p:sp>
        <p:nvSpPr>
          <p:cNvPr id="121" name="Google Shape;121;p14"/>
          <p:cNvSpPr/>
          <p:nvPr/>
        </p:nvSpPr>
        <p:spPr>
          <a:xfrm>
            <a:off x="11398777" y="5488684"/>
            <a:ext cx="1335867" cy="1335867"/>
          </a:xfrm>
          <a:custGeom>
            <a:avLst/>
            <a:gdLst/>
            <a:ahLst/>
            <a:cxnLst/>
            <a:rect l="l" t="t" r="r" b="b"/>
            <a:pathLst>
              <a:path w="1335867" h="1335867" extrusionOk="0">
                <a:moveTo>
                  <a:pt x="0" y="0"/>
                </a:moveTo>
                <a:lnTo>
                  <a:pt x="1335867" y="0"/>
                </a:lnTo>
                <a:lnTo>
                  <a:pt x="1335867" y="1335868"/>
                </a:lnTo>
                <a:lnTo>
                  <a:pt x="0" y="1335868"/>
                </a:lnTo>
                <a:lnTo>
                  <a:pt x="0" y="0"/>
                </a:lnTo>
                <a:close/>
              </a:path>
            </a:pathLst>
          </a:custGeom>
          <a:blipFill rotWithShape="1">
            <a:blip r:embed="rId10">
              <a:alphaModFix/>
            </a:blip>
            <a:stretch>
              <a:fillRect/>
            </a:stretch>
          </a:blipFill>
          <a:ln>
            <a:noFill/>
          </a:ln>
        </p:spPr>
      </p:sp>
      <p:sp>
        <p:nvSpPr>
          <p:cNvPr id="122" name="Google Shape;122;p14"/>
          <p:cNvSpPr/>
          <p:nvPr/>
        </p:nvSpPr>
        <p:spPr>
          <a:xfrm>
            <a:off x="9566320" y="2530096"/>
            <a:ext cx="1335867" cy="1335867"/>
          </a:xfrm>
          <a:custGeom>
            <a:avLst/>
            <a:gdLst/>
            <a:ahLst/>
            <a:cxnLst/>
            <a:rect l="l" t="t" r="r" b="b"/>
            <a:pathLst>
              <a:path w="1335867" h="1335867" extrusionOk="0">
                <a:moveTo>
                  <a:pt x="0" y="0"/>
                </a:moveTo>
                <a:lnTo>
                  <a:pt x="1335868" y="0"/>
                </a:lnTo>
                <a:lnTo>
                  <a:pt x="1335868" y="1335868"/>
                </a:lnTo>
                <a:lnTo>
                  <a:pt x="0" y="1335868"/>
                </a:lnTo>
                <a:lnTo>
                  <a:pt x="0" y="0"/>
                </a:lnTo>
                <a:close/>
              </a:path>
            </a:pathLst>
          </a:custGeom>
          <a:blipFill rotWithShape="1">
            <a:blip r:embed="rId11">
              <a:alphaModFix/>
            </a:blip>
            <a:stretch>
              <a:fillRect/>
            </a:stretch>
          </a:blipFill>
          <a:ln>
            <a:noFill/>
          </a:ln>
        </p:spPr>
      </p:sp>
      <p:sp>
        <p:nvSpPr>
          <p:cNvPr id="123" name="Google Shape;123;p14"/>
          <p:cNvSpPr txBox="1"/>
          <p:nvPr/>
        </p:nvSpPr>
        <p:spPr>
          <a:xfrm>
            <a:off x="916507" y="3813145"/>
            <a:ext cx="8376587" cy="2154436"/>
          </a:xfrm>
          <a:prstGeom prst="rect">
            <a:avLst/>
          </a:prstGeom>
          <a:noFill/>
          <a:ln>
            <a:noFill/>
          </a:ln>
        </p:spPr>
        <p:txBody>
          <a:bodyPr spcFirstLastPara="1" wrap="square" lIns="0" tIns="0" rIns="0" bIns="0" anchor="t" anchorCtr="0">
            <a:spAutoFit/>
          </a:bodyPr>
          <a:lstStyle/>
          <a:p>
            <a:pPr marL="0" marR="0" lvl="0" indent="0" algn="just"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La necesidad de priorizar la </a:t>
            </a:r>
            <a:r>
              <a:rPr lang="en-US" sz="2800" b="1" i="0" u="none" strike="noStrike" cap="none">
                <a:solidFill>
                  <a:srgbClr val="000000"/>
                </a:solidFill>
                <a:latin typeface="Roboto"/>
                <a:ea typeface="Roboto"/>
                <a:cs typeface="Roboto"/>
                <a:sym typeface="Roboto"/>
              </a:rPr>
              <a:t>formación integral del estudiante </a:t>
            </a:r>
            <a:r>
              <a:rPr lang="en-US" sz="2800" b="0" i="0" u="none" strike="noStrike" cap="none">
                <a:solidFill>
                  <a:srgbClr val="000000"/>
                </a:solidFill>
                <a:latin typeface="Roboto"/>
                <a:ea typeface="Roboto"/>
                <a:cs typeface="Roboto"/>
                <a:sym typeface="Roboto"/>
              </a:rPr>
              <a:t>para adquirir </a:t>
            </a:r>
            <a:r>
              <a:rPr lang="en-US" sz="2800" b="1" i="0" u="none" strike="noStrike" cap="none">
                <a:solidFill>
                  <a:srgbClr val="000000"/>
                </a:solidFill>
                <a:latin typeface="Roboto"/>
                <a:ea typeface="Roboto"/>
                <a:cs typeface="Roboto"/>
                <a:sym typeface="Roboto"/>
              </a:rPr>
              <a:t>conocimientos teóricos </a:t>
            </a:r>
            <a:r>
              <a:rPr lang="en-US" sz="2800" b="0" i="0" u="none" strike="noStrike" cap="none">
                <a:solidFill>
                  <a:srgbClr val="000000"/>
                </a:solidFill>
                <a:latin typeface="Roboto"/>
                <a:ea typeface="Roboto"/>
                <a:cs typeface="Roboto"/>
                <a:sym typeface="Roboto"/>
              </a:rPr>
              <a:t>y desarrollar </a:t>
            </a:r>
            <a:r>
              <a:rPr lang="en-US" sz="2800" b="1" i="0" u="none" strike="noStrike" cap="none">
                <a:solidFill>
                  <a:srgbClr val="000000"/>
                </a:solidFill>
                <a:latin typeface="Roboto"/>
                <a:ea typeface="Roboto"/>
                <a:cs typeface="Roboto"/>
                <a:sym typeface="Roboto"/>
              </a:rPr>
              <a:t>habilidades prácticas</a:t>
            </a:r>
            <a:r>
              <a:rPr lang="en-US" sz="2800" b="0" i="0" u="none" strike="noStrike" cap="none">
                <a:solidFill>
                  <a:srgbClr val="000000"/>
                </a:solidFill>
                <a:latin typeface="Roboto"/>
                <a:ea typeface="Roboto"/>
                <a:cs typeface="Roboto"/>
                <a:sym typeface="Roboto"/>
              </a:rPr>
              <a:t> y </a:t>
            </a:r>
            <a:r>
              <a:rPr lang="en-US" sz="2800" b="1" i="0" u="none" strike="noStrike" cap="none">
                <a:solidFill>
                  <a:srgbClr val="000000"/>
                </a:solidFill>
                <a:latin typeface="Roboto"/>
                <a:ea typeface="Roboto"/>
                <a:cs typeface="Roboto"/>
                <a:sym typeface="Roboto"/>
              </a:rPr>
              <a:t>competencias investigativas </a:t>
            </a:r>
            <a:r>
              <a:rPr lang="en-US" sz="2800" b="0" i="0" u="none" strike="noStrike" cap="none">
                <a:solidFill>
                  <a:srgbClr val="000000"/>
                </a:solidFill>
                <a:latin typeface="Roboto"/>
                <a:ea typeface="Roboto"/>
                <a:cs typeface="Roboto"/>
                <a:sym typeface="Roboto"/>
              </a:rPr>
              <a:t>que respondan a </a:t>
            </a:r>
            <a:r>
              <a:rPr lang="en-US" sz="2800" b="1" i="0" u="none" strike="noStrike" cap="none">
                <a:solidFill>
                  <a:srgbClr val="000000"/>
                </a:solidFill>
                <a:latin typeface="Roboto"/>
                <a:ea typeface="Roboto"/>
                <a:cs typeface="Roboto"/>
                <a:sym typeface="Roboto"/>
              </a:rPr>
              <a:t>exigencias del entorno profesional </a:t>
            </a:r>
            <a:r>
              <a:rPr lang="en-US" sz="2800" b="0" i="0" u="none" strike="noStrike" cap="none">
                <a:solidFill>
                  <a:srgbClr val="000000"/>
                </a:solidFill>
                <a:latin typeface="Roboto"/>
                <a:ea typeface="Roboto"/>
                <a:cs typeface="Roboto"/>
                <a:sym typeface="Roboto"/>
              </a:rPr>
              <a:t>y a</a:t>
            </a:r>
            <a:r>
              <a:rPr lang="en-US" sz="2800" b="1" i="0" u="none" strike="noStrike" cap="none">
                <a:solidFill>
                  <a:srgbClr val="000000"/>
                </a:solidFill>
                <a:latin typeface="Roboto"/>
                <a:ea typeface="Roboto"/>
                <a:cs typeface="Roboto"/>
                <a:sym typeface="Roboto"/>
              </a:rPr>
              <a:t> </a:t>
            </a:r>
            <a:r>
              <a:rPr lang="en-US" sz="2800" b="0" i="0" u="none" strike="noStrike" cap="none">
                <a:solidFill>
                  <a:srgbClr val="000000"/>
                </a:solidFill>
                <a:latin typeface="Roboto"/>
                <a:ea typeface="Roboto"/>
                <a:cs typeface="Roboto"/>
                <a:sym typeface="Roboto"/>
              </a:rPr>
              <a:t>las </a:t>
            </a:r>
            <a:r>
              <a:rPr lang="en-US" sz="2800" b="1" i="0" u="none" strike="noStrike" cap="none">
                <a:solidFill>
                  <a:srgbClr val="000000"/>
                </a:solidFill>
                <a:latin typeface="Roboto"/>
                <a:ea typeface="Roboto"/>
                <a:cs typeface="Roboto"/>
                <a:sym typeface="Roboto"/>
              </a:rPr>
              <a:t>necesidades del mercado laboral</a:t>
            </a:r>
            <a:r>
              <a:rPr lang="en-US" sz="2800" b="0" i="0" u="none" strike="noStrike" cap="none">
                <a:solidFill>
                  <a:srgbClr val="000000"/>
                </a:solidFill>
                <a:latin typeface="Roboto"/>
                <a:ea typeface="Roboto"/>
                <a:cs typeface="Roboto"/>
                <a:sym typeface="Roboto"/>
              </a:rPr>
              <a:t>. </a:t>
            </a:r>
            <a:endParaRPr sz="2800" b="0" i="0" u="sng" strike="noStrike" cap="none">
              <a:solidFill>
                <a:schemeClr val="hlink"/>
              </a:solidFill>
              <a:latin typeface="Roboto"/>
              <a:ea typeface="Roboto"/>
              <a:cs typeface="Roboto"/>
              <a:sym typeface="Roboto"/>
              <a:hlinkClick r:id="rId12"/>
            </a:endParaRPr>
          </a:p>
        </p:txBody>
      </p:sp>
      <p:sp>
        <p:nvSpPr>
          <p:cNvPr id="124" name="Google Shape;124;p14"/>
          <p:cNvSpPr txBox="1"/>
          <p:nvPr/>
        </p:nvSpPr>
        <p:spPr>
          <a:xfrm>
            <a:off x="916507" y="6895129"/>
            <a:ext cx="9374858" cy="1723549"/>
          </a:xfrm>
          <a:prstGeom prst="rect">
            <a:avLst/>
          </a:prstGeom>
          <a:noFill/>
          <a:ln>
            <a:noFill/>
          </a:ln>
        </p:spPr>
        <p:txBody>
          <a:bodyPr spcFirstLastPara="1" wrap="square" lIns="0" tIns="0" rIns="0" bIns="0" anchor="t" anchorCtr="0">
            <a:spAutoFit/>
          </a:bodyPr>
          <a:lstStyle/>
          <a:p>
            <a:pPr marL="0" marR="0" lvl="0" indent="0" algn="just"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La identificación de una experiencia innovadora que facilitara la consolidación de una </a:t>
            </a:r>
            <a:r>
              <a:rPr lang="en-US" sz="2800" b="1" i="0" u="none" strike="noStrike" cap="none">
                <a:solidFill>
                  <a:srgbClr val="000000"/>
                </a:solidFill>
                <a:latin typeface="Roboto"/>
                <a:ea typeface="Roboto"/>
                <a:cs typeface="Roboto"/>
                <a:sym typeface="Roboto"/>
              </a:rPr>
              <a:t>cultura investigativa </a:t>
            </a:r>
            <a:r>
              <a:rPr lang="en-US" sz="2800" b="0" i="0" u="none" strike="noStrike" cap="none">
                <a:solidFill>
                  <a:srgbClr val="000000"/>
                </a:solidFill>
                <a:latin typeface="Roboto"/>
                <a:ea typeface="Roboto"/>
                <a:cs typeface="Roboto"/>
                <a:sym typeface="Roboto"/>
              </a:rPr>
              <a:t>en los estudiantes de pregrado para abordar problemáticas relevantes del entorno social y económico.</a:t>
            </a:r>
            <a:endParaRPr sz="2800" b="0" i="0" u="sng" strike="noStrike" cap="none">
              <a:solidFill>
                <a:schemeClr val="hlink"/>
              </a:solidFill>
              <a:latin typeface="Roboto"/>
              <a:ea typeface="Roboto"/>
              <a:cs typeface="Roboto"/>
              <a:sym typeface="Roboto"/>
              <a:hlinkClick r:id="rId1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6E7ED"/>
        </a:solidFill>
        <a:effectLst/>
      </p:bgPr>
    </p:bg>
    <p:spTree>
      <p:nvGrpSpPr>
        <p:cNvPr id="1" name="Shape 129"/>
        <p:cNvGrpSpPr/>
        <p:nvPr/>
      </p:nvGrpSpPr>
      <p:grpSpPr>
        <a:xfrm>
          <a:off x="0" y="0"/>
          <a:ext cx="0" cy="0"/>
          <a:chOff x="0" y="0"/>
          <a:chExt cx="0" cy="0"/>
        </a:xfrm>
      </p:grpSpPr>
      <p:sp>
        <p:nvSpPr>
          <p:cNvPr id="130" name="Google Shape;130;p15"/>
          <p:cNvSpPr/>
          <p:nvPr/>
        </p:nvSpPr>
        <p:spPr>
          <a:xfrm flipH="1">
            <a:off x="7354111" y="1670654"/>
            <a:ext cx="10447506" cy="3432070"/>
          </a:xfrm>
          <a:custGeom>
            <a:avLst/>
            <a:gdLst/>
            <a:ahLst/>
            <a:cxnLst/>
            <a:rect l="l" t="t" r="r" b="b"/>
            <a:pathLst>
              <a:path w="7680788" h="2918699" extrusionOk="0">
                <a:moveTo>
                  <a:pt x="7680787" y="0"/>
                </a:moveTo>
                <a:lnTo>
                  <a:pt x="0" y="0"/>
                </a:lnTo>
                <a:lnTo>
                  <a:pt x="0" y="2918699"/>
                </a:lnTo>
                <a:lnTo>
                  <a:pt x="7680787" y="2918699"/>
                </a:lnTo>
                <a:lnTo>
                  <a:pt x="7680787" y="0"/>
                </a:lnTo>
                <a:close/>
              </a:path>
            </a:pathLst>
          </a:custGeom>
          <a:blipFill rotWithShape="1">
            <a:blip r:embed="rId3">
              <a:alphaModFix amt="70000"/>
            </a:blip>
            <a:stretch>
              <a:fillRect/>
            </a:stretch>
          </a:blipFill>
          <a:ln>
            <a:noFill/>
          </a:ln>
        </p:spPr>
      </p:sp>
      <p:sp>
        <p:nvSpPr>
          <p:cNvPr id="131" name="Google Shape;131;p15"/>
          <p:cNvSpPr/>
          <p:nvPr/>
        </p:nvSpPr>
        <p:spPr>
          <a:xfrm flipH="1">
            <a:off x="7538628" y="5938055"/>
            <a:ext cx="10262988" cy="3356183"/>
          </a:xfrm>
          <a:custGeom>
            <a:avLst/>
            <a:gdLst/>
            <a:ahLst/>
            <a:cxnLst/>
            <a:rect l="l" t="t" r="r" b="b"/>
            <a:pathLst>
              <a:path w="7680788" h="2918699" extrusionOk="0">
                <a:moveTo>
                  <a:pt x="7680787" y="0"/>
                </a:moveTo>
                <a:lnTo>
                  <a:pt x="0" y="0"/>
                </a:lnTo>
                <a:lnTo>
                  <a:pt x="0" y="2918700"/>
                </a:lnTo>
                <a:lnTo>
                  <a:pt x="7680787" y="2918700"/>
                </a:lnTo>
                <a:lnTo>
                  <a:pt x="7680787" y="0"/>
                </a:lnTo>
                <a:close/>
              </a:path>
            </a:pathLst>
          </a:custGeom>
          <a:blipFill rotWithShape="1">
            <a:blip r:embed="rId3">
              <a:alphaModFix amt="70000"/>
            </a:blip>
            <a:stretch>
              <a:fillRect/>
            </a:stretch>
          </a:blipFill>
          <a:ln>
            <a:noFill/>
          </a:ln>
        </p:spPr>
      </p:sp>
      <p:sp>
        <p:nvSpPr>
          <p:cNvPr id="132" name="Google Shape;132;p15"/>
          <p:cNvSpPr/>
          <p:nvPr/>
        </p:nvSpPr>
        <p:spPr>
          <a:xfrm>
            <a:off x="8761428" y="2747646"/>
            <a:ext cx="1214712" cy="1214712"/>
          </a:xfrm>
          <a:custGeom>
            <a:avLst/>
            <a:gdLst/>
            <a:ahLst/>
            <a:cxnLst/>
            <a:rect l="l" t="t" r="r" b="b"/>
            <a:pathLst>
              <a:path w="1214712" h="1214712" extrusionOk="0">
                <a:moveTo>
                  <a:pt x="0" y="0"/>
                </a:moveTo>
                <a:lnTo>
                  <a:pt x="1214712" y="0"/>
                </a:lnTo>
                <a:lnTo>
                  <a:pt x="1214712" y="1214711"/>
                </a:lnTo>
                <a:lnTo>
                  <a:pt x="0" y="1214711"/>
                </a:lnTo>
                <a:lnTo>
                  <a:pt x="0" y="0"/>
                </a:lnTo>
                <a:close/>
              </a:path>
            </a:pathLst>
          </a:custGeom>
          <a:blipFill rotWithShape="1">
            <a:blip r:embed="rId4">
              <a:alphaModFix/>
            </a:blip>
            <a:stretch>
              <a:fillRect/>
            </a:stretch>
          </a:blipFill>
          <a:ln>
            <a:noFill/>
          </a:ln>
        </p:spPr>
      </p:sp>
      <p:sp>
        <p:nvSpPr>
          <p:cNvPr id="133" name="Google Shape;133;p15"/>
          <p:cNvSpPr/>
          <p:nvPr/>
        </p:nvSpPr>
        <p:spPr>
          <a:xfrm>
            <a:off x="8728457" y="6757674"/>
            <a:ext cx="1214712" cy="1214712"/>
          </a:xfrm>
          <a:custGeom>
            <a:avLst/>
            <a:gdLst/>
            <a:ahLst/>
            <a:cxnLst/>
            <a:rect l="l" t="t" r="r" b="b"/>
            <a:pathLst>
              <a:path w="1214712" h="1214712" extrusionOk="0">
                <a:moveTo>
                  <a:pt x="0" y="0"/>
                </a:moveTo>
                <a:lnTo>
                  <a:pt x="1214712" y="0"/>
                </a:lnTo>
                <a:lnTo>
                  <a:pt x="1214712" y="1214712"/>
                </a:lnTo>
                <a:lnTo>
                  <a:pt x="0" y="1214712"/>
                </a:lnTo>
                <a:lnTo>
                  <a:pt x="0" y="0"/>
                </a:lnTo>
                <a:close/>
              </a:path>
            </a:pathLst>
          </a:custGeom>
          <a:blipFill rotWithShape="1">
            <a:blip r:embed="rId4">
              <a:alphaModFix/>
            </a:blip>
            <a:stretch>
              <a:fillRect/>
            </a:stretch>
          </a:blipFill>
          <a:ln>
            <a:noFill/>
          </a:ln>
        </p:spPr>
      </p:sp>
      <p:sp>
        <p:nvSpPr>
          <p:cNvPr id="134" name="Google Shape;134;p15"/>
          <p:cNvSpPr/>
          <p:nvPr/>
        </p:nvSpPr>
        <p:spPr>
          <a:xfrm>
            <a:off x="254023" y="-5800057"/>
            <a:ext cx="8239900" cy="8229600"/>
          </a:xfrm>
          <a:custGeom>
            <a:avLst/>
            <a:gdLst/>
            <a:ahLst/>
            <a:cxnLst/>
            <a:rect l="l" t="t" r="r" b="b"/>
            <a:pathLst>
              <a:path w="8239900" h="8229600" extrusionOk="0">
                <a:moveTo>
                  <a:pt x="0" y="0"/>
                </a:moveTo>
                <a:lnTo>
                  <a:pt x="8239900" y="0"/>
                </a:lnTo>
                <a:lnTo>
                  <a:pt x="8239900" y="8229600"/>
                </a:lnTo>
                <a:lnTo>
                  <a:pt x="0" y="8229600"/>
                </a:lnTo>
                <a:lnTo>
                  <a:pt x="0" y="0"/>
                </a:lnTo>
                <a:close/>
              </a:path>
            </a:pathLst>
          </a:custGeom>
          <a:blipFill rotWithShape="1">
            <a:blip r:embed="rId5">
              <a:alphaModFix amt="60000"/>
            </a:blip>
            <a:stretch>
              <a:fillRect/>
            </a:stretch>
          </a:blipFill>
          <a:ln>
            <a:noFill/>
          </a:ln>
        </p:spPr>
      </p:sp>
      <p:sp>
        <p:nvSpPr>
          <p:cNvPr id="135" name="Google Shape;135;p15"/>
          <p:cNvSpPr txBox="1"/>
          <p:nvPr/>
        </p:nvSpPr>
        <p:spPr>
          <a:xfrm>
            <a:off x="10703492" y="2213159"/>
            <a:ext cx="6800786" cy="215443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Aplicación de </a:t>
            </a:r>
            <a:r>
              <a:rPr lang="en-US" sz="2800" b="1" i="0" u="none" strike="noStrike" cap="none">
                <a:solidFill>
                  <a:srgbClr val="000000"/>
                </a:solidFill>
                <a:latin typeface="Roboto"/>
                <a:ea typeface="Roboto"/>
                <a:cs typeface="Roboto"/>
                <a:sym typeface="Roboto"/>
              </a:rPr>
              <a:t>estrategias de enseñanza </a:t>
            </a:r>
            <a:r>
              <a:rPr lang="en-US" sz="2800" b="0" i="0" u="none" strike="noStrike" cap="none">
                <a:solidFill>
                  <a:srgbClr val="000000"/>
                </a:solidFill>
                <a:latin typeface="Roboto"/>
                <a:ea typeface="Roboto"/>
                <a:cs typeface="Roboto"/>
                <a:sym typeface="Roboto"/>
              </a:rPr>
              <a:t>que faciliten el proceso de </a:t>
            </a:r>
            <a:r>
              <a:rPr lang="en-US" sz="2800" b="1" i="0" u="none" strike="noStrike" cap="none">
                <a:solidFill>
                  <a:srgbClr val="000000"/>
                </a:solidFill>
                <a:latin typeface="Roboto"/>
                <a:ea typeface="Roboto"/>
                <a:cs typeface="Roboto"/>
                <a:sym typeface="Roboto"/>
              </a:rPr>
              <a:t>integración entre teoría y práctica </a:t>
            </a:r>
            <a:r>
              <a:rPr lang="en-US" sz="2800" b="0" i="0" u="none" strike="noStrike" cap="none">
                <a:solidFill>
                  <a:srgbClr val="000000"/>
                </a:solidFill>
                <a:latin typeface="Roboto"/>
                <a:ea typeface="Roboto"/>
                <a:cs typeface="Roboto"/>
                <a:sym typeface="Roboto"/>
              </a:rPr>
              <a:t>para potenciar el </a:t>
            </a:r>
            <a:r>
              <a:rPr lang="en-US" sz="2800" b="1" i="0" u="none" strike="noStrike" cap="none">
                <a:solidFill>
                  <a:srgbClr val="000000"/>
                </a:solidFill>
                <a:latin typeface="Roboto"/>
                <a:ea typeface="Roboto"/>
                <a:cs typeface="Roboto"/>
                <a:sym typeface="Roboto"/>
              </a:rPr>
              <a:t>desarrollo de competencias investigativas </a:t>
            </a:r>
            <a:r>
              <a:rPr lang="en-US" sz="2800" b="0" i="0" u="none" strike="noStrike" cap="none">
                <a:solidFill>
                  <a:srgbClr val="000000"/>
                </a:solidFill>
                <a:latin typeface="Roboto"/>
                <a:ea typeface="Roboto"/>
                <a:cs typeface="Roboto"/>
                <a:sym typeface="Roboto"/>
              </a:rPr>
              <a:t>en los </a:t>
            </a:r>
            <a:r>
              <a:rPr lang="en-US" sz="2800" b="1" i="0" u="none" strike="noStrike" cap="none">
                <a:solidFill>
                  <a:srgbClr val="000000"/>
                </a:solidFill>
                <a:latin typeface="Roboto"/>
                <a:ea typeface="Roboto"/>
                <a:cs typeface="Roboto"/>
                <a:sym typeface="Roboto"/>
              </a:rPr>
              <a:t>estudiantes de pregrado</a:t>
            </a:r>
            <a:endParaRPr sz="2800" b="1" i="0" u="none" strike="noStrike" cap="none">
              <a:solidFill>
                <a:srgbClr val="000000"/>
              </a:solidFill>
              <a:latin typeface="Roboto"/>
              <a:ea typeface="Roboto"/>
              <a:cs typeface="Roboto"/>
              <a:sym typeface="Roboto"/>
            </a:endParaRPr>
          </a:p>
        </p:txBody>
      </p:sp>
      <p:sp>
        <p:nvSpPr>
          <p:cNvPr id="136" name="Google Shape;136;p15"/>
          <p:cNvSpPr txBox="1"/>
          <p:nvPr/>
        </p:nvSpPr>
        <p:spPr>
          <a:xfrm>
            <a:off x="11139704" y="981234"/>
            <a:ext cx="4451064" cy="689420"/>
          </a:xfrm>
          <a:prstGeom prst="rect">
            <a:avLst/>
          </a:prstGeom>
          <a:noFill/>
          <a:ln>
            <a:noFill/>
          </a:ln>
        </p:spPr>
        <p:txBody>
          <a:bodyPr spcFirstLastPara="1" wrap="square" lIns="0" tIns="0" rIns="0" bIns="0" anchor="t" anchorCtr="0">
            <a:spAutoFit/>
          </a:bodyPr>
          <a:lstStyle/>
          <a:p>
            <a:pPr marL="0" marR="0" lvl="0" indent="0" algn="l" rtl="0">
              <a:lnSpc>
                <a:spcPct val="139986"/>
              </a:lnSpc>
              <a:spcBef>
                <a:spcPts val="0"/>
              </a:spcBef>
              <a:spcAft>
                <a:spcPts val="0"/>
              </a:spcAft>
              <a:buClr>
                <a:srgbClr val="000000"/>
              </a:buClr>
              <a:buSzPts val="3200"/>
              <a:buFont typeface="Arial"/>
              <a:buNone/>
            </a:pPr>
            <a:r>
              <a:rPr lang="en-US" sz="3200" b="1" i="0" u="none" strike="noStrike" cap="none">
                <a:solidFill>
                  <a:srgbClr val="2C7A75"/>
                </a:solidFill>
                <a:latin typeface="Roboto"/>
                <a:ea typeface="Roboto"/>
                <a:cs typeface="Roboto"/>
                <a:sym typeface="Roboto"/>
              </a:rPr>
              <a:t>Propósito</a:t>
            </a:r>
            <a:endParaRPr sz="3200" b="0" i="0" u="none" strike="noStrike" cap="none">
              <a:solidFill>
                <a:srgbClr val="000000"/>
              </a:solidFill>
              <a:latin typeface="Arial"/>
              <a:ea typeface="Arial"/>
              <a:cs typeface="Arial"/>
              <a:sym typeface="Arial"/>
            </a:endParaRPr>
          </a:p>
        </p:txBody>
      </p:sp>
      <p:sp>
        <p:nvSpPr>
          <p:cNvPr id="137" name="Google Shape;137;p15"/>
          <p:cNvSpPr txBox="1"/>
          <p:nvPr/>
        </p:nvSpPr>
        <p:spPr>
          <a:xfrm>
            <a:off x="11234598" y="5102724"/>
            <a:ext cx="4451064" cy="689420"/>
          </a:xfrm>
          <a:prstGeom prst="rect">
            <a:avLst/>
          </a:prstGeom>
          <a:noFill/>
          <a:ln>
            <a:noFill/>
          </a:ln>
        </p:spPr>
        <p:txBody>
          <a:bodyPr spcFirstLastPara="1" wrap="square" lIns="0" tIns="0" rIns="0" bIns="0" anchor="t" anchorCtr="0">
            <a:spAutoFit/>
          </a:bodyPr>
          <a:lstStyle/>
          <a:p>
            <a:pPr marL="0" marR="0" lvl="0" indent="0" algn="l" rtl="0">
              <a:lnSpc>
                <a:spcPct val="139986"/>
              </a:lnSpc>
              <a:spcBef>
                <a:spcPts val="0"/>
              </a:spcBef>
              <a:spcAft>
                <a:spcPts val="0"/>
              </a:spcAft>
              <a:buClr>
                <a:srgbClr val="000000"/>
              </a:buClr>
              <a:buSzPts val="3200"/>
              <a:buFont typeface="Arial"/>
              <a:buNone/>
            </a:pPr>
            <a:r>
              <a:rPr lang="en-US" sz="3200" b="1" i="0" u="none" strike="noStrike" cap="none">
                <a:solidFill>
                  <a:srgbClr val="2C7A75"/>
                </a:solidFill>
                <a:latin typeface="Roboto"/>
                <a:ea typeface="Roboto"/>
                <a:cs typeface="Roboto"/>
                <a:sym typeface="Roboto"/>
              </a:rPr>
              <a:t>Unidades curriculares</a:t>
            </a:r>
            <a:endParaRPr sz="3200" b="0" i="0" u="none" strike="noStrike" cap="none">
              <a:solidFill>
                <a:srgbClr val="000000"/>
              </a:solidFill>
              <a:latin typeface="Arial"/>
              <a:ea typeface="Arial"/>
              <a:cs typeface="Arial"/>
              <a:sym typeface="Arial"/>
            </a:endParaRPr>
          </a:p>
        </p:txBody>
      </p:sp>
      <p:sp>
        <p:nvSpPr>
          <p:cNvPr id="138" name="Google Shape;138;p15"/>
          <p:cNvSpPr/>
          <p:nvPr/>
        </p:nvSpPr>
        <p:spPr>
          <a:xfrm>
            <a:off x="-2317885" y="9085719"/>
            <a:ext cx="6272227" cy="6264387"/>
          </a:xfrm>
          <a:custGeom>
            <a:avLst/>
            <a:gdLst/>
            <a:ahLst/>
            <a:cxnLst/>
            <a:rect l="l" t="t" r="r" b="b"/>
            <a:pathLst>
              <a:path w="6272227" h="6264387" extrusionOk="0">
                <a:moveTo>
                  <a:pt x="0" y="0"/>
                </a:moveTo>
                <a:lnTo>
                  <a:pt x="6272227" y="0"/>
                </a:lnTo>
                <a:lnTo>
                  <a:pt x="6272227" y="6264387"/>
                </a:lnTo>
                <a:lnTo>
                  <a:pt x="0" y="6264387"/>
                </a:lnTo>
                <a:lnTo>
                  <a:pt x="0" y="0"/>
                </a:lnTo>
                <a:close/>
              </a:path>
            </a:pathLst>
          </a:custGeom>
          <a:blipFill rotWithShape="1">
            <a:blip r:embed="rId6">
              <a:alphaModFix amt="80000"/>
            </a:blip>
            <a:stretch>
              <a:fillRect/>
            </a:stretch>
          </a:blipFill>
          <a:ln>
            <a:noFill/>
          </a:ln>
        </p:spPr>
      </p:sp>
      <p:grpSp>
        <p:nvGrpSpPr>
          <p:cNvPr id="139" name="Google Shape;139;p15"/>
          <p:cNvGrpSpPr/>
          <p:nvPr/>
        </p:nvGrpSpPr>
        <p:grpSpPr>
          <a:xfrm>
            <a:off x="10631179" y="9113412"/>
            <a:ext cx="7971754" cy="1393690"/>
            <a:chOff x="0" y="-241102"/>
            <a:chExt cx="10629005" cy="1858253"/>
          </a:xfrm>
        </p:grpSpPr>
        <p:grpSp>
          <p:nvGrpSpPr>
            <p:cNvPr id="140" name="Google Shape;140;p15"/>
            <p:cNvGrpSpPr/>
            <p:nvPr/>
          </p:nvGrpSpPr>
          <p:grpSpPr>
            <a:xfrm>
              <a:off x="0" y="-241102"/>
              <a:ext cx="10629005" cy="1858253"/>
              <a:chOff x="0" y="-47625"/>
              <a:chExt cx="2099557" cy="367062"/>
            </a:xfrm>
          </p:grpSpPr>
          <p:sp>
            <p:nvSpPr>
              <p:cNvPr id="141" name="Google Shape;141;p15"/>
              <p:cNvSpPr/>
              <p:nvPr/>
            </p:nvSpPr>
            <p:spPr>
              <a:xfrm>
                <a:off x="0" y="0"/>
                <a:ext cx="2099557" cy="319437"/>
              </a:xfrm>
              <a:custGeom>
                <a:avLst/>
                <a:gdLst/>
                <a:ahLst/>
                <a:cxnLst/>
                <a:rect l="l" t="t" r="r" b="b"/>
                <a:pathLst>
                  <a:path w="2099557" h="319437" extrusionOk="0">
                    <a:moveTo>
                      <a:pt x="49530" y="0"/>
                    </a:moveTo>
                    <a:lnTo>
                      <a:pt x="2050027" y="0"/>
                    </a:lnTo>
                    <a:cubicBezTo>
                      <a:pt x="2063163" y="0"/>
                      <a:pt x="2075761" y="5218"/>
                      <a:pt x="2085050" y="14507"/>
                    </a:cubicBezTo>
                    <a:cubicBezTo>
                      <a:pt x="2094338" y="23795"/>
                      <a:pt x="2099557" y="36394"/>
                      <a:pt x="2099557" y="49530"/>
                    </a:cubicBezTo>
                    <a:lnTo>
                      <a:pt x="2099557" y="269908"/>
                    </a:lnTo>
                    <a:cubicBezTo>
                      <a:pt x="2099557" y="283044"/>
                      <a:pt x="2094338" y="295642"/>
                      <a:pt x="2085050" y="304930"/>
                    </a:cubicBezTo>
                    <a:cubicBezTo>
                      <a:pt x="2075761" y="314219"/>
                      <a:pt x="2063163" y="319437"/>
                      <a:pt x="2050027" y="319437"/>
                    </a:cubicBezTo>
                    <a:lnTo>
                      <a:pt x="49530" y="319437"/>
                    </a:lnTo>
                    <a:cubicBezTo>
                      <a:pt x="36394" y="319437"/>
                      <a:pt x="23795" y="314219"/>
                      <a:pt x="14507" y="304930"/>
                    </a:cubicBezTo>
                    <a:cubicBezTo>
                      <a:pt x="5218" y="295642"/>
                      <a:pt x="0" y="283044"/>
                      <a:pt x="0" y="269908"/>
                    </a:cubicBezTo>
                    <a:lnTo>
                      <a:pt x="0" y="49530"/>
                    </a:lnTo>
                    <a:cubicBezTo>
                      <a:pt x="0" y="36394"/>
                      <a:pt x="5218" y="23795"/>
                      <a:pt x="14507" y="14507"/>
                    </a:cubicBezTo>
                    <a:cubicBezTo>
                      <a:pt x="23795" y="5218"/>
                      <a:pt x="36394" y="0"/>
                      <a:pt x="49530" y="0"/>
                    </a:cubicBezTo>
                    <a:close/>
                  </a:path>
                </a:pathLst>
              </a:custGeom>
              <a:solidFill>
                <a:srgbClr val="47CC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15"/>
              <p:cNvSpPr txBox="1"/>
              <p:nvPr/>
            </p:nvSpPr>
            <p:spPr>
              <a:xfrm>
                <a:off x="0" y="-47625"/>
                <a:ext cx="2099557" cy="367062"/>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43" name="Google Shape;143;p15"/>
            <p:cNvSpPr/>
            <p:nvPr/>
          </p:nvSpPr>
          <p:spPr>
            <a:xfrm>
              <a:off x="8699654" y="111253"/>
              <a:ext cx="1237025" cy="1130109"/>
            </a:xfrm>
            <a:custGeom>
              <a:avLst/>
              <a:gdLst/>
              <a:ahLst/>
              <a:cxnLst/>
              <a:rect l="l" t="t" r="r" b="b"/>
              <a:pathLst>
                <a:path w="1237025" h="1130109" extrusionOk="0">
                  <a:moveTo>
                    <a:pt x="0" y="0"/>
                  </a:moveTo>
                  <a:lnTo>
                    <a:pt x="1237025" y="0"/>
                  </a:lnTo>
                  <a:lnTo>
                    <a:pt x="1237025" y="1130109"/>
                  </a:lnTo>
                  <a:lnTo>
                    <a:pt x="0" y="1130109"/>
                  </a:lnTo>
                  <a:lnTo>
                    <a:pt x="0" y="0"/>
                  </a:lnTo>
                  <a:close/>
                </a:path>
              </a:pathLst>
            </a:custGeom>
            <a:blipFill rotWithShape="1">
              <a:blip r:embed="rId7">
                <a:alphaModFix/>
              </a:blip>
              <a:stretch>
                <a:fillRect t="-515" b="-8940"/>
              </a:stretch>
            </a:blipFill>
            <a:ln>
              <a:noFill/>
            </a:ln>
          </p:spPr>
        </p:sp>
        <p:sp>
          <p:nvSpPr>
            <p:cNvPr id="144" name="Google Shape;144;p15"/>
            <p:cNvSpPr/>
            <p:nvPr/>
          </p:nvSpPr>
          <p:spPr>
            <a:xfrm>
              <a:off x="514388" y="111253"/>
              <a:ext cx="904078" cy="1212429"/>
            </a:xfrm>
            <a:custGeom>
              <a:avLst/>
              <a:gdLst/>
              <a:ahLst/>
              <a:cxnLst/>
              <a:rect l="l" t="t" r="r" b="b"/>
              <a:pathLst>
                <a:path w="904078" h="1212429" extrusionOk="0">
                  <a:moveTo>
                    <a:pt x="0" y="0"/>
                  </a:moveTo>
                  <a:lnTo>
                    <a:pt x="904078" y="0"/>
                  </a:lnTo>
                  <a:lnTo>
                    <a:pt x="904078" y="1212429"/>
                  </a:lnTo>
                  <a:lnTo>
                    <a:pt x="0" y="1212429"/>
                  </a:lnTo>
                  <a:lnTo>
                    <a:pt x="0" y="0"/>
                  </a:lnTo>
                  <a:close/>
                </a:path>
              </a:pathLst>
            </a:custGeom>
            <a:blipFill rotWithShape="1">
              <a:blip r:embed="rId8">
                <a:alphaModFix/>
              </a:blip>
              <a:stretch>
                <a:fillRect/>
              </a:stretch>
            </a:blipFill>
            <a:ln>
              <a:noFill/>
            </a:ln>
          </p:spPr>
        </p:sp>
        <p:sp>
          <p:nvSpPr>
            <p:cNvPr id="145" name="Google Shape;145;p15"/>
            <p:cNvSpPr txBox="1"/>
            <p:nvPr/>
          </p:nvSpPr>
          <p:spPr>
            <a:xfrm>
              <a:off x="0" y="263512"/>
              <a:ext cx="10209095" cy="412795"/>
            </a:xfrm>
            <a:prstGeom prst="rect">
              <a:avLst/>
            </a:prstGeom>
            <a:noFill/>
            <a:ln>
              <a:noFill/>
            </a:ln>
          </p:spPr>
          <p:txBody>
            <a:bodyPr spcFirstLastPara="1" wrap="square" lIns="0" tIns="0" rIns="0" bIns="0" anchor="t" anchorCtr="0">
              <a:spAutoFit/>
            </a:bodyPr>
            <a:lstStyle/>
            <a:p>
              <a:pPr marL="0" marR="0" lvl="0" indent="0" algn="ctr" rtl="0">
                <a:lnSpc>
                  <a:spcPct val="105019"/>
                </a:lnSpc>
                <a:spcBef>
                  <a:spcPts val="0"/>
                </a:spcBef>
                <a:spcAft>
                  <a:spcPts val="0"/>
                </a:spcAft>
                <a:buClr>
                  <a:srgbClr val="000000"/>
                </a:buClr>
                <a:buSzPts val="2251"/>
                <a:buFont typeface="Arial"/>
                <a:buNone/>
              </a:pPr>
              <a:r>
                <a:rPr lang="en-US" sz="2251" b="1" i="0" u="none" strike="noStrike" cap="none">
                  <a:solidFill>
                    <a:srgbClr val="18223D"/>
                  </a:solidFill>
                  <a:latin typeface="Roboto Slab"/>
                  <a:ea typeface="Roboto Slab"/>
                  <a:cs typeface="Roboto Slab"/>
                  <a:sym typeface="Roboto Slab"/>
                </a:rPr>
                <a:t>V Jornadas de Innovación Docente</a:t>
              </a:r>
              <a:endParaRPr sz="1400" b="0" i="0" u="none" strike="noStrike" cap="none">
                <a:solidFill>
                  <a:srgbClr val="000000"/>
                </a:solidFill>
                <a:latin typeface="Arial"/>
                <a:ea typeface="Arial"/>
                <a:cs typeface="Arial"/>
                <a:sym typeface="Arial"/>
              </a:endParaRPr>
            </a:p>
          </p:txBody>
        </p:sp>
        <p:sp>
          <p:nvSpPr>
            <p:cNvPr id="146" name="Google Shape;146;p15"/>
            <p:cNvSpPr txBox="1"/>
            <p:nvPr/>
          </p:nvSpPr>
          <p:spPr>
            <a:xfrm>
              <a:off x="0" y="752507"/>
              <a:ext cx="10209095" cy="385363"/>
            </a:xfrm>
            <a:prstGeom prst="rect">
              <a:avLst/>
            </a:prstGeom>
            <a:noFill/>
            <a:ln>
              <a:noFill/>
            </a:ln>
          </p:spPr>
          <p:txBody>
            <a:bodyPr spcFirstLastPara="1" wrap="square" lIns="0" tIns="0" rIns="0" bIns="0" anchor="t" anchorCtr="0">
              <a:spAutoFit/>
            </a:bodyPr>
            <a:lstStyle/>
            <a:p>
              <a:pPr marL="0" marR="0" lvl="0" indent="0" algn="ctr" rtl="0">
                <a:lnSpc>
                  <a:spcPct val="140057"/>
                </a:lnSpc>
                <a:spcBef>
                  <a:spcPts val="0"/>
                </a:spcBef>
                <a:spcAft>
                  <a:spcPts val="0"/>
                </a:spcAft>
                <a:buClr>
                  <a:srgbClr val="000000"/>
                </a:buClr>
                <a:buSzPts val="1745"/>
                <a:buFont typeface="Arial"/>
                <a:buNone/>
              </a:pPr>
              <a:r>
                <a:rPr lang="en-US" sz="1745" b="0" i="0" u="none" strike="noStrike" cap="none">
                  <a:solidFill>
                    <a:srgbClr val="000000"/>
                  </a:solidFill>
                  <a:latin typeface="Roboto"/>
                  <a:ea typeface="Roboto"/>
                  <a:cs typeface="Roboto"/>
                  <a:sym typeface="Roboto"/>
                </a:rPr>
                <a:t>05, 06 y 07 de febrero 2025</a:t>
              </a:r>
              <a:endParaRPr sz="1400" b="0" i="0" u="none" strike="noStrike" cap="none">
                <a:solidFill>
                  <a:srgbClr val="000000"/>
                </a:solidFill>
                <a:latin typeface="Arial"/>
                <a:ea typeface="Arial"/>
                <a:cs typeface="Arial"/>
                <a:sym typeface="Arial"/>
              </a:endParaRPr>
            </a:p>
          </p:txBody>
        </p:sp>
      </p:grpSp>
      <p:sp>
        <p:nvSpPr>
          <p:cNvPr id="147" name="Google Shape;147;p15"/>
          <p:cNvSpPr txBox="1"/>
          <p:nvPr/>
        </p:nvSpPr>
        <p:spPr>
          <a:xfrm>
            <a:off x="10703492" y="6538928"/>
            <a:ext cx="6656162" cy="215443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Roboto"/>
                <a:ea typeface="Roboto"/>
                <a:cs typeface="Roboto"/>
                <a:sym typeface="Roboto"/>
              </a:rPr>
              <a:t>Innovación empresarial </a:t>
            </a:r>
            <a:r>
              <a:rPr lang="en-US" sz="2800" b="1" i="0" u="none" strike="noStrike" cap="none">
                <a:solidFill>
                  <a:srgbClr val="000000"/>
                </a:solidFill>
                <a:latin typeface="Roboto"/>
                <a:ea typeface="Roboto"/>
                <a:cs typeface="Roboto"/>
                <a:sym typeface="Roboto"/>
              </a:rPr>
              <a:t> </a:t>
            </a:r>
            <a:r>
              <a:rPr lang="en-US" sz="2800" b="0" i="0" u="none" strike="noStrike" cap="none">
                <a:solidFill>
                  <a:srgbClr val="000000"/>
                </a:solidFill>
                <a:latin typeface="Roboto"/>
                <a:ea typeface="Roboto"/>
                <a:cs typeface="Roboto"/>
                <a:sym typeface="Roboto"/>
              </a:rPr>
              <a:t>(</a:t>
            </a:r>
            <a:r>
              <a:rPr lang="en-US" sz="2800" b="0" i="0" u="none" strike="noStrike" cap="none">
                <a:solidFill>
                  <a:schemeClr val="dk1"/>
                </a:solidFill>
                <a:latin typeface="Roboto"/>
                <a:ea typeface="Roboto"/>
                <a:cs typeface="Roboto"/>
                <a:sym typeface="Roboto"/>
              </a:rPr>
              <a:t>asignatura obligatoria</a:t>
            </a:r>
            <a:r>
              <a:rPr lang="en-US" sz="2800" b="0" i="0" u="none" strike="noStrike" cap="none">
                <a:solidFill>
                  <a:srgbClr val="000000"/>
                </a:solidFill>
                <a:latin typeface="Roboto"/>
                <a:ea typeface="Roboto"/>
                <a:cs typeface="Roboto"/>
                <a:sym typeface="Roboto"/>
              </a:rPr>
              <a:t>)</a:t>
            </a:r>
            <a:r>
              <a:rPr lang="en-US" sz="2800" b="0" i="0" u="none" strike="noStrike" cap="none">
                <a:solidFill>
                  <a:schemeClr val="dk1"/>
                </a:solidFill>
                <a:latin typeface="Roboto"/>
                <a:ea typeface="Roboto"/>
                <a:cs typeface="Roboto"/>
                <a:sym typeface="Roboto"/>
              </a:rPr>
              <a:t> del séptimo semestre, de Administración y Contaduría </a:t>
            </a:r>
            <a:endParaRPr sz="2800" b="0" i="0" u="none" strike="noStrike" cap="none">
              <a:solidFill>
                <a:schemeClr val="dk1"/>
              </a:solidFill>
              <a:latin typeface="Roboto"/>
              <a:ea typeface="Roboto"/>
              <a:cs typeface="Roboto"/>
              <a:sym typeface="Roboto"/>
            </a:endParaRPr>
          </a:p>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y </a:t>
            </a:r>
            <a:r>
              <a:rPr lang="en-US" sz="2800" b="1" i="0" u="none" strike="noStrike" cap="none">
                <a:solidFill>
                  <a:schemeClr val="dk1"/>
                </a:solidFill>
                <a:latin typeface="Roboto"/>
                <a:ea typeface="Roboto"/>
                <a:cs typeface="Roboto"/>
                <a:sym typeface="Roboto"/>
              </a:rPr>
              <a:t>Gestión del Conocimiento </a:t>
            </a:r>
            <a:r>
              <a:rPr lang="en-US" sz="2800" b="0" i="0" u="none" strike="noStrike" cap="none">
                <a:solidFill>
                  <a:srgbClr val="000000"/>
                </a:solidFill>
                <a:latin typeface="Roboto"/>
                <a:ea typeface="Roboto"/>
                <a:cs typeface="Roboto"/>
                <a:sym typeface="Roboto"/>
              </a:rPr>
              <a:t>(</a:t>
            </a:r>
            <a:r>
              <a:rPr lang="en-US" sz="2800" b="0" i="0" u="none" strike="noStrike" cap="none">
                <a:solidFill>
                  <a:schemeClr val="dk1"/>
                </a:solidFill>
                <a:latin typeface="Roboto"/>
                <a:ea typeface="Roboto"/>
                <a:cs typeface="Roboto"/>
                <a:sym typeface="Roboto"/>
              </a:rPr>
              <a:t>asignatura electiva</a:t>
            </a:r>
            <a:r>
              <a:rPr lang="en-US" sz="2800" b="0" i="0" u="none" strike="noStrike" cap="none">
                <a:solidFill>
                  <a:srgbClr val="000000"/>
                </a:solidFill>
                <a:latin typeface="Roboto"/>
                <a:ea typeface="Roboto"/>
                <a:cs typeface="Roboto"/>
                <a:sym typeface="Roboto"/>
              </a:rPr>
              <a:t>), </a:t>
            </a:r>
            <a:r>
              <a:rPr lang="en-US" sz="2800" b="0" i="0" u="none" strike="noStrike" cap="none">
                <a:solidFill>
                  <a:schemeClr val="dk1"/>
                </a:solidFill>
                <a:latin typeface="Roboto"/>
                <a:ea typeface="Roboto"/>
                <a:cs typeface="Roboto"/>
                <a:sym typeface="Roboto"/>
              </a:rPr>
              <a:t>del séptimo semestre, de FACES</a:t>
            </a:r>
            <a:endParaRPr sz="2800" b="0" i="0" u="none" strike="noStrike" cap="none">
              <a:solidFill>
                <a:schemeClr val="dk1"/>
              </a:solidFill>
              <a:latin typeface="Roboto"/>
              <a:ea typeface="Roboto"/>
              <a:cs typeface="Roboto"/>
              <a:sym typeface="Roboto"/>
            </a:endParaRPr>
          </a:p>
        </p:txBody>
      </p:sp>
      <p:sp>
        <p:nvSpPr>
          <p:cNvPr id="148" name="Google Shape;148;p15"/>
          <p:cNvSpPr txBox="1"/>
          <p:nvPr/>
        </p:nvSpPr>
        <p:spPr>
          <a:xfrm>
            <a:off x="560490" y="1079723"/>
            <a:ext cx="8167967" cy="1181862"/>
          </a:xfrm>
          <a:prstGeom prst="rect">
            <a:avLst/>
          </a:prstGeom>
          <a:noFill/>
          <a:ln>
            <a:noFill/>
          </a:ln>
        </p:spPr>
        <p:txBody>
          <a:bodyPr spcFirstLastPara="1" wrap="square" lIns="0" tIns="0" rIns="0" bIns="0" anchor="t" anchorCtr="0">
            <a:spAutoFit/>
          </a:bodyPr>
          <a:lstStyle/>
          <a:p>
            <a:pPr marL="0" marR="0" lvl="0" indent="0" algn="l" rtl="0">
              <a:lnSpc>
                <a:spcPct val="120003"/>
              </a:lnSpc>
              <a:spcBef>
                <a:spcPts val="0"/>
              </a:spcBef>
              <a:spcAft>
                <a:spcPts val="0"/>
              </a:spcAft>
              <a:buClr>
                <a:srgbClr val="000000"/>
              </a:buClr>
              <a:buSzPts val="6400"/>
              <a:buFont typeface="Arial"/>
              <a:buNone/>
            </a:pPr>
            <a:r>
              <a:rPr lang="en-US" sz="6400" b="1" i="0" u="none" strike="noStrike" cap="none">
                <a:solidFill>
                  <a:srgbClr val="008080"/>
                </a:solidFill>
                <a:latin typeface="Roboto Slab"/>
                <a:ea typeface="Roboto Slab"/>
                <a:cs typeface="Roboto Slab"/>
                <a:sym typeface="Roboto Slab"/>
              </a:rPr>
              <a:t>Tipo de experiencia</a:t>
            </a:r>
            <a:endParaRPr sz="6400" b="1" i="0" u="none" strike="noStrike" cap="none">
              <a:solidFill>
                <a:srgbClr val="008080"/>
              </a:solidFill>
              <a:latin typeface="Roboto Slab"/>
              <a:ea typeface="Roboto Slab"/>
              <a:cs typeface="Roboto Slab"/>
              <a:sym typeface="Roboto Slab"/>
            </a:endParaRPr>
          </a:p>
        </p:txBody>
      </p:sp>
      <p:sp>
        <p:nvSpPr>
          <p:cNvPr id="149" name="Google Shape;149;p15"/>
          <p:cNvSpPr txBox="1"/>
          <p:nvPr/>
        </p:nvSpPr>
        <p:spPr>
          <a:xfrm>
            <a:off x="-326472" y="2493082"/>
            <a:ext cx="9087900" cy="110799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a:solidFill>
                  <a:srgbClr val="8F6F16"/>
                </a:solidFill>
                <a:latin typeface="Roboto Slab"/>
                <a:ea typeface="Roboto Slab"/>
                <a:cs typeface="Roboto Slab"/>
                <a:sym typeface="Roboto Slab"/>
              </a:rPr>
              <a:t>Innovación y educación </a:t>
            </a:r>
            <a:endParaRPr/>
          </a:p>
          <a:p>
            <a:pPr marL="0" marR="0" lvl="0" indent="0" algn="ctr" rtl="0">
              <a:lnSpc>
                <a:spcPct val="100000"/>
              </a:lnSpc>
              <a:spcBef>
                <a:spcPts val="0"/>
              </a:spcBef>
              <a:spcAft>
                <a:spcPts val="0"/>
              </a:spcAft>
              <a:buNone/>
            </a:pPr>
            <a:r>
              <a:rPr lang="en-US" sz="3600" b="1" i="0" u="none" strike="noStrike" cap="none">
                <a:solidFill>
                  <a:srgbClr val="8F6F16"/>
                </a:solidFill>
                <a:latin typeface="Roboto Slab"/>
                <a:ea typeface="Roboto Slab"/>
                <a:cs typeface="Roboto Slab"/>
                <a:sym typeface="Roboto Slab"/>
              </a:rPr>
              <a:t>por competencias </a:t>
            </a:r>
            <a:r>
              <a:rPr lang="en-US" sz="3600" b="1" i="0" u="none" strike="noStrike" cap="none">
                <a:solidFill>
                  <a:srgbClr val="008080"/>
                </a:solidFill>
                <a:latin typeface="Roboto"/>
                <a:ea typeface="Roboto"/>
                <a:cs typeface="Roboto"/>
                <a:sym typeface="Roboto"/>
              </a:rPr>
              <a:t> </a:t>
            </a:r>
            <a:endParaRPr sz="3600" b="1" i="0" u="sng" strike="noStrike" cap="none">
              <a:solidFill>
                <a:schemeClr val="hlink"/>
              </a:solidFill>
              <a:latin typeface="Roboto"/>
              <a:ea typeface="Roboto"/>
              <a:cs typeface="Roboto"/>
              <a:sym typeface="Roboto"/>
              <a:hlinkClick r:id="rId9"/>
            </a:endParaRPr>
          </a:p>
        </p:txBody>
      </p:sp>
      <p:sp>
        <p:nvSpPr>
          <p:cNvPr id="150" name="Google Shape;150;p15"/>
          <p:cNvSpPr/>
          <p:nvPr/>
        </p:nvSpPr>
        <p:spPr>
          <a:xfrm>
            <a:off x="751020" y="4744850"/>
            <a:ext cx="6105271" cy="4549388"/>
          </a:xfrm>
          <a:custGeom>
            <a:avLst/>
            <a:gdLst/>
            <a:ahLst/>
            <a:cxnLst/>
            <a:rect l="l" t="t" r="r" b="b"/>
            <a:pathLst>
              <a:path w="7993133" h="5045665" extrusionOk="0">
                <a:moveTo>
                  <a:pt x="0" y="0"/>
                </a:moveTo>
                <a:lnTo>
                  <a:pt x="7993134" y="0"/>
                </a:lnTo>
                <a:lnTo>
                  <a:pt x="7993134" y="5045665"/>
                </a:lnTo>
                <a:lnTo>
                  <a:pt x="0" y="5045665"/>
                </a:lnTo>
                <a:lnTo>
                  <a:pt x="0" y="0"/>
                </a:lnTo>
                <a:close/>
              </a:path>
            </a:pathLst>
          </a:custGeom>
          <a:blipFill rotWithShape="1">
            <a:blip r:embed="rId10">
              <a:alphaModFix amt="70000"/>
            </a:blip>
            <a:stretch>
              <a:fillRect/>
            </a:stretch>
          </a:blipFill>
          <a:ln>
            <a:noFill/>
          </a:ln>
        </p:spPr>
      </p:sp>
      <p:pic>
        <p:nvPicPr>
          <p:cNvPr id="151" name="Google Shape;151;p15"/>
          <p:cNvPicPr preferRelativeResize="0"/>
          <p:nvPr/>
        </p:nvPicPr>
        <p:blipFill rotWithShape="1">
          <a:blip r:embed="rId11">
            <a:alphaModFix/>
          </a:blip>
          <a:srcRect/>
          <a:stretch/>
        </p:blipFill>
        <p:spPr>
          <a:xfrm>
            <a:off x="1229319" y="5239744"/>
            <a:ext cx="5148672" cy="3665978"/>
          </a:xfrm>
          <a:prstGeom prst="rect">
            <a:avLst/>
          </a:prstGeom>
          <a:noFill/>
          <a:ln w="9525" cap="flat" cmpd="sng">
            <a:solidFill>
              <a:srgbClr val="FFCC00"/>
            </a:solidFill>
            <a:prstDash val="solid"/>
            <a:miter lim="800000"/>
            <a:headEnd type="none" w="sm" len="sm"/>
            <a:tailEnd type="none" w="sm" len="sm"/>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6E7ED"/>
        </a:solidFill>
        <a:effectLst/>
      </p:bgPr>
    </p:bg>
    <p:spTree>
      <p:nvGrpSpPr>
        <p:cNvPr id="1" name="Shape 156"/>
        <p:cNvGrpSpPr/>
        <p:nvPr/>
      </p:nvGrpSpPr>
      <p:grpSpPr>
        <a:xfrm>
          <a:off x="0" y="0"/>
          <a:ext cx="0" cy="0"/>
          <a:chOff x="0" y="0"/>
          <a:chExt cx="0" cy="0"/>
        </a:xfrm>
      </p:grpSpPr>
      <p:sp>
        <p:nvSpPr>
          <p:cNvPr id="157" name="Google Shape;157;p16"/>
          <p:cNvSpPr/>
          <p:nvPr/>
        </p:nvSpPr>
        <p:spPr>
          <a:xfrm>
            <a:off x="-2465401" y="-3886750"/>
            <a:ext cx="5884619" cy="5906770"/>
          </a:xfrm>
          <a:custGeom>
            <a:avLst/>
            <a:gdLst/>
            <a:ahLst/>
            <a:cxnLst/>
            <a:rect l="l" t="t" r="r" b="b"/>
            <a:pathLst>
              <a:path w="5884619" h="5906770" extrusionOk="0">
                <a:moveTo>
                  <a:pt x="0" y="0"/>
                </a:moveTo>
                <a:lnTo>
                  <a:pt x="5884619" y="0"/>
                </a:lnTo>
                <a:lnTo>
                  <a:pt x="5884619" y="5906770"/>
                </a:lnTo>
                <a:lnTo>
                  <a:pt x="0" y="5906770"/>
                </a:lnTo>
                <a:lnTo>
                  <a:pt x="0" y="0"/>
                </a:lnTo>
                <a:close/>
              </a:path>
            </a:pathLst>
          </a:custGeom>
          <a:blipFill rotWithShape="1">
            <a:blip r:embed="rId3">
              <a:alphaModFix/>
            </a:blip>
            <a:stretch>
              <a:fillRect/>
            </a:stretch>
          </a:blipFill>
          <a:ln>
            <a:noFill/>
          </a:ln>
        </p:spPr>
      </p:sp>
      <p:sp>
        <p:nvSpPr>
          <p:cNvPr id="158" name="Google Shape;158;p16"/>
          <p:cNvSpPr/>
          <p:nvPr/>
        </p:nvSpPr>
        <p:spPr>
          <a:xfrm>
            <a:off x="14821984" y="-3886750"/>
            <a:ext cx="5884619" cy="5906770"/>
          </a:xfrm>
          <a:custGeom>
            <a:avLst/>
            <a:gdLst/>
            <a:ahLst/>
            <a:cxnLst/>
            <a:rect l="l" t="t" r="r" b="b"/>
            <a:pathLst>
              <a:path w="5884619" h="5906770" extrusionOk="0">
                <a:moveTo>
                  <a:pt x="0" y="0"/>
                </a:moveTo>
                <a:lnTo>
                  <a:pt x="5884619" y="0"/>
                </a:lnTo>
                <a:lnTo>
                  <a:pt x="5884619" y="5906770"/>
                </a:lnTo>
                <a:lnTo>
                  <a:pt x="0" y="5906770"/>
                </a:lnTo>
                <a:lnTo>
                  <a:pt x="0" y="0"/>
                </a:lnTo>
                <a:close/>
              </a:path>
            </a:pathLst>
          </a:custGeom>
          <a:blipFill rotWithShape="1">
            <a:blip r:embed="rId3">
              <a:alphaModFix/>
            </a:blip>
            <a:stretch>
              <a:fillRect/>
            </a:stretch>
          </a:blipFill>
          <a:ln>
            <a:noFill/>
          </a:ln>
        </p:spPr>
      </p:sp>
      <p:sp>
        <p:nvSpPr>
          <p:cNvPr id="159" name="Google Shape;159;p16"/>
          <p:cNvSpPr txBox="1"/>
          <p:nvPr/>
        </p:nvSpPr>
        <p:spPr>
          <a:xfrm>
            <a:off x="3574860" y="598092"/>
            <a:ext cx="10285200" cy="1421928"/>
          </a:xfrm>
          <a:prstGeom prst="rect">
            <a:avLst/>
          </a:prstGeom>
          <a:noFill/>
          <a:ln>
            <a:noFill/>
          </a:ln>
        </p:spPr>
        <p:txBody>
          <a:bodyPr spcFirstLastPara="1" wrap="square" lIns="0" tIns="0" rIns="0" bIns="0" anchor="t" anchorCtr="0">
            <a:spAutoFit/>
          </a:bodyPr>
          <a:lstStyle/>
          <a:p>
            <a:pPr marL="0" marR="0" lvl="0" indent="0" algn="ctr" rtl="0">
              <a:lnSpc>
                <a:spcPct val="140006"/>
              </a:lnSpc>
              <a:spcBef>
                <a:spcPts val="0"/>
              </a:spcBef>
              <a:spcAft>
                <a:spcPts val="0"/>
              </a:spcAft>
              <a:buNone/>
            </a:pPr>
            <a:r>
              <a:rPr lang="en-US" sz="6600" b="1" i="0" u="none" strike="noStrike" cap="none">
                <a:solidFill>
                  <a:srgbClr val="CC9900"/>
                </a:solidFill>
                <a:latin typeface="Roboto Slab"/>
                <a:ea typeface="Roboto Slab"/>
                <a:cs typeface="Roboto Slab"/>
                <a:sym typeface="Roboto Slab"/>
              </a:rPr>
              <a:t>Elementos considerados</a:t>
            </a:r>
            <a:endParaRPr sz="6600" b="0" i="0" u="none" strike="noStrike" cap="none">
              <a:solidFill>
                <a:srgbClr val="CC9900"/>
              </a:solidFill>
              <a:latin typeface="Roboto Slab"/>
              <a:ea typeface="Roboto Slab"/>
              <a:cs typeface="Roboto Slab"/>
              <a:sym typeface="Roboto Slab"/>
            </a:endParaRPr>
          </a:p>
        </p:txBody>
      </p:sp>
      <p:sp>
        <p:nvSpPr>
          <p:cNvPr id="160" name="Google Shape;160;p16"/>
          <p:cNvSpPr txBox="1"/>
          <p:nvPr/>
        </p:nvSpPr>
        <p:spPr>
          <a:xfrm>
            <a:off x="1856054" y="2969153"/>
            <a:ext cx="9183642" cy="603242"/>
          </a:xfrm>
          <a:prstGeom prst="rect">
            <a:avLst/>
          </a:prstGeom>
          <a:noFill/>
          <a:ln>
            <a:noFill/>
          </a:ln>
        </p:spPr>
        <p:txBody>
          <a:bodyPr spcFirstLastPara="1" wrap="square" lIns="0" tIns="0" rIns="0" bIns="0" anchor="t" anchorCtr="0">
            <a:spAutoFit/>
          </a:bodyPr>
          <a:lstStyle/>
          <a:p>
            <a:pPr marL="0" marR="0" lvl="0" indent="0" algn="l" rtl="0">
              <a:lnSpc>
                <a:spcPct val="140016"/>
              </a:lnSpc>
              <a:spcBef>
                <a:spcPts val="0"/>
              </a:spcBef>
              <a:spcAft>
                <a:spcPts val="0"/>
              </a:spcAft>
              <a:buClr>
                <a:srgbClr val="000000"/>
              </a:buClr>
              <a:buSzPts val="2800"/>
              <a:buFont typeface="Arial"/>
              <a:buNone/>
            </a:pPr>
            <a:r>
              <a:rPr lang="en-US" sz="2800" b="0" i="0" u="none" strike="noStrike" cap="none">
                <a:solidFill>
                  <a:srgbClr val="393E46"/>
                </a:solidFill>
                <a:latin typeface="Roboto"/>
                <a:ea typeface="Roboto"/>
                <a:cs typeface="Roboto"/>
                <a:sym typeface="Roboto"/>
              </a:rPr>
              <a:t>Competencias a desarrollar.</a:t>
            </a:r>
            <a:endParaRPr sz="2800" b="0" i="0" u="none" strike="noStrike" cap="none">
              <a:solidFill>
                <a:srgbClr val="000000"/>
              </a:solidFill>
              <a:latin typeface="Arial"/>
              <a:ea typeface="Arial"/>
              <a:cs typeface="Arial"/>
              <a:sym typeface="Arial"/>
            </a:endParaRPr>
          </a:p>
        </p:txBody>
      </p:sp>
      <p:sp>
        <p:nvSpPr>
          <p:cNvPr id="161" name="Google Shape;161;p16"/>
          <p:cNvSpPr txBox="1"/>
          <p:nvPr/>
        </p:nvSpPr>
        <p:spPr>
          <a:xfrm>
            <a:off x="3821029" y="5135532"/>
            <a:ext cx="8771204" cy="603242"/>
          </a:xfrm>
          <a:prstGeom prst="rect">
            <a:avLst/>
          </a:prstGeom>
          <a:noFill/>
          <a:ln>
            <a:noFill/>
          </a:ln>
        </p:spPr>
        <p:txBody>
          <a:bodyPr spcFirstLastPara="1" wrap="square" lIns="0" tIns="0" rIns="0" bIns="0" anchor="t" anchorCtr="0">
            <a:spAutoFit/>
          </a:bodyPr>
          <a:lstStyle/>
          <a:p>
            <a:pPr marL="0" marR="0" lvl="0" indent="0" algn="l" rtl="0">
              <a:lnSpc>
                <a:spcPct val="140016"/>
              </a:lnSpc>
              <a:spcBef>
                <a:spcPts val="0"/>
              </a:spcBef>
              <a:spcAft>
                <a:spcPts val="0"/>
              </a:spcAft>
              <a:buClr>
                <a:srgbClr val="000000"/>
              </a:buClr>
              <a:buSzPts val="2800"/>
              <a:buFont typeface="Arial"/>
              <a:buNone/>
            </a:pPr>
            <a:r>
              <a:rPr lang="en-US" sz="2800" b="0" i="0" u="none" strike="noStrike" cap="none">
                <a:solidFill>
                  <a:srgbClr val="393E46"/>
                </a:solidFill>
                <a:latin typeface="Roboto"/>
                <a:ea typeface="Roboto"/>
                <a:cs typeface="Roboto"/>
                <a:sym typeface="Roboto"/>
              </a:rPr>
              <a:t>Contenido programático.</a:t>
            </a:r>
            <a:endParaRPr sz="2800" b="0" i="0" u="none" strike="noStrike" cap="none">
              <a:solidFill>
                <a:srgbClr val="000000"/>
              </a:solidFill>
              <a:latin typeface="Arial"/>
              <a:ea typeface="Arial"/>
              <a:cs typeface="Arial"/>
              <a:sym typeface="Arial"/>
            </a:endParaRPr>
          </a:p>
        </p:txBody>
      </p:sp>
      <p:sp>
        <p:nvSpPr>
          <p:cNvPr id="162" name="Google Shape;162;p16"/>
          <p:cNvSpPr/>
          <p:nvPr/>
        </p:nvSpPr>
        <p:spPr>
          <a:xfrm>
            <a:off x="-1734112" y="-2793589"/>
            <a:ext cx="3590166" cy="3585678"/>
          </a:xfrm>
          <a:custGeom>
            <a:avLst/>
            <a:gdLst/>
            <a:ahLst/>
            <a:cxnLst/>
            <a:rect l="l" t="t" r="r" b="b"/>
            <a:pathLst>
              <a:path w="3590166" h="3585678" extrusionOk="0">
                <a:moveTo>
                  <a:pt x="0" y="0"/>
                </a:moveTo>
                <a:lnTo>
                  <a:pt x="3590166" y="0"/>
                </a:lnTo>
                <a:lnTo>
                  <a:pt x="3590166" y="3585678"/>
                </a:lnTo>
                <a:lnTo>
                  <a:pt x="0" y="3585678"/>
                </a:lnTo>
                <a:lnTo>
                  <a:pt x="0" y="0"/>
                </a:lnTo>
                <a:close/>
              </a:path>
            </a:pathLst>
          </a:custGeom>
          <a:blipFill rotWithShape="1">
            <a:blip r:embed="rId4">
              <a:alphaModFix amt="60000"/>
            </a:blip>
            <a:stretch>
              <a:fillRect/>
            </a:stretch>
          </a:blipFill>
          <a:ln>
            <a:noFill/>
          </a:ln>
        </p:spPr>
      </p:sp>
      <p:grpSp>
        <p:nvGrpSpPr>
          <p:cNvPr id="163" name="Google Shape;163;p16"/>
          <p:cNvGrpSpPr/>
          <p:nvPr/>
        </p:nvGrpSpPr>
        <p:grpSpPr>
          <a:xfrm>
            <a:off x="10631179" y="9113412"/>
            <a:ext cx="7971754" cy="1393690"/>
            <a:chOff x="0" y="-241102"/>
            <a:chExt cx="10629005" cy="1858253"/>
          </a:xfrm>
        </p:grpSpPr>
        <p:grpSp>
          <p:nvGrpSpPr>
            <p:cNvPr id="164" name="Google Shape;164;p16"/>
            <p:cNvGrpSpPr/>
            <p:nvPr/>
          </p:nvGrpSpPr>
          <p:grpSpPr>
            <a:xfrm>
              <a:off x="0" y="-241102"/>
              <a:ext cx="10629005" cy="1858253"/>
              <a:chOff x="0" y="-47625"/>
              <a:chExt cx="2099557" cy="367062"/>
            </a:xfrm>
          </p:grpSpPr>
          <p:sp>
            <p:nvSpPr>
              <p:cNvPr id="165" name="Google Shape;165;p16"/>
              <p:cNvSpPr/>
              <p:nvPr/>
            </p:nvSpPr>
            <p:spPr>
              <a:xfrm>
                <a:off x="0" y="0"/>
                <a:ext cx="2099557" cy="319437"/>
              </a:xfrm>
              <a:custGeom>
                <a:avLst/>
                <a:gdLst/>
                <a:ahLst/>
                <a:cxnLst/>
                <a:rect l="l" t="t" r="r" b="b"/>
                <a:pathLst>
                  <a:path w="2099557" h="319437" extrusionOk="0">
                    <a:moveTo>
                      <a:pt x="49530" y="0"/>
                    </a:moveTo>
                    <a:lnTo>
                      <a:pt x="2050027" y="0"/>
                    </a:lnTo>
                    <a:cubicBezTo>
                      <a:pt x="2063163" y="0"/>
                      <a:pt x="2075761" y="5218"/>
                      <a:pt x="2085050" y="14507"/>
                    </a:cubicBezTo>
                    <a:cubicBezTo>
                      <a:pt x="2094338" y="23795"/>
                      <a:pt x="2099557" y="36394"/>
                      <a:pt x="2099557" y="49530"/>
                    </a:cubicBezTo>
                    <a:lnTo>
                      <a:pt x="2099557" y="269908"/>
                    </a:lnTo>
                    <a:cubicBezTo>
                      <a:pt x="2099557" y="283044"/>
                      <a:pt x="2094338" y="295642"/>
                      <a:pt x="2085050" y="304930"/>
                    </a:cubicBezTo>
                    <a:cubicBezTo>
                      <a:pt x="2075761" y="314219"/>
                      <a:pt x="2063163" y="319437"/>
                      <a:pt x="2050027" y="319437"/>
                    </a:cubicBezTo>
                    <a:lnTo>
                      <a:pt x="49530" y="319437"/>
                    </a:lnTo>
                    <a:cubicBezTo>
                      <a:pt x="36394" y="319437"/>
                      <a:pt x="23795" y="314219"/>
                      <a:pt x="14507" y="304930"/>
                    </a:cubicBezTo>
                    <a:cubicBezTo>
                      <a:pt x="5218" y="295642"/>
                      <a:pt x="0" y="283044"/>
                      <a:pt x="0" y="269908"/>
                    </a:cubicBezTo>
                    <a:lnTo>
                      <a:pt x="0" y="49530"/>
                    </a:lnTo>
                    <a:cubicBezTo>
                      <a:pt x="0" y="36394"/>
                      <a:pt x="5218" y="23795"/>
                      <a:pt x="14507" y="14507"/>
                    </a:cubicBezTo>
                    <a:cubicBezTo>
                      <a:pt x="23795" y="5218"/>
                      <a:pt x="36394" y="0"/>
                      <a:pt x="49530" y="0"/>
                    </a:cubicBezTo>
                    <a:close/>
                  </a:path>
                </a:pathLst>
              </a:custGeom>
              <a:solidFill>
                <a:srgbClr val="47CC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16"/>
              <p:cNvSpPr txBox="1"/>
              <p:nvPr/>
            </p:nvSpPr>
            <p:spPr>
              <a:xfrm>
                <a:off x="0" y="-47625"/>
                <a:ext cx="2099557" cy="367062"/>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67" name="Google Shape;167;p16"/>
            <p:cNvSpPr/>
            <p:nvPr/>
          </p:nvSpPr>
          <p:spPr>
            <a:xfrm>
              <a:off x="8699654" y="111253"/>
              <a:ext cx="1237025" cy="1130109"/>
            </a:xfrm>
            <a:custGeom>
              <a:avLst/>
              <a:gdLst/>
              <a:ahLst/>
              <a:cxnLst/>
              <a:rect l="l" t="t" r="r" b="b"/>
              <a:pathLst>
                <a:path w="1237025" h="1130109" extrusionOk="0">
                  <a:moveTo>
                    <a:pt x="0" y="0"/>
                  </a:moveTo>
                  <a:lnTo>
                    <a:pt x="1237025" y="0"/>
                  </a:lnTo>
                  <a:lnTo>
                    <a:pt x="1237025" y="1130109"/>
                  </a:lnTo>
                  <a:lnTo>
                    <a:pt x="0" y="1130109"/>
                  </a:lnTo>
                  <a:lnTo>
                    <a:pt x="0" y="0"/>
                  </a:lnTo>
                  <a:close/>
                </a:path>
              </a:pathLst>
            </a:custGeom>
            <a:blipFill rotWithShape="1">
              <a:blip r:embed="rId5">
                <a:alphaModFix/>
              </a:blip>
              <a:stretch>
                <a:fillRect t="-515" b="-8940"/>
              </a:stretch>
            </a:blipFill>
            <a:ln>
              <a:noFill/>
            </a:ln>
          </p:spPr>
        </p:sp>
        <p:sp>
          <p:nvSpPr>
            <p:cNvPr id="168" name="Google Shape;168;p16"/>
            <p:cNvSpPr/>
            <p:nvPr/>
          </p:nvSpPr>
          <p:spPr>
            <a:xfrm>
              <a:off x="514388" y="111253"/>
              <a:ext cx="904078" cy="1212429"/>
            </a:xfrm>
            <a:custGeom>
              <a:avLst/>
              <a:gdLst/>
              <a:ahLst/>
              <a:cxnLst/>
              <a:rect l="l" t="t" r="r" b="b"/>
              <a:pathLst>
                <a:path w="904078" h="1212429" extrusionOk="0">
                  <a:moveTo>
                    <a:pt x="0" y="0"/>
                  </a:moveTo>
                  <a:lnTo>
                    <a:pt x="904078" y="0"/>
                  </a:lnTo>
                  <a:lnTo>
                    <a:pt x="904078" y="1212429"/>
                  </a:lnTo>
                  <a:lnTo>
                    <a:pt x="0" y="1212429"/>
                  </a:lnTo>
                  <a:lnTo>
                    <a:pt x="0" y="0"/>
                  </a:lnTo>
                  <a:close/>
                </a:path>
              </a:pathLst>
            </a:custGeom>
            <a:blipFill rotWithShape="1">
              <a:blip r:embed="rId6">
                <a:alphaModFix/>
              </a:blip>
              <a:stretch>
                <a:fillRect/>
              </a:stretch>
            </a:blipFill>
            <a:ln>
              <a:noFill/>
            </a:ln>
          </p:spPr>
        </p:sp>
        <p:sp>
          <p:nvSpPr>
            <p:cNvPr id="169" name="Google Shape;169;p16"/>
            <p:cNvSpPr txBox="1"/>
            <p:nvPr/>
          </p:nvSpPr>
          <p:spPr>
            <a:xfrm>
              <a:off x="0" y="263512"/>
              <a:ext cx="10209095" cy="412795"/>
            </a:xfrm>
            <a:prstGeom prst="rect">
              <a:avLst/>
            </a:prstGeom>
            <a:noFill/>
            <a:ln>
              <a:noFill/>
            </a:ln>
          </p:spPr>
          <p:txBody>
            <a:bodyPr spcFirstLastPara="1" wrap="square" lIns="0" tIns="0" rIns="0" bIns="0" anchor="t" anchorCtr="0">
              <a:spAutoFit/>
            </a:bodyPr>
            <a:lstStyle/>
            <a:p>
              <a:pPr marL="0" marR="0" lvl="0" indent="0" algn="ctr" rtl="0">
                <a:lnSpc>
                  <a:spcPct val="105019"/>
                </a:lnSpc>
                <a:spcBef>
                  <a:spcPts val="0"/>
                </a:spcBef>
                <a:spcAft>
                  <a:spcPts val="0"/>
                </a:spcAft>
                <a:buClr>
                  <a:srgbClr val="000000"/>
                </a:buClr>
                <a:buSzPts val="2251"/>
                <a:buFont typeface="Arial"/>
                <a:buNone/>
              </a:pPr>
              <a:r>
                <a:rPr lang="en-US" sz="2251" b="1" i="0" u="none" strike="noStrike" cap="none">
                  <a:solidFill>
                    <a:srgbClr val="18223D"/>
                  </a:solidFill>
                  <a:latin typeface="Roboto Slab"/>
                  <a:ea typeface="Roboto Slab"/>
                  <a:cs typeface="Roboto Slab"/>
                  <a:sym typeface="Roboto Slab"/>
                </a:rPr>
                <a:t>V Jornadas de Innovación Docente</a:t>
              </a:r>
              <a:endParaRPr sz="1400" b="0" i="0" u="none" strike="noStrike" cap="none">
                <a:solidFill>
                  <a:srgbClr val="000000"/>
                </a:solidFill>
                <a:latin typeface="Arial"/>
                <a:ea typeface="Arial"/>
                <a:cs typeface="Arial"/>
                <a:sym typeface="Arial"/>
              </a:endParaRPr>
            </a:p>
          </p:txBody>
        </p:sp>
        <p:sp>
          <p:nvSpPr>
            <p:cNvPr id="170" name="Google Shape;170;p16"/>
            <p:cNvSpPr txBox="1"/>
            <p:nvPr/>
          </p:nvSpPr>
          <p:spPr>
            <a:xfrm>
              <a:off x="0" y="752507"/>
              <a:ext cx="10209095" cy="385363"/>
            </a:xfrm>
            <a:prstGeom prst="rect">
              <a:avLst/>
            </a:prstGeom>
            <a:noFill/>
            <a:ln>
              <a:noFill/>
            </a:ln>
          </p:spPr>
          <p:txBody>
            <a:bodyPr spcFirstLastPara="1" wrap="square" lIns="0" tIns="0" rIns="0" bIns="0" anchor="t" anchorCtr="0">
              <a:spAutoFit/>
            </a:bodyPr>
            <a:lstStyle/>
            <a:p>
              <a:pPr marL="0" marR="0" lvl="0" indent="0" algn="ctr" rtl="0">
                <a:lnSpc>
                  <a:spcPct val="140057"/>
                </a:lnSpc>
                <a:spcBef>
                  <a:spcPts val="0"/>
                </a:spcBef>
                <a:spcAft>
                  <a:spcPts val="0"/>
                </a:spcAft>
                <a:buClr>
                  <a:srgbClr val="000000"/>
                </a:buClr>
                <a:buSzPts val="1745"/>
                <a:buFont typeface="Arial"/>
                <a:buNone/>
              </a:pPr>
              <a:r>
                <a:rPr lang="en-US" sz="1745" b="0" i="0" u="none" strike="noStrike" cap="none">
                  <a:solidFill>
                    <a:srgbClr val="000000"/>
                  </a:solidFill>
                  <a:latin typeface="Roboto"/>
                  <a:ea typeface="Roboto"/>
                  <a:cs typeface="Roboto"/>
                  <a:sym typeface="Roboto"/>
                </a:rPr>
                <a:t>05, 06 y 07 de febrero 2025</a:t>
              </a:r>
              <a:endParaRPr sz="1400" b="0" i="0" u="none" strike="noStrike" cap="none">
                <a:solidFill>
                  <a:srgbClr val="000000"/>
                </a:solidFill>
                <a:latin typeface="Arial"/>
                <a:ea typeface="Arial"/>
                <a:cs typeface="Arial"/>
                <a:sym typeface="Arial"/>
              </a:endParaRPr>
            </a:p>
          </p:txBody>
        </p:sp>
      </p:grpSp>
      <p:sp>
        <p:nvSpPr>
          <p:cNvPr id="171" name="Google Shape;171;p16"/>
          <p:cNvSpPr/>
          <p:nvPr/>
        </p:nvSpPr>
        <p:spPr>
          <a:xfrm>
            <a:off x="11769349" y="3647306"/>
            <a:ext cx="6105271" cy="4549388"/>
          </a:xfrm>
          <a:custGeom>
            <a:avLst/>
            <a:gdLst/>
            <a:ahLst/>
            <a:cxnLst/>
            <a:rect l="l" t="t" r="r" b="b"/>
            <a:pathLst>
              <a:path w="7993133" h="5045665" extrusionOk="0">
                <a:moveTo>
                  <a:pt x="0" y="0"/>
                </a:moveTo>
                <a:lnTo>
                  <a:pt x="7993134" y="0"/>
                </a:lnTo>
                <a:lnTo>
                  <a:pt x="7993134" y="5045665"/>
                </a:lnTo>
                <a:lnTo>
                  <a:pt x="0" y="5045665"/>
                </a:lnTo>
                <a:lnTo>
                  <a:pt x="0" y="0"/>
                </a:lnTo>
                <a:close/>
              </a:path>
            </a:pathLst>
          </a:custGeom>
          <a:blipFill rotWithShape="1">
            <a:blip r:embed="rId7">
              <a:alphaModFix amt="70000"/>
            </a:blip>
            <a:stretch>
              <a:fillRect/>
            </a:stretch>
          </a:blipFill>
          <a:ln>
            <a:noFill/>
          </a:ln>
        </p:spPr>
      </p:sp>
      <p:pic>
        <p:nvPicPr>
          <p:cNvPr id="172" name="Google Shape;172;p16"/>
          <p:cNvPicPr preferRelativeResize="0"/>
          <p:nvPr/>
        </p:nvPicPr>
        <p:blipFill rotWithShape="1">
          <a:blip r:embed="rId8">
            <a:alphaModFix/>
          </a:blip>
          <a:srcRect l="16525" t="12829" r="16950" b="17995"/>
          <a:stretch/>
        </p:blipFill>
        <p:spPr>
          <a:xfrm>
            <a:off x="12159575" y="4105072"/>
            <a:ext cx="5462542" cy="3800937"/>
          </a:xfrm>
          <a:prstGeom prst="rect">
            <a:avLst/>
          </a:prstGeom>
          <a:noFill/>
          <a:ln w="9525" cap="flat" cmpd="sng">
            <a:solidFill>
              <a:srgbClr val="FFCC00"/>
            </a:solidFill>
            <a:prstDash val="solid"/>
            <a:miter lim="800000"/>
            <a:headEnd type="none" w="sm" len="sm"/>
            <a:tailEnd type="none" w="sm" len="sm"/>
          </a:ln>
        </p:spPr>
      </p:pic>
      <p:sp>
        <p:nvSpPr>
          <p:cNvPr id="173" name="Google Shape;173;p16"/>
          <p:cNvSpPr txBox="1"/>
          <p:nvPr/>
        </p:nvSpPr>
        <p:spPr>
          <a:xfrm>
            <a:off x="3850526" y="6356335"/>
            <a:ext cx="9449263" cy="603242"/>
          </a:xfrm>
          <a:prstGeom prst="rect">
            <a:avLst/>
          </a:prstGeom>
          <a:noFill/>
          <a:ln>
            <a:noFill/>
          </a:ln>
        </p:spPr>
        <p:txBody>
          <a:bodyPr spcFirstLastPara="1" wrap="square" lIns="0" tIns="0" rIns="0" bIns="0" anchor="t" anchorCtr="0">
            <a:spAutoFit/>
          </a:bodyPr>
          <a:lstStyle/>
          <a:p>
            <a:pPr marL="0" marR="0" lvl="0" indent="0" algn="l" rtl="0">
              <a:lnSpc>
                <a:spcPct val="140016"/>
              </a:lnSpc>
              <a:spcBef>
                <a:spcPts val="0"/>
              </a:spcBef>
              <a:spcAft>
                <a:spcPts val="0"/>
              </a:spcAft>
              <a:buClr>
                <a:srgbClr val="000000"/>
              </a:buClr>
              <a:buSzPts val="2800"/>
              <a:buFont typeface="Arial"/>
              <a:buNone/>
            </a:pPr>
            <a:r>
              <a:rPr lang="en-US" sz="2800" b="0" i="0" u="none" strike="noStrike" cap="none">
                <a:solidFill>
                  <a:srgbClr val="393E46"/>
                </a:solidFill>
                <a:latin typeface="Roboto"/>
                <a:ea typeface="Roboto"/>
                <a:cs typeface="Roboto"/>
                <a:sym typeface="Roboto"/>
              </a:rPr>
              <a:t>Recursos humanos y tecnológicos disponibles.</a:t>
            </a:r>
            <a:endParaRPr sz="2800" b="0" i="0" u="none" strike="noStrike" cap="none">
              <a:solidFill>
                <a:srgbClr val="000000"/>
              </a:solidFill>
              <a:latin typeface="Arial"/>
              <a:ea typeface="Arial"/>
              <a:cs typeface="Arial"/>
              <a:sym typeface="Arial"/>
            </a:endParaRPr>
          </a:p>
        </p:txBody>
      </p:sp>
      <p:sp>
        <p:nvSpPr>
          <p:cNvPr id="174" name="Google Shape;174;p16"/>
          <p:cNvSpPr txBox="1"/>
          <p:nvPr/>
        </p:nvSpPr>
        <p:spPr>
          <a:xfrm>
            <a:off x="2998145" y="4063781"/>
            <a:ext cx="8771204" cy="603242"/>
          </a:xfrm>
          <a:prstGeom prst="rect">
            <a:avLst/>
          </a:prstGeom>
          <a:noFill/>
          <a:ln>
            <a:noFill/>
          </a:ln>
        </p:spPr>
        <p:txBody>
          <a:bodyPr spcFirstLastPara="1" wrap="square" lIns="0" tIns="0" rIns="0" bIns="0" anchor="t" anchorCtr="0">
            <a:spAutoFit/>
          </a:bodyPr>
          <a:lstStyle/>
          <a:p>
            <a:pPr marL="0" marR="0" lvl="0" indent="0" algn="l" rtl="0">
              <a:lnSpc>
                <a:spcPct val="140016"/>
              </a:lnSpc>
              <a:spcBef>
                <a:spcPts val="0"/>
              </a:spcBef>
              <a:spcAft>
                <a:spcPts val="0"/>
              </a:spcAft>
              <a:buClr>
                <a:srgbClr val="000000"/>
              </a:buClr>
              <a:buSzPts val="2800"/>
              <a:buFont typeface="Arial"/>
              <a:buNone/>
            </a:pPr>
            <a:r>
              <a:rPr lang="en-US" sz="2800" b="0" i="0" u="none" strike="noStrike" cap="none">
                <a:solidFill>
                  <a:srgbClr val="393E46"/>
                </a:solidFill>
                <a:latin typeface="Roboto"/>
                <a:ea typeface="Roboto"/>
                <a:cs typeface="Roboto"/>
                <a:sym typeface="Roboto"/>
              </a:rPr>
              <a:t>Caracterización de los estudiantes participantes.</a:t>
            </a:r>
            <a:endParaRPr sz="2800" b="0" i="0" u="none" strike="noStrike" cap="none">
              <a:solidFill>
                <a:srgbClr val="000000"/>
              </a:solidFill>
              <a:latin typeface="Arial"/>
              <a:ea typeface="Arial"/>
              <a:cs typeface="Arial"/>
              <a:sym typeface="Arial"/>
            </a:endParaRPr>
          </a:p>
        </p:txBody>
      </p:sp>
      <p:sp>
        <p:nvSpPr>
          <p:cNvPr id="175" name="Google Shape;175;p16"/>
          <p:cNvSpPr txBox="1"/>
          <p:nvPr/>
        </p:nvSpPr>
        <p:spPr>
          <a:xfrm>
            <a:off x="3001821" y="7518144"/>
            <a:ext cx="8771204" cy="603242"/>
          </a:xfrm>
          <a:prstGeom prst="rect">
            <a:avLst/>
          </a:prstGeom>
          <a:noFill/>
          <a:ln>
            <a:noFill/>
          </a:ln>
        </p:spPr>
        <p:txBody>
          <a:bodyPr spcFirstLastPara="1" wrap="square" lIns="0" tIns="0" rIns="0" bIns="0" anchor="t" anchorCtr="0">
            <a:spAutoFit/>
          </a:bodyPr>
          <a:lstStyle/>
          <a:p>
            <a:pPr marL="0" marR="0" lvl="0" indent="0" algn="l" rtl="0">
              <a:lnSpc>
                <a:spcPct val="140016"/>
              </a:lnSpc>
              <a:spcBef>
                <a:spcPts val="0"/>
              </a:spcBef>
              <a:spcAft>
                <a:spcPts val="0"/>
              </a:spcAft>
              <a:buNone/>
            </a:pPr>
            <a:r>
              <a:rPr lang="en-US" sz="2800" b="0" i="0" u="none" strike="noStrike" cap="none">
                <a:solidFill>
                  <a:srgbClr val="393E46"/>
                </a:solidFill>
                <a:latin typeface="Roboto"/>
                <a:ea typeface="Roboto"/>
                <a:cs typeface="Roboto"/>
                <a:sym typeface="Roboto"/>
              </a:rPr>
              <a:t>Estrategias didácticas.</a:t>
            </a:r>
            <a:endParaRPr sz="2800" b="0" i="0" u="none" strike="noStrike" cap="none">
              <a:solidFill>
                <a:srgbClr val="000000"/>
              </a:solidFill>
              <a:latin typeface="Arial"/>
              <a:ea typeface="Arial"/>
              <a:cs typeface="Arial"/>
              <a:sym typeface="Arial"/>
            </a:endParaRPr>
          </a:p>
        </p:txBody>
      </p:sp>
      <p:sp>
        <p:nvSpPr>
          <p:cNvPr id="176" name="Google Shape;176;p16"/>
          <p:cNvSpPr txBox="1"/>
          <p:nvPr/>
        </p:nvSpPr>
        <p:spPr>
          <a:xfrm>
            <a:off x="2062273" y="8655770"/>
            <a:ext cx="8771204" cy="603242"/>
          </a:xfrm>
          <a:prstGeom prst="rect">
            <a:avLst/>
          </a:prstGeom>
          <a:noFill/>
          <a:ln>
            <a:noFill/>
          </a:ln>
        </p:spPr>
        <p:txBody>
          <a:bodyPr spcFirstLastPara="1" wrap="square" lIns="0" tIns="0" rIns="0" bIns="0" anchor="t" anchorCtr="0">
            <a:spAutoFit/>
          </a:bodyPr>
          <a:lstStyle/>
          <a:p>
            <a:pPr marL="0" marR="0" lvl="0" indent="0" algn="l" rtl="0">
              <a:lnSpc>
                <a:spcPct val="140016"/>
              </a:lnSpc>
              <a:spcBef>
                <a:spcPts val="0"/>
              </a:spcBef>
              <a:spcAft>
                <a:spcPts val="0"/>
              </a:spcAft>
              <a:buNone/>
            </a:pPr>
            <a:r>
              <a:rPr lang="en-US" sz="2800" b="0" i="0" u="none" strike="noStrike" cap="none">
                <a:solidFill>
                  <a:srgbClr val="393E46"/>
                </a:solidFill>
                <a:latin typeface="Roboto"/>
                <a:ea typeface="Roboto"/>
                <a:cs typeface="Roboto"/>
                <a:sym typeface="Roboto"/>
              </a:rPr>
              <a:t>Opciones para vinculación con pares.</a:t>
            </a:r>
            <a:endParaRPr sz="2800" b="0" i="0" u="none" strike="noStrike" cap="none">
              <a:solidFill>
                <a:srgbClr val="000000"/>
              </a:solidFill>
              <a:latin typeface="Arial"/>
              <a:ea typeface="Arial"/>
              <a:cs typeface="Arial"/>
              <a:sym typeface="Arial"/>
            </a:endParaRPr>
          </a:p>
        </p:txBody>
      </p:sp>
      <p:sp>
        <p:nvSpPr>
          <p:cNvPr id="177" name="Google Shape;177;p16"/>
          <p:cNvSpPr/>
          <p:nvPr/>
        </p:nvSpPr>
        <p:spPr>
          <a:xfrm>
            <a:off x="1016729" y="3011625"/>
            <a:ext cx="700287" cy="595993"/>
          </a:xfrm>
          <a:custGeom>
            <a:avLst/>
            <a:gdLst/>
            <a:ahLst/>
            <a:cxnLst/>
            <a:rect l="l" t="t" r="r" b="b"/>
            <a:pathLst>
              <a:path w="1335867" h="1335867" extrusionOk="0">
                <a:moveTo>
                  <a:pt x="0" y="0"/>
                </a:moveTo>
                <a:lnTo>
                  <a:pt x="1335867" y="0"/>
                </a:lnTo>
                <a:lnTo>
                  <a:pt x="1335867" y="1335868"/>
                </a:lnTo>
                <a:lnTo>
                  <a:pt x="0" y="1335868"/>
                </a:lnTo>
                <a:lnTo>
                  <a:pt x="0" y="0"/>
                </a:lnTo>
                <a:close/>
              </a:path>
            </a:pathLst>
          </a:custGeom>
          <a:blipFill rotWithShape="1">
            <a:blip r:embed="rId9">
              <a:alphaModFix/>
            </a:blip>
            <a:stretch>
              <a:fillRect/>
            </a:stretch>
          </a:blipFill>
          <a:ln>
            <a:noFill/>
          </a:ln>
        </p:spPr>
      </p:sp>
      <p:sp>
        <p:nvSpPr>
          <p:cNvPr id="178" name="Google Shape;178;p16"/>
          <p:cNvSpPr/>
          <p:nvPr/>
        </p:nvSpPr>
        <p:spPr>
          <a:xfrm>
            <a:off x="2868239" y="6422006"/>
            <a:ext cx="700287" cy="595993"/>
          </a:xfrm>
          <a:custGeom>
            <a:avLst/>
            <a:gdLst/>
            <a:ahLst/>
            <a:cxnLst/>
            <a:rect l="l" t="t" r="r" b="b"/>
            <a:pathLst>
              <a:path w="1335867" h="1335867" extrusionOk="0">
                <a:moveTo>
                  <a:pt x="0" y="0"/>
                </a:moveTo>
                <a:lnTo>
                  <a:pt x="1335867" y="0"/>
                </a:lnTo>
                <a:lnTo>
                  <a:pt x="1335867" y="1335868"/>
                </a:lnTo>
                <a:lnTo>
                  <a:pt x="0" y="1335868"/>
                </a:lnTo>
                <a:lnTo>
                  <a:pt x="0" y="0"/>
                </a:lnTo>
                <a:close/>
              </a:path>
            </a:pathLst>
          </a:custGeom>
          <a:blipFill rotWithShape="1">
            <a:blip r:embed="rId9">
              <a:alphaModFix/>
            </a:blip>
            <a:stretch>
              <a:fillRect/>
            </a:stretch>
          </a:blipFill>
          <a:ln>
            <a:noFill/>
          </a:ln>
        </p:spPr>
      </p:sp>
      <p:sp>
        <p:nvSpPr>
          <p:cNvPr id="179" name="Google Shape;179;p16"/>
          <p:cNvSpPr/>
          <p:nvPr/>
        </p:nvSpPr>
        <p:spPr>
          <a:xfrm>
            <a:off x="1875727" y="4071031"/>
            <a:ext cx="719848" cy="595992"/>
          </a:xfrm>
          <a:custGeom>
            <a:avLst/>
            <a:gdLst/>
            <a:ahLst/>
            <a:cxnLst/>
            <a:rect l="l" t="t" r="r" b="b"/>
            <a:pathLst>
              <a:path w="1335867" h="1335867" extrusionOk="0">
                <a:moveTo>
                  <a:pt x="0" y="0"/>
                </a:moveTo>
                <a:lnTo>
                  <a:pt x="1335867" y="0"/>
                </a:lnTo>
                <a:lnTo>
                  <a:pt x="1335867" y="1335868"/>
                </a:lnTo>
                <a:lnTo>
                  <a:pt x="0" y="1335868"/>
                </a:lnTo>
                <a:lnTo>
                  <a:pt x="0" y="0"/>
                </a:lnTo>
                <a:close/>
              </a:path>
            </a:pathLst>
          </a:custGeom>
          <a:blipFill rotWithShape="1">
            <a:blip r:embed="rId10">
              <a:alphaModFix/>
            </a:blip>
            <a:stretch>
              <a:fillRect/>
            </a:stretch>
          </a:blipFill>
          <a:ln>
            <a:noFill/>
          </a:ln>
        </p:spPr>
      </p:sp>
      <p:sp>
        <p:nvSpPr>
          <p:cNvPr id="180" name="Google Shape;180;p16"/>
          <p:cNvSpPr/>
          <p:nvPr/>
        </p:nvSpPr>
        <p:spPr>
          <a:xfrm>
            <a:off x="1856054" y="7640179"/>
            <a:ext cx="719848" cy="595992"/>
          </a:xfrm>
          <a:custGeom>
            <a:avLst/>
            <a:gdLst/>
            <a:ahLst/>
            <a:cxnLst/>
            <a:rect l="l" t="t" r="r" b="b"/>
            <a:pathLst>
              <a:path w="1335867" h="1335867" extrusionOk="0">
                <a:moveTo>
                  <a:pt x="0" y="0"/>
                </a:moveTo>
                <a:lnTo>
                  <a:pt x="1335867" y="0"/>
                </a:lnTo>
                <a:lnTo>
                  <a:pt x="1335867" y="1335868"/>
                </a:lnTo>
                <a:lnTo>
                  <a:pt x="0" y="1335868"/>
                </a:lnTo>
                <a:lnTo>
                  <a:pt x="0" y="0"/>
                </a:lnTo>
                <a:close/>
              </a:path>
            </a:pathLst>
          </a:custGeom>
          <a:blipFill rotWithShape="1">
            <a:blip r:embed="rId10">
              <a:alphaModFix/>
            </a:blip>
            <a:stretch>
              <a:fillRect/>
            </a:stretch>
          </a:blipFill>
          <a:ln>
            <a:noFill/>
          </a:ln>
        </p:spPr>
      </p:sp>
      <p:sp>
        <p:nvSpPr>
          <p:cNvPr id="181" name="Google Shape;181;p16"/>
          <p:cNvSpPr/>
          <p:nvPr/>
        </p:nvSpPr>
        <p:spPr>
          <a:xfrm>
            <a:off x="2809093" y="5222084"/>
            <a:ext cx="759433" cy="603341"/>
          </a:xfrm>
          <a:custGeom>
            <a:avLst/>
            <a:gdLst/>
            <a:ahLst/>
            <a:cxnLst/>
            <a:rect l="l" t="t" r="r" b="b"/>
            <a:pathLst>
              <a:path w="1335867" h="1335867" extrusionOk="0">
                <a:moveTo>
                  <a:pt x="0" y="0"/>
                </a:moveTo>
                <a:lnTo>
                  <a:pt x="1335868" y="0"/>
                </a:lnTo>
                <a:lnTo>
                  <a:pt x="1335868" y="1335868"/>
                </a:lnTo>
                <a:lnTo>
                  <a:pt x="0" y="1335868"/>
                </a:lnTo>
                <a:lnTo>
                  <a:pt x="0" y="0"/>
                </a:lnTo>
                <a:close/>
              </a:path>
            </a:pathLst>
          </a:custGeom>
          <a:blipFill rotWithShape="1">
            <a:blip r:embed="rId11">
              <a:alphaModFix/>
            </a:blip>
            <a:stretch>
              <a:fillRect/>
            </a:stretch>
          </a:blipFill>
          <a:ln>
            <a:noFill/>
          </a:ln>
        </p:spPr>
      </p:sp>
      <p:sp>
        <p:nvSpPr>
          <p:cNvPr id="183" name="Google Shape;183;p16"/>
          <p:cNvSpPr/>
          <p:nvPr/>
        </p:nvSpPr>
        <p:spPr>
          <a:xfrm>
            <a:off x="977375" y="8651782"/>
            <a:ext cx="759433" cy="603341"/>
          </a:xfrm>
          <a:custGeom>
            <a:avLst/>
            <a:gdLst/>
            <a:ahLst/>
            <a:cxnLst/>
            <a:rect l="l" t="t" r="r" b="b"/>
            <a:pathLst>
              <a:path w="1335867" h="1335867" extrusionOk="0">
                <a:moveTo>
                  <a:pt x="0" y="0"/>
                </a:moveTo>
                <a:lnTo>
                  <a:pt x="1335868" y="0"/>
                </a:lnTo>
                <a:lnTo>
                  <a:pt x="1335868" y="1335868"/>
                </a:lnTo>
                <a:lnTo>
                  <a:pt x="0" y="1335868"/>
                </a:lnTo>
                <a:lnTo>
                  <a:pt x="0" y="0"/>
                </a:lnTo>
                <a:close/>
              </a:path>
            </a:pathLst>
          </a:custGeom>
          <a:blipFill rotWithShape="1">
            <a:blip r:embed="rId11">
              <a:alphaModFix/>
            </a:blip>
            <a:stretch>
              <a:fillRect/>
            </a:stretch>
          </a:blipFill>
          <a:ln>
            <a:noFill/>
          </a:ln>
        </p:spPr>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6E7ED"/>
        </a:solidFill>
        <a:effectLst/>
      </p:bgPr>
    </p:bg>
    <p:spTree>
      <p:nvGrpSpPr>
        <p:cNvPr id="1" name="Shape 187"/>
        <p:cNvGrpSpPr/>
        <p:nvPr/>
      </p:nvGrpSpPr>
      <p:grpSpPr>
        <a:xfrm>
          <a:off x="0" y="0"/>
          <a:ext cx="0" cy="0"/>
          <a:chOff x="0" y="0"/>
          <a:chExt cx="0" cy="0"/>
        </a:xfrm>
      </p:grpSpPr>
      <p:sp>
        <p:nvSpPr>
          <p:cNvPr id="188" name="Google Shape;188;p17"/>
          <p:cNvSpPr/>
          <p:nvPr/>
        </p:nvSpPr>
        <p:spPr>
          <a:xfrm>
            <a:off x="1168190" y="3948861"/>
            <a:ext cx="5169942" cy="4864399"/>
          </a:xfrm>
          <a:custGeom>
            <a:avLst/>
            <a:gdLst/>
            <a:ahLst/>
            <a:cxnLst/>
            <a:rect l="l" t="t" r="r" b="b"/>
            <a:pathLst>
              <a:path w="5169942" h="5163480" extrusionOk="0">
                <a:moveTo>
                  <a:pt x="0" y="0"/>
                </a:moveTo>
                <a:lnTo>
                  <a:pt x="5169942" y="0"/>
                </a:lnTo>
                <a:lnTo>
                  <a:pt x="5169942" y="5163480"/>
                </a:lnTo>
                <a:lnTo>
                  <a:pt x="0" y="5163480"/>
                </a:lnTo>
                <a:lnTo>
                  <a:pt x="0" y="0"/>
                </a:lnTo>
                <a:close/>
              </a:path>
            </a:pathLst>
          </a:custGeom>
          <a:blipFill rotWithShape="1">
            <a:blip r:embed="rId3">
              <a:alphaModFix amt="70000"/>
            </a:blip>
            <a:stretch>
              <a:fillRect/>
            </a:stretch>
          </a:blipFill>
          <a:ln>
            <a:noFill/>
          </a:ln>
        </p:spPr>
      </p:sp>
      <p:sp>
        <p:nvSpPr>
          <p:cNvPr id="189" name="Google Shape;189;p17"/>
          <p:cNvSpPr/>
          <p:nvPr/>
        </p:nvSpPr>
        <p:spPr>
          <a:xfrm>
            <a:off x="6629220" y="3338612"/>
            <a:ext cx="5169942" cy="5474647"/>
          </a:xfrm>
          <a:custGeom>
            <a:avLst/>
            <a:gdLst/>
            <a:ahLst/>
            <a:cxnLst/>
            <a:rect l="l" t="t" r="r" b="b"/>
            <a:pathLst>
              <a:path w="5169942" h="5163480" extrusionOk="0">
                <a:moveTo>
                  <a:pt x="0" y="0"/>
                </a:moveTo>
                <a:lnTo>
                  <a:pt x="5169942" y="0"/>
                </a:lnTo>
                <a:lnTo>
                  <a:pt x="5169942" y="5163480"/>
                </a:lnTo>
                <a:lnTo>
                  <a:pt x="0" y="5163480"/>
                </a:lnTo>
                <a:lnTo>
                  <a:pt x="0" y="0"/>
                </a:lnTo>
                <a:close/>
              </a:path>
            </a:pathLst>
          </a:custGeom>
          <a:blipFill rotWithShape="1">
            <a:blip r:embed="rId3">
              <a:alphaModFix amt="70000"/>
            </a:blip>
            <a:stretch>
              <a:fillRect/>
            </a:stretch>
          </a:blipFill>
          <a:ln>
            <a:noFill/>
          </a:ln>
        </p:spPr>
      </p:sp>
      <p:sp>
        <p:nvSpPr>
          <p:cNvPr id="190" name="Google Shape;190;p17"/>
          <p:cNvSpPr/>
          <p:nvPr/>
        </p:nvSpPr>
        <p:spPr>
          <a:xfrm>
            <a:off x="12089358" y="3338612"/>
            <a:ext cx="5169942" cy="5474647"/>
          </a:xfrm>
          <a:custGeom>
            <a:avLst/>
            <a:gdLst/>
            <a:ahLst/>
            <a:cxnLst/>
            <a:rect l="l" t="t" r="r" b="b"/>
            <a:pathLst>
              <a:path w="5169942" h="5163480" extrusionOk="0">
                <a:moveTo>
                  <a:pt x="0" y="0"/>
                </a:moveTo>
                <a:lnTo>
                  <a:pt x="5169942" y="0"/>
                </a:lnTo>
                <a:lnTo>
                  <a:pt x="5169942" y="5163480"/>
                </a:lnTo>
                <a:lnTo>
                  <a:pt x="0" y="5163480"/>
                </a:lnTo>
                <a:lnTo>
                  <a:pt x="0" y="0"/>
                </a:lnTo>
                <a:close/>
              </a:path>
            </a:pathLst>
          </a:custGeom>
          <a:blipFill rotWithShape="1">
            <a:blip r:embed="rId3">
              <a:alphaModFix amt="70000"/>
            </a:blip>
            <a:stretch>
              <a:fillRect/>
            </a:stretch>
          </a:blipFill>
          <a:ln>
            <a:noFill/>
          </a:ln>
        </p:spPr>
      </p:sp>
      <p:sp>
        <p:nvSpPr>
          <p:cNvPr id="191" name="Google Shape;191;p17"/>
          <p:cNvSpPr/>
          <p:nvPr/>
        </p:nvSpPr>
        <p:spPr>
          <a:xfrm>
            <a:off x="1028700" y="2791760"/>
            <a:ext cx="5169942" cy="2314205"/>
          </a:xfrm>
          <a:custGeom>
            <a:avLst/>
            <a:gdLst/>
            <a:ahLst/>
            <a:cxnLst/>
            <a:rect l="l" t="t" r="r" b="b"/>
            <a:pathLst>
              <a:path w="5169942" h="1712543" extrusionOk="0">
                <a:moveTo>
                  <a:pt x="0" y="0"/>
                </a:moveTo>
                <a:lnTo>
                  <a:pt x="5169942" y="0"/>
                </a:lnTo>
                <a:lnTo>
                  <a:pt x="5169942" y="1712543"/>
                </a:lnTo>
                <a:lnTo>
                  <a:pt x="0" y="1712543"/>
                </a:lnTo>
                <a:lnTo>
                  <a:pt x="0" y="0"/>
                </a:lnTo>
                <a:close/>
              </a:path>
            </a:pathLst>
          </a:custGeom>
          <a:blipFill rotWithShape="1">
            <a:blip r:embed="rId4">
              <a:alphaModFix/>
            </a:blip>
            <a:stretch>
              <a:fillRect/>
            </a:stretch>
          </a:blipFill>
          <a:ln>
            <a:noFill/>
          </a:ln>
        </p:spPr>
      </p:sp>
      <p:sp>
        <p:nvSpPr>
          <p:cNvPr id="192" name="Google Shape;192;p17"/>
          <p:cNvSpPr/>
          <p:nvPr/>
        </p:nvSpPr>
        <p:spPr>
          <a:xfrm>
            <a:off x="6559029" y="2791760"/>
            <a:ext cx="5169942" cy="2314205"/>
          </a:xfrm>
          <a:custGeom>
            <a:avLst/>
            <a:gdLst/>
            <a:ahLst/>
            <a:cxnLst/>
            <a:rect l="l" t="t" r="r" b="b"/>
            <a:pathLst>
              <a:path w="5169942" h="1712543" extrusionOk="0">
                <a:moveTo>
                  <a:pt x="0" y="0"/>
                </a:moveTo>
                <a:lnTo>
                  <a:pt x="5169942" y="0"/>
                </a:lnTo>
                <a:lnTo>
                  <a:pt x="5169942" y="1712543"/>
                </a:lnTo>
                <a:lnTo>
                  <a:pt x="0" y="1712543"/>
                </a:lnTo>
                <a:lnTo>
                  <a:pt x="0" y="0"/>
                </a:lnTo>
                <a:close/>
              </a:path>
            </a:pathLst>
          </a:custGeom>
          <a:blipFill rotWithShape="1">
            <a:blip r:embed="rId4">
              <a:alphaModFix/>
            </a:blip>
            <a:stretch>
              <a:fillRect/>
            </a:stretch>
          </a:blipFill>
          <a:ln>
            <a:noFill/>
          </a:ln>
        </p:spPr>
      </p:sp>
      <p:sp>
        <p:nvSpPr>
          <p:cNvPr id="193" name="Google Shape;193;p17"/>
          <p:cNvSpPr/>
          <p:nvPr/>
        </p:nvSpPr>
        <p:spPr>
          <a:xfrm>
            <a:off x="12089358" y="2791760"/>
            <a:ext cx="5169942" cy="2314205"/>
          </a:xfrm>
          <a:custGeom>
            <a:avLst/>
            <a:gdLst/>
            <a:ahLst/>
            <a:cxnLst/>
            <a:rect l="l" t="t" r="r" b="b"/>
            <a:pathLst>
              <a:path w="5169942" h="1712543" extrusionOk="0">
                <a:moveTo>
                  <a:pt x="0" y="0"/>
                </a:moveTo>
                <a:lnTo>
                  <a:pt x="5169942" y="0"/>
                </a:lnTo>
                <a:lnTo>
                  <a:pt x="5169942" y="1712543"/>
                </a:lnTo>
                <a:lnTo>
                  <a:pt x="0" y="1712543"/>
                </a:lnTo>
                <a:lnTo>
                  <a:pt x="0" y="0"/>
                </a:lnTo>
                <a:close/>
              </a:path>
            </a:pathLst>
          </a:custGeom>
          <a:blipFill rotWithShape="1">
            <a:blip r:embed="rId4">
              <a:alphaModFix/>
            </a:blip>
            <a:stretch>
              <a:fillRect/>
            </a:stretch>
          </a:blipFill>
          <a:ln>
            <a:noFill/>
          </a:ln>
        </p:spPr>
      </p:sp>
      <p:sp>
        <p:nvSpPr>
          <p:cNvPr id="194" name="Google Shape;194;p17"/>
          <p:cNvSpPr txBox="1"/>
          <p:nvPr/>
        </p:nvSpPr>
        <p:spPr>
          <a:xfrm>
            <a:off x="1711242" y="3245629"/>
            <a:ext cx="4368941" cy="92333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000" b="0" i="0" u="none" strike="noStrike" cap="none">
                <a:solidFill>
                  <a:srgbClr val="339966"/>
                </a:solidFill>
                <a:latin typeface="Roboto"/>
                <a:ea typeface="Roboto"/>
                <a:cs typeface="Roboto"/>
                <a:sym typeface="Roboto"/>
              </a:rPr>
              <a:t>Estrategias de </a:t>
            </a:r>
            <a:endParaRPr/>
          </a:p>
          <a:p>
            <a:pPr marL="0" marR="0" lvl="0" indent="0" algn="ctr" rtl="0">
              <a:lnSpc>
                <a:spcPct val="100000"/>
              </a:lnSpc>
              <a:spcBef>
                <a:spcPts val="0"/>
              </a:spcBef>
              <a:spcAft>
                <a:spcPts val="0"/>
              </a:spcAft>
              <a:buNone/>
            </a:pPr>
            <a:r>
              <a:rPr lang="en-US" sz="3000" b="0" i="0" u="none" strike="noStrike" cap="none">
                <a:solidFill>
                  <a:srgbClr val="339966"/>
                </a:solidFill>
                <a:latin typeface="Roboto"/>
                <a:ea typeface="Roboto"/>
                <a:cs typeface="Roboto"/>
                <a:sym typeface="Roboto"/>
              </a:rPr>
              <a:t>enseñanza</a:t>
            </a:r>
            <a:endParaRPr sz="3000" b="0" i="0" u="none" strike="noStrike" cap="none">
              <a:solidFill>
                <a:srgbClr val="339966"/>
              </a:solidFill>
              <a:latin typeface="Roboto"/>
              <a:ea typeface="Roboto"/>
              <a:cs typeface="Roboto"/>
              <a:sym typeface="Roboto"/>
            </a:endParaRPr>
          </a:p>
        </p:txBody>
      </p:sp>
      <p:sp>
        <p:nvSpPr>
          <p:cNvPr id="195" name="Google Shape;195;p17"/>
          <p:cNvSpPr txBox="1"/>
          <p:nvPr/>
        </p:nvSpPr>
        <p:spPr>
          <a:xfrm>
            <a:off x="7220538" y="3245629"/>
            <a:ext cx="4368941" cy="92333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000" b="0" i="0" u="none" strike="noStrike" cap="none">
                <a:solidFill>
                  <a:srgbClr val="339966"/>
                </a:solidFill>
                <a:latin typeface="Roboto"/>
                <a:ea typeface="Roboto"/>
                <a:cs typeface="Roboto"/>
                <a:sym typeface="Roboto"/>
              </a:rPr>
              <a:t>Actividades de investigación</a:t>
            </a:r>
            <a:endParaRPr sz="3000" b="0" i="0" u="none" strike="noStrike" cap="none">
              <a:solidFill>
                <a:srgbClr val="339966"/>
              </a:solidFill>
              <a:latin typeface="Arial"/>
              <a:ea typeface="Arial"/>
              <a:cs typeface="Arial"/>
              <a:sym typeface="Arial"/>
            </a:endParaRPr>
          </a:p>
        </p:txBody>
      </p:sp>
      <p:sp>
        <p:nvSpPr>
          <p:cNvPr id="196" name="Google Shape;196;p17"/>
          <p:cNvSpPr txBox="1"/>
          <p:nvPr/>
        </p:nvSpPr>
        <p:spPr>
          <a:xfrm>
            <a:off x="12750868" y="3114632"/>
            <a:ext cx="4368941" cy="92333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3000"/>
              <a:buFont typeface="Arial"/>
              <a:buNone/>
            </a:pPr>
            <a:r>
              <a:rPr lang="en-US" sz="3000" b="0" i="0" u="none" strike="noStrike" cap="none">
                <a:solidFill>
                  <a:srgbClr val="339966"/>
                </a:solidFill>
                <a:latin typeface="Roboto"/>
                <a:ea typeface="Roboto"/>
                <a:cs typeface="Roboto"/>
                <a:sym typeface="Roboto"/>
              </a:rPr>
              <a:t>Actividades </a:t>
            </a:r>
            <a:endParaRPr/>
          </a:p>
          <a:p>
            <a:pPr marL="0" marR="0" lvl="0" indent="0" algn="ctr" rtl="0">
              <a:lnSpc>
                <a:spcPct val="100000"/>
              </a:lnSpc>
              <a:spcBef>
                <a:spcPts val="0"/>
              </a:spcBef>
              <a:spcAft>
                <a:spcPts val="0"/>
              </a:spcAft>
              <a:buClr>
                <a:srgbClr val="000000"/>
              </a:buClr>
              <a:buSzPts val="3000"/>
              <a:buFont typeface="Arial"/>
              <a:buNone/>
            </a:pPr>
            <a:r>
              <a:rPr lang="en-US" sz="3000" b="0" i="0" u="none" strike="noStrike" cap="none">
                <a:solidFill>
                  <a:srgbClr val="339966"/>
                </a:solidFill>
                <a:latin typeface="Roboto"/>
                <a:ea typeface="Roboto"/>
                <a:cs typeface="Roboto"/>
                <a:sym typeface="Roboto"/>
              </a:rPr>
              <a:t>colaborativas</a:t>
            </a:r>
            <a:endParaRPr sz="1400" b="0" i="0" u="none" strike="noStrike" cap="none">
              <a:solidFill>
                <a:srgbClr val="339966"/>
              </a:solidFill>
              <a:latin typeface="Arial"/>
              <a:ea typeface="Arial"/>
              <a:cs typeface="Arial"/>
              <a:sym typeface="Arial"/>
            </a:endParaRPr>
          </a:p>
        </p:txBody>
      </p:sp>
      <p:sp>
        <p:nvSpPr>
          <p:cNvPr id="197" name="Google Shape;197;p17"/>
          <p:cNvSpPr txBox="1"/>
          <p:nvPr/>
        </p:nvSpPr>
        <p:spPr>
          <a:xfrm>
            <a:off x="1105695" y="4930870"/>
            <a:ext cx="4890961" cy="603242"/>
          </a:xfrm>
          <a:prstGeom prst="rect">
            <a:avLst/>
          </a:prstGeom>
          <a:noFill/>
          <a:ln>
            <a:noFill/>
          </a:ln>
        </p:spPr>
        <p:txBody>
          <a:bodyPr spcFirstLastPara="1" wrap="square" lIns="0" tIns="0" rIns="0" bIns="0" anchor="t" anchorCtr="0">
            <a:spAutoFit/>
          </a:bodyPr>
          <a:lstStyle/>
          <a:p>
            <a:pPr marL="0" marR="0" lvl="0" indent="0" algn="ctr" rtl="0">
              <a:lnSpc>
                <a:spcPct val="140016"/>
              </a:lnSpc>
              <a:spcBef>
                <a:spcPts val="0"/>
              </a:spcBef>
              <a:spcAft>
                <a:spcPts val="0"/>
              </a:spcAft>
              <a:buClr>
                <a:srgbClr val="000000"/>
              </a:buClr>
              <a:buSzPts val="2800"/>
              <a:buFont typeface="Arial"/>
              <a:buNone/>
            </a:pPr>
            <a:r>
              <a:rPr lang="en-US" sz="2800" b="0" i="0" u="none" strike="noStrike" cap="none">
                <a:solidFill>
                  <a:schemeClr val="dk1"/>
                </a:solidFill>
                <a:latin typeface="Roboto"/>
                <a:ea typeface="Roboto"/>
                <a:cs typeface="Roboto"/>
                <a:sym typeface="Roboto"/>
              </a:rPr>
              <a:t>Aula invertida</a:t>
            </a:r>
            <a:endParaRPr sz="2800" b="0" i="0" u="none" strike="noStrike" cap="none">
              <a:solidFill>
                <a:schemeClr val="dk1"/>
              </a:solidFill>
              <a:latin typeface="Arial"/>
              <a:ea typeface="Arial"/>
              <a:cs typeface="Arial"/>
              <a:sym typeface="Arial"/>
            </a:endParaRPr>
          </a:p>
        </p:txBody>
      </p:sp>
      <p:sp>
        <p:nvSpPr>
          <p:cNvPr id="198" name="Google Shape;198;p17"/>
          <p:cNvSpPr txBox="1"/>
          <p:nvPr/>
        </p:nvSpPr>
        <p:spPr>
          <a:xfrm>
            <a:off x="6838010" y="6017584"/>
            <a:ext cx="4890961" cy="603242"/>
          </a:xfrm>
          <a:prstGeom prst="rect">
            <a:avLst/>
          </a:prstGeom>
          <a:noFill/>
          <a:ln>
            <a:noFill/>
          </a:ln>
        </p:spPr>
        <p:txBody>
          <a:bodyPr spcFirstLastPara="1" wrap="square" lIns="0" tIns="0" rIns="0" bIns="0" anchor="t" anchorCtr="0">
            <a:spAutoFit/>
          </a:bodyPr>
          <a:lstStyle/>
          <a:p>
            <a:pPr marL="0" marR="0" lvl="0" indent="0" algn="ctr" rtl="0">
              <a:lnSpc>
                <a:spcPct val="140016"/>
              </a:lnSpc>
              <a:spcBef>
                <a:spcPts val="0"/>
              </a:spcBef>
              <a:spcAft>
                <a:spcPts val="0"/>
              </a:spcAft>
              <a:buNone/>
            </a:pPr>
            <a:r>
              <a:rPr lang="en-US" sz="2800" b="0" i="0" u="none" strike="noStrike" cap="none">
                <a:solidFill>
                  <a:schemeClr val="dk1"/>
                </a:solidFill>
                <a:latin typeface="Roboto"/>
                <a:ea typeface="Roboto"/>
                <a:cs typeface="Roboto"/>
                <a:sym typeface="Roboto"/>
              </a:rPr>
              <a:t>Investigación descriptiva</a:t>
            </a:r>
            <a:endParaRPr sz="2800" b="0" i="0" u="none" strike="noStrike" cap="none">
              <a:solidFill>
                <a:schemeClr val="dk1"/>
              </a:solidFill>
              <a:latin typeface="Arial"/>
              <a:ea typeface="Arial"/>
              <a:cs typeface="Arial"/>
              <a:sym typeface="Arial"/>
            </a:endParaRPr>
          </a:p>
        </p:txBody>
      </p:sp>
      <p:sp>
        <p:nvSpPr>
          <p:cNvPr id="199" name="Google Shape;199;p17"/>
          <p:cNvSpPr/>
          <p:nvPr/>
        </p:nvSpPr>
        <p:spPr>
          <a:xfrm>
            <a:off x="1168191" y="3325403"/>
            <a:ext cx="665874" cy="642569"/>
          </a:xfrm>
          <a:custGeom>
            <a:avLst/>
            <a:gdLst/>
            <a:ahLst/>
            <a:cxnLst/>
            <a:rect l="l" t="t" r="r" b="b"/>
            <a:pathLst>
              <a:path w="665874" h="642569" extrusionOk="0">
                <a:moveTo>
                  <a:pt x="0" y="0"/>
                </a:moveTo>
                <a:lnTo>
                  <a:pt x="665874" y="0"/>
                </a:lnTo>
                <a:lnTo>
                  <a:pt x="665874" y="642568"/>
                </a:lnTo>
                <a:lnTo>
                  <a:pt x="0" y="642568"/>
                </a:lnTo>
                <a:lnTo>
                  <a:pt x="0" y="0"/>
                </a:lnTo>
                <a:close/>
              </a:path>
            </a:pathLst>
          </a:custGeom>
          <a:blipFill rotWithShape="1">
            <a:blip r:embed="rId5">
              <a:alphaModFix/>
            </a:blip>
            <a:stretch>
              <a:fillRect/>
            </a:stretch>
          </a:blipFill>
          <a:ln>
            <a:noFill/>
          </a:ln>
        </p:spPr>
      </p:sp>
      <p:sp>
        <p:nvSpPr>
          <p:cNvPr id="200" name="Google Shape;200;p17"/>
          <p:cNvSpPr/>
          <p:nvPr/>
        </p:nvSpPr>
        <p:spPr>
          <a:xfrm>
            <a:off x="12750868" y="3306293"/>
            <a:ext cx="467469" cy="642569"/>
          </a:xfrm>
          <a:custGeom>
            <a:avLst/>
            <a:gdLst/>
            <a:ahLst/>
            <a:cxnLst/>
            <a:rect l="l" t="t" r="r" b="b"/>
            <a:pathLst>
              <a:path w="467469" h="642569" extrusionOk="0">
                <a:moveTo>
                  <a:pt x="0" y="0"/>
                </a:moveTo>
                <a:lnTo>
                  <a:pt x="467469" y="0"/>
                </a:lnTo>
                <a:lnTo>
                  <a:pt x="467469" y="642569"/>
                </a:lnTo>
                <a:lnTo>
                  <a:pt x="0" y="642569"/>
                </a:lnTo>
                <a:lnTo>
                  <a:pt x="0" y="0"/>
                </a:lnTo>
                <a:close/>
              </a:path>
            </a:pathLst>
          </a:custGeom>
          <a:blipFill rotWithShape="1">
            <a:blip r:embed="rId6">
              <a:alphaModFix/>
            </a:blip>
            <a:stretch>
              <a:fillRect/>
            </a:stretch>
          </a:blipFill>
          <a:ln>
            <a:noFill/>
          </a:ln>
        </p:spPr>
      </p:sp>
      <p:sp>
        <p:nvSpPr>
          <p:cNvPr id="201" name="Google Shape;201;p17"/>
          <p:cNvSpPr/>
          <p:nvPr/>
        </p:nvSpPr>
        <p:spPr>
          <a:xfrm>
            <a:off x="7104319" y="3146125"/>
            <a:ext cx="611812" cy="845337"/>
          </a:xfrm>
          <a:custGeom>
            <a:avLst/>
            <a:gdLst/>
            <a:ahLst/>
            <a:cxnLst/>
            <a:rect l="l" t="t" r="r" b="b"/>
            <a:pathLst>
              <a:path w="611812" h="845337" extrusionOk="0">
                <a:moveTo>
                  <a:pt x="0" y="0"/>
                </a:moveTo>
                <a:lnTo>
                  <a:pt x="611812" y="0"/>
                </a:lnTo>
                <a:lnTo>
                  <a:pt x="611812" y="845337"/>
                </a:lnTo>
                <a:lnTo>
                  <a:pt x="0" y="845337"/>
                </a:lnTo>
                <a:lnTo>
                  <a:pt x="0" y="0"/>
                </a:lnTo>
                <a:close/>
              </a:path>
            </a:pathLst>
          </a:custGeom>
          <a:blipFill rotWithShape="1">
            <a:blip r:embed="rId7">
              <a:alphaModFix/>
            </a:blip>
            <a:stretch>
              <a:fillRect/>
            </a:stretch>
          </a:blipFill>
          <a:ln>
            <a:noFill/>
          </a:ln>
        </p:spPr>
      </p:sp>
      <p:sp>
        <p:nvSpPr>
          <p:cNvPr id="202" name="Google Shape;202;p17"/>
          <p:cNvSpPr txBox="1"/>
          <p:nvPr/>
        </p:nvSpPr>
        <p:spPr>
          <a:xfrm>
            <a:off x="3057199" y="914400"/>
            <a:ext cx="12452582" cy="1378647"/>
          </a:xfrm>
          <a:prstGeom prst="rect">
            <a:avLst/>
          </a:prstGeom>
          <a:noFill/>
          <a:ln>
            <a:noFill/>
          </a:ln>
        </p:spPr>
        <p:txBody>
          <a:bodyPr spcFirstLastPara="1" wrap="square" lIns="0" tIns="0" rIns="0" bIns="0" anchor="t" anchorCtr="0">
            <a:spAutoFit/>
          </a:bodyPr>
          <a:lstStyle/>
          <a:p>
            <a:pPr marL="0" marR="0" lvl="0" indent="0" algn="ctr" rtl="0">
              <a:lnSpc>
                <a:spcPct val="140006"/>
              </a:lnSpc>
              <a:spcBef>
                <a:spcPts val="0"/>
              </a:spcBef>
              <a:spcAft>
                <a:spcPts val="0"/>
              </a:spcAft>
              <a:buClr>
                <a:srgbClr val="000000"/>
              </a:buClr>
              <a:buSzPts val="6399"/>
              <a:buFont typeface="Arial"/>
              <a:buNone/>
            </a:pPr>
            <a:r>
              <a:rPr lang="en-US" sz="6399" b="1" i="0" u="none" strike="noStrike" cap="none">
                <a:solidFill>
                  <a:srgbClr val="008080"/>
                </a:solidFill>
                <a:latin typeface="Roboto Slab"/>
                <a:ea typeface="Roboto Slab"/>
                <a:cs typeface="Roboto Slab"/>
                <a:sym typeface="Roboto Slab"/>
              </a:rPr>
              <a:t>Acción estratégica desarrollada</a:t>
            </a:r>
            <a:endParaRPr sz="1400" b="0" i="0" u="none" strike="noStrike" cap="none">
              <a:solidFill>
                <a:srgbClr val="008080"/>
              </a:solidFill>
              <a:latin typeface="Arial"/>
              <a:ea typeface="Arial"/>
              <a:cs typeface="Arial"/>
              <a:sym typeface="Arial"/>
            </a:endParaRPr>
          </a:p>
        </p:txBody>
      </p:sp>
      <p:sp>
        <p:nvSpPr>
          <p:cNvPr id="203" name="Google Shape;203;p17"/>
          <p:cNvSpPr/>
          <p:nvPr/>
        </p:nvSpPr>
        <p:spPr>
          <a:xfrm>
            <a:off x="-2270948" y="-3376975"/>
            <a:ext cx="5884619" cy="5906770"/>
          </a:xfrm>
          <a:custGeom>
            <a:avLst/>
            <a:gdLst/>
            <a:ahLst/>
            <a:cxnLst/>
            <a:rect l="l" t="t" r="r" b="b"/>
            <a:pathLst>
              <a:path w="5884619" h="5906770" extrusionOk="0">
                <a:moveTo>
                  <a:pt x="0" y="0"/>
                </a:moveTo>
                <a:lnTo>
                  <a:pt x="5884619" y="0"/>
                </a:lnTo>
                <a:lnTo>
                  <a:pt x="5884619" y="5906769"/>
                </a:lnTo>
                <a:lnTo>
                  <a:pt x="0" y="5906769"/>
                </a:lnTo>
                <a:lnTo>
                  <a:pt x="0" y="0"/>
                </a:lnTo>
                <a:close/>
              </a:path>
            </a:pathLst>
          </a:custGeom>
          <a:blipFill rotWithShape="1">
            <a:blip r:embed="rId8">
              <a:alphaModFix/>
            </a:blip>
            <a:stretch>
              <a:fillRect/>
            </a:stretch>
          </a:blipFill>
          <a:ln>
            <a:noFill/>
          </a:ln>
        </p:spPr>
      </p:sp>
      <p:sp>
        <p:nvSpPr>
          <p:cNvPr id="204" name="Google Shape;204;p17"/>
          <p:cNvSpPr/>
          <p:nvPr/>
        </p:nvSpPr>
        <p:spPr>
          <a:xfrm>
            <a:off x="14674329" y="-3679032"/>
            <a:ext cx="5884619" cy="5906770"/>
          </a:xfrm>
          <a:custGeom>
            <a:avLst/>
            <a:gdLst/>
            <a:ahLst/>
            <a:cxnLst/>
            <a:rect l="l" t="t" r="r" b="b"/>
            <a:pathLst>
              <a:path w="5884619" h="5906770" extrusionOk="0">
                <a:moveTo>
                  <a:pt x="0" y="0"/>
                </a:moveTo>
                <a:lnTo>
                  <a:pt x="5884619" y="0"/>
                </a:lnTo>
                <a:lnTo>
                  <a:pt x="5884619" y="5906770"/>
                </a:lnTo>
                <a:lnTo>
                  <a:pt x="0" y="5906770"/>
                </a:lnTo>
                <a:lnTo>
                  <a:pt x="0" y="0"/>
                </a:lnTo>
                <a:close/>
              </a:path>
            </a:pathLst>
          </a:custGeom>
          <a:blipFill rotWithShape="1">
            <a:blip r:embed="rId8">
              <a:alphaModFix/>
            </a:blip>
            <a:stretch>
              <a:fillRect/>
            </a:stretch>
          </a:blipFill>
          <a:ln>
            <a:noFill/>
          </a:ln>
        </p:spPr>
      </p:sp>
      <p:grpSp>
        <p:nvGrpSpPr>
          <p:cNvPr id="205" name="Google Shape;205;p17"/>
          <p:cNvGrpSpPr/>
          <p:nvPr/>
        </p:nvGrpSpPr>
        <p:grpSpPr>
          <a:xfrm>
            <a:off x="10631179" y="9113412"/>
            <a:ext cx="7971754" cy="1393690"/>
            <a:chOff x="0" y="-241102"/>
            <a:chExt cx="10629005" cy="1858253"/>
          </a:xfrm>
        </p:grpSpPr>
        <p:grpSp>
          <p:nvGrpSpPr>
            <p:cNvPr id="206" name="Google Shape;206;p17"/>
            <p:cNvGrpSpPr/>
            <p:nvPr/>
          </p:nvGrpSpPr>
          <p:grpSpPr>
            <a:xfrm>
              <a:off x="0" y="-241102"/>
              <a:ext cx="10629005" cy="1858253"/>
              <a:chOff x="0" y="-47625"/>
              <a:chExt cx="2099557" cy="367062"/>
            </a:xfrm>
          </p:grpSpPr>
          <p:sp>
            <p:nvSpPr>
              <p:cNvPr id="207" name="Google Shape;207;p17"/>
              <p:cNvSpPr/>
              <p:nvPr/>
            </p:nvSpPr>
            <p:spPr>
              <a:xfrm>
                <a:off x="0" y="0"/>
                <a:ext cx="2099557" cy="319437"/>
              </a:xfrm>
              <a:custGeom>
                <a:avLst/>
                <a:gdLst/>
                <a:ahLst/>
                <a:cxnLst/>
                <a:rect l="l" t="t" r="r" b="b"/>
                <a:pathLst>
                  <a:path w="2099557" h="319437" extrusionOk="0">
                    <a:moveTo>
                      <a:pt x="49530" y="0"/>
                    </a:moveTo>
                    <a:lnTo>
                      <a:pt x="2050027" y="0"/>
                    </a:lnTo>
                    <a:cubicBezTo>
                      <a:pt x="2063163" y="0"/>
                      <a:pt x="2075761" y="5218"/>
                      <a:pt x="2085050" y="14507"/>
                    </a:cubicBezTo>
                    <a:cubicBezTo>
                      <a:pt x="2094338" y="23795"/>
                      <a:pt x="2099557" y="36394"/>
                      <a:pt x="2099557" y="49530"/>
                    </a:cubicBezTo>
                    <a:lnTo>
                      <a:pt x="2099557" y="269908"/>
                    </a:lnTo>
                    <a:cubicBezTo>
                      <a:pt x="2099557" y="283044"/>
                      <a:pt x="2094338" y="295642"/>
                      <a:pt x="2085050" y="304930"/>
                    </a:cubicBezTo>
                    <a:cubicBezTo>
                      <a:pt x="2075761" y="314219"/>
                      <a:pt x="2063163" y="319437"/>
                      <a:pt x="2050027" y="319437"/>
                    </a:cubicBezTo>
                    <a:lnTo>
                      <a:pt x="49530" y="319437"/>
                    </a:lnTo>
                    <a:cubicBezTo>
                      <a:pt x="36394" y="319437"/>
                      <a:pt x="23795" y="314219"/>
                      <a:pt x="14507" y="304930"/>
                    </a:cubicBezTo>
                    <a:cubicBezTo>
                      <a:pt x="5218" y="295642"/>
                      <a:pt x="0" y="283044"/>
                      <a:pt x="0" y="269908"/>
                    </a:cubicBezTo>
                    <a:lnTo>
                      <a:pt x="0" y="49530"/>
                    </a:lnTo>
                    <a:cubicBezTo>
                      <a:pt x="0" y="36394"/>
                      <a:pt x="5218" y="23795"/>
                      <a:pt x="14507" y="14507"/>
                    </a:cubicBezTo>
                    <a:cubicBezTo>
                      <a:pt x="23795" y="5218"/>
                      <a:pt x="36394" y="0"/>
                      <a:pt x="49530" y="0"/>
                    </a:cubicBezTo>
                    <a:close/>
                  </a:path>
                </a:pathLst>
              </a:custGeom>
              <a:solidFill>
                <a:srgbClr val="47CC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17"/>
              <p:cNvSpPr txBox="1"/>
              <p:nvPr/>
            </p:nvSpPr>
            <p:spPr>
              <a:xfrm>
                <a:off x="0" y="-47625"/>
                <a:ext cx="2099557" cy="367062"/>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09" name="Google Shape;209;p17"/>
            <p:cNvSpPr/>
            <p:nvPr/>
          </p:nvSpPr>
          <p:spPr>
            <a:xfrm>
              <a:off x="8699654" y="111253"/>
              <a:ext cx="1237025" cy="1130109"/>
            </a:xfrm>
            <a:custGeom>
              <a:avLst/>
              <a:gdLst/>
              <a:ahLst/>
              <a:cxnLst/>
              <a:rect l="l" t="t" r="r" b="b"/>
              <a:pathLst>
                <a:path w="1237025" h="1130109" extrusionOk="0">
                  <a:moveTo>
                    <a:pt x="0" y="0"/>
                  </a:moveTo>
                  <a:lnTo>
                    <a:pt x="1237025" y="0"/>
                  </a:lnTo>
                  <a:lnTo>
                    <a:pt x="1237025" y="1130109"/>
                  </a:lnTo>
                  <a:lnTo>
                    <a:pt x="0" y="1130109"/>
                  </a:lnTo>
                  <a:lnTo>
                    <a:pt x="0" y="0"/>
                  </a:lnTo>
                  <a:close/>
                </a:path>
              </a:pathLst>
            </a:custGeom>
            <a:blipFill rotWithShape="1">
              <a:blip r:embed="rId9">
                <a:alphaModFix/>
              </a:blip>
              <a:stretch>
                <a:fillRect t="-515" b="-8940"/>
              </a:stretch>
            </a:blipFill>
            <a:ln>
              <a:noFill/>
            </a:ln>
          </p:spPr>
        </p:sp>
        <p:sp>
          <p:nvSpPr>
            <p:cNvPr id="210" name="Google Shape;210;p17"/>
            <p:cNvSpPr/>
            <p:nvPr/>
          </p:nvSpPr>
          <p:spPr>
            <a:xfrm>
              <a:off x="514388" y="111253"/>
              <a:ext cx="904078" cy="1212429"/>
            </a:xfrm>
            <a:custGeom>
              <a:avLst/>
              <a:gdLst/>
              <a:ahLst/>
              <a:cxnLst/>
              <a:rect l="l" t="t" r="r" b="b"/>
              <a:pathLst>
                <a:path w="904078" h="1212429" extrusionOk="0">
                  <a:moveTo>
                    <a:pt x="0" y="0"/>
                  </a:moveTo>
                  <a:lnTo>
                    <a:pt x="904078" y="0"/>
                  </a:lnTo>
                  <a:lnTo>
                    <a:pt x="904078" y="1212429"/>
                  </a:lnTo>
                  <a:lnTo>
                    <a:pt x="0" y="1212429"/>
                  </a:lnTo>
                  <a:lnTo>
                    <a:pt x="0" y="0"/>
                  </a:lnTo>
                  <a:close/>
                </a:path>
              </a:pathLst>
            </a:custGeom>
            <a:blipFill rotWithShape="1">
              <a:blip r:embed="rId10">
                <a:alphaModFix/>
              </a:blip>
              <a:stretch>
                <a:fillRect/>
              </a:stretch>
            </a:blipFill>
            <a:ln>
              <a:noFill/>
            </a:ln>
          </p:spPr>
        </p:sp>
        <p:sp>
          <p:nvSpPr>
            <p:cNvPr id="211" name="Google Shape;211;p17"/>
            <p:cNvSpPr txBox="1"/>
            <p:nvPr/>
          </p:nvSpPr>
          <p:spPr>
            <a:xfrm>
              <a:off x="0" y="263512"/>
              <a:ext cx="10209095" cy="412795"/>
            </a:xfrm>
            <a:prstGeom prst="rect">
              <a:avLst/>
            </a:prstGeom>
            <a:noFill/>
            <a:ln>
              <a:noFill/>
            </a:ln>
          </p:spPr>
          <p:txBody>
            <a:bodyPr spcFirstLastPara="1" wrap="square" lIns="0" tIns="0" rIns="0" bIns="0" anchor="t" anchorCtr="0">
              <a:spAutoFit/>
            </a:bodyPr>
            <a:lstStyle/>
            <a:p>
              <a:pPr marL="0" marR="0" lvl="0" indent="0" algn="ctr" rtl="0">
                <a:lnSpc>
                  <a:spcPct val="105019"/>
                </a:lnSpc>
                <a:spcBef>
                  <a:spcPts val="0"/>
                </a:spcBef>
                <a:spcAft>
                  <a:spcPts val="0"/>
                </a:spcAft>
                <a:buClr>
                  <a:srgbClr val="000000"/>
                </a:buClr>
                <a:buSzPts val="2251"/>
                <a:buFont typeface="Arial"/>
                <a:buNone/>
              </a:pPr>
              <a:r>
                <a:rPr lang="en-US" sz="2251" b="1" i="0" u="none" strike="noStrike" cap="none">
                  <a:solidFill>
                    <a:srgbClr val="18223D"/>
                  </a:solidFill>
                  <a:latin typeface="Roboto Slab"/>
                  <a:ea typeface="Roboto Slab"/>
                  <a:cs typeface="Roboto Slab"/>
                  <a:sym typeface="Roboto Slab"/>
                </a:rPr>
                <a:t>V Jornadas de Innovación Docente</a:t>
              </a:r>
              <a:endParaRPr sz="1400" b="0" i="0" u="none" strike="noStrike" cap="none">
                <a:solidFill>
                  <a:srgbClr val="000000"/>
                </a:solidFill>
                <a:latin typeface="Arial"/>
                <a:ea typeface="Arial"/>
                <a:cs typeface="Arial"/>
                <a:sym typeface="Arial"/>
              </a:endParaRPr>
            </a:p>
          </p:txBody>
        </p:sp>
        <p:sp>
          <p:nvSpPr>
            <p:cNvPr id="212" name="Google Shape;212;p17"/>
            <p:cNvSpPr txBox="1"/>
            <p:nvPr/>
          </p:nvSpPr>
          <p:spPr>
            <a:xfrm>
              <a:off x="0" y="752507"/>
              <a:ext cx="10209095" cy="385363"/>
            </a:xfrm>
            <a:prstGeom prst="rect">
              <a:avLst/>
            </a:prstGeom>
            <a:noFill/>
            <a:ln>
              <a:noFill/>
            </a:ln>
          </p:spPr>
          <p:txBody>
            <a:bodyPr spcFirstLastPara="1" wrap="square" lIns="0" tIns="0" rIns="0" bIns="0" anchor="t" anchorCtr="0">
              <a:spAutoFit/>
            </a:bodyPr>
            <a:lstStyle/>
            <a:p>
              <a:pPr marL="0" marR="0" lvl="0" indent="0" algn="ctr" rtl="0">
                <a:lnSpc>
                  <a:spcPct val="140057"/>
                </a:lnSpc>
                <a:spcBef>
                  <a:spcPts val="0"/>
                </a:spcBef>
                <a:spcAft>
                  <a:spcPts val="0"/>
                </a:spcAft>
                <a:buClr>
                  <a:srgbClr val="000000"/>
                </a:buClr>
                <a:buSzPts val="1745"/>
                <a:buFont typeface="Arial"/>
                <a:buNone/>
              </a:pPr>
              <a:r>
                <a:rPr lang="en-US" sz="1745" b="0" i="0" u="none" strike="noStrike" cap="none">
                  <a:solidFill>
                    <a:srgbClr val="000000"/>
                  </a:solidFill>
                  <a:latin typeface="Roboto"/>
                  <a:ea typeface="Roboto"/>
                  <a:cs typeface="Roboto"/>
                  <a:sym typeface="Roboto"/>
                </a:rPr>
                <a:t>05, 06 y 07 de febrero 2025</a:t>
              </a:r>
              <a:endParaRPr sz="1400" b="0" i="0" u="none" strike="noStrike" cap="none">
                <a:solidFill>
                  <a:srgbClr val="000000"/>
                </a:solidFill>
                <a:latin typeface="Arial"/>
                <a:ea typeface="Arial"/>
                <a:cs typeface="Arial"/>
                <a:sym typeface="Arial"/>
              </a:endParaRPr>
            </a:p>
          </p:txBody>
        </p:sp>
      </p:grpSp>
      <p:sp>
        <p:nvSpPr>
          <p:cNvPr id="213" name="Google Shape;213;p17"/>
          <p:cNvSpPr txBox="1"/>
          <p:nvPr/>
        </p:nvSpPr>
        <p:spPr>
          <a:xfrm>
            <a:off x="1168189" y="6018013"/>
            <a:ext cx="4890961" cy="603242"/>
          </a:xfrm>
          <a:prstGeom prst="rect">
            <a:avLst/>
          </a:prstGeom>
          <a:noFill/>
          <a:ln>
            <a:noFill/>
          </a:ln>
        </p:spPr>
        <p:txBody>
          <a:bodyPr spcFirstLastPara="1" wrap="square" lIns="0" tIns="0" rIns="0" bIns="0" anchor="t" anchorCtr="0">
            <a:spAutoFit/>
          </a:bodyPr>
          <a:lstStyle/>
          <a:p>
            <a:pPr marL="0" marR="0" lvl="0" indent="0" algn="ctr" rtl="0">
              <a:lnSpc>
                <a:spcPct val="140016"/>
              </a:lnSpc>
              <a:spcBef>
                <a:spcPts val="0"/>
              </a:spcBef>
              <a:spcAft>
                <a:spcPts val="0"/>
              </a:spcAft>
              <a:buNone/>
            </a:pPr>
            <a:r>
              <a:rPr lang="en-US" sz="2800" b="0" i="0" u="none" strike="noStrike" cap="none">
                <a:solidFill>
                  <a:schemeClr val="dk1"/>
                </a:solidFill>
                <a:latin typeface="Roboto"/>
                <a:ea typeface="Roboto"/>
                <a:cs typeface="Roboto"/>
                <a:sym typeface="Roboto"/>
              </a:rPr>
              <a:t>Investigación en el aula</a:t>
            </a:r>
            <a:endParaRPr sz="2800" b="0" i="0" u="none" strike="noStrike" cap="none">
              <a:solidFill>
                <a:schemeClr val="dk1"/>
              </a:solidFill>
              <a:latin typeface="Arial"/>
              <a:ea typeface="Arial"/>
              <a:cs typeface="Arial"/>
              <a:sym typeface="Arial"/>
            </a:endParaRPr>
          </a:p>
        </p:txBody>
      </p:sp>
      <p:sp>
        <p:nvSpPr>
          <p:cNvPr id="214" name="Google Shape;214;p17"/>
          <p:cNvSpPr txBox="1"/>
          <p:nvPr/>
        </p:nvSpPr>
        <p:spPr>
          <a:xfrm>
            <a:off x="1168187" y="7159423"/>
            <a:ext cx="4890961" cy="603242"/>
          </a:xfrm>
          <a:prstGeom prst="rect">
            <a:avLst/>
          </a:prstGeom>
          <a:noFill/>
          <a:ln>
            <a:noFill/>
          </a:ln>
        </p:spPr>
        <p:txBody>
          <a:bodyPr spcFirstLastPara="1" wrap="square" lIns="0" tIns="0" rIns="0" bIns="0" anchor="t" anchorCtr="0">
            <a:spAutoFit/>
          </a:bodyPr>
          <a:lstStyle/>
          <a:p>
            <a:pPr marL="0" marR="0" lvl="0" indent="0" algn="ctr" rtl="0">
              <a:lnSpc>
                <a:spcPct val="140016"/>
              </a:lnSpc>
              <a:spcBef>
                <a:spcPts val="0"/>
              </a:spcBef>
              <a:spcAft>
                <a:spcPts val="0"/>
              </a:spcAft>
              <a:buClr>
                <a:srgbClr val="000000"/>
              </a:buClr>
              <a:buSzPts val="2800"/>
              <a:buFont typeface="Arial"/>
              <a:buNone/>
            </a:pPr>
            <a:r>
              <a:rPr lang="en-US" sz="2800" b="0" i="0" u="none" strike="noStrike" cap="none">
                <a:solidFill>
                  <a:schemeClr val="dk1"/>
                </a:solidFill>
                <a:latin typeface="Roboto"/>
                <a:ea typeface="Roboto"/>
                <a:cs typeface="Roboto"/>
                <a:sym typeface="Roboto"/>
              </a:rPr>
              <a:t>Clase espejo</a:t>
            </a:r>
            <a:endParaRPr sz="2800" b="0" i="0" u="none" strike="noStrike" cap="none">
              <a:solidFill>
                <a:schemeClr val="dk1"/>
              </a:solidFill>
              <a:latin typeface="Arial"/>
              <a:ea typeface="Arial"/>
              <a:cs typeface="Arial"/>
              <a:sym typeface="Arial"/>
            </a:endParaRPr>
          </a:p>
        </p:txBody>
      </p:sp>
      <p:sp>
        <p:nvSpPr>
          <p:cNvPr id="215" name="Google Shape;215;p17"/>
          <p:cNvSpPr txBox="1"/>
          <p:nvPr/>
        </p:nvSpPr>
        <p:spPr>
          <a:xfrm>
            <a:off x="6698566" y="7159423"/>
            <a:ext cx="4890961" cy="86177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chemeClr val="dk1"/>
                </a:solidFill>
                <a:latin typeface="Roboto"/>
                <a:ea typeface="Roboto"/>
                <a:cs typeface="Roboto"/>
                <a:sym typeface="Roboto"/>
              </a:rPr>
              <a:t>Aplicación de entrevistas </a:t>
            </a:r>
            <a:endParaRPr/>
          </a:p>
          <a:p>
            <a:pPr marL="0" marR="0" lvl="0" indent="0" algn="ctr" rtl="0">
              <a:lnSpc>
                <a:spcPct val="100000"/>
              </a:lnSpc>
              <a:spcBef>
                <a:spcPts val="0"/>
              </a:spcBef>
              <a:spcAft>
                <a:spcPts val="0"/>
              </a:spcAft>
              <a:buNone/>
            </a:pPr>
            <a:r>
              <a:rPr lang="en-US" sz="2800" b="0" i="0" u="none" strike="noStrike" cap="none">
                <a:solidFill>
                  <a:schemeClr val="dk1"/>
                </a:solidFill>
                <a:latin typeface="Roboto"/>
                <a:ea typeface="Roboto"/>
                <a:cs typeface="Roboto"/>
                <a:sym typeface="Roboto"/>
              </a:rPr>
              <a:t>en profundidad</a:t>
            </a:r>
            <a:endParaRPr sz="2800" b="0" i="0" u="none" strike="noStrike" cap="none">
              <a:solidFill>
                <a:schemeClr val="dk1"/>
              </a:solidFill>
              <a:latin typeface="Arial"/>
              <a:ea typeface="Arial"/>
              <a:cs typeface="Arial"/>
              <a:sym typeface="Arial"/>
            </a:endParaRPr>
          </a:p>
        </p:txBody>
      </p:sp>
      <p:sp>
        <p:nvSpPr>
          <p:cNvPr id="216" name="Google Shape;216;p17"/>
          <p:cNvSpPr txBox="1"/>
          <p:nvPr/>
        </p:nvSpPr>
        <p:spPr>
          <a:xfrm>
            <a:off x="6768710" y="4901669"/>
            <a:ext cx="4890961" cy="603242"/>
          </a:xfrm>
          <a:prstGeom prst="rect">
            <a:avLst/>
          </a:prstGeom>
          <a:noFill/>
          <a:ln>
            <a:noFill/>
          </a:ln>
        </p:spPr>
        <p:txBody>
          <a:bodyPr spcFirstLastPara="1" wrap="square" lIns="0" tIns="0" rIns="0" bIns="0" anchor="t" anchorCtr="0">
            <a:spAutoFit/>
          </a:bodyPr>
          <a:lstStyle/>
          <a:p>
            <a:pPr marL="0" marR="0" lvl="0" indent="0" algn="ctr" rtl="0">
              <a:lnSpc>
                <a:spcPct val="140016"/>
              </a:lnSpc>
              <a:spcBef>
                <a:spcPts val="0"/>
              </a:spcBef>
              <a:spcAft>
                <a:spcPts val="0"/>
              </a:spcAft>
              <a:buNone/>
            </a:pPr>
            <a:r>
              <a:rPr lang="en-US" sz="2800" b="0" i="0" u="none" strike="noStrike" cap="none">
                <a:solidFill>
                  <a:schemeClr val="dk1"/>
                </a:solidFill>
                <a:latin typeface="Roboto"/>
                <a:ea typeface="Roboto"/>
                <a:cs typeface="Roboto"/>
                <a:sym typeface="Roboto"/>
              </a:rPr>
              <a:t>Revisión bibliográfica</a:t>
            </a:r>
            <a:endParaRPr sz="2800" b="0" i="0" u="none" strike="noStrike" cap="none">
              <a:solidFill>
                <a:schemeClr val="dk1"/>
              </a:solidFill>
              <a:latin typeface="Arial"/>
              <a:ea typeface="Arial"/>
              <a:cs typeface="Arial"/>
              <a:sym typeface="Arial"/>
            </a:endParaRPr>
          </a:p>
        </p:txBody>
      </p:sp>
      <p:sp>
        <p:nvSpPr>
          <p:cNvPr id="217" name="Google Shape;217;p17"/>
          <p:cNvSpPr txBox="1"/>
          <p:nvPr/>
        </p:nvSpPr>
        <p:spPr>
          <a:xfrm>
            <a:off x="12228848" y="4901669"/>
            <a:ext cx="4890961" cy="603242"/>
          </a:xfrm>
          <a:prstGeom prst="rect">
            <a:avLst/>
          </a:prstGeom>
          <a:noFill/>
          <a:ln>
            <a:noFill/>
          </a:ln>
        </p:spPr>
        <p:txBody>
          <a:bodyPr spcFirstLastPara="1" wrap="square" lIns="0" tIns="0" rIns="0" bIns="0" anchor="t" anchorCtr="0">
            <a:spAutoFit/>
          </a:bodyPr>
          <a:lstStyle/>
          <a:p>
            <a:pPr marL="0" marR="0" lvl="0" indent="0" algn="ctr" rtl="0">
              <a:lnSpc>
                <a:spcPct val="140016"/>
              </a:lnSpc>
              <a:spcBef>
                <a:spcPts val="0"/>
              </a:spcBef>
              <a:spcAft>
                <a:spcPts val="0"/>
              </a:spcAft>
              <a:buNone/>
            </a:pPr>
            <a:r>
              <a:rPr lang="en-US" sz="2800" b="0" i="0" u="none" strike="noStrike" cap="none">
                <a:solidFill>
                  <a:schemeClr val="dk1"/>
                </a:solidFill>
                <a:latin typeface="Roboto"/>
                <a:ea typeface="Roboto"/>
                <a:cs typeface="Roboto"/>
                <a:sym typeface="Roboto"/>
              </a:rPr>
              <a:t>Asignaciones fuera del aula </a:t>
            </a:r>
            <a:endParaRPr sz="2800" b="0" i="0" u="none" strike="noStrike" cap="none">
              <a:solidFill>
                <a:schemeClr val="dk1"/>
              </a:solidFill>
              <a:latin typeface="Arial"/>
              <a:ea typeface="Arial"/>
              <a:cs typeface="Arial"/>
              <a:sym typeface="Arial"/>
            </a:endParaRPr>
          </a:p>
        </p:txBody>
      </p:sp>
      <p:sp>
        <p:nvSpPr>
          <p:cNvPr id="218" name="Google Shape;218;p17"/>
          <p:cNvSpPr txBox="1"/>
          <p:nvPr/>
        </p:nvSpPr>
        <p:spPr>
          <a:xfrm>
            <a:off x="12342338" y="6018013"/>
            <a:ext cx="4890961" cy="603242"/>
          </a:xfrm>
          <a:prstGeom prst="rect">
            <a:avLst/>
          </a:prstGeom>
          <a:noFill/>
          <a:ln>
            <a:noFill/>
          </a:ln>
        </p:spPr>
        <p:txBody>
          <a:bodyPr spcFirstLastPara="1" wrap="square" lIns="0" tIns="0" rIns="0" bIns="0" anchor="t" anchorCtr="0">
            <a:spAutoFit/>
          </a:bodyPr>
          <a:lstStyle/>
          <a:p>
            <a:pPr marL="0" marR="0" lvl="0" indent="0" algn="ctr" rtl="0">
              <a:lnSpc>
                <a:spcPct val="140016"/>
              </a:lnSpc>
              <a:spcBef>
                <a:spcPts val="0"/>
              </a:spcBef>
              <a:spcAft>
                <a:spcPts val="0"/>
              </a:spcAft>
              <a:buNone/>
            </a:pPr>
            <a:r>
              <a:rPr lang="en-US" sz="2800" b="0" i="0" u="none" strike="noStrike" cap="none">
                <a:solidFill>
                  <a:schemeClr val="dk1"/>
                </a:solidFill>
                <a:latin typeface="Roboto"/>
                <a:ea typeface="Roboto"/>
                <a:cs typeface="Roboto"/>
                <a:sym typeface="Roboto"/>
              </a:rPr>
              <a:t>Talleres en aula</a:t>
            </a:r>
            <a:endParaRPr sz="2800" b="0" i="0" u="none" strike="noStrike" cap="none">
              <a:solidFill>
                <a:schemeClr val="dk1"/>
              </a:solidFill>
              <a:latin typeface="Arial"/>
              <a:ea typeface="Arial"/>
              <a:cs typeface="Arial"/>
              <a:sym typeface="Arial"/>
            </a:endParaRPr>
          </a:p>
        </p:txBody>
      </p:sp>
      <p:sp>
        <p:nvSpPr>
          <p:cNvPr id="219" name="Google Shape;219;p17"/>
          <p:cNvSpPr txBox="1"/>
          <p:nvPr/>
        </p:nvSpPr>
        <p:spPr>
          <a:xfrm>
            <a:off x="12264959" y="7130169"/>
            <a:ext cx="4890961" cy="129266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chemeClr val="dk1"/>
                </a:solidFill>
                <a:latin typeface="Roboto"/>
                <a:ea typeface="Roboto"/>
                <a:cs typeface="Roboto"/>
                <a:sym typeface="Roboto"/>
              </a:rPr>
              <a:t>Encuentros virtuales </a:t>
            </a:r>
            <a:endParaRPr/>
          </a:p>
          <a:p>
            <a:pPr marL="0" marR="0" lvl="0" indent="0" algn="ctr" rtl="0">
              <a:lnSpc>
                <a:spcPct val="100000"/>
              </a:lnSpc>
              <a:spcBef>
                <a:spcPts val="0"/>
              </a:spcBef>
              <a:spcAft>
                <a:spcPts val="0"/>
              </a:spcAft>
              <a:buNone/>
            </a:pPr>
            <a:r>
              <a:rPr lang="en-US" sz="2800" b="0" i="0" u="none" strike="noStrike" cap="none">
                <a:solidFill>
                  <a:schemeClr val="dk1"/>
                </a:solidFill>
                <a:latin typeface="Roboto"/>
                <a:ea typeface="Roboto"/>
                <a:cs typeface="Roboto"/>
                <a:sym typeface="Roboto"/>
              </a:rPr>
              <a:t>con universidades latinoamericanas</a:t>
            </a:r>
            <a:endParaRPr sz="2800" b="0" i="0" u="none" strike="noStrike" cap="none">
              <a:solidFill>
                <a:schemeClr val="dk1"/>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6E7ED"/>
        </a:solidFill>
        <a:effectLst/>
      </p:bgPr>
    </p:bg>
    <p:spTree>
      <p:nvGrpSpPr>
        <p:cNvPr id="1" name="Shape 224"/>
        <p:cNvGrpSpPr/>
        <p:nvPr/>
      </p:nvGrpSpPr>
      <p:grpSpPr>
        <a:xfrm>
          <a:off x="0" y="0"/>
          <a:ext cx="0" cy="0"/>
          <a:chOff x="0" y="0"/>
          <a:chExt cx="0" cy="0"/>
        </a:xfrm>
      </p:grpSpPr>
      <p:sp>
        <p:nvSpPr>
          <p:cNvPr id="225" name="Google Shape;225;p18"/>
          <p:cNvSpPr/>
          <p:nvPr/>
        </p:nvSpPr>
        <p:spPr>
          <a:xfrm>
            <a:off x="-3327312" y="-6627507"/>
            <a:ext cx="8198739" cy="8229600"/>
          </a:xfrm>
          <a:custGeom>
            <a:avLst/>
            <a:gdLst/>
            <a:ahLst/>
            <a:cxnLst/>
            <a:rect l="l" t="t" r="r" b="b"/>
            <a:pathLst>
              <a:path w="8198739" h="8229600" extrusionOk="0">
                <a:moveTo>
                  <a:pt x="0" y="0"/>
                </a:moveTo>
                <a:lnTo>
                  <a:pt x="8198739" y="0"/>
                </a:lnTo>
                <a:lnTo>
                  <a:pt x="8198739" y="8229600"/>
                </a:lnTo>
                <a:lnTo>
                  <a:pt x="0" y="8229600"/>
                </a:lnTo>
                <a:lnTo>
                  <a:pt x="0" y="0"/>
                </a:lnTo>
                <a:close/>
              </a:path>
            </a:pathLst>
          </a:custGeom>
          <a:blipFill rotWithShape="1">
            <a:blip r:embed="rId3">
              <a:alphaModFix/>
            </a:blip>
            <a:stretch>
              <a:fillRect/>
            </a:stretch>
          </a:blipFill>
          <a:ln>
            <a:noFill/>
          </a:ln>
        </p:spPr>
      </p:sp>
      <p:sp>
        <p:nvSpPr>
          <p:cNvPr id="226" name="Google Shape;226;p18"/>
          <p:cNvSpPr/>
          <p:nvPr/>
        </p:nvSpPr>
        <p:spPr>
          <a:xfrm>
            <a:off x="-1950427" y="8201856"/>
            <a:ext cx="4175507" cy="4170287"/>
          </a:xfrm>
          <a:custGeom>
            <a:avLst/>
            <a:gdLst/>
            <a:ahLst/>
            <a:cxnLst/>
            <a:rect l="l" t="t" r="r" b="b"/>
            <a:pathLst>
              <a:path w="4175507" h="4170287" extrusionOk="0">
                <a:moveTo>
                  <a:pt x="0" y="0"/>
                </a:moveTo>
                <a:lnTo>
                  <a:pt x="4175507" y="0"/>
                </a:lnTo>
                <a:lnTo>
                  <a:pt x="4175507" y="4170288"/>
                </a:lnTo>
                <a:lnTo>
                  <a:pt x="0" y="4170288"/>
                </a:lnTo>
                <a:lnTo>
                  <a:pt x="0" y="0"/>
                </a:lnTo>
                <a:close/>
              </a:path>
            </a:pathLst>
          </a:custGeom>
          <a:blipFill rotWithShape="1">
            <a:blip r:embed="rId4">
              <a:alphaModFix amt="60000"/>
            </a:blip>
            <a:stretch>
              <a:fillRect/>
            </a:stretch>
          </a:blipFill>
          <a:ln>
            <a:noFill/>
          </a:ln>
        </p:spPr>
      </p:sp>
      <p:sp>
        <p:nvSpPr>
          <p:cNvPr id="227" name="Google Shape;227;p18"/>
          <p:cNvSpPr/>
          <p:nvPr/>
        </p:nvSpPr>
        <p:spPr>
          <a:xfrm>
            <a:off x="15742634" y="8201856"/>
            <a:ext cx="4175507" cy="4170287"/>
          </a:xfrm>
          <a:custGeom>
            <a:avLst/>
            <a:gdLst/>
            <a:ahLst/>
            <a:cxnLst/>
            <a:rect l="l" t="t" r="r" b="b"/>
            <a:pathLst>
              <a:path w="4175507" h="4170287" extrusionOk="0">
                <a:moveTo>
                  <a:pt x="0" y="0"/>
                </a:moveTo>
                <a:lnTo>
                  <a:pt x="4175506" y="0"/>
                </a:lnTo>
                <a:lnTo>
                  <a:pt x="4175506" y="4170288"/>
                </a:lnTo>
                <a:lnTo>
                  <a:pt x="0" y="4170288"/>
                </a:lnTo>
                <a:lnTo>
                  <a:pt x="0" y="0"/>
                </a:lnTo>
                <a:close/>
              </a:path>
            </a:pathLst>
          </a:custGeom>
          <a:blipFill rotWithShape="1">
            <a:blip r:embed="rId4">
              <a:alphaModFix amt="60000"/>
            </a:blip>
            <a:stretch>
              <a:fillRect/>
            </a:stretch>
          </a:blipFill>
          <a:ln>
            <a:noFill/>
          </a:ln>
        </p:spPr>
      </p:sp>
      <p:grpSp>
        <p:nvGrpSpPr>
          <p:cNvPr id="228" name="Google Shape;228;p18"/>
          <p:cNvGrpSpPr/>
          <p:nvPr/>
        </p:nvGrpSpPr>
        <p:grpSpPr>
          <a:xfrm>
            <a:off x="10631179" y="9113412"/>
            <a:ext cx="7971754" cy="1393690"/>
            <a:chOff x="0" y="-241102"/>
            <a:chExt cx="10629005" cy="1858253"/>
          </a:xfrm>
        </p:grpSpPr>
        <p:grpSp>
          <p:nvGrpSpPr>
            <p:cNvPr id="229" name="Google Shape;229;p18"/>
            <p:cNvGrpSpPr/>
            <p:nvPr/>
          </p:nvGrpSpPr>
          <p:grpSpPr>
            <a:xfrm>
              <a:off x="0" y="-241102"/>
              <a:ext cx="10629005" cy="1858253"/>
              <a:chOff x="0" y="-47625"/>
              <a:chExt cx="2099557" cy="367062"/>
            </a:xfrm>
          </p:grpSpPr>
          <p:sp>
            <p:nvSpPr>
              <p:cNvPr id="230" name="Google Shape;230;p18"/>
              <p:cNvSpPr/>
              <p:nvPr/>
            </p:nvSpPr>
            <p:spPr>
              <a:xfrm>
                <a:off x="0" y="0"/>
                <a:ext cx="2099557" cy="319437"/>
              </a:xfrm>
              <a:custGeom>
                <a:avLst/>
                <a:gdLst/>
                <a:ahLst/>
                <a:cxnLst/>
                <a:rect l="l" t="t" r="r" b="b"/>
                <a:pathLst>
                  <a:path w="2099557" h="319437" extrusionOk="0">
                    <a:moveTo>
                      <a:pt x="49530" y="0"/>
                    </a:moveTo>
                    <a:lnTo>
                      <a:pt x="2050027" y="0"/>
                    </a:lnTo>
                    <a:cubicBezTo>
                      <a:pt x="2063163" y="0"/>
                      <a:pt x="2075761" y="5218"/>
                      <a:pt x="2085050" y="14507"/>
                    </a:cubicBezTo>
                    <a:cubicBezTo>
                      <a:pt x="2094338" y="23795"/>
                      <a:pt x="2099557" y="36394"/>
                      <a:pt x="2099557" y="49530"/>
                    </a:cubicBezTo>
                    <a:lnTo>
                      <a:pt x="2099557" y="269908"/>
                    </a:lnTo>
                    <a:cubicBezTo>
                      <a:pt x="2099557" y="283044"/>
                      <a:pt x="2094338" y="295642"/>
                      <a:pt x="2085050" y="304930"/>
                    </a:cubicBezTo>
                    <a:cubicBezTo>
                      <a:pt x="2075761" y="314219"/>
                      <a:pt x="2063163" y="319437"/>
                      <a:pt x="2050027" y="319437"/>
                    </a:cubicBezTo>
                    <a:lnTo>
                      <a:pt x="49530" y="319437"/>
                    </a:lnTo>
                    <a:cubicBezTo>
                      <a:pt x="36394" y="319437"/>
                      <a:pt x="23795" y="314219"/>
                      <a:pt x="14507" y="304930"/>
                    </a:cubicBezTo>
                    <a:cubicBezTo>
                      <a:pt x="5218" y="295642"/>
                      <a:pt x="0" y="283044"/>
                      <a:pt x="0" y="269908"/>
                    </a:cubicBezTo>
                    <a:lnTo>
                      <a:pt x="0" y="49530"/>
                    </a:lnTo>
                    <a:cubicBezTo>
                      <a:pt x="0" y="36394"/>
                      <a:pt x="5218" y="23795"/>
                      <a:pt x="14507" y="14507"/>
                    </a:cubicBezTo>
                    <a:cubicBezTo>
                      <a:pt x="23795" y="5218"/>
                      <a:pt x="36394" y="0"/>
                      <a:pt x="49530" y="0"/>
                    </a:cubicBezTo>
                    <a:close/>
                  </a:path>
                </a:pathLst>
              </a:custGeom>
              <a:solidFill>
                <a:srgbClr val="47CC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 name="Google Shape;231;p18"/>
              <p:cNvSpPr txBox="1"/>
              <p:nvPr/>
            </p:nvSpPr>
            <p:spPr>
              <a:xfrm>
                <a:off x="0" y="-47625"/>
                <a:ext cx="2099557" cy="367062"/>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32" name="Google Shape;232;p18"/>
            <p:cNvSpPr/>
            <p:nvPr/>
          </p:nvSpPr>
          <p:spPr>
            <a:xfrm>
              <a:off x="8699654" y="111253"/>
              <a:ext cx="1237025" cy="1130109"/>
            </a:xfrm>
            <a:custGeom>
              <a:avLst/>
              <a:gdLst/>
              <a:ahLst/>
              <a:cxnLst/>
              <a:rect l="l" t="t" r="r" b="b"/>
              <a:pathLst>
                <a:path w="1237025" h="1130109" extrusionOk="0">
                  <a:moveTo>
                    <a:pt x="0" y="0"/>
                  </a:moveTo>
                  <a:lnTo>
                    <a:pt x="1237025" y="0"/>
                  </a:lnTo>
                  <a:lnTo>
                    <a:pt x="1237025" y="1130109"/>
                  </a:lnTo>
                  <a:lnTo>
                    <a:pt x="0" y="1130109"/>
                  </a:lnTo>
                  <a:lnTo>
                    <a:pt x="0" y="0"/>
                  </a:lnTo>
                  <a:close/>
                </a:path>
              </a:pathLst>
            </a:custGeom>
            <a:blipFill rotWithShape="1">
              <a:blip r:embed="rId5">
                <a:alphaModFix/>
              </a:blip>
              <a:stretch>
                <a:fillRect t="-515" b="-8940"/>
              </a:stretch>
            </a:blipFill>
            <a:ln>
              <a:noFill/>
            </a:ln>
          </p:spPr>
        </p:sp>
        <p:sp>
          <p:nvSpPr>
            <p:cNvPr id="233" name="Google Shape;233;p18"/>
            <p:cNvSpPr/>
            <p:nvPr/>
          </p:nvSpPr>
          <p:spPr>
            <a:xfrm>
              <a:off x="514388" y="111253"/>
              <a:ext cx="904078" cy="1212429"/>
            </a:xfrm>
            <a:custGeom>
              <a:avLst/>
              <a:gdLst/>
              <a:ahLst/>
              <a:cxnLst/>
              <a:rect l="l" t="t" r="r" b="b"/>
              <a:pathLst>
                <a:path w="904078" h="1212429" extrusionOk="0">
                  <a:moveTo>
                    <a:pt x="0" y="0"/>
                  </a:moveTo>
                  <a:lnTo>
                    <a:pt x="904078" y="0"/>
                  </a:lnTo>
                  <a:lnTo>
                    <a:pt x="904078" y="1212429"/>
                  </a:lnTo>
                  <a:lnTo>
                    <a:pt x="0" y="1212429"/>
                  </a:lnTo>
                  <a:lnTo>
                    <a:pt x="0" y="0"/>
                  </a:lnTo>
                  <a:close/>
                </a:path>
              </a:pathLst>
            </a:custGeom>
            <a:blipFill rotWithShape="1">
              <a:blip r:embed="rId6">
                <a:alphaModFix/>
              </a:blip>
              <a:stretch>
                <a:fillRect/>
              </a:stretch>
            </a:blipFill>
            <a:ln>
              <a:noFill/>
            </a:ln>
          </p:spPr>
        </p:sp>
        <p:sp>
          <p:nvSpPr>
            <p:cNvPr id="234" name="Google Shape;234;p18"/>
            <p:cNvSpPr txBox="1"/>
            <p:nvPr/>
          </p:nvSpPr>
          <p:spPr>
            <a:xfrm>
              <a:off x="0" y="263512"/>
              <a:ext cx="10209095" cy="412795"/>
            </a:xfrm>
            <a:prstGeom prst="rect">
              <a:avLst/>
            </a:prstGeom>
            <a:noFill/>
            <a:ln>
              <a:noFill/>
            </a:ln>
          </p:spPr>
          <p:txBody>
            <a:bodyPr spcFirstLastPara="1" wrap="square" lIns="0" tIns="0" rIns="0" bIns="0" anchor="t" anchorCtr="0">
              <a:spAutoFit/>
            </a:bodyPr>
            <a:lstStyle/>
            <a:p>
              <a:pPr marL="0" marR="0" lvl="0" indent="0" algn="ctr" rtl="0">
                <a:lnSpc>
                  <a:spcPct val="105019"/>
                </a:lnSpc>
                <a:spcBef>
                  <a:spcPts val="0"/>
                </a:spcBef>
                <a:spcAft>
                  <a:spcPts val="0"/>
                </a:spcAft>
                <a:buClr>
                  <a:srgbClr val="000000"/>
                </a:buClr>
                <a:buSzPts val="2251"/>
                <a:buFont typeface="Arial"/>
                <a:buNone/>
              </a:pPr>
              <a:r>
                <a:rPr lang="en-US" sz="2251" b="1" i="0" u="none" strike="noStrike" cap="none">
                  <a:solidFill>
                    <a:srgbClr val="18223D"/>
                  </a:solidFill>
                  <a:latin typeface="Roboto Slab"/>
                  <a:ea typeface="Roboto Slab"/>
                  <a:cs typeface="Roboto Slab"/>
                  <a:sym typeface="Roboto Slab"/>
                </a:rPr>
                <a:t>V Jornadas de Innovación Docente</a:t>
              </a:r>
              <a:endParaRPr sz="1400" b="0" i="0" u="none" strike="noStrike" cap="none">
                <a:solidFill>
                  <a:srgbClr val="000000"/>
                </a:solidFill>
                <a:latin typeface="Arial"/>
                <a:ea typeface="Arial"/>
                <a:cs typeface="Arial"/>
                <a:sym typeface="Arial"/>
              </a:endParaRPr>
            </a:p>
          </p:txBody>
        </p:sp>
        <p:sp>
          <p:nvSpPr>
            <p:cNvPr id="235" name="Google Shape;235;p18"/>
            <p:cNvSpPr txBox="1"/>
            <p:nvPr/>
          </p:nvSpPr>
          <p:spPr>
            <a:xfrm>
              <a:off x="0" y="752507"/>
              <a:ext cx="10209095" cy="385363"/>
            </a:xfrm>
            <a:prstGeom prst="rect">
              <a:avLst/>
            </a:prstGeom>
            <a:noFill/>
            <a:ln>
              <a:noFill/>
            </a:ln>
          </p:spPr>
          <p:txBody>
            <a:bodyPr spcFirstLastPara="1" wrap="square" lIns="0" tIns="0" rIns="0" bIns="0" anchor="t" anchorCtr="0">
              <a:spAutoFit/>
            </a:bodyPr>
            <a:lstStyle/>
            <a:p>
              <a:pPr marL="0" marR="0" lvl="0" indent="0" algn="ctr" rtl="0">
                <a:lnSpc>
                  <a:spcPct val="140057"/>
                </a:lnSpc>
                <a:spcBef>
                  <a:spcPts val="0"/>
                </a:spcBef>
                <a:spcAft>
                  <a:spcPts val="0"/>
                </a:spcAft>
                <a:buClr>
                  <a:srgbClr val="000000"/>
                </a:buClr>
                <a:buSzPts val="1745"/>
                <a:buFont typeface="Arial"/>
                <a:buNone/>
              </a:pPr>
              <a:r>
                <a:rPr lang="en-US" sz="1745" b="0" i="0" u="none" strike="noStrike" cap="none">
                  <a:solidFill>
                    <a:srgbClr val="000000"/>
                  </a:solidFill>
                  <a:latin typeface="Roboto"/>
                  <a:ea typeface="Roboto"/>
                  <a:cs typeface="Roboto"/>
                  <a:sym typeface="Roboto"/>
                </a:rPr>
                <a:t>05, 06 y 07 de febrero 2025</a:t>
              </a:r>
              <a:endParaRPr sz="1400" b="0" i="0" u="none" strike="noStrike" cap="none">
                <a:solidFill>
                  <a:srgbClr val="000000"/>
                </a:solidFill>
                <a:latin typeface="Arial"/>
                <a:ea typeface="Arial"/>
                <a:cs typeface="Arial"/>
                <a:sym typeface="Arial"/>
              </a:endParaRPr>
            </a:p>
          </p:txBody>
        </p:sp>
      </p:grpSp>
      <p:sp>
        <p:nvSpPr>
          <p:cNvPr id="236" name="Google Shape;236;p18"/>
          <p:cNvSpPr/>
          <p:nvPr/>
        </p:nvSpPr>
        <p:spPr>
          <a:xfrm>
            <a:off x="986334" y="3756881"/>
            <a:ext cx="20739330" cy="3787720"/>
          </a:xfrm>
          <a:custGeom>
            <a:avLst/>
            <a:gdLst/>
            <a:ahLst/>
            <a:cxnLst/>
            <a:rect l="l" t="t" r="r" b="b"/>
            <a:pathLst>
              <a:path w="16230600" h="4219956" extrusionOk="0">
                <a:moveTo>
                  <a:pt x="0" y="0"/>
                </a:moveTo>
                <a:lnTo>
                  <a:pt x="16230600" y="0"/>
                </a:lnTo>
                <a:lnTo>
                  <a:pt x="16230600" y="4219956"/>
                </a:lnTo>
                <a:lnTo>
                  <a:pt x="0" y="4219956"/>
                </a:lnTo>
                <a:lnTo>
                  <a:pt x="0" y="0"/>
                </a:lnTo>
                <a:close/>
              </a:path>
            </a:pathLst>
          </a:custGeom>
          <a:blipFill rotWithShape="1">
            <a:blip r:embed="rId7">
              <a:alphaModFix/>
            </a:blip>
            <a:stretch>
              <a:fillRect/>
            </a:stretch>
          </a:blipFill>
          <a:ln>
            <a:noFill/>
          </a:ln>
        </p:spPr>
      </p:sp>
      <p:sp>
        <p:nvSpPr>
          <p:cNvPr id="237" name="Google Shape;237;p18"/>
          <p:cNvSpPr txBox="1"/>
          <p:nvPr/>
        </p:nvSpPr>
        <p:spPr>
          <a:xfrm>
            <a:off x="1925533" y="5404519"/>
            <a:ext cx="3140055" cy="61555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4000" b="0" i="0" u="none" strike="noStrike" cap="none">
                <a:solidFill>
                  <a:schemeClr val="dk1"/>
                </a:solidFill>
                <a:latin typeface="Roboto"/>
                <a:ea typeface="Roboto"/>
                <a:cs typeface="Roboto"/>
                <a:sym typeface="Roboto"/>
              </a:rPr>
              <a:t>Aula invertida</a:t>
            </a:r>
            <a:endParaRPr sz="4000" b="0" i="0" u="none" strike="noStrike" cap="none">
              <a:solidFill>
                <a:schemeClr val="dk1"/>
              </a:solidFill>
              <a:latin typeface="Arial"/>
              <a:ea typeface="Arial"/>
              <a:cs typeface="Arial"/>
              <a:sym typeface="Arial"/>
            </a:endParaRPr>
          </a:p>
        </p:txBody>
      </p:sp>
      <p:sp>
        <p:nvSpPr>
          <p:cNvPr id="238" name="Google Shape;238;p18"/>
          <p:cNvSpPr/>
          <p:nvPr/>
        </p:nvSpPr>
        <p:spPr>
          <a:xfrm>
            <a:off x="16698329" y="2947276"/>
            <a:ext cx="8198739" cy="6188680"/>
          </a:xfrm>
          <a:custGeom>
            <a:avLst/>
            <a:gdLst/>
            <a:ahLst/>
            <a:cxnLst/>
            <a:rect l="l" t="t" r="r" b="b"/>
            <a:pathLst>
              <a:path w="8198739" h="8229600" extrusionOk="0">
                <a:moveTo>
                  <a:pt x="0" y="0"/>
                </a:moveTo>
                <a:lnTo>
                  <a:pt x="8198739" y="0"/>
                </a:lnTo>
                <a:lnTo>
                  <a:pt x="8198739" y="8229600"/>
                </a:lnTo>
                <a:lnTo>
                  <a:pt x="0" y="8229600"/>
                </a:lnTo>
                <a:lnTo>
                  <a:pt x="0" y="0"/>
                </a:lnTo>
                <a:close/>
              </a:path>
            </a:pathLst>
          </a:custGeom>
          <a:blipFill rotWithShape="1">
            <a:blip r:embed="rId3">
              <a:alphaModFix/>
            </a:blip>
            <a:stretch>
              <a:fillRect/>
            </a:stretch>
          </a:blipFill>
          <a:ln>
            <a:noFill/>
          </a:ln>
        </p:spPr>
      </p:sp>
      <p:sp>
        <p:nvSpPr>
          <p:cNvPr id="239" name="Google Shape;239;p18"/>
          <p:cNvSpPr/>
          <p:nvPr/>
        </p:nvSpPr>
        <p:spPr>
          <a:xfrm>
            <a:off x="7043786" y="5112132"/>
            <a:ext cx="3352200" cy="132343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US" sz="4000" b="0" i="0" u="none" strike="noStrike" cap="none">
                <a:solidFill>
                  <a:schemeClr val="dk1"/>
                </a:solidFill>
                <a:latin typeface="Roboto"/>
                <a:ea typeface="Roboto"/>
                <a:cs typeface="Roboto"/>
                <a:sym typeface="Roboto"/>
              </a:rPr>
              <a:t>Investigación </a:t>
            </a:r>
            <a:endParaRPr/>
          </a:p>
          <a:p>
            <a:pPr marL="0" marR="0" lvl="0" indent="0" algn="ctr" rtl="0">
              <a:lnSpc>
                <a:spcPct val="100000"/>
              </a:lnSpc>
              <a:spcBef>
                <a:spcPts val="0"/>
              </a:spcBef>
              <a:spcAft>
                <a:spcPts val="0"/>
              </a:spcAft>
              <a:buNone/>
            </a:pPr>
            <a:r>
              <a:rPr lang="en-US" sz="4000" b="0" i="0" u="none" strike="noStrike" cap="none">
                <a:solidFill>
                  <a:schemeClr val="dk1"/>
                </a:solidFill>
                <a:latin typeface="Roboto"/>
                <a:ea typeface="Roboto"/>
                <a:cs typeface="Roboto"/>
                <a:sym typeface="Roboto"/>
              </a:rPr>
              <a:t>en el aula</a:t>
            </a:r>
            <a:endParaRPr sz="4000" b="0" i="0" u="none" strike="noStrike" cap="none">
              <a:solidFill>
                <a:schemeClr val="dk1"/>
              </a:solidFill>
              <a:latin typeface="Arial"/>
              <a:ea typeface="Arial"/>
              <a:cs typeface="Arial"/>
              <a:sym typeface="Arial"/>
            </a:endParaRPr>
          </a:p>
        </p:txBody>
      </p:sp>
      <p:sp>
        <p:nvSpPr>
          <p:cNvPr id="240" name="Google Shape;240;p18"/>
          <p:cNvSpPr/>
          <p:nvPr/>
        </p:nvSpPr>
        <p:spPr>
          <a:xfrm>
            <a:off x="12309347" y="5065965"/>
            <a:ext cx="3100529" cy="954107"/>
          </a:xfrm>
          <a:prstGeom prst="rect">
            <a:avLst/>
          </a:prstGeom>
          <a:noFill/>
          <a:ln>
            <a:noFill/>
          </a:ln>
        </p:spPr>
        <p:txBody>
          <a:bodyPr spcFirstLastPara="1" wrap="square" lIns="91425" tIns="45700" rIns="91425" bIns="45700" anchor="t" anchorCtr="0">
            <a:noAutofit/>
          </a:bodyPr>
          <a:lstStyle/>
          <a:p>
            <a:pPr marL="0" marR="0" lvl="0" indent="0" algn="ctr" rtl="0">
              <a:lnSpc>
                <a:spcPct val="140016"/>
              </a:lnSpc>
              <a:spcBef>
                <a:spcPts val="0"/>
              </a:spcBef>
              <a:spcAft>
                <a:spcPts val="0"/>
              </a:spcAft>
              <a:buNone/>
            </a:pPr>
            <a:r>
              <a:rPr lang="en-US" sz="4000" b="0" i="0" u="none" strike="noStrike" cap="none">
                <a:solidFill>
                  <a:schemeClr val="dk1"/>
                </a:solidFill>
                <a:latin typeface="Roboto"/>
                <a:ea typeface="Roboto"/>
                <a:cs typeface="Roboto"/>
                <a:sym typeface="Roboto"/>
              </a:rPr>
              <a:t>Clase espejo</a:t>
            </a:r>
            <a:endParaRPr sz="4000" b="0" i="0" u="none" strike="noStrike" cap="none">
              <a:solidFill>
                <a:schemeClr val="dk1"/>
              </a:solidFill>
              <a:latin typeface="Arial"/>
              <a:ea typeface="Arial"/>
              <a:cs typeface="Arial"/>
              <a:sym typeface="Arial"/>
            </a:endParaRPr>
          </a:p>
        </p:txBody>
      </p:sp>
      <p:sp>
        <p:nvSpPr>
          <p:cNvPr id="241" name="Google Shape;241;p18"/>
          <p:cNvSpPr txBox="1"/>
          <p:nvPr/>
        </p:nvSpPr>
        <p:spPr>
          <a:xfrm>
            <a:off x="4221760" y="986938"/>
            <a:ext cx="10395296" cy="196977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6400"/>
              <a:buFont typeface="Arial"/>
              <a:buNone/>
            </a:pPr>
            <a:r>
              <a:rPr lang="en-US" sz="6400" b="1" i="0" u="none" strike="noStrike" cap="none">
                <a:solidFill>
                  <a:srgbClr val="8F6F16"/>
                </a:solidFill>
                <a:latin typeface="Roboto Slab"/>
                <a:ea typeface="Roboto Slab"/>
                <a:cs typeface="Roboto Slab"/>
                <a:sym typeface="Roboto Slab"/>
              </a:rPr>
              <a:t>Aspectos observados </a:t>
            </a:r>
            <a:endParaRPr/>
          </a:p>
          <a:p>
            <a:pPr marL="0" marR="0" lvl="0" indent="0" algn="ctr" rtl="0">
              <a:lnSpc>
                <a:spcPct val="100000"/>
              </a:lnSpc>
              <a:spcBef>
                <a:spcPts val="0"/>
              </a:spcBef>
              <a:spcAft>
                <a:spcPts val="0"/>
              </a:spcAft>
              <a:buClr>
                <a:srgbClr val="000000"/>
              </a:buClr>
              <a:buSzPts val="6400"/>
              <a:buFont typeface="Arial"/>
              <a:buNone/>
            </a:pPr>
            <a:r>
              <a:rPr lang="en-US" sz="6400" b="1" i="0" u="none" strike="noStrike" cap="none">
                <a:solidFill>
                  <a:srgbClr val="8F6F16"/>
                </a:solidFill>
                <a:latin typeface="Roboto Slab"/>
                <a:ea typeface="Roboto Slab"/>
                <a:cs typeface="Roboto Slab"/>
                <a:sym typeface="Roboto Slab"/>
              </a:rPr>
              <a:t>durante la experiencia</a:t>
            </a:r>
            <a:endParaRPr sz="6400" b="1" i="0" u="none" strike="noStrike" cap="none">
              <a:solidFill>
                <a:srgbClr val="8F6F16"/>
              </a:solidFill>
              <a:latin typeface="Roboto Slab"/>
              <a:ea typeface="Roboto Slab"/>
              <a:cs typeface="Roboto Slab"/>
              <a:sym typeface="Roboto Slab"/>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6E7ED"/>
        </a:solidFill>
        <a:effectLst/>
      </p:bgPr>
    </p:bg>
    <p:spTree>
      <p:nvGrpSpPr>
        <p:cNvPr id="1" name="Shape 246"/>
        <p:cNvGrpSpPr/>
        <p:nvPr/>
      </p:nvGrpSpPr>
      <p:grpSpPr>
        <a:xfrm>
          <a:off x="0" y="0"/>
          <a:ext cx="0" cy="0"/>
          <a:chOff x="0" y="0"/>
          <a:chExt cx="0" cy="0"/>
        </a:xfrm>
      </p:grpSpPr>
      <p:sp>
        <p:nvSpPr>
          <p:cNvPr id="247" name="Google Shape;247;p19"/>
          <p:cNvSpPr/>
          <p:nvPr/>
        </p:nvSpPr>
        <p:spPr>
          <a:xfrm>
            <a:off x="581608" y="5632525"/>
            <a:ext cx="5133885" cy="4075666"/>
          </a:xfrm>
          <a:custGeom>
            <a:avLst/>
            <a:gdLst/>
            <a:ahLst/>
            <a:cxnLst/>
            <a:rect l="l" t="t" r="r" b="b"/>
            <a:pathLst>
              <a:path w="10916460" h="6891016" extrusionOk="0">
                <a:moveTo>
                  <a:pt x="0" y="0"/>
                </a:moveTo>
                <a:lnTo>
                  <a:pt x="10916460" y="0"/>
                </a:lnTo>
                <a:lnTo>
                  <a:pt x="10916460" y="6891016"/>
                </a:lnTo>
                <a:lnTo>
                  <a:pt x="0" y="6891016"/>
                </a:lnTo>
                <a:lnTo>
                  <a:pt x="0" y="0"/>
                </a:lnTo>
                <a:close/>
              </a:path>
            </a:pathLst>
          </a:custGeom>
          <a:blipFill rotWithShape="1">
            <a:blip r:embed="rId3">
              <a:alphaModFix amt="70000"/>
            </a:blip>
            <a:stretch>
              <a:fillRect/>
            </a:stretch>
          </a:blipFill>
          <a:ln>
            <a:noFill/>
          </a:ln>
        </p:spPr>
      </p:sp>
      <p:sp>
        <p:nvSpPr>
          <p:cNvPr id="248" name="Google Shape;248;p19"/>
          <p:cNvSpPr txBox="1"/>
          <p:nvPr/>
        </p:nvSpPr>
        <p:spPr>
          <a:xfrm>
            <a:off x="9527526" y="807939"/>
            <a:ext cx="5504700" cy="984900"/>
          </a:xfrm>
          <a:prstGeom prst="rect">
            <a:avLst/>
          </a:prstGeom>
          <a:noFill/>
          <a:ln>
            <a:noFill/>
          </a:ln>
        </p:spPr>
        <p:txBody>
          <a:bodyPr spcFirstLastPara="1" wrap="square" lIns="0" tIns="0" rIns="0" bIns="0" anchor="t" anchorCtr="0">
            <a:spAutoFit/>
          </a:bodyPr>
          <a:lstStyle/>
          <a:p>
            <a:pPr marL="0" marR="0" lvl="0" indent="0" algn="l" rtl="0">
              <a:lnSpc>
                <a:spcPct val="120003"/>
              </a:lnSpc>
              <a:spcBef>
                <a:spcPts val="0"/>
              </a:spcBef>
              <a:spcAft>
                <a:spcPts val="0"/>
              </a:spcAft>
              <a:buClr>
                <a:srgbClr val="000000"/>
              </a:buClr>
              <a:buSzPts val="6399"/>
              <a:buFont typeface="Arial"/>
              <a:buNone/>
            </a:pPr>
            <a:r>
              <a:rPr lang="en-US" sz="6399" b="1" i="0" u="none" strike="noStrike" cap="none">
                <a:solidFill>
                  <a:srgbClr val="2C7A75"/>
                </a:solidFill>
                <a:latin typeface="Roboto Slab"/>
                <a:ea typeface="Roboto Slab"/>
                <a:cs typeface="Roboto Slab"/>
                <a:sym typeface="Roboto Slab"/>
              </a:rPr>
              <a:t>Resultados</a:t>
            </a:r>
            <a:endParaRPr sz="1400" b="0" i="0" u="none" strike="noStrike" cap="none">
              <a:solidFill>
                <a:srgbClr val="000000"/>
              </a:solidFill>
              <a:latin typeface="Arial"/>
              <a:ea typeface="Arial"/>
              <a:cs typeface="Arial"/>
              <a:sym typeface="Arial"/>
            </a:endParaRPr>
          </a:p>
        </p:txBody>
      </p:sp>
      <p:sp>
        <p:nvSpPr>
          <p:cNvPr id="249" name="Google Shape;249;p19"/>
          <p:cNvSpPr txBox="1"/>
          <p:nvPr/>
        </p:nvSpPr>
        <p:spPr>
          <a:xfrm>
            <a:off x="7403831" y="2319746"/>
            <a:ext cx="9752090" cy="1538242"/>
          </a:xfrm>
          <a:prstGeom prst="rect">
            <a:avLst/>
          </a:prstGeom>
          <a:noFill/>
          <a:ln>
            <a:noFill/>
          </a:ln>
        </p:spPr>
        <p:txBody>
          <a:bodyPr spcFirstLastPara="1" wrap="square" lIns="0" tIns="0" rIns="0" bIns="0" anchor="t" anchorCtr="0">
            <a:spAutoFit/>
          </a:bodyPr>
          <a:lstStyle/>
          <a:p>
            <a:pPr marL="12700" marR="5080" lvl="0" indent="0" algn="l" rtl="0">
              <a:lnSpc>
                <a:spcPct val="117900"/>
              </a:lnSpc>
              <a:spcBef>
                <a:spcPts val="75"/>
              </a:spcBef>
              <a:spcAft>
                <a:spcPts val="0"/>
              </a:spcAft>
              <a:buNone/>
            </a:pPr>
            <a:r>
              <a:rPr lang="en-US" sz="2800" b="0" i="0" u="none" strike="noStrike" cap="none">
                <a:solidFill>
                  <a:schemeClr val="dk1"/>
                </a:solidFill>
                <a:latin typeface="Roboto"/>
                <a:ea typeface="Roboto"/>
                <a:cs typeface="Roboto"/>
                <a:sym typeface="Roboto"/>
              </a:rPr>
              <a:t>La combinación de las estrategias aplicadas fomentó un aprendizaje activo y colaborativo en el cual cada estudiante se convirtió en un agente de su propio conocimiento.</a:t>
            </a:r>
            <a:endParaRPr sz="2800" b="0" i="0" u="none" strike="noStrike" cap="none">
              <a:solidFill>
                <a:schemeClr val="dk1"/>
              </a:solidFill>
              <a:latin typeface="Roboto"/>
              <a:ea typeface="Roboto"/>
              <a:cs typeface="Roboto"/>
              <a:sym typeface="Roboto"/>
            </a:endParaRPr>
          </a:p>
        </p:txBody>
      </p:sp>
      <p:sp>
        <p:nvSpPr>
          <p:cNvPr id="250" name="Google Shape;250;p19"/>
          <p:cNvSpPr/>
          <p:nvPr/>
        </p:nvSpPr>
        <p:spPr>
          <a:xfrm>
            <a:off x="-1256673" y="-1792839"/>
            <a:ext cx="3590166" cy="3585678"/>
          </a:xfrm>
          <a:custGeom>
            <a:avLst/>
            <a:gdLst/>
            <a:ahLst/>
            <a:cxnLst/>
            <a:rect l="l" t="t" r="r" b="b"/>
            <a:pathLst>
              <a:path w="3590166" h="3585678" extrusionOk="0">
                <a:moveTo>
                  <a:pt x="0" y="0"/>
                </a:moveTo>
                <a:lnTo>
                  <a:pt x="3590166" y="0"/>
                </a:lnTo>
                <a:lnTo>
                  <a:pt x="3590166" y="3585678"/>
                </a:lnTo>
                <a:lnTo>
                  <a:pt x="0" y="3585678"/>
                </a:lnTo>
                <a:lnTo>
                  <a:pt x="0" y="0"/>
                </a:lnTo>
                <a:close/>
              </a:path>
            </a:pathLst>
          </a:custGeom>
          <a:blipFill rotWithShape="1">
            <a:blip r:embed="rId4">
              <a:alphaModFix amt="60000"/>
            </a:blip>
            <a:stretch>
              <a:fillRect/>
            </a:stretch>
          </a:blipFill>
          <a:ln>
            <a:noFill/>
          </a:ln>
        </p:spPr>
      </p:sp>
      <p:sp>
        <p:nvSpPr>
          <p:cNvPr id="251" name="Google Shape;251;p19"/>
          <p:cNvSpPr/>
          <p:nvPr/>
        </p:nvSpPr>
        <p:spPr>
          <a:xfrm>
            <a:off x="2075834" y="8792268"/>
            <a:ext cx="4540600" cy="4534924"/>
          </a:xfrm>
          <a:custGeom>
            <a:avLst/>
            <a:gdLst/>
            <a:ahLst/>
            <a:cxnLst/>
            <a:rect l="l" t="t" r="r" b="b"/>
            <a:pathLst>
              <a:path w="4540600" h="4534924" extrusionOk="0">
                <a:moveTo>
                  <a:pt x="0" y="0"/>
                </a:moveTo>
                <a:lnTo>
                  <a:pt x="4540601" y="0"/>
                </a:lnTo>
                <a:lnTo>
                  <a:pt x="4540601" y="4534924"/>
                </a:lnTo>
                <a:lnTo>
                  <a:pt x="0" y="4534924"/>
                </a:lnTo>
                <a:lnTo>
                  <a:pt x="0" y="0"/>
                </a:lnTo>
                <a:close/>
              </a:path>
            </a:pathLst>
          </a:custGeom>
          <a:blipFill rotWithShape="1">
            <a:blip r:embed="rId5">
              <a:alphaModFix amt="60000"/>
            </a:blip>
            <a:stretch>
              <a:fillRect/>
            </a:stretch>
          </a:blipFill>
          <a:ln>
            <a:noFill/>
          </a:ln>
        </p:spPr>
      </p:sp>
      <p:sp>
        <p:nvSpPr>
          <p:cNvPr id="252" name="Google Shape;252;p19"/>
          <p:cNvSpPr/>
          <p:nvPr/>
        </p:nvSpPr>
        <p:spPr>
          <a:xfrm>
            <a:off x="17098258" y="-935992"/>
            <a:ext cx="2559563" cy="2559563"/>
          </a:xfrm>
          <a:custGeom>
            <a:avLst/>
            <a:gdLst/>
            <a:ahLst/>
            <a:cxnLst/>
            <a:rect l="l" t="t" r="r" b="b"/>
            <a:pathLst>
              <a:path w="2559563" h="2559563" extrusionOk="0">
                <a:moveTo>
                  <a:pt x="0" y="0"/>
                </a:moveTo>
                <a:lnTo>
                  <a:pt x="2559563" y="0"/>
                </a:lnTo>
                <a:lnTo>
                  <a:pt x="2559563" y="2559563"/>
                </a:lnTo>
                <a:lnTo>
                  <a:pt x="0" y="2559563"/>
                </a:lnTo>
                <a:lnTo>
                  <a:pt x="0" y="0"/>
                </a:lnTo>
                <a:close/>
              </a:path>
            </a:pathLst>
          </a:custGeom>
          <a:blipFill rotWithShape="1">
            <a:blip r:embed="rId6">
              <a:alphaModFix/>
            </a:blip>
            <a:stretch>
              <a:fillRect/>
            </a:stretch>
          </a:blipFill>
          <a:ln>
            <a:noFill/>
          </a:ln>
        </p:spPr>
      </p:sp>
      <p:grpSp>
        <p:nvGrpSpPr>
          <p:cNvPr id="253" name="Google Shape;253;p19"/>
          <p:cNvGrpSpPr/>
          <p:nvPr/>
        </p:nvGrpSpPr>
        <p:grpSpPr>
          <a:xfrm>
            <a:off x="10631179" y="9113412"/>
            <a:ext cx="7971754" cy="1393690"/>
            <a:chOff x="0" y="-241102"/>
            <a:chExt cx="10629005" cy="1858253"/>
          </a:xfrm>
        </p:grpSpPr>
        <p:grpSp>
          <p:nvGrpSpPr>
            <p:cNvPr id="254" name="Google Shape;254;p19"/>
            <p:cNvGrpSpPr/>
            <p:nvPr/>
          </p:nvGrpSpPr>
          <p:grpSpPr>
            <a:xfrm>
              <a:off x="0" y="-241102"/>
              <a:ext cx="10629005" cy="1858253"/>
              <a:chOff x="0" y="-47625"/>
              <a:chExt cx="2099557" cy="367062"/>
            </a:xfrm>
          </p:grpSpPr>
          <p:sp>
            <p:nvSpPr>
              <p:cNvPr id="255" name="Google Shape;255;p19"/>
              <p:cNvSpPr/>
              <p:nvPr/>
            </p:nvSpPr>
            <p:spPr>
              <a:xfrm>
                <a:off x="0" y="0"/>
                <a:ext cx="2099557" cy="319437"/>
              </a:xfrm>
              <a:custGeom>
                <a:avLst/>
                <a:gdLst/>
                <a:ahLst/>
                <a:cxnLst/>
                <a:rect l="l" t="t" r="r" b="b"/>
                <a:pathLst>
                  <a:path w="2099557" h="319437" extrusionOk="0">
                    <a:moveTo>
                      <a:pt x="49530" y="0"/>
                    </a:moveTo>
                    <a:lnTo>
                      <a:pt x="2050027" y="0"/>
                    </a:lnTo>
                    <a:cubicBezTo>
                      <a:pt x="2063163" y="0"/>
                      <a:pt x="2075761" y="5218"/>
                      <a:pt x="2085050" y="14507"/>
                    </a:cubicBezTo>
                    <a:cubicBezTo>
                      <a:pt x="2094338" y="23795"/>
                      <a:pt x="2099557" y="36394"/>
                      <a:pt x="2099557" y="49530"/>
                    </a:cubicBezTo>
                    <a:lnTo>
                      <a:pt x="2099557" y="269908"/>
                    </a:lnTo>
                    <a:cubicBezTo>
                      <a:pt x="2099557" y="283044"/>
                      <a:pt x="2094338" y="295642"/>
                      <a:pt x="2085050" y="304930"/>
                    </a:cubicBezTo>
                    <a:cubicBezTo>
                      <a:pt x="2075761" y="314219"/>
                      <a:pt x="2063163" y="319437"/>
                      <a:pt x="2050027" y="319437"/>
                    </a:cubicBezTo>
                    <a:lnTo>
                      <a:pt x="49530" y="319437"/>
                    </a:lnTo>
                    <a:cubicBezTo>
                      <a:pt x="36394" y="319437"/>
                      <a:pt x="23795" y="314219"/>
                      <a:pt x="14507" y="304930"/>
                    </a:cubicBezTo>
                    <a:cubicBezTo>
                      <a:pt x="5218" y="295642"/>
                      <a:pt x="0" y="283044"/>
                      <a:pt x="0" y="269908"/>
                    </a:cubicBezTo>
                    <a:lnTo>
                      <a:pt x="0" y="49530"/>
                    </a:lnTo>
                    <a:cubicBezTo>
                      <a:pt x="0" y="36394"/>
                      <a:pt x="5218" y="23795"/>
                      <a:pt x="14507" y="14507"/>
                    </a:cubicBezTo>
                    <a:cubicBezTo>
                      <a:pt x="23795" y="5218"/>
                      <a:pt x="36394" y="0"/>
                      <a:pt x="49530" y="0"/>
                    </a:cubicBezTo>
                    <a:close/>
                  </a:path>
                </a:pathLst>
              </a:custGeom>
              <a:solidFill>
                <a:srgbClr val="47CC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6" name="Google Shape;256;p19"/>
              <p:cNvSpPr txBox="1"/>
              <p:nvPr/>
            </p:nvSpPr>
            <p:spPr>
              <a:xfrm>
                <a:off x="0" y="-47625"/>
                <a:ext cx="2099557" cy="367062"/>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57" name="Google Shape;257;p19"/>
            <p:cNvSpPr/>
            <p:nvPr/>
          </p:nvSpPr>
          <p:spPr>
            <a:xfrm>
              <a:off x="8699654" y="111253"/>
              <a:ext cx="1237025" cy="1130109"/>
            </a:xfrm>
            <a:custGeom>
              <a:avLst/>
              <a:gdLst/>
              <a:ahLst/>
              <a:cxnLst/>
              <a:rect l="l" t="t" r="r" b="b"/>
              <a:pathLst>
                <a:path w="1237025" h="1130109" extrusionOk="0">
                  <a:moveTo>
                    <a:pt x="0" y="0"/>
                  </a:moveTo>
                  <a:lnTo>
                    <a:pt x="1237025" y="0"/>
                  </a:lnTo>
                  <a:lnTo>
                    <a:pt x="1237025" y="1130109"/>
                  </a:lnTo>
                  <a:lnTo>
                    <a:pt x="0" y="1130109"/>
                  </a:lnTo>
                  <a:lnTo>
                    <a:pt x="0" y="0"/>
                  </a:lnTo>
                  <a:close/>
                </a:path>
              </a:pathLst>
            </a:custGeom>
            <a:blipFill rotWithShape="1">
              <a:blip r:embed="rId7">
                <a:alphaModFix/>
              </a:blip>
              <a:stretch>
                <a:fillRect t="-515" b="-8940"/>
              </a:stretch>
            </a:blipFill>
            <a:ln>
              <a:noFill/>
            </a:ln>
          </p:spPr>
        </p:sp>
        <p:sp>
          <p:nvSpPr>
            <p:cNvPr id="258" name="Google Shape;258;p19"/>
            <p:cNvSpPr/>
            <p:nvPr/>
          </p:nvSpPr>
          <p:spPr>
            <a:xfrm>
              <a:off x="514388" y="111253"/>
              <a:ext cx="904078" cy="1212429"/>
            </a:xfrm>
            <a:custGeom>
              <a:avLst/>
              <a:gdLst/>
              <a:ahLst/>
              <a:cxnLst/>
              <a:rect l="l" t="t" r="r" b="b"/>
              <a:pathLst>
                <a:path w="904078" h="1212429" extrusionOk="0">
                  <a:moveTo>
                    <a:pt x="0" y="0"/>
                  </a:moveTo>
                  <a:lnTo>
                    <a:pt x="904078" y="0"/>
                  </a:lnTo>
                  <a:lnTo>
                    <a:pt x="904078" y="1212429"/>
                  </a:lnTo>
                  <a:lnTo>
                    <a:pt x="0" y="1212429"/>
                  </a:lnTo>
                  <a:lnTo>
                    <a:pt x="0" y="0"/>
                  </a:lnTo>
                  <a:close/>
                </a:path>
              </a:pathLst>
            </a:custGeom>
            <a:blipFill rotWithShape="1">
              <a:blip r:embed="rId8">
                <a:alphaModFix/>
              </a:blip>
              <a:stretch>
                <a:fillRect/>
              </a:stretch>
            </a:blipFill>
            <a:ln>
              <a:noFill/>
            </a:ln>
          </p:spPr>
        </p:sp>
        <p:sp>
          <p:nvSpPr>
            <p:cNvPr id="259" name="Google Shape;259;p19"/>
            <p:cNvSpPr txBox="1"/>
            <p:nvPr/>
          </p:nvSpPr>
          <p:spPr>
            <a:xfrm>
              <a:off x="0" y="263512"/>
              <a:ext cx="10209095" cy="412795"/>
            </a:xfrm>
            <a:prstGeom prst="rect">
              <a:avLst/>
            </a:prstGeom>
            <a:noFill/>
            <a:ln>
              <a:noFill/>
            </a:ln>
          </p:spPr>
          <p:txBody>
            <a:bodyPr spcFirstLastPara="1" wrap="square" lIns="0" tIns="0" rIns="0" bIns="0" anchor="t" anchorCtr="0">
              <a:spAutoFit/>
            </a:bodyPr>
            <a:lstStyle/>
            <a:p>
              <a:pPr marL="0" marR="0" lvl="0" indent="0" algn="ctr" rtl="0">
                <a:lnSpc>
                  <a:spcPct val="105019"/>
                </a:lnSpc>
                <a:spcBef>
                  <a:spcPts val="0"/>
                </a:spcBef>
                <a:spcAft>
                  <a:spcPts val="0"/>
                </a:spcAft>
                <a:buClr>
                  <a:srgbClr val="000000"/>
                </a:buClr>
                <a:buSzPts val="2251"/>
                <a:buFont typeface="Arial"/>
                <a:buNone/>
              </a:pPr>
              <a:r>
                <a:rPr lang="en-US" sz="2251" b="1" i="0" u="none" strike="noStrike" cap="none">
                  <a:solidFill>
                    <a:srgbClr val="18223D"/>
                  </a:solidFill>
                  <a:latin typeface="Roboto Slab"/>
                  <a:ea typeface="Roboto Slab"/>
                  <a:cs typeface="Roboto Slab"/>
                  <a:sym typeface="Roboto Slab"/>
                </a:rPr>
                <a:t>V Jornadas de Innovación Docente</a:t>
              </a:r>
              <a:endParaRPr sz="1400" b="0" i="0" u="none" strike="noStrike" cap="none">
                <a:solidFill>
                  <a:srgbClr val="000000"/>
                </a:solidFill>
                <a:latin typeface="Arial"/>
                <a:ea typeface="Arial"/>
                <a:cs typeface="Arial"/>
                <a:sym typeface="Arial"/>
              </a:endParaRPr>
            </a:p>
          </p:txBody>
        </p:sp>
        <p:sp>
          <p:nvSpPr>
            <p:cNvPr id="260" name="Google Shape;260;p19"/>
            <p:cNvSpPr txBox="1"/>
            <p:nvPr/>
          </p:nvSpPr>
          <p:spPr>
            <a:xfrm>
              <a:off x="0" y="752507"/>
              <a:ext cx="10209095" cy="385363"/>
            </a:xfrm>
            <a:prstGeom prst="rect">
              <a:avLst/>
            </a:prstGeom>
            <a:noFill/>
            <a:ln>
              <a:noFill/>
            </a:ln>
          </p:spPr>
          <p:txBody>
            <a:bodyPr spcFirstLastPara="1" wrap="square" lIns="0" tIns="0" rIns="0" bIns="0" anchor="t" anchorCtr="0">
              <a:spAutoFit/>
            </a:bodyPr>
            <a:lstStyle/>
            <a:p>
              <a:pPr marL="0" marR="0" lvl="0" indent="0" algn="ctr" rtl="0">
                <a:lnSpc>
                  <a:spcPct val="140057"/>
                </a:lnSpc>
                <a:spcBef>
                  <a:spcPts val="0"/>
                </a:spcBef>
                <a:spcAft>
                  <a:spcPts val="0"/>
                </a:spcAft>
                <a:buClr>
                  <a:srgbClr val="000000"/>
                </a:buClr>
                <a:buSzPts val="1745"/>
                <a:buFont typeface="Arial"/>
                <a:buNone/>
              </a:pPr>
              <a:r>
                <a:rPr lang="en-US" sz="1745" b="0" i="0" u="none" strike="noStrike" cap="none">
                  <a:solidFill>
                    <a:srgbClr val="000000"/>
                  </a:solidFill>
                  <a:latin typeface="Roboto"/>
                  <a:ea typeface="Roboto"/>
                  <a:cs typeface="Roboto"/>
                  <a:sym typeface="Roboto"/>
                </a:rPr>
                <a:t>05, 06 y 07 de febrero 2025</a:t>
              </a:r>
              <a:endParaRPr sz="1400" b="0" i="0" u="none" strike="noStrike" cap="none">
                <a:solidFill>
                  <a:srgbClr val="000000"/>
                </a:solidFill>
                <a:latin typeface="Arial"/>
                <a:ea typeface="Arial"/>
                <a:cs typeface="Arial"/>
                <a:sym typeface="Arial"/>
              </a:endParaRPr>
            </a:p>
          </p:txBody>
        </p:sp>
      </p:grpSp>
      <p:pic>
        <p:nvPicPr>
          <p:cNvPr id="261" name="Google Shape;261;p19"/>
          <p:cNvPicPr preferRelativeResize="0"/>
          <p:nvPr/>
        </p:nvPicPr>
        <p:blipFill rotWithShape="1">
          <a:blip r:embed="rId9">
            <a:alphaModFix/>
          </a:blip>
          <a:srcRect l="33830" t="28354" r="33872" b="17176"/>
          <a:stretch/>
        </p:blipFill>
        <p:spPr>
          <a:xfrm>
            <a:off x="1285589" y="5938293"/>
            <a:ext cx="3895708" cy="3482504"/>
          </a:xfrm>
          <a:prstGeom prst="rect">
            <a:avLst/>
          </a:prstGeom>
          <a:noFill/>
          <a:ln w="9525" cap="flat" cmpd="sng">
            <a:solidFill>
              <a:srgbClr val="FFCC00"/>
            </a:solidFill>
            <a:prstDash val="solid"/>
            <a:miter lim="800000"/>
            <a:headEnd type="none" w="sm" len="sm"/>
            <a:tailEnd type="none" w="sm" len="sm"/>
          </a:ln>
        </p:spPr>
      </p:pic>
      <p:sp>
        <p:nvSpPr>
          <p:cNvPr id="262" name="Google Shape;262;p19"/>
          <p:cNvSpPr/>
          <p:nvPr/>
        </p:nvSpPr>
        <p:spPr>
          <a:xfrm>
            <a:off x="581608" y="1051034"/>
            <a:ext cx="5133885" cy="4075666"/>
          </a:xfrm>
          <a:custGeom>
            <a:avLst/>
            <a:gdLst/>
            <a:ahLst/>
            <a:cxnLst/>
            <a:rect l="l" t="t" r="r" b="b"/>
            <a:pathLst>
              <a:path w="10916460" h="6891016" extrusionOk="0">
                <a:moveTo>
                  <a:pt x="0" y="0"/>
                </a:moveTo>
                <a:lnTo>
                  <a:pt x="10916460" y="0"/>
                </a:lnTo>
                <a:lnTo>
                  <a:pt x="10916460" y="6891016"/>
                </a:lnTo>
                <a:lnTo>
                  <a:pt x="0" y="6891016"/>
                </a:lnTo>
                <a:lnTo>
                  <a:pt x="0" y="0"/>
                </a:lnTo>
                <a:close/>
              </a:path>
            </a:pathLst>
          </a:custGeom>
          <a:blipFill rotWithShape="1">
            <a:blip r:embed="rId3">
              <a:alphaModFix amt="70000"/>
            </a:blip>
            <a:stretch>
              <a:fillRect/>
            </a:stretch>
          </a:blipFill>
          <a:ln>
            <a:noFill/>
          </a:ln>
        </p:spPr>
      </p:sp>
      <p:pic>
        <p:nvPicPr>
          <p:cNvPr id="263" name="Google Shape;263;p19"/>
          <p:cNvPicPr preferRelativeResize="0"/>
          <p:nvPr/>
        </p:nvPicPr>
        <p:blipFill rotWithShape="1">
          <a:blip r:embed="rId10">
            <a:alphaModFix/>
          </a:blip>
          <a:srcRect l="25004" t="26033" r="26659" b="11275"/>
          <a:stretch/>
        </p:blipFill>
        <p:spPr>
          <a:xfrm>
            <a:off x="1225807" y="1369174"/>
            <a:ext cx="3895708" cy="3439385"/>
          </a:xfrm>
          <a:prstGeom prst="rect">
            <a:avLst/>
          </a:prstGeom>
          <a:noFill/>
          <a:ln w="9525" cap="flat" cmpd="sng">
            <a:solidFill>
              <a:srgbClr val="FFCC00"/>
            </a:solidFill>
            <a:prstDash val="solid"/>
            <a:miter lim="800000"/>
            <a:headEnd type="none" w="sm" len="sm"/>
            <a:tailEnd type="none" w="sm" len="sm"/>
          </a:ln>
        </p:spPr>
      </p:pic>
      <p:sp>
        <p:nvSpPr>
          <p:cNvPr id="264" name="Google Shape;264;p19"/>
          <p:cNvSpPr/>
          <p:nvPr/>
        </p:nvSpPr>
        <p:spPr>
          <a:xfrm>
            <a:off x="7403831" y="4211702"/>
            <a:ext cx="9930857" cy="224676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Se generaron productos que dan cuenta del contraste de los conocimientos teóricos adquiridos en las asignaturas prácticas de Innovación Empresarial y Gestión del Conocimiento con su aplicación en diferentes espacios de aprendizaje e interacción.</a:t>
            </a:r>
            <a:endParaRPr sz="2800" b="0" i="0" u="none" strike="noStrike" cap="none">
              <a:solidFill>
                <a:srgbClr val="000000"/>
              </a:solidFill>
              <a:latin typeface="Roboto"/>
              <a:ea typeface="Roboto"/>
              <a:cs typeface="Roboto"/>
              <a:sym typeface="Roboto"/>
            </a:endParaRPr>
          </a:p>
        </p:txBody>
      </p:sp>
      <p:sp>
        <p:nvSpPr>
          <p:cNvPr id="265" name="Google Shape;265;p19"/>
          <p:cNvSpPr/>
          <p:nvPr/>
        </p:nvSpPr>
        <p:spPr>
          <a:xfrm>
            <a:off x="7403830" y="6930290"/>
            <a:ext cx="10215974" cy="181588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Los resultados evidencian la apropiación, transferencia y aplicación de los conocimientos favoreciendo los aprendizajes, contribuyendo al desarrollo de competencias investigativas y el fortalecimiento de la internacionalización de los procesos.</a:t>
            </a:r>
            <a:endParaRPr sz="2800" b="0" i="0" u="none" strike="noStrike" cap="none">
              <a:solidFill>
                <a:srgbClr val="000000"/>
              </a:solidFill>
              <a:latin typeface="Roboto"/>
              <a:ea typeface="Roboto"/>
              <a:cs typeface="Roboto"/>
              <a:sym typeface="Roboto"/>
            </a:endParaRPr>
          </a:p>
        </p:txBody>
      </p:sp>
      <p:sp>
        <p:nvSpPr>
          <p:cNvPr id="266" name="Google Shape;266;p19"/>
          <p:cNvSpPr/>
          <p:nvPr/>
        </p:nvSpPr>
        <p:spPr>
          <a:xfrm>
            <a:off x="6138256" y="4724369"/>
            <a:ext cx="956353" cy="804661"/>
          </a:xfrm>
          <a:custGeom>
            <a:avLst/>
            <a:gdLst/>
            <a:ahLst/>
            <a:cxnLst/>
            <a:rect l="l" t="t" r="r" b="b"/>
            <a:pathLst>
              <a:path w="1189742" h="1189742" extrusionOk="0">
                <a:moveTo>
                  <a:pt x="0" y="0"/>
                </a:moveTo>
                <a:lnTo>
                  <a:pt x="1189743" y="0"/>
                </a:lnTo>
                <a:lnTo>
                  <a:pt x="1189743" y="1189742"/>
                </a:lnTo>
                <a:lnTo>
                  <a:pt x="0" y="1189742"/>
                </a:lnTo>
                <a:lnTo>
                  <a:pt x="0" y="0"/>
                </a:lnTo>
                <a:close/>
              </a:path>
            </a:pathLst>
          </a:custGeom>
          <a:blipFill rotWithShape="1">
            <a:blip r:embed="rId6">
              <a:alphaModFix/>
            </a:blip>
            <a:stretch>
              <a:fillRect/>
            </a:stretch>
          </a:blipFill>
          <a:ln>
            <a:noFill/>
          </a:ln>
        </p:spPr>
      </p:sp>
      <p:sp>
        <p:nvSpPr>
          <p:cNvPr id="267" name="Google Shape;267;p19"/>
          <p:cNvSpPr/>
          <p:nvPr/>
        </p:nvSpPr>
        <p:spPr>
          <a:xfrm>
            <a:off x="6101347" y="2657980"/>
            <a:ext cx="993262" cy="861774"/>
          </a:xfrm>
          <a:custGeom>
            <a:avLst/>
            <a:gdLst/>
            <a:ahLst/>
            <a:cxnLst/>
            <a:rect l="l" t="t" r="r" b="b"/>
            <a:pathLst>
              <a:path w="1189742" h="1189742" extrusionOk="0">
                <a:moveTo>
                  <a:pt x="0" y="0"/>
                </a:moveTo>
                <a:lnTo>
                  <a:pt x="1189743" y="0"/>
                </a:lnTo>
                <a:lnTo>
                  <a:pt x="1189743" y="1189742"/>
                </a:lnTo>
                <a:lnTo>
                  <a:pt x="0" y="1189742"/>
                </a:lnTo>
                <a:lnTo>
                  <a:pt x="0" y="0"/>
                </a:lnTo>
                <a:close/>
              </a:path>
            </a:pathLst>
          </a:custGeom>
          <a:blipFill rotWithShape="1">
            <a:blip r:embed="rId11">
              <a:alphaModFix/>
            </a:blip>
            <a:stretch>
              <a:fillRect/>
            </a:stretch>
          </a:blipFill>
          <a:ln>
            <a:noFill/>
          </a:ln>
        </p:spPr>
      </p:sp>
      <p:sp>
        <p:nvSpPr>
          <p:cNvPr id="268" name="Google Shape;268;p19"/>
          <p:cNvSpPr/>
          <p:nvPr/>
        </p:nvSpPr>
        <p:spPr>
          <a:xfrm>
            <a:off x="6147359" y="7239471"/>
            <a:ext cx="993262" cy="861774"/>
          </a:xfrm>
          <a:custGeom>
            <a:avLst/>
            <a:gdLst/>
            <a:ahLst/>
            <a:cxnLst/>
            <a:rect l="l" t="t" r="r" b="b"/>
            <a:pathLst>
              <a:path w="1335867" h="1335867" extrusionOk="0">
                <a:moveTo>
                  <a:pt x="0" y="0"/>
                </a:moveTo>
                <a:lnTo>
                  <a:pt x="1335867" y="0"/>
                </a:lnTo>
                <a:lnTo>
                  <a:pt x="1335867" y="1335868"/>
                </a:lnTo>
                <a:lnTo>
                  <a:pt x="0" y="1335868"/>
                </a:lnTo>
                <a:lnTo>
                  <a:pt x="0" y="0"/>
                </a:lnTo>
                <a:close/>
              </a:path>
            </a:pathLst>
          </a:custGeom>
          <a:blipFill rotWithShape="1">
            <a:blip r:embed="rId12">
              <a:alphaModFix/>
            </a:blip>
            <a:stretch>
              <a:fillRect/>
            </a:stretch>
          </a:blipFill>
          <a:ln>
            <a:noFill/>
          </a:ln>
        </p:spPr>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6E7ED"/>
        </a:solidFill>
        <a:effectLst/>
      </p:bgPr>
    </p:bg>
    <p:spTree>
      <p:nvGrpSpPr>
        <p:cNvPr id="1" name="Shape 273"/>
        <p:cNvGrpSpPr/>
        <p:nvPr/>
      </p:nvGrpSpPr>
      <p:grpSpPr>
        <a:xfrm>
          <a:off x="0" y="0"/>
          <a:ext cx="0" cy="0"/>
          <a:chOff x="0" y="0"/>
          <a:chExt cx="0" cy="0"/>
        </a:xfrm>
      </p:grpSpPr>
      <p:sp>
        <p:nvSpPr>
          <p:cNvPr id="274" name="Google Shape;274;p20"/>
          <p:cNvSpPr txBox="1"/>
          <p:nvPr/>
        </p:nvSpPr>
        <p:spPr>
          <a:xfrm>
            <a:off x="3326755" y="624895"/>
            <a:ext cx="10813754" cy="1181734"/>
          </a:xfrm>
          <a:prstGeom prst="rect">
            <a:avLst/>
          </a:prstGeom>
          <a:noFill/>
          <a:ln>
            <a:noFill/>
          </a:ln>
        </p:spPr>
        <p:txBody>
          <a:bodyPr spcFirstLastPara="1" wrap="square" lIns="0" tIns="0" rIns="0" bIns="0" anchor="t" anchorCtr="0">
            <a:spAutoFit/>
          </a:bodyPr>
          <a:lstStyle/>
          <a:p>
            <a:pPr marL="0" marR="0" lvl="0" indent="0" algn="ctr" rtl="0">
              <a:lnSpc>
                <a:spcPct val="120003"/>
              </a:lnSpc>
              <a:spcBef>
                <a:spcPts val="0"/>
              </a:spcBef>
              <a:spcAft>
                <a:spcPts val="0"/>
              </a:spcAft>
              <a:buClr>
                <a:srgbClr val="000000"/>
              </a:buClr>
              <a:buSzPts val="6399"/>
              <a:buFont typeface="Arial"/>
              <a:buNone/>
            </a:pPr>
            <a:r>
              <a:rPr lang="en-US" sz="6399" b="1" i="0" u="none" strike="noStrike" cap="none">
                <a:solidFill>
                  <a:srgbClr val="8F6F16"/>
                </a:solidFill>
                <a:latin typeface="Roboto Slab"/>
                <a:ea typeface="Roboto Slab"/>
                <a:cs typeface="Roboto Slab"/>
                <a:sym typeface="Roboto Slab"/>
              </a:rPr>
              <a:t>Beneficios obtenidos</a:t>
            </a:r>
            <a:endParaRPr sz="1400" b="0" i="0" u="none" strike="noStrike" cap="none">
              <a:solidFill>
                <a:srgbClr val="000000"/>
              </a:solidFill>
              <a:latin typeface="Arial"/>
              <a:ea typeface="Arial"/>
              <a:cs typeface="Arial"/>
              <a:sym typeface="Arial"/>
            </a:endParaRPr>
          </a:p>
        </p:txBody>
      </p:sp>
      <p:sp>
        <p:nvSpPr>
          <p:cNvPr id="275" name="Google Shape;275;p20"/>
          <p:cNvSpPr txBox="1"/>
          <p:nvPr/>
        </p:nvSpPr>
        <p:spPr>
          <a:xfrm>
            <a:off x="3638144" y="2115714"/>
            <a:ext cx="12387253" cy="861774"/>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La mejora de la comprensión al dedicar tiempo  valioso a la aplicación práctica de los conocimientos adquiridos.</a:t>
            </a:r>
            <a:endParaRPr/>
          </a:p>
        </p:txBody>
      </p:sp>
      <p:sp>
        <p:nvSpPr>
          <p:cNvPr id="276" name="Google Shape;276;p20"/>
          <p:cNvSpPr/>
          <p:nvPr/>
        </p:nvSpPr>
        <p:spPr>
          <a:xfrm>
            <a:off x="-1256673" y="-1792839"/>
            <a:ext cx="3590166" cy="3585678"/>
          </a:xfrm>
          <a:custGeom>
            <a:avLst/>
            <a:gdLst/>
            <a:ahLst/>
            <a:cxnLst/>
            <a:rect l="l" t="t" r="r" b="b"/>
            <a:pathLst>
              <a:path w="3590166" h="3585678" extrusionOk="0">
                <a:moveTo>
                  <a:pt x="0" y="0"/>
                </a:moveTo>
                <a:lnTo>
                  <a:pt x="3590166" y="0"/>
                </a:lnTo>
                <a:lnTo>
                  <a:pt x="3590166" y="3585678"/>
                </a:lnTo>
                <a:lnTo>
                  <a:pt x="0" y="3585678"/>
                </a:lnTo>
                <a:lnTo>
                  <a:pt x="0" y="0"/>
                </a:lnTo>
                <a:close/>
              </a:path>
            </a:pathLst>
          </a:custGeom>
          <a:blipFill rotWithShape="1">
            <a:blip r:embed="rId3">
              <a:alphaModFix amt="60000"/>
            </a:blip>
            <a:stretch>
              <a:fillRect/>
            </a:stretch>
          </a:blipFill>
          <a:ln>
            <a:noFill/>
          </a:ln>
        </p:spPr>
      </p:sp>
      <p:sp>
        <p:nvSpPr>
          <p:cNvPr id="277" name="Google Shape;277;p20"/>
          <p:cNvSpPr/>
          <p:nvPr/>
        </p:nvSpPr>
        <p:spPr>
          <a:xfrm>
            <a:off x="2075834" y="8792268"/>
            <a:ext cx="4540600" cy="4534924"/>
          </a:xfrm>
          <a:custGeom>
            <a:avLst/>
            <a:gdLst/>
            <a:ahLst/>
            <a:cxnLst/>
            <a:rect l="l" t="t" r="r" b="b"/>
            <a:pathLst>
              <a:path w="4540600" h="4534924" extrusionOk="0">
                <a:moveTo>
                  <a:pt x="0" y="0"/>
                </a:moveTo>
                <a:lnTo>
                  <a:pt x="4540601" y="0"/>
                </a:lnTo>
                <a:lnTo>
                  <a:pt x="4540601" y="4534924"/>
                </a:lnTo>
                <a:lnTo>
                  <a:pt x="0" y="4534924"/>
                </a:lnTo>
                <a:lnTo>
                  <a:pt x="0" y="0"/>
                </a:lnTo>
                <a:close/>
              </a:path>
            </a:pathLst>
          </a:custGeom>
          <a:blipFill rotWithShape="1">
            <a:blip r:embed="rId4">
              <a:alphaModFix amt="60000"/>
            </a:blip>
            <a:stretch>
              <a:fillRect/>
            </a:stretch>
          </a:blipFill>
          <a:ln>
            <a:noFill/>
          </a:ln>
        </p:spPr>
      </p:sp>
      <p:sp>
        <p:nvSpPr>
          <p:cNvPr id="278" name="Google Shape;278;p20"/>
          <p:cNvSpPr/>
          <p:nvPr/>
        </p:nvSpPr>
        <p:spPr>
          <a:xfrm>
            <a:off x="2333493" y="2212989"/>
            <a:ext cx="993262" cy="861774"/>
          </a:xfrm>
          <a:custGeom>
            <a:avLst/>
            <a:gdLst/>
            <a:ahLst/>
            <a:cxnLst/>
            <a:rect l="l" t="t" r="r" b="b"/>
            <a:pathLst>
              <a:path w="1189742" h="1189742" extrusionOk="0">
                <a:moveTo>
                  <a:pt x="0" y="0"/>
                </a:moveTo>
                <a:lnTo>
                  <a:pt x="1189743" y="0"/>
                </a:lnTo>
                <a:lnTo>
                  <a:pt x="1189743" y="1189742"/>
                </a:lnTo>
                <a:lnTo>
                  <a:pt x="0" y="1189742"/>
                </a:lnTo>
                <a:lnTo>
                  <a:pt x="0" y="0"/>
                </a:lnTo>
                <a:close/>
              </a:path>
            </a:pathLst>
          </a:custGeom>
          <a:blipFill rotWithShape="1">
            <a:blip r:embed="rId5">
              <a:alphaModFix/>
            </a:blip>
            <a:stretch>
              <a:fillRect/>
            </a:stretch>
          </a:blipFill>
          <a:ln>
            <a:noFill/>
          </a:ln>
        </p:spPr>
      </p:sp>
      <p:sp>
        <p:nvSpPr>
          <p:cNvPr id="279" name="Google Shape;279;p20"/>
          <p:cNvSpPr/>
          <p:nvPr/>
        </p:nvSpPr>
        <p:spPr>
          <a:xfrm>
            <a:off x="17098258" y="-935992"/>
            <a:ext cx="2559563" cy="2559563"/>
          </a:xfrm>
          <a:custGeom>
            <a:avLst/>
            <a:gdLst/>
            <a:ahLst/>
            <a:cxnLst/>
            <a:rect l="l" t="t" r="r" b="b"/>
            <a:pathLst>
              <a:path w="2559563" h="2559563" extrusionOk="0">
                <a:moveTo>
                  <a:pt x="0" y="0"/>
                </a:moveTo>
                <a:lnTo>
                  <a:pt x="2559563" y="0"/>
                </a:lnTo>
                <a:lnTo>
                  <a:pt x="2559563" y="2559563"/>
                </a:lnTo>
                <a:lnTo>
                  <a:pt x="0" y="2559563"/>
                </a:lnTo>
                <a:lnTo>
                  <a:pt x="0" y="0"/>
                </a:lnTo>
                <a:close/>
              </a:path>
            </a:pathLst>
          </a:custGeom>
          <a:blipFill rotWithShape="1">
            <a:blip r:embed="rId6">
              <a:alphaModFix/>
            </a:blip>
            <a:stretch>
              <a:fillRect/>
            </a:stretch>
          </a:blipFill>
          <a:ln>
            <a:noFill/>
          </a:ln>
        </p:spPr>
      </p:sp>
      <p:grpSp>
        <p:nvGrpSpPr>
          <p:cNvPr id="280" name="Google Shape;280;p20"/>
          <p:cNvGrpSpPr/>
          <p:nvPr/>
        </p:nvGrpSpPr>
        <p:grpSpPr>
          <a:xfrm>
            <a:off x="10631179" y="9113412"/>
            <a:ext cx="7971754" cy="1393690"/>
            <a:chOff x="0" y="-241102"/>
            <a:chExt cx="10629005" cy="1858253"/>
          </a:xfrm>
        </p:grpSpPr>
        <p:grpSp>
          <p:nvGrpSpPr>
            <p:cNvPr id="281" name="Google Shape;281;p20"/>
            <p:cNvGrpSpPr/>
            <p:nvPr/>
          </p:nvGrpSpPr>
          <p:grpSpPr>
            <a:xfrm>
              <a:off x="0" y="-241102"/>
              <a:ext cx="10629005" cy="1858253"/>
              <a:chOff x="0" y="-47625"/>
              <a:chExt cx="2099557" cy="367062"/>
            </a:xfrm>
          </p:grpSpPr>
          <p:sp>
            <p:nvSpPr>
              <p:cNvPr id="282" name="Google Shape;282;p20"/>
              <p:cNvSpPr/>
              <p:nvPr/>
            </p:nvSpPr>
            <p:spPr>
              <a:xfrm>
                <a:off x="0" y="0"/>
                <a:ext cx="2099557" cy="319437"/>
              </a:xfrm>
              <a:custGeom>
                <a:avLst/>
                <a:gdLst/>
                <a:ahLst/>
                <a:cxnLst/>
                <a:rect l="l" t="t" r="r" b="b"/>
                <a:pathLst>
                  <a:path w="2099557" h="319437" extrusionOk="0">
                    <a:moveTo>
                      <a:pt x="49530" y="0"/>
                    </a:moveTo>
                    <a:lnTo>
                      <a:pt x="2050027" y="0"/>
                    </a:lnTo>
                    <a:cubicBezTo>
                      <a:pt x="2063163" y="0"/>
                      <a:pt x="2075761" y="5218"/>
                      <a:pt x="2085050" y="14507"/>
                    </a:cubicBezTo>
                    <a:cubicBezTo>
                      <a:pt x="2094338" y="23795"/>
                      <a:pt x="2099557" y="36394"/>
                      <a:pt x="2099557" y="49530"/>
                    </a:cubicBezTo>
                    <a:lnTo>
                      <a:pt x="2099557" y="269908"/>
                    </a:lnTo>
                    <a:cubicBezTo>
                      <a:pt x="2099557" y="283044"/>
                      <a:pt x="2094338" y="295642"/>
                      <a:pt x="2085050" y="304930"/>
                    </a:cubicBezTo>
                    <a:cubicBezTo>
                      <a:pt x="2075761" y="314219"/>
                      <a:pt x="2063163" y="319437"/>
                      <a:pt x="2050027" y="319437"/>
                    </a:cubicBezTo>
                    <a:lnTo>
                      <a:pt x="49530" y="319437"/>
                    </a:lnTo>
                    <a:cubicBezTo>
                      <a:pt x="36394" y="319437"/>
                      <a:pt x="23795" y="314219"/>
                      <a:pt x="14507" y="304930"/>
                    </a:cubicBezTo>
                    <a:cubicBezTo>
                      <a:pt x="5218" y="295642"/>
                      <a:pt x="0" y="283044"/>
                      <a:pt x="0" y="269908"/>
                    </a:cubicBezTo>
                    <a:lnTo>
                      <a:pt x="0" y="49530"/>
                    </a:lnTo>
                    <a:cubicBezTo>
                      <a:pt x="0" y="36394"/>
                      <a:pt x="5218" y="23795"/>
                      <a:pt x="14507" y="14507"/>
                    </a:cubicBezTo>
                    <a:cubicBezTo>
                      <a:pt x="23795" y="5218"/>
                      <a:pt x="36394" y="0"/>
                      <a:pt x="49530" y="0"/>
                    </a:cubicBezTo>
                    <a:close/>
                  </a:path>
                </a:pathLst>
              </a:custGeom>
              <a:solidFill>
                <a:srgbClr val="47CC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3" name="Google Shape;283;p20"/>
              <p:cNvSpPr txBox="1"/>
              <p:nvPr/>
            </p:nvSpPr>
            <p:spPr>
              <a:xfrm>
                <a:off x="0" y="-47625"/>
                <a:ext cx="2099557" cy="367062"/>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84" name="Google Shape;284;p20"/>
            <p:cNvSpPr/>
            <p:nvPr/>
          </p:nvSpPr>
          <p:spPr>
            <a:xfrm>
              <a:off x="8699654" y="111253"/>
              <a:ext cx="1237025" cy="1130109"/>
            </a:xfrm>
            <a:custGeom>
              <a:avLst/>
              <a:gdLst/>
              <a:ahLst/>
              <a:cxnLst/>
              <a:rect l="l" t="t" r="r" b="b"/>
              <a:pathLst>
                <a:path w="1237025" h="1130109" extrusionOk="0">
                  <a:moveTo>
                    <a:pt x="0" y="0"/>
                  </a:moveTo>
                  <a:lnTo>
                    <a:pt x="1237025" y="0"/>
                  </a:lnTo>
                  <a:lnTo>
                    <a:pt x="1237025" y="1130109"/>
                  </a:lnTo>
                  <a:lnTo>
                    <a:pt x="0" y="1130109"/>
                  </a:lnTo>
                  <a:lnTo>
                    <a:pt x="0" y="0"/>
                  </a:lnTo>
                  <a:close/>
                </a:path>
              </a:pathLst>
            </a:custGeom>
            <a:blipFill rotWithShape="1">
              <a:blip r:embed="rId7">
                <a:alphaModFix/>
              </a:blip>
              <a:stretch>
                <a:fillRect t="-515" b="-8940"/>
              </a:stretch>
            </a:blipFill>
            <a:ln>
              <a:noFill/>
            </a:ln>
          </p:spPr>
        </p:sp>
        <p:sp>
          <p:nvSpPr>
            <p:cNvPr id="285" name="Google Shape;285;p20"/>
            <p:cNvSpPr/>
            <p:nvPr/>
          </p:nvSpPr>
          <p:spPr>
            <a:xfrm>
              <a:off x="514388" y="111253"/>
              <a:ext cx="904078" cy="1212429"/>
            </a:xfrm>
            <a:custGeom>
              <a:avLst/>
              <a:gdLst/>
              <a:ahLst/>
              <a:cxnLst/>
              <a:rect l="l" t="t" r="r" b="b"/>
              <a:pathLst>
                <a:path w="904078" h="1212429" extrusionOk="0">
                  <a:moveTo>
                    <a:pt x="0" y="0"/>
                  </a:moveTo>
                  <a:lnTo>
                    <a:pt x="904078" y="0"/>
                  </a:lnTo>
                  <a:lnTo>
                    <a:pt x="904078" y="1212429"/>
                  </a:lnTo>
                  <a:lnTo>
                    <a:pt x="0" y="1212429"/>
                  </a:lnTo>
                  <a:lnTo>
                    <a:pt x="0" y="0"/>
                  </a:lnTo>
                  <a:close/>
                </a:path>
              </a:pathLst>
            </a:custGeom>
            <a:blipFill rotWithShape="1">
              <a:blip r:embed="rId8">
                <a:alphaModFix/>
              </a:blip>
              <a:stretch>
                <a:fillRect/>
              </a:stretch>
            </a:blipFill>
            <a:ln>
              <a:noFill/>
            </a:ln>
          </p:spPr>
        </p:sp>
        <p:sp>
          <p:nvSpPr>
            <p:cNvPr id="286" name="Google Shape;286;p20"/>
            <p:cNvSpPr txBox="1"/>
            <p:nvPr/>
          </p:nvSpPr>
          <p:spPr>
            <a:xfrm>
              <a:off x="0" y="263512"/>
              <a:ext cx="10209095" cy="412795"/>
            </a:xfrm>
            <a:prstGeom prst="rect">
              <a:avLst/>
            </a:prstGeom>
            <a:noFill/>
            <a:ln>
              <a:noFill/>
            </a:ln>
          </p:spPr>
          <p:txBody>
            <a:bodyPr spcFirstLastPara="1" wrap="square" lIns="0" tIns="0" rIns="0" bIns="0" anchor="t" anchorCtr="0">
              <a:spAutoFit/>
            </a:bodyPr>
            <a:lstStyle/>
            <a:p>
              <a:pPr marL="0" marR="0" lvl="0" indent="0" algn="ctr" rtl="0">
                <a:lnSpc>
                  <a:spcPct val="105019"/>
                </a:lnSpc>
                <a:spcBef>
                  <a:spcPts val="0"/>
                </a:spcBef>
                <a:spcAft>
                  <a:spcPts val="0"/>
                </a:spcAft>
                <a:buClr>
                  <a:srgbClr val="000000"/>
                </a:buClr>
                <a:buSzPts val="2251"/>
                <a:buFont typeface="Arial"/>
                <a:buNone/>
              </a:pPr>
              <a:r>
                <a:rPr lang="en-US" sz="2251" b="1" i="0" u="none" strike="noStrike" cap="none">
                  <a:solidFill>
                    <a:srgbClr val="18223D"/>
                  </a:solidFill>
                  <a:latin typeface="Roboto Slab"/>
                  <a:ea typeface="Roboto Slab"/>
                  <a:cs typeface="Roboto Slab"/>
                  <a:sym typeface="Roboto Slab"/>
                </a:rPr>
                <a:t>V Jornadas de Innovación Docente</a:t>
              </a:r>
              <a:endParaRPr sz="1400" b="0" i="0" u="none" strike="noStrike" cap="none">
                <a:solidFill>
                  <a:srgbClr val="000000"/>
                </a:solidFill>
                <a:latin typeface="Arial"/>
                <a:ea typeface="Arial"/>
                <a:cs typeface="Arial"/>
                <a:sym typeface="Arial"/>
              </a:endParaRPr>
            </a:p>
          </p:txBody>
        </p:sp>
        <p:sp>
          <p:nvSpPr>
            <p:cNvPr id="287" name="Google Shape;287;p20"/>
            <p:cNvSpPr txBox="1"/>
            <p:nvPr/>
          </p:nvSpPr>
          <p:spPr>
            <a:xfrm>
              <a:off x="0" y="752507"/>
              <a:ext cx="10209095" cy="385363"/>
            </a:xfrm>
            <a:prstGeom prst="rect">
              <a:avLst/>
            </a:prstGeom>
            <a:noFill/>
            <a:ln>
              <a:noFill/>
            </a:ln>
          </p:spPr>
          <p:txBody>
            <a:bodyPr spcFirstLastPara="1" wrap="square" lIns="0" tIns="0" rIns="0" bIns="0" anchor="t" anchorCtr="0">
              <a:spAutoFit/>
            </a:bodyPr>
            <a:lstStyle/>
            <a:p>
              <a:pPr marL="0" marR="0" lvl="0" indent="0" algn="ctr" rtl="0">
                <a:lnSpc>
                  <a:spcPct val="140057"/>
                </a:lnSpc>
                <a:spcBef>
                  <a:spcPts val="0"/>
                </a:spcBef>
                <a:spcAft>
                  <a:spcPts val="0"/>
                </a:spcAft>
                <a:buClr>
                  <a:srgbClr val="000000"/>
                </a:buClr>
                <a:buSzPts val="1745"/>
                <a:buFont typeface="Arial"/>
                <a:buNone/>
              </a:pPr>
              <a:r>
                <a:rPr lang="en-US" sz="1745" b="0" i="0" u="none" strike="noStrike" cap="none">
                  <a:solidFill>
                    <a:srgbClr val="000000"/>
                  </a:solidFill>
                  <a:latin typeface="Roboto"/>
                  <a:ea typeface="Roboto"/>
                  <a:cs typeface="Roboto"/>
                  <a:sym typeface="Roboto"/>
                </a:rPr>
                <a:t>05, 06 y 07 de febrero 2025</a:t>
              </a:r>
              <a:endParaRPr sz="1400" b="0" i="0" u="none" strike="noStrike" cap="none">
                <a:solidFill>
                  <a:srgbClr val="000000"/>
                </a:solidFill>
                <a:latin typeface="Arial"/>
                <a:ea typeface="Arial"/>
                <a:cs typeface="Arial"/>
                <a:sym typeface="Arial"/>
              </a:endParaRPr>
            </a:p>
          </p:txBody>
        </p:sp>
      </p:grpSp>
      <p:sp>
        <p:nvSpPr>
          <p:cNvPr id="288" name="Google Shape;288;p20"/>
          <p:cNvSpPr/>
          <p:nvPr/>
        </p:nvSpPr>
        <p:spPr>
          <a:xfrm>
            <a:off x="3540869" y="6364269"/>
            <a:ext cx="10978911" cy="95410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La promoción del aprendizaje colaborativo y el intercambio cultural con profesores y estudiantes de otros países.</a:t>
            </a:r>
            <a:endParaRPr/>
          </a:p>
        </p:txBody>
      </p:sp>
      <p:sp>
        <p:nvSpPr>
          <p:cNvPr id="289" name="Google Shape;289;p20"/>
          <p:cNvSpPr/>
          <p:nvPr/>
        </p:nvSpPr>
        <p:spPr>
          <a:xfrm>
            <a:off x="2333493" y="3608255"/>
            <a:ext cx="993262" cy="861774"/>
          </a:xfrm>
          <a:custGeom>
            <a:avLst/>
            <a:gdLst/>
            <a:ahLst/>
            <a:cxnLst/>
            <a:rect l="l" t="t" r="r" b="b"/>
            <a:pathLst>
              <a:path w="1335867" h="1335867" extrusionOk="0">
                <a:moveTo>
                  <a:pt x="0" y="0"/>
                </a:moveTo>
                <a:lnTo>
                  <a:pt x="1335867" y="0"/>
                </a:lnTo>
                <a:lnTo>
                  <a:pt x="1335867" y="1335868"/>
                </a:lnTo>
                <a:lnTo>
                  <a:pt x="0" y="1335868"/>
                </a:lnTo>
                <a:lnTo>
                  <a:pt x="0" y="0"/>
                </a:lnTo>
                <a:close/>
              </a:path>
            </a:pathLst>
          </a:custGeom>
          <a:blipFill rotWithShape="1">
            <a:blip r:embed="rId6">
              <a:alphaModFix/>
            </a:blip>
            <a:stretch>
              <a:fillRect/>
            </a:stretch>
          </a:blipFill>
          <a:ln>
            <a:noFill/>
          </a:ln>
        </p:spPr>
      </p:sp>
      <p:sp>
        <p:nvSpPr>
          <p:cNvPr id="290" name="Google Shape;290;p20"/>
          <p:cNvSpPr/>
          <p:nvPr/>
        </p:nvSpPr>
        <p:spPr>
          <a:xfrm>
            <a:off x="2333493" y="5085741"/>
            <a:ext cx="993262" cy="861774"/>
          </a:xfrm>
          <a:custGeom>
            <a:avLst/>
            <a:gdLst/>
            <a:ahLst/>
            <a:cxnLst/>
            <a:rect l="l" t="t" r="r" b="b"/>
            <a:pathLst>
              <a:path w="1335867" h="1335867" extrusionOk="0">
                <a:moveTo>
                  <a:pt x="0" y="0"/>
                </a:moveTo>
                <a:lnTo>
                  <a:pt x="1335867" y="0"/>
                </a:lnTo>
                <a:lnTo>
                  <a:pt x="1335867" y="1335868"/>
                </a:lnTo>
                <a:lnTo>
                  <a:pt x="0" y="1335868"/>
                </a:lnTo>
                <a:lnTo>
                  <a:pt x="0" y="0"/>
                </a:lnTo>
                <a:close/>
              </a:path>
            </a:pathLst>
          </a:custGeom>
          <a:blipFill rotWithShape="1">
            <a:blip r:embed="rId9">
              <a:alphaModFix/>
            </a:blip>
            <a:stretch>
              <a:fillRect/>
            </a:stretch>
          </a:blipFill>
          <a:ln>
            <a:noFill/>
          </a:ln>
        </p:spPr>
      </p:sp>
      <p:sp>
        <p:nvSpPr>
          <p:cNvPr id="291" name="Google Shape;291;p20"/>
          <p:cNvSpPr/>
          <p:nvPr/>
        </p:nvSpPr>
        <p:spPr>
          <a:xfrm>
            <a:off x="2333493" y="6410436"/>
            <a:ext cx="993262" cy="861774"/>
          </a:xfrm>
          <a:custGeom>
            <a:avLst/>
            <a:gdLst/>
            <a:ahLst/>
            <a:cxnLst/>
            <a:rect l="l" t="t" r="r" b="b"/>
            <a:pathLst>
              <a:path w="1335867" h="1335867" extrusionOk="0">
                <a:moveTo>
                  <a:pt x="0" y="0"/>
                </a:moveTo>
                <a:lnTo>
                  <a:pt x="1335868" y="0"/>
                </a:lnTo>
                <a:lnTo>
                  <a:pt x="1335868" y="1335868"/>
                </a:lnTo>
                <a:lnTo>
                  <a:pt x="0" y="1335868"/>
                </a:lnTo>
                <a:lnTo>
                  <a:pt x="0" y="0"/>
                </a:lnTo>
                <a:close/>
              </a:path>
            </a:pathLst>
          </a:custGeom>
          <a:blipFill rotWithShape="1">
            <a:blip r:embed="rId10">
              <a:alphaModFix/>
            </a:blip>
            <a:stretch>
              <a:fillRect/>
            </a:stretch>
          </a:blipFill>
          <a:ln>
            <a:noFill/>
          </a:ln>
        </p:spPr>
      </p:sp>
      <p:sp>
        <p:nvSpPr>
          <p:cNvPr id="292" name="Google Shape;292;p20"/>
          <p:cNvSpPr/>
          <p:nvPr/>
        </p:nvSpPr>
        <p:spPr>
          <a:xfrm>
            <a:off x="3521305" y="3503722"/>
            <a:ext cx="10978911" cy="95410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El fortalecimiento en el uso de tecnologías de la información y la comunicación en el proceso educativo.</a:t>
            </a:r>
            <a:endParaRPr/>
          </a:p>
        </p:txBody>
      </p:sp>
      <p:sp>
        <p:nvSpPr>
          <p:cNvPr id="293" name="Google Shape;293;p20"/>
          <p:cNvSpPr/>
          <p:nvPr/>
        </p:nvSpPr>
        <p:spPr>
          <a:xfrm>
            <a:off x="3540869" y="4945148"/>
            <a:ext cx="11577721" cy="95410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La preparación de los estudiantes para enfrentar desafíos reales en su campo profesional.</a:t>
            </a:r>
            <a:endParaRPr/>
          </a:p>
        </p:txBody>
      </p:sp>
      <p:sp>
        <p:nvSpPr>
          <p:cNvPr id="294" name="Google Shape;294;p20"/>
          <p:cNvSpPr/>
          <p:nvPr/>
        </p:nvSpPr>
        <p:spPr>
          <a:xfrm>
            <a:off x="2333493" y="7930494"/>
            <a:ext cx="993262" cy="861774"/>
          </a:xfrm>
          <a:custGeom>
            <a:avLst/>
            <a:gdLst/>
            <a:ahLst/>
            <a:cxnLst/>
            <a:rect l="l" t="t" r="r" b="b"/>
            <a:pathLst>
              <a:path w="1189742" h="1189742" extrusionOk="0">
                <a:moveTo>
                  <a:pt x="0" y="0"/>
                </a:moveTo>
                <a:lnTo>
                  <a:pt x="1189743" y="0"/>
                </a:lnTo>
                <a:lnTo>
                  <a:pt x="1189743" y="1189742"/>
                </a:lnTo>
                <a:lnTo>
                  <a:pt x="0" y="1189742"/>
                </a:lnTo>
                <a:lnTo>
                  <a:pt x="0" y="0"/>
                </a:lnTo>
                <a:close/>
              </a:path>
            </a:pathLst>
          </a:custGeom>
          <a:blipFill rotWithShape="1">
            <a:blip r:embed="rId5">
              <a:alphaModFix/>
            </a:blip>
            <a:stretch>
              <a:fillRect/>
            </a:stretch>
          </a:blipFill>
          <a:ln>
            <a:noFill/>
          </a:ln>
        </p:spPr>
      </p:sp>
      <p:sp>
        <p:nvSpPr>
          <p:cNvPr id="295" name="Google Shape;295;p20"/>
          <p:cNvSpPr/>
          <p:nvPr/>
        </p:nvSpPr>
        <p:spPr>
          <a:xfrm>
            <a:off x="3540869" y="7986527"/>
            <a:ext cx="11577721"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La significativa mejora en el rendimiento académico de los estudiantes.</a:t>
            </a:r>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6E7ED"/>
        </a:solidFill>
        <a:effectLst/>
      </p:bgPr>
    </p:bg>
    <p:spTree>
      <p:nvGrpSpPr>
        <p:cNvPr id="1" name="Shape 300"/>
        <p:cNvGrpSpPr/>
        <p:nvPr/>
      </p:nvGrpSpPr>
      <p:grpSpPr>
        <a:xfrm>
          <a:off x="0" y="0"/>
          <a:ext cx="0" cy="0"/>
          <a:chOff x="0" y="0"/>
          <a:chExt cx="0" cy="0"/>
        </a:xfrm>
      </p:grpSpPr>
      <p:sp>
        <p:nvSpPr>
          <p:cNvPr id="301" name="Google Shape;301;p21"/>
          <p:cNvSpPr/>
          <p:nvPr/>
        </p:nvSpPr>
        <p:spPr>
          <a:xfrm>
            <a:off x="12159574" y="3754877"/>
            <a:ext cx="5148460" cy="4209805"/>
          </a:xfrm>
          <a:custGeom>
            <a:avLst/>
            <a:gdLst/>
            <a:ahLst/>
            <a:cxnLst/>
            <a:rect l="l" t="t" r="r" b="b"/>
            <a:pathLst>
              <a:path w="7993133" h="5045665" extrusionOk="0">
                <a:moveTo>
                  <a:pt x="0" y="0"/>
                </a:moveTo>
                <a:lnTo>
                  <a:pt x="7993134" y="0"/>
                </a:lnTo>
                <a:lnTo>
                  <a:pt x="7993134" y="5045665"/>
                </a:lnTo>
                <a:lnTo>
                  <a:pt x="0" y="5045665"/>
                </a:lnTo>
                <a:lnTo>
                  <a:pt x="0" y="0"/>
                </a:lnTo>
                <a:close/>
              </a:path>
            </a:pathLst>
          </a:custGeom>
          <a:blipFill rotWithShape="1">
            <a:blip r:embed="rId3">
              <a:alphaModFix amt="70000"/>
            </a:blip>
            <a:stretch>
              <a:fillRect/>
            </a:stretch>
          </a:blipFill>
          <a:ln>
            <a:noFill/>
          </a:ln>
        </p:spPr>
      </p:sp>
      <p:sp>
        <p:nvSpPr>
          <p:cNvPr id="302" name="Google Shape;302;p21"/>
          <p:cNvSpPr/>
          <p:nvPr/>
        </p:nvSpPr>
        <p:spPr>
          <a:xfrm>
            <a:off x="-3469221" y="-3221425"/>
            <a:ext cx="5884619" cy="5906770"/>
          </a:xfrm>
          <a:custGeom>
            <a:avLst/>
            <a:gdLst/>
            <a:ahLst/>
            <a:cxnLst/>
            <a:rect l="l" t="t" r="r" b="b"/>
            <a:pathLst>
              <a:path w="5884619" h="5906770" extrusionOk="0">
                <a:moveTo>
                  <a:pt x="0" y="0"/>
                </a:moveTo>
                <a:lnTo>
                  <a:pt x="5884620" y="0"/>
                </a:lnTo>
                <a:lnTo>
                  <a:pt x="5884620" y="5906770"/>
                </a:lnTo>
                <a:lnTo>
                  <a:pt x="0" y="5906770"/>
                </a:lnTo>
                <a:lnTo>
                  <a:pt x="0" y="0"/>
                </a:lnTo>
                <a:close/>
              </a:path>
            </a:pathLst>
          </a:custGeom>
          <a:blipFill rotWithShape="1">
            <a:blip r:embed="rId4">
              <a:alphaModFix/>
            </a:blip>
            <a:stretch>
              <a:fillRect/>
            </a:stretch>
          </a:blipFill>
          <a:ln>
            <a:noFill/>
          </a:ln>
        </p:spPr>
      </p:sp>
      <p:sp>
        <p:nvSpPr>
          <p:cNvPr id="303" name="Google Shape;303;p21"/>
          <p:cNvSpPr/>
          <p:nvPr/>
        </p:nvSpPr>
        <p:spPr>
          <a:xfrm>
            <a:off x="16276203" y="-3221425"/>
            <a:ext cx="5884619" cy="5906770"/>
          </a:xfrm>
          <a:custGeom>
            <a:avLst/>
            <a:gdLst/>
            <a:ahLst/>
            <a:cxnLst/>
            <a:rect l="l" t="t" r="r" b="b"/>
            <a:pathLst>
              <a:path w="5884619" h="5906770" extrusionOk="0">
                <a:moveTo>
                  <a:pt x="0" y="0"/>
                </a:moveTo>
                <a:lnTo>
                  <a:pt x="5884619" y="0"/>
                </a:lnTo>
                <a:lnTo>
                  <a:pt x="5884619" y="5906770"/>
                </a:lnTo>
                <a:lnTo>
                  <a:pt x="0" y="5906770"/>
                </a:lnTo>
                <a:lnTo>
                  <a:pt x="0" y="0"/>
                </a:lnTo>
                <a:close/>
              </a:path>
            </a:pathLst>
          </a:custGeom>
          <a:blipFill rotWithShape="1">
            <a:blip r:embed="rId4">
              <a:alphaModFix/>
            </a:blip>
            <a:stretch>
              <a:fillRect/>
            </a:stretch>
          </a:blipFill>
          <a:ln>
            <a:noFill/>
          </a:ln>
        </p:spPr>
      </p:sp>
      <p:grpSp>
        <p:nvGrpSpPr>
          <p:cNvPr id="304" name="Google Shape;304;p21"/>
          <p:cNvGrpSpPr/>
          <p:nvPr/>
        </p:nvGrpSpPr>
        <p:grpSpPr>
          <a:xfrm>
            <a:off x="10631179" y="9113412"/>
            <a:ext cx="7971754" cy="1393690"/>
            <a:chOff x="0" y="-241102"/>
            <a:chExt cx="10629005" cy="1858253"/>
          </a:xfrm>
        </p:grpSpPr>
        <p:grpSp>
          <p:nvGrpSpPr>
            <p:cNvPr id="305" name="Google Shape;305;p21"/>
            <p:cNvGrpSpPr/>
            <p:nvPr/>
          </p:nvGrpSpPr>
          <p:grpSpPr>
            <a:xfrm>
              <a:off x="0" y="-241102"/>
              <a:ext cx="10629005" cy="1858253"/>
              <a:chOff x="0" y="-47625"/>
              <a:chExt cx="2099557" cy="367062"/>
            </a:xfrm>
          </p:grpSpPr>
          <p:sp>
            <p:nvSpPr>
              <p:cNvPr id="306" name="Google Shape;306;p21"/>
              <p:cNvSpPr/>
              <p:nvPr/>
            </p:nvSpPr>
            <p:spPr>
              <a:xfrm>
                <a:off x="0" y="0"/>
                <a:ext cx="2099557" cy="319437"/>
              </a:xfrm>
              <a:custGeom>
                <a:avLst/>
                <a:gdLst/>
                <a:ahLst/>
                <a:cxnLst/>
                <a:rect l="l" t="t" r="r" b="b"/>
                <a:pathLst>
                  <a:path w="2099557" h="319437" extrusionOk="0">
                    <a:moveTo>
                      <a:pt x="49530" y="0"/>
                    </a:moveTo>
                    <a:lnTo>
                      <a:pt x="2050027" y="0"/>
                    </a:lnTo>
                    <a:cubicBezTo>
                      <a:pt x="2063163" y="0"/>
                      <a:pt x="2075761" y="5218"/>
                      <a:pt x="2085050" y="14507"/>
                    </a:cubicBezTo>
                    <a:cubicBezTo>
                      <a:pt x="2094338" y="23795"/>
                      <a:pt x="2099557" y="36394"/>
                      <a:pt x="2099557" y="49530"/>
                    </a:cubicBezTo>
                    <a:lnTo>
                      <a:pt x="2099557" y="269908"/>
                    </a:lnTo>
                    <a:cubicBezTo>
                      <a:pt x="2099557" y="283044"/>
                      <a:pt x="2094338" y="295642"/>
                      <a:pt x="2085050" y="304930"/>
                    </a:cubicBezTo>
                    <a:cubicBezTo>
                      <a:pt x="2075761" y="314219"/>
                      <a:pt x="2063163" y="319437"/>
                      <a:pt x="2050027" y="319437"/>
                    </a:cubicBezTo>
                    <a:lnTo>
                      <a:pt x="49530" y="319437"/>
                    </a:lnTo>
                    <a:cubicBezTo>
                      <a:pt x="36394" y="319437"/>
                      <a:pt x="23795" y="314219"/>
                      <a:pt x="14507" y="304930"/>
                    </a:cubicBezTo>
                    <a:cubicBezTo>
                      <a:pt x="5218" y="295642"/>
                      <a:pt x="0" y="283044"/>
                      <a:pt x="0" y="269908"/>
                    </a:cubicBezTo>
                    <a:lnTo>
                      <a:pt x="0" y="49530"/>
                    </a:lnTo>
                    <a:cubicBezTo>
                      <a:pt x="0" y="36394"/>
                      <a:pt x="5218" y="23795"/>
                      <a:pt x="14507" y="14507"/>
                    </a:cubicBezTo>
                    <a:cubicBezTo>
                      <a:pt x="23795" y="5218"/>
                      <a:pt x="36394" y="0"/>
                      <a:pt x="49530" y="0"/>
                    </a:cubicBezTo>
                    <a:close/>
                  </a:path>
                </a:pathLst>
              </a:custGeom>
              <a:solidFill>
                <a:srgbClr val="47CC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7" name="Google Shape;307;p21"/>
              <p:cNvSpPr txBox="1"/>
              <p:nvPr/>
            </p:nvSpPr>
            <p:spPr>
              <a:xfrm>
                <a:off x="0" y="-47625"/>
                <a:ext cx="2099557" cy="367062"/>
              </a:xfrm>
              <a:prstGeom prst="rect">
                <a:avLst/>
              </a:prstGeom>
              <a:noFill/>
              <a:ln>
                <a:noFill/>
              </a:ln>
            </p:spPr>
            <p:txBody>
              <a:bodyPr spcFirstLastPara="1" wrap="square" lIns="50800" tIns="50800" rIns="50800" bIns="50800" anchor="ctr" anchorCtr="0">
                <a:noAutofit/>
              </a:bodyPr>
              <a:lstStyle/>
              <a:p>
                <a:pPr marL="0" marR="0" lvl="0" indent="0" algn="ctr" rtl="0">
                  <a:lnSpc>
                    <a:spcPct val="194388"/>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08" name="Google Shape;308;p21"/>
            <p:cNvSpPr/>
            <p:nvPr/>
          </p:nvSpPr>
          <p:spPr>
            <a:xfrm>
              <a:off x="8699654" y="111253"/>
              <a:ext cx="1237025" cy="1130109"/>
            </a:xfrm>
            <a:custGeom>
              <a:avLst/>
              <a:gdLst/>
              <a:ahLst/>
              <a:cxnLst/>
              <a:rect l="l" t="t" r="r" b="b"/>
              <a:pathLst>
                <a:path w="1237025" h="1130109" extrusionOk="0">
                  <a:moveTo>
                    <a:pt x="0" y="0"/>
                  </a:moveTo>
                  <a:lnTo>
                    <a:pt x="1237025" y="0"/>
                  </a:lnTo>
                  <a:lnTo>
                    <a:pt x="1237025" y="1130109"/>
                  </a:lnTo>
                  <a:lnTo>
                    <a:pt x="0" y="1130109"/>
                  </a:lnTo>
                  <a:lnTo>
                    <a:pt x="0" y="0"/>
                  </a:lnTo>
                  <a:close/>
                </a:path>
              </a:pathLst>
            </a:custGeom>
            <a:blipFill rotWithShape="1">
              <a:blip r:embed="rId5">
                <a:alphaModFix/>
              </a:blip>
              <a:stretch>
                <a:fillRect t="-515" b="-8940"/>
              </a:stretch>
            </a:blipFill>
            <a:ln>
              <a:noFill/>
            </a:ln>
          </p:spPr>
        </p:sp>
        <p:sp>
          <p:nvSpPr>
            <p:cNvPr id="309" name="Google Shape;309;p21"/>
            <p:cNvSpPr/>
            <p:nvPr/>
          </p:nvSpPr>
          <p:spPr>
            <a:xfrm>
              <a:off x="514388" y="111253"/>
              <a:ext cx="904078" cy="1212429"/>
            </a:xfrm>
            <a:custGeom>
              <a:avLst/>
              <a:gdLst/>
              <a:ahLst/>
              <a:cxnLst/>
              <a:rect l="l" t="t" r="r" b="b"/>
              <a:pathLst>
                <a:path w="904078" h="1212429" extrusionOk="0">
                  <a:moveTo>
                    <a:pt x="0" y="0"/>
                  </a:moveTo>
                  <a:lnTo>
                    <a:pt x="904078" y="0"/>
                  </a:lnTo>
                  <a:lnTo>
                    <a:pt x="904078" y="1212429"/>
                  </a:lnTo>
                  <a:lnTo>
                    <a:pt x="0" y="1212429"/>
                  </a:lnTo>
                  <a:lnTo>
                    <a:pt x="0" y="0"/>
                  </a:lnTo>
                  <a:close/>
                </a:path>
              </a:pathLst>
            </a:custGeom>
            <a:blipFill rotWithShape="1">
              <a:blip r:embed="rId6">
                <a:alphaModFix/>
              </a:blip>
              <a:stretch>
                <a:fillRect/>
              </a:stretch>
            </a:blipFill>
            <a:ln>
              <a:noFill/>
            </a:ln>
          </p:spPr>
        </p:sp>
        <p:sp>
          <p:nvSpPr>
            <p:cNvPr id="310" name="Google Shape;310;p21"/>
            <p:cNvSpPr txBox="1"/>
            <p:nvPr/>
          </p:nvSpPr>
          <p:spPr>
            <a:xfrm>
              <a:off x="0" y="263512"/>
              <a:ext cx="10209095" cy="412795"/>
            </a:xfrm>
            <a:prstGeom prst="rect">
              <a:avLst/>
            </a:prstGeom>
            <a:noFill/>
            <a:ln>
              <a:noFill/>
            </a:ln>
          </p:spPr>
          <p:txBody>
            <a:bodyPr spcFirstLastPara="1" wrap="square" lIns="0" tIns="0" rIns="0" bIns="0" anchor="t" anchorCtr="0">
              <a:spAutoFit/>
            </a:bodyPr>
            <a:lstStyle/>
            <a:p>
              <a:pPr marL="0" marR="0" lvl="0" indent="0" algn="ctr" rtl="0">
                <a:lnSpc>
                  <a:spcPct val="105019"/>
                </a:lnSpc>
                <a:spcBef>
                  <a:spcPts val="0"/>
                </a:spcBef>
                <a:spcAft>
                  <a:spcPts val="0"/>
                </a:spcAft>
                <a:buClr>
                  <a:srgbClr val="000000"/>
                </a:buClr>
                <a:buSzPts val="2251"/>
                <a:buFont typeface="Arial"/>
                <a:buNone/>
              </a:pPr>
              <a:r>
                <a:rPr lang="en-US" sz="2251" b="1" i="0" u="none" strike="noStrike" cap="none">
                  <a:solidFill>
                    <a:srgbClr val="18223D"/>
                  </a:solidFill>
                  <a:latin typeface="Roboto Slab"/>
                  <a:ea typeface="Roboto Slab"/>
                  <a:cs typeface="Roboto Slab"/>
                  <a:sym typeface="Roboto Slab"/>
                </a:rPr>
                <a:t>V Jornadas de Innovación Docente</a:t>
              </a:r>
              <a:endParaRPr sz="1400" b="0" i="0" u="none" strike="noStrike" cap="none">
                <a:solidFill>
                  <a:srgbClr val="000000"/>
                </a:solidFill>
                <a:latin typeface="Arial"/>
                <a:ea typeface="Arial"/>
                <a:cs typeface="Arial"/>
                <a:sym typeface="Arial"/>
              </a:endParaRPr>
            </a:p>
          </p:txBody>
        </p:sp>
        <p:sp>
          <p:nvSpPr>
            <p:cNvPr id="311" name="Google Shape;311;p21"/>
            <p:cNvSpPr txBox="1"/>
            <p:nvPr/>
          </p:nvSpPr>
          <p:spPr>
            <a:xfrm>
              <a:off x="0" y="752507"/>
              <a:ext cx="10209095" cy="385363"/>
            </a:xfrm>
            <a:prstGeom prst="rect">
              <a:avLst/>
            </a:prstGeom>
            <a:noFill/>
            <a:ln>
              <a:noFill/>
            </a:ln>
          </p:spPr>
          <p:txBody>
            <a:bodyPr spcFirstLastPara="1" wrap="square" lIns="0" tIns="0" rIns="0" bIns="0" anchor="t" anchorCtr="0">
              <a:spAutoFit/>
            </a:bodyPr>
            <a:lstStyle/>
            <a:p>
              <a:pPr marL="0" marR="0" lvl="0" indent="0" algn="ctr" rtl="0">
                <a:lnSpc>
                  <a:spcPct val="140057"/>
                </a:lnSpc>
                <a:spcBef>
                  <a:spcPts val="0"/>
                </a:spcBef>
                <a:spcAft>
                  <a:spcPts val="0"/>
                </a:spcAft>
                <a:buClr>
                  <a:srgbClr val="000000"/>
                </a:buClr>
                <a:buSzPts val="1745"/>
                <a:buFont typeface="Arial"/>
                <a:buNone/>
              </a:pPr>
              <a:r>
                <a:rPr lang="en-US" sz="1745" b="0" i="0" u="none" strike="noStrike" cap="none">
                  <a:solidFill>
                    <a:srgbClr val="000000"/>
                  </a:solidFill>
                  <a:latin typeface="Roboto"/>
                  <a:ea typeface="Roboto"/>
                  <a:cs typeface="Roboto"/>
                  <a:sym typeface="Roboto"/>
                </a:rPr>
                <a:t>05, 06 y 07 de febrero 2025</a:t>
              </a:r>
              <a:endParaRPr sz="1400" b="0" i="0" u="none" strike="noStrike" cap="none">
                <a:solidFill>
                  <a:srgbClr val="000000"/>
                </a:solidFill>
                <a:latin typeface="Arial"/>
                <a:ea typeface="Arial"/>
                <a:cs typeface="Arial"/>
                <a:sym typeface="Arial"/>
              </a:endParaRPr>
            </a:p>
          </p:txBody>
        </p:sp>
      </p:grpSp>
      <p:sp>
        <p:nvSpPr>
          <p:cNvPr id="312" name="Google Shape;312;p21"/>
          <p:cNvSpPr txBox="1"/>
          <p:nvPr/>
        </p:nvSpPr>
        <p:spPr>
          <a:xfrm>
            <a:off x="3372821" y="843671"/>
            <a:ext cx="10482300" cy="1181734"/>
          </a:xfrm>
          <a:prstGeom prst="rect">
            <a:avLst/>
          </a:prstGeom>
          <a:noFill/>
          <a:ln>
            <a:noFill/>
          </a:ln>
        </p:spPr>
        <p:txBody>
          <a:bodyPr spcFirstLastPara="1" wrap="square" lIns="0" tIns="0" rIns="0" bIns="0" anchor="t" anchorCtr="0">
            <a:spAutoFit/>
          </a:bodyPr>
          <a:lstStyle/>
          <a:p>
            <a:pPr marL="0" marR="0" lvl="0" indent="0" algn="ctr" rtl="0">
              <a:lnSpc>
                <a:spcPct val="120003"/>
              </a:lnSpc>
              <a:spcBef>
                <a:spcPts val="0"/>
              </a:spcBef>
              <a:spcAft>
                <a:spcPts val="0"/>
              </a:spcAft>
              <a:buClr>
                <a:srgbClr val="000000"/>
              </a:buClr>
              <a:buSzPts val="6399"/>
              <a:buFont typeface="Arial"/>
              <a:buNone/>
            </a:pPr>
            <a:r>
              <a:rPr lang="en-US" sz="6399" b="1" i="0" u="none" strike="noStrike" cap="none">
                <a:solidFill>
                  <a:srgbClr val="2C7A75"/>
                </a:solidFill>
                <a:latin typeface="Roboto Slab"/>
                <a:ea typeface="Roboto Slab"/>
                <a:cs typeface="Roboto Slab"/>
                <a:sym typeface="Roboto Slab"/>
              </a:rPr>
              <a:t>Consideraciones finales</a:t>
            </a:r>
            <a:endParaRPr sz="1400" b="0" i="0" u="none" strike="noStrike" cap="none">
              <a:solidFill>
                <a:srgbClr val="000000"/>
              </a:solidFill>
              <a:latin typeface="Arial"/>
              <a:ea typeface="Arial"/>
              <a:cs typeface="Arial"/>
              <a:sym typeface="Arial"/>
            </a:endParaRPr>
          </a:p>
        </p:txBody>
      </p:sp>
      <p:pic>
        <p:nvPicPr>
          <p:cNvPr id="313" name="Google Shape;313;p21"/>
          <p:cNvPicPr preferRelativeResize="0"/>
          <p:nvPr/>
        </p:nvPicPr>
        <p:blipFill rotWithShape="1">
          <a:blip r:embed="rId7">
            <a:alphaModFix/>
          </a:blip>
          <a:srcRect l="23901" t="18794" r="24467" b="13126"/>
          <a:stretch/>
        </p:blipFill>
        <p:spPr>
          <a:xfrm>
            <a:off x="12587405" y="4163438"/>
            <a:ext cx="4237516" cy="3492153"/>
          </a:xfrm>
          <a:prstGeom prst="rect">
            <a:avLst/>
          </a:prstGeom>
          <a:noFill/>
          <a:ln w="9525" cap="flat" cmpd="sng">
            <a:solidFill>
              <a:srgbClr val="FFCC00"/>
            </a:solidFill>
            <a:prstDash val="solid"/>
            <a:miter lim="800000"/>
            <a:headEnd type="none" w="sm" len="sm"/>
            <a:tailEnd type="none" w="sm" len="sm"/>
          </a:ln>
        </p:spPr>
      </p:pic>
      <p:sp>
        <p:nvSpPr>
          <p:cNvPr id="314" name="Google Shape;314;p21"/>
          <p:cNvSpPr/>
          <p:nvPr/>
        </p:nvSpPr>
        <p:spPr>
          <a:xfrm>
            <a:off x="1506634" y="4564703"/>
            <a:ext cx="10419476" cy="181588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La investigación en el aula ha permitido fortalecer la capacidad crítica y analítica, y brindar herramientas para abordar problemáticas relevantes del entorno social y económico asociado a la formación académica de cada estudiante. </a:t>
            </a:r>
            <a:endParaRPr/>
          </a:p>
        </p:txBody>
      </p:sp>
      <p:sp>
        <p:nvSpPr>
          <p:cNvPr id="315" name="Google Shape;315;p21"/>
          <p:cNvSpPr/>
          <p:nvPr/>
        </p:nvSpPr>
        <p:spPr>
          <a:xfrm>
            <a:off x="1506634" y="2685345"/>
            <a:ext cx="10419476" cy="138499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Al invertir la dinámica tradicional de enseñanza por la estrategia de aula invertida los estudiantes se convierten en protagonistas de su propio proceso de aprendizaje. </a:t>
            </a:r>
            <a:endParaRPr/>
          </a:p>
        </p:txBody>
      </p:sp>
      <p:sp>
        <p:nvSpPr>
          <p:cNvPr id="316" name="Google Shape;316;p21"/>
          <p:cNvSpPr/>
          <p:nvPr/>
        </p:nvSpPr>
        <p:spPr>
          <a:xfrm>
            <a:off x="1506634" y="6841297"/>
            <a:ext cx="10400021" cy="224676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Roboto"/>
                <a:ea typeface="Roboto"/>
                <a:cs typeface="Roboto"/>
                <a:sym typeface="Roboto"/>
              </a:rPr>
              <a:t>La internacionalización de las unidades curriculares ha promovido el intercambio cultural y académico con lo cual no solo se amplía la perspectiva sobre su campo de estudio, sino que también se preparan para enfrentar desafíos globales, en un mundo cada vez más interconectado.</a:t>
            </a:r>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665</Words>
  <Application>Microsoft Office PowerPoint</Application>
  <PresentationFormat>Personalizado</PresentationFormat>
  <Paragraphs>88</Paragraphs>
  <Slides>10</Slides>
  <Notes>10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10</vt:i4>
      </vt:variant>
    </vt:vector>
  </HeadingPairs>
  <TitlesOfParts>
    <vt:vector size="15" baseType="lpstr">
      <vt:lpstr>Arial</vt:lpstr>
      <vt:lpstr>Calibri</vt:lpstr>
      <vt:lpstr>Roboto</vt:lpstr>
      <vt:lpstr>Roboto Slab</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cp:lastModifiedBy>Otaiza Josefina Cupare Castro</cp:lastModifiedBy>
  <cp:revision>1</cp:revision>
  <dcterms:modified xsi:type="dcterms:W3CDTF">2025-01-22T13:34:34Z</dcterms:modified>
</cp:coreProperties>
</file>