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4" r:id="rId8"/>
    <p:sldId id="263" r:id="rId9"/>
    <p:sldId id="265" r:id="rId10"/>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p:scale>
          <a:sx n="107" d="100"/>
          <a:sy n="107" d="100"/>
        </p:scale>
        <p:origin x="-9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V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2"/>
          <c:order val="0"/>
          <c:spPr>
            <a:solidFill>
              <a:schemeClr val="tx1">
                <a:lumMod val="65000"/>
                <a:lumOff val="35000"/>
              </a:schemeClr>
            </a:solidFill>
          </c:spPr>
          <c:invertIfNegative val="0"/>
          <c:val>
            <c:numRef>
              <c:f>'Existing Load'!$J$7:$J$30</c:f>
              <c:numCache>
                <c:formatCode>0.00</c:formatCode>
                <c:ptCount val="24"/>
                <c:pt idx="0">
                  <c:v>886.26055426148503</c:v>
                </c:pt>
                <c:pt idx="1">
                  <c:v>558.52453761272102</c:v>
                </c:pt>
                <c:pt idx="2">
                  <c:v>471.65520687980779</c:v>
                </c:pt>
                <c:pt idx="3">
                  <c:v>413.37159096804612</c:v>
                </c:pt>
                <c:pt idx="4">
                  <c:v>383.77985311224791</c:v>
                </c:pt>
                <c:pt idx="5">
                  <c:v>400.43231480132266</c:v>
                </c:pt>
                <c:pt idx="6">
                  <c:v>539.83222519761659</c:v>
                </c:pt>
                <c:pt idx="7">
                  <c:v>813.37467890390462</c:v>
                </c:pt>
                <c:pt idx="8">
                  <c:v>858.87068041295981</c:v>
                </c:pt>
                <c:pt idx="9">
                  <c:v>899.86991061890899</c:v>
                </c:pt>
                <c:pt idx="10">
                  <c:v>931.2108141530374</c:v>
                </c:pt>
                <c:pt idx="11">
                  <c:v>927.00725559369744</c:v>
                </c:pt>
                <c:pt idx="12">
                  <c:v>905.46622971113914</c:v>
                </c:pt>
                <c:pt idx="13">
                  <c:v>854.95275150918553</c:v>
                </c:pt>
                <c:pt idx="14">
                  <c:v>864.93209558150909</c:v>
                </c:pt>
                <c:pt idx="15">
                  <c:v>851.93721010131276</c:v>
                </c:pt>
                <c:pt idx="16">
                  <c:v>792.33160914653558</c:v>
                </c:pt>
                <c:pt idx="17">
                  <c:v>1147.4223526318456</c:v>
                </c:pt>
                <c:pt idx="18">
                  <c:v>1453.0233348223176</c:v>
                </c:pt>
                <c:pt idx="19">
                  <c:v>1656.0805022357524</c:v>
                </c:pt>
                <c:pt idx="20">
                  <c:v>1906.6004594312903</c:v>
                </c:pt>
                <c:pt idx="21">
                  <c:v>1755.1687157563083</c:v>
                </c:pt>
                <c:pt idx="22">
                  <c:v>1487.7662765296031</c:v>
                </c:pt>
                <c:pt idx="23">
                  <c:v>1160.1288400274507</c:v>
                </c:pt>
              </c:numCache>
            </c:numRef>
          </c:val>
          <c:extLst xmlns:c16r2="http://schemas.microsoft.com/office/drawing/2015/06/chart">
            <c:ext xmlns:c16="http://schemas.microsoft.com/office/drawing/2014/chart" uri="{C3380CC4-5D6E-409C-BE32-E72D297353CC}">
              <c16:uniqueId val="{00000000-A581-4D58-8EE9-4B1C5D538602}"/>
            </c:ext>
          </c:extLst>
        </c:ser>
        <c:dLbls>
          <c:showLegendKey val="0"/>
          <c:showVal val="0"/>
          <c:showCatName val="0"/>
          <c:showSerName val="0"/>
          <c:showPercent val="0"/>
          <c:showBubbleSize val="0"/>
        </c:dLbls>
        <c:gapWidth val="20"/>
        <c:overlap val="100"/>
        <c:axId val="128023936"/>
        <c:axId val="128030208"/>
      </c:barChart>
      <c:catAx>
        <c:axId val="128023936"/>
        <c:scaling>
          <c:orientation val="minMax"/>
        </c:scaling>
        <c:delete val="0"/>
        <c:axPos val="b"/>
        <c:title>
          <c:tx>
            <c:rich>
              <a:bodyPr/>
              <a:lstStyle/>
              <a:p>
                <a:pPr>
                  <a:defRPr/>
                </a:pPr>
                <a:r>
                  <a:rPr lang="de-DE"/>
                  <a:t>Hora (h)</a:t>
                </a:r>
              </a:p>
            </c:rich>
          </c:tx>
          <c:layout/>
          <c:overlay val="0"/>
        </c:title>
        <c:numFmt formatCode="General" sourceLinked="1"/>
        <c:majorTickMark val="out"/>
        <c:minorTickMark val="none"/>
        <c:tickLblPos val="nextTo"/>
        <c:txPr>
          <a:bodyPr/>
          <a:lstStyle/>
          <a:p>
            <a:pPr>
              <a:defRPr sz="800"/>
            </a:pPr>
            <a:endParaRPr lang="es-VE"/>
          </a:p>
        </c:txPr>
        <c:crossAx val="128030208"/>
        <c:crosses val="autoZero"/>
        <c:auto val="1"/>
        <c:lblAlgn val="ctr"/>
        <c:lblOffset val="100"/>
        <c:tickLblSkip val="1"/>
        <c:noMultiLvlLbl val="0"/>
      </c:catAx>
      <c:valAx>
        <c:axId val="128030208"/>
        <c:scaling>
          <c:orientation val="minMax"/>
          <c:max val="2000"/>
        </c:scaling>
        <c:delete val="0"/>
        <c:axPos val="l"/>
        <c:majorGridlines/>
        <c:title>
          <c:tx>
            <c:rich>
              <a:bodyPr rot="-5400000" vert="horz"/>
              <a:lstStyle/>
              <a:p>
                <a:pPr>
                  <a:defRPr/>
                </a:pPr>
                <a:r>
                  <a:rPr lang="de-DE"/>
                  <a:t>Demanda (kW)</a:t>
                </a:r>
              </a:p>
            </c:rich>
          </c:tx>
          <c:layout/>
          <c:overlay val="0"/>
        </c:title>
        <c:numFmt formatCode="0.0" sourceLinked="0"/>
        <c:majorTickMark val="out"/>
        <c:minorTickMark val="none"/>
        <c:tickLblPos val="nextTo"/>
        <c:txPr>
          <a:bodyPr/>
          <a:lstStyle/>
          <a:p>
            <a:pPr>
              <a:defRPr sz="800" baseline="0"/>
            </a:pPr>
            <a:endParaRPr lang="es-VE"/>
          </a:p>
        </c:txPr>
        <c:crossAx val="128023936"/>
        <c:crosses val="autoZero"/>
        <c:crossBetween val="between"/>
      </c:valAx>
    </c:plotArea>
    <c:legend>
      <c:legendPos val="b"/>
      <c:legendEntry>
        <c:idx val="0"/>
        <c:delete val="1"/>
      </c:legendEntry>
      <c:layout/>
      <c:overlay val="0"/>
    </c:legend>
    <c:plotVisOnly val="1"/>
    <c:dispBlanksAs val="zero"/>
    <c:showDLblsOverMax val="0"/>
  </c:chart>
  <c:spPr>
    <a:ln>
      <a:solidFill>
        <a:schemeClr val="tx1"/>
      </a:solidFill>
    </a:ln>
  </c:spPr>
  <c:txPr>
    <a:bodyPr/>
    <a:lstStyle/>
    <a:p>
      <a:pPr>
        <a:defRPr sz="1000">
          <a:latin typeface="Arial" panose="020B0604020202020204" pitchFamily="34" charset="0"/>
          <a:cs typeface="Arial" panose="020B0604020202020204" pitchFamily="34" charset="0"/>
        </a:defRPr>
      </a:pPr>
      <a:endParaRPr lang="es-V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V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de-DE" sz="1000">
                <a:latin typeface="Arial" panose="020B0604020202020204" pitchFamily="34" charset="0"/>
                <a:cs typeface="Arial" panose="020B0604020202020204" pitchFamily="34" charset="0"/>
              </a:rPr>
              <a:t>Generación</a:t>
            </a:r>
            <a:r>
              <a:rPr lang="de-DE" sz="1000" baseline="0">
                <a:latin typeface="Arial" panose="020B0604020202020204" pitchFamily="34" charset="0"/>
                <a:cs typeface="Arial" panose="020B0604020202020204" pitchFamily="34" charset="0"/>
              </a:rPr>
              <a:t>-Demanda primer año</a:t>
            </a:r>
          </a:p>
        </c:rich>
      </c:tx>
      <c:layout>
        <c:manualLayout>
          <c:xMode val="edge"/>
          <c:yMode val="edge"/>
          <c:x val="0.34952556923164385"/>
          <c:y val="2.6209706048384747E-2"/>
        </c:manualLayout>
      </c:layout>
      <c:overlay val="0"/>
    </c:title>
    <c:autoTitleDeleted val="0"/>
    <c:plotArea>
      <c:layout>
        <c:manualLayout>
          <c:layoutTarget val="inner"/>
          <c:xMode val="edge"/>
          <c:yMode val="edge"/>
          <c:x val="0.14676255720742487"/>
          <c:y val="0.1069245871825077"/>
          <c:w val="0.7967058017143086"/>
          <c:h val="0.53143027777777774"/>
        </c:manualLayout>
      </c:layout>
      <c:areaChart>
        <c:grouping val="stacked"/>
        <c:varyColors val="0"/>
        <c:ser>
          <c:idx val="1"/>
          <c:order val="1"/>
          <c:tx>
            <c:strRef>
              <c:f>'Calc RE'!$AK$1</c:f>
              <c:strCache>
                <c:ptCount val="1"/>
                <c:pt idx="0">
                  <c:v>Planta Diesel</c:v>
                </c:pt>
              </c:strCache>
            </c:strRef>
          </c:tx>
          <c:spPr>
            <a:solidFill>
              <a:schemeClr val="accent6">
                <a:lumMod val="50000"/>
              </a:schemeClr>
            </a:solidFill>
          </c:spPr>
          <c:val>
            <c:numRef>
              <c:f>'Calc RE'!$AK$3:$AK$170</c:f>
              <c:numCache>
                <c:formatCode>_-* #,##0.00\ _€_-;\-* #,##0.00\ _€_-;_-* "-"??\ _€_-;_-@_-</c:formatCode>
                <c:ptCount val="16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1017.90588</c:v>
                </c:pt>
                <c:pt idx="20">
                  <c:v>1105.93048</c:v>
                </c:pt>
                <c:pt idx="21">
                  <c:v>737.17086061764951</c:v>
                </c:pt>
                <c:pt idx="22">
                  <c:v>450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563.84289000000001</c:v>
                </c:pt>
                <c:pt idx="45">
                  <c:v>1114.92715</c:v>
                </c:pt>
                <c:pt idx="46">
                  <c:v>1002.15459</c:v>
                </c:pt>
                <c:pt idx="47">
                  <c:v>490.13528000000002</c:v>
                </c:pt>
                <c:pt idx="48">
                  <c:v>450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450</c:v>
                </c:pt>
                <c:pt idx="92">
                  <c:v>731.87807559419991</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450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450</c:v>
                </c:pt>
                <c:pt idx="139">
                  <c:v>450</c:v>
                </c:pt>
                <c:pt idx="140">
                  <c:v>644.72396023827423</c:v>
                </c:pt>
                <c:pt idx="141">
                  <c:v>523.31951778095549</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618.47185000000002</c:v>
                </c:pt>
                <c:pt idx="166">
                  <c:v>981.79548999999997</c:v>
                </c:pt>
                <c:pt idx="167">
                  <c:v>695.11274000000003</c:v>
                </c:pt>
              </c:numCache>
            </c:numRef>
          </c:val>
          <c:extLst xmlns:c16r2="http://schemas.microsoft.com/office/drawing/2015/06/chart">
            <c:ext xmlns:c16="http://schemas.microsoft.com/office/drawing/2014/chart" uri="{C3380CC4-5D6E-409C-BE32-E72D297353CC}">
              <c16:uniqueId val="{00000000-6BD7-4F00-94AA-FE05660E799E}"/>
            </c:ext>
          </c:extLst>
        </c:ser>
        <c:ser>
          <c:idx val="0"/>
          <c:order val="3"/>
          <c:tx>
            <c:strRef>
              <c:f>'Calc RE'!$AY$1</c:f>
              <c:strCache>
                <c:ptCount val="1"/>
                <c:pt idx="0">
                  <c:v>% de Renovable</c:v>
                </c:pt>
              </c:strCache>
            </c:strRef>
          </c:tx>
          <c:spPr>
            <a:solidFill>
              <a:srgbClr val="00B050"/>
            </a:solidFill>
            <a:ln>
              <a:noFill/>
            </a:ln>
          </c:spPr>
          <c:val>
            <c:numRef>
              <c:f>'Calc RE'!$AY$3:$AY$170</c:f>
              <c:numCache>
                <c:formatCode>0.0</c:formatCode>
                <c:ptCount val="168"/>
                <c:pt idx="0">
                  <c:v>930.57358197455926</c:v>
                </c:pt>
                <c:pt idx="1">
                  <c:v>586.45076449335704</c:v>
                </c:pt>
                <c:pt idx="2">
                  <c:v>495.23796722379819</c:v>
                </c:pt>
                <c:pt idx="3">
                  <c:v>434.04017051644843</c:v>
                </c:pt>
                <c:pt idx="4">
                  <c:v>402.96884576786033</c:v>
                </c:pt>
                <c:pt idx="5">
                  <c:v>420.45393054138879</c:v>
                </c:pt>
                <c:pt idx="6">
                  <c:v>566.82383645749746</c:v>
                </c:pt>
                <c:pt idx="7">
                  <c:v>854.04341284909992</c:v>
                </c:pt>
                <c:pt idx="8">
                  <c:v>901.81421443360784</c:v>
                </c:pt>
                <c:pt idx="9">
                  <c:v>944.86340614985443</c:v>
                </c:pt>
                <c:pt idx="10">
                  <c:v>977.77135486068937</c:v>
                </c:pt>
                <c:pt idx="11">
                  <c:v>973.35761837338237</c:v>
                </c:pt>
                <c:pt idx="12">
                  <c:v>950.73954119669611</c:v>
                </c:pt>
                <c:pt idx="13">
                  <c:v>897.70038908464483</c:v>
                </c:pt>
                <c:pt idx="14">
                  <c:v>908.17870036058457</c:v>
                </c:pt>
                <c:pt idx="15">
                  <c:v>894.53407060637846</c:v>
                </c:pt>
                <c:pt idx="16">
                  <c:v>831.94818960386237</c:v>
                </c:pt>
                <c:pt idx="17">
                  <c:v>1024.8</c:v>
                </c:pt>
                <c:pt idx="18">
                  <c:v>728</c:v>
                </c:pt>
                <c:pt idx="19">
                  <c:v>320</c:v>
                </c:pt>
                <c:pt idx="20">
                  <c:v>896</c:v>
                </c:pt>
                <c:pt idx="21">
                  <c:v>1105.7562909264743</c:v>
                </c:pt>
                <c:pt idx="22">
                  <c:v>1112.1545903560834</c:v>
                </c:pt>
                <c:pt idx="23">
                  <c:v>1218.1352820288232</c:v>
                </c:pt>
                <c:pt idx="24">
                  <c:v>930.57358197455926</c:v>
                </c:pt>
                <c:pt idx="25">
                  <c:v>586.45076449335704</c:v>
                </c:pt>
                <c:pt idx="26">
                  <c:v>495.23796722379819</c:v>
                </c:pt>
                <c:pt idx="27">
                  <c:v>434.04017051644843</c:v>
                </c:pt>
                <c:pt idx="28">
                  <c:v>402.96884576786033</c:v>
                </c:pt>
                <c:pt idx="29">
                  <c:v>420.45393054138879</c:v>
                </c:pt>
                <c:pt idx="30">
                  <c:v>566.82383645749746</c:v>
                </c:pt>
                <c:pt idx="31">
                  <c:v>854.04341284909992</c:v>
                </c:pt>
                <c:pt idx="32">
                  <c:v>901.81421443360784</c:v>
                </c:pt>
                <c:pt idx="33">
                  <c:v>944.86340614985443</c:v>
                </c:pt>
                <c:pt idx="34">
                  <c:v>977.77135486068937</c:v>
                </c:pt>
                <c:pt idx="35">
                  <c:v>973.35761837338237</c:v>
                </c:pt>
                <c:pt idx="36">
                  <c:v>950.73954119669611</c:v>
                </c:pt>
                <c:pt idx="37">
                  <c:v>897.70038908464483</c:v>
                </c:pt>
                <c:pt idx="38">
                  <c:v>908.17870036058457</c:v>
                </c:pt>
                <c:pt idx="39">
                  <c:v>894.53407060637846</c:v>
                </c:pt>
                <c:pt idx="40">
                  <c:v>831.94818960386237</c:v>
                </c:pt>
                <c:pt idx="41">
                  <c:v>1204.7934702634379</c:v>
                </c:pt>
                <c:pt idx="42">
                  <c:v>1320</c:v>
                </c:pt>
                <c:pt idx="43">
                  <c:v>1108</c:v>
                </c:pt>
                <c:pt idx="44">
                  <c:v>896.00000000000011</c:v>
                </c:pt>
                <c:pt idx="45">
                  <c:v>728</c:v>
                </c:pt>
                <c:pt idx="46">
                  <c:v>560</c:v>
                </c:pt>
                <c:pt idx="47">
                  <c:v>728</c:v>
                </c:pt>
                <c:pt idx="48">
                  <c:v>480.57358197455926</c:v>
                </c:pt>
                <c:pt idx="49">
                  <c:v>586.45076449335704</c:v>
                </c:pt>
                <c:pt idx="50">
                  <c:v>495.23796722379819</c:v>
                </c:pt>
                <c:pt idx="51">
                  <c:v>434.04017051644843</c:v>
                </c:pt>
                <c:pt idx="52">
                  <c:v>402.96884576786033</c:v>
                </c:pt>
                <c:pt idx="53">
                  <c:v>420.45393054138879</c:v>
                </c:pt>
                <c:pt idx="54">
                  <c:v>566.82383645749746</c:v>
                </c:pt>
                <c:pt idx="55">
                  <c:v>854.04341284909992</c:v>
                </c:pt>
                <c:pt idx="56">
                  <c:v>901.81421443360784</c:v>
                </c:pt>
                <c:pt idx="57">
                  <c:v>944.86340614985443</c:v>
                </c:pt>
                <c:pt idx="58">
                  <c:v>977.77135486068937</c:v>
                </c:pt>
                <c:pt idx="59">
                  <c:v>973.35761837338237</c:v>
                </c:pt>
                <c:pt idx="60">
                  <c:v>950.73954119669611</c:v>
                </c:pt>
                <c:pt idx="61">
                  <c:v>897.70038908464483</c:v>
                </c:pt>
                <c:pt idx="62">
                  <c:v>908.17870036058457</c:v>
                </c:pt>
                <c:pt idx="63">
                  <c:v>894.53407060637846</c:v>
                </c:pt>
                <c:pt idx="64">
                  <c:v>831.94818960386237</c:v>
                </c:pt>
                <c:pt idx="65">
                  <c:v>1204.7934702634379</c:v>
                </c:pt>
                <c:pt idx="66">
                  <c:v>1525.6745015634335</c:v>
                </c:pt>
                <c:pt idx="67">
                  <c:v>1738.8845273475401</c:v>
                </c:pt>
                <c:pt idx="68">
                  <c:v>2001.930482402855</c:v>
                </c:pt>
                <c:pt idx="69">
                  <c:v>1842.9271515441237</c:v>
                </c:pt>
                <c:pt idx="70">
                  <c:v>1562.1545903560834</c:v>
                </c:pt>
                <c:pt idx="71">
                  <c:v>1218.1352820288232</c:v>
                </c:pt>
                <c:pt idx="72">
                  <c:v>930.57358197455926</c:v>
                </c:pt>
                <c:pt idx="73">
                  <c:v>586.45076449335704</c:v>
                </c:pt>
                <c:pt idx="74">
                  <c:v>495.23796722379819</c:v>
                </c:pt>
                <c:pt idx="75">
                  <c:v>434.04017051644843</c:v>
                </c:pt>
                <c:pt idx="76">
                  <c:v>402.96884576786033</c:v>
                </c:pt>
                <c:pt idx="77">
                  <c:v>420.45393054138879</c:v>
                </c:pt>
                <c:pt idx="78">
                  <c:v>566.82383645749746</c:v>
                </c:pt>
                <c:pt idx="79">
                  <c:v>854.04341284909992</c:v>
                </c:pt>
                <c:pt idx="80">
                  <c:v>901.81421443360784</c:v>
                </c:pt>
                <c:pt idx="81">
                  <c:v>944.86340614985443</c:v>
                </c:pt>
                <c:pt idx="82">
                  <c:v>977.77135486068937</c:v>
                </c:pt>
                <c:pt idx="83">
                  <c:v>973.35761837338237</c:v>
                </c:pt>
                <c:pt idx="84">
                  <c:v>950.73954119669611</c:v>
                </c:pt>
                <c:pt idx="85">
                  <c:v>897.70038908464483</c:v>
                </c:pt>
                <c:pt idx="86">
                  <c:v>908.17870036058457</c:v>
                </c:pt>
                <c:pt idx="87">
                  <c:v>894.53407060637846</c:v>
                </c:pt>
                <c:pt idx="88">
                  <c:v>831.94818960386237</c:v>
                </c:pt>
                <c:pt idx="89">
                  <c:v>873.59999999999991</c:v>
                </c:pt>
                <c:pt idx="90">
                  <c:v>728</c:v>
                </c:pt>
                <c:pt idx="91">
                  <c:v>1108</c:v>
                </c:pt>
                <c:pt idx="92">
                  <c:v>1270.0524068086552</c:v>
                </c:pt>
                <c:pt idx="93">
                  <c:v>1842.9271515441237</c:v>
                </c:pt>
                <c:pt idx="94">
                  <c:v>1562.1545903560834</c:v>
                </c:pt>
                <c:pt idx="95">
                  <c:v>1218.1352820288232</c:v>
                </c:pt>
                <c:pt idx="96">
                  <c:v>930.57358197455926</c:v>
                </c:pt>
                <c:pt idx="97">
                  <c:v>586.45076449335704</c:v>
                </c:pt>
                <c:pt idx="98">
                  <c:v>495.23796722379819</c:v>
                </c:pt>
                <c:pt idx="99">
                  <c:v>434.04017051644843</c:v>
                </c:pt>
                <c:pt idx="100">
                  <c:v>402.96884576786033</c:v>
                </c:pt>
                <c:pt idx="101">
                  <c:v>420.45393054138879</c:v>
                </c:pt>
                <c:pt idx="102">
                  <c:v>566.82383645749746</c:v>
                </c:pt>
                <c:pt idx="103">
                  <c:v>854.04341284909992</c:v>
                </c:pt>
                <c:pt idx="104">
                  <c:v>901.81421443360784</c:v>
                </c:pt>
                <c:pt idx="105">
                  <c:v>944.86340614985443</c:v>
                </c:pt>
                <c:pt idx="106">
                  <c:v>977.77135486068937</c:v>
                </c:pt>
                <c:pt idx="107">
                  <c:v>973.35761837338237</c:v>
                </c:pt>
                <c:pt idx="108">
                  <c:v>950.73954119669611</c:v>
                </c:pt>
                <c:pt idx="109">
                  <c:v>897.70038908464483</c:v>
                </c:pt>
                <c:pt idx="110">
                  <c:v>908.17870036058457</c:v>
                </c:pt>
                <c:pt idx="111">
                  <c:v>894.53407060637846</c:v>
                </c:pt>
                <c:pt idx="112">
                  <c:v>831.94818960386237</c:v>
                </c:pt>
                <c:pt idx="113">
                  <c:v>1055.5999999999999</c:v>
                </c:pt>
                <c:pt idx="114">
                  <c:v>1108</c:v>
                </c:pt>
                <c:pt idx="115">
                  <c:v>1604</c:v>
                </c:pt>
                <c:pt idx="116">
                  <c:v>1551.930482402855</c:v>
                </c:pt>
                <c:pt idx="117">
                  <c:v>1842.9271515441237</c:v>
                </c:pt>
                <c:pt idx="118">
                  <c:v>1562.1545903560834</c:v>
                </c:pt>
                <c:pt idx="119">
                  <c:v>1218.1352820288232</c:v>
                </c:pt>
                <c:pt idx="120">
                  <c:v>775.47798497879933</c:v>
                </c:pt>
                <c:pt idx="121">
                  <c:v>488.70897041113091</c:v>
                </c:pt>
                <c:pt idx="122">
                  <c:v>412.69830601983182</c:v>
                </c:pt>
                <c:pt idx="123">
                  <c:v>361.70014209704038</c:v>
                </c:pt>
                <c:pt idx="124">
                  <c:v>335.8073714732169</c:v>
                </c:pt>
                <c:pt idx="125">
                  <c:v>350.37827545115732</c:v>
                </c:pt>
                <c:pt idx="126">
                  <c:v>472.35319704791459</c:v>
                </c:pt>
                <c:pt idx="127">
                  <c:v>711.7028440409166</c:v>
                </c:pt>
                <c:pt idx="128">
                  <c:v>751.51184536133985</c:v>
                </c:pt>
                <c:pt idx="129">
                  <c:v>787.38617179154539</c:v>
                </c:pt>
                <c:pt idx="130">
                  <c:v>814.80946238390777</c:v>
                </c:pt>
                <c:pt idx="131">
                  <c:v>811.13134864448534</c:v>
                </c:pt>
                <c:pt idx="132">
                  <c:v>792.28295099724676</c:v>
                </c:pt>
                <c:pt idx="133">
                  <c:v>748.0836575705373</c:v>
                </c:pt>
                <c:pt idx="134">
                  <c:v>756.81558363382044</c:v>
                </c:pt>
                <c:pt idx="135">
                  <c:v>745.44505883864861</c:v>
                </c:pt>
                <c:pt idx="136">
                  <c:v>693.29015800321872</c:v>
                </c:pt>
                <c:pt idx="137">
                  <c:v>300.39999999999998</c:v>
                </c:pt>
                <c:pt idx="138">
                  <c:v>440</c:v>
                </c:pt>
                <c:pt idx="139">
                  <c:v>728</c:v>
                </c:pt>
                <c:pt idx="140">
                  <c:v>1023.551441764105</c:v>
                </c:pt>
                <c:pt idx="141">
                  <c:v>1012.4531085058145</c:v>
                </c:pt>
                <c:pt idx="142">
                  <c:v>1301.7954919634028</c:v>
                </c:pt>
                <c:pt idx="143">
                  <c:v>1015.1127350240195</c:v>
                </c:pt>
                <c:pt idx="144">
                  <c:v>775.47798497879933</c:v>
                </c:pt>
                <c:pt idx="145">
                  <c:v>488.70897041113091</c:v>
                </c:pt>
                <c:pt idx="146">
                  <c:v>412.69830601983182</c:v>
                </c:pt>
                <c:pt idx="147">
                  <c:v>361.70014209704038</c:v>
                </c:pt>
                <c:pt idx="148">
                  <c:v>335.8073714732169</c:v>
                </c:pt>
                <c:pt idx="149">
                  <c:v>350.37827545115732</c:v>
                </c:pt>
                <c:pt idx="150">
                  <c:v>472.35319704791459</c:v>
                </c:pt>
                <c:pt idx="151">
                  <c:v>711.7028440409166</c:v>
                </c:pt>
                <c:pt idx="152">
                  <c:v>751.51184536133985</c:v>
                </c:pt>
                <c:pt idx="153">
                  <c:v>787.38617179154539</c:v>
                </c:pt>
                <c:pt idx="154">
                  <c:v>814.80946238390777</c:v>
                </c:pt>
                <c:pt idx="155">
                  <c:v>811.13134864448534</c:v>
                </c:pt>
                <c:pt idx="156">
                  <c:v>792.28295099724676</c:v>
                </c:pt>
                <c:pt idx="157">
                  <c:v>748.0836575705373</c:v>
                </c:pt>
                <c:pt idx="158">
                  <c:v>756.81558363382044</c:v>
                </c:pt>
                <c:pt idx="159">
                  <c:v>745.44505883864861</c:v>
                </c:pt>
                <c:pt idx="160">
                  <c:v>693.29015800321872</c:v>
                </c:pt>
                <c:pt idx="161">
                  <c:v>1003.9945585528649</c:v>
                </c:pt>
                <c:pt idx="162">
                  <c:v>1271.3954179695279</c:v>
                </c:pt>
                <c:pt idx="163">
                  <c:v>1320</c:v>
                </c:pt>
                <c:pt idx="164">
                  <c:v>896</c:v>
                </c:pt>
                <c:pt idx="165">
                  <c:v>440</c:v>
                </c:pt>
                <c:pt idx="166">
                  <c:v>320</c:v>
                </c:pt>
                <c:pt idx="167">
                  <c:v>319.99999502401943</c:v>
                </c:pt>
              </c:numCache>
            </c:numRef>
          </c:val>
          <c:extLst xmlns:c16r2="http://schemas.microsoft.com/office/drawing/2015/06/chart">
            <c:ext xmlns:c16="http://schemas.microsoft.com/office/drawing/2014/chart" uri="{C3380CC4-5D6E-409C-BE32-E72D297353CC}">
              <c16:uniqueId val="{00000001-6BD7-4F00-94AA-FE05660E799E}"/>
            </c:ext>
          </c:extLst>
        </c:ser>
        <c:ser>
          <c:idx val="4"/>
          <c:order val="4"/>
          <c:tx>
            <c:strRef>
              <c:f>'Calc RE'!$AT$1</c:f>
              <c:strCache>
                <c:ptCount val="1"/>
                <c:pt idx="0">
                  <c:v>Descarga Batería</c:v>
                </c:pt>
              </c:strCache>
            </c:strRef>
          </c:tx>
          <c:spPr>
            <a:solidFill>
              <a:schemeClr val="accent4"/>
            </a:solidFill>
            <a:ln>
              <a:solidFill>
                <a:schemeClr val="accent4"/>
              </a:solidFill>
            </a:ln>
          </c:spPr>
          <c:val>
            <c:numRef>
              <c:f>'Calc RE'!$AT$3:$AT$170</c:f>
              <c:numCache>
                <c:formatCode>_-* #,##0.00\ _€_-;\-* #,##0.00\ _€_-;_-* "-"??\ _€_-;_-@_-</c:formatCode>
                <c:ptCount val="16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179.99347026343798</c:v>
                </c:pt>
                <c:pt idx="18">
                  <c:v>797.67450156343352</c:v>
                </c:pt>
                <c:pt idx="19">
                  <c:v>400.97864471448219</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205.67450156343352</c:v>
                </c:pt>
                <c:pt idx="43">
                  <c:v>630.88452734754014</c:v>
                </c:pt>
                <c:pt idx="44">
                  <c:v>542.0875876303802</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331.19347026343792</c:v>
                </c:pt>
                <c:pt idx="90">
                  <c:v>797.67450156343352</c:v>
                </c:pt>
                <c:pt idx="91">
                  <c:v>180.88452734754014</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149.19347026343803</c:v>
                </c:pt>
                <c:pt idx="114">
                  <c:v>417.67450156343352</c:v>
                </c:pt>
                <c:pt idx="115">
                  <c:v>134.88452734754014</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703.5945585528649</c:v>
                </c:pt>
                <c:pt idx="138">
                  <c:v>381.3954179695279</c:v>
                </c:pt>
                <c:pt idx="139">
                  <c:v>271.07043945628357</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129.07043945628357</c:v>
                </c:pt>
                <c:pt idx="164">
                  <c:v>772.27540200237922</c:v>
                </c:pt>
                <c:pt idx="165">
                  <c:v>477.30077508269096</c:v>
                </c:pt>
                <c:pt idx="166">
                  <c:v>0</c:v>
                </c:pt>
                <c:pt idx="167">
                  <c:v>0</c:v>
                </c:pt>
              </c:numCache>
            </c:numRef>
          </c:val>
          <c:extLst xmlns:c16r2="http://schemas.microsoft.com/office/drawing/2015/06/chart">
            <c:ext xmlns:c16="http://schemas.microsoft.com/office/drawing/2014/chart" uri="{C3380CC4-5D6E-409C-BE32-E72D297353CC}">
              <c16:uniqueId val="{00000002-6BD7-4F00-94AA-FE05660E799E}"/>
            </c:ext>
          </c:extLst>
        </c:ser>
        <c:dLbls>
          <c:showLegendKey val="0"/>
          <c:showVal val="0"/>
          <c:showCatName val="0"/>
          <c:showSerName val="0"/>
          <c:showPercent val="0"/>
          <c:showBubbleSize val="0"/>
        </c:dLbls>
        <c:axId val="134687744"/>
        <c:axId val="134887296"/>
      </c:areaChart>
      <c:lineChart>
        <c:grouping val="standard"/>
        <c:varyColors val="0"/>
        <c:ser>
          <c:idx val="2"/>
          <c:order val="0"/>
          <c:tx>
            <c:strRef>
              <c:f>'Calc RE'!$G$1</c:f>
              <c:strCache>
                <c:ptCount val="1"/>
                <c:pt idx="0">
                  <c:v>Demanda (kW)</c:v>
                </c:pt>
              </c:strCache>
            </c:strRef>
          </c:tx>
          <c:spPr>
            <a:ln w="38100">
              <a:solidFill>
                <a:schemeClr val="tx1"/>
              </a:solidFill>
              <a:prstDash val="sysDash"/>
            </a:ln>
          </c:spPr>
          <c:marker>
            <c:symbol val="none"/>
          </c:marker>
          <c:val>
            <c:numRef>
              <c:f>'Calc RE'!$G$3:$G$170</c:f>
              <c:numCache>
                <c:formatCode>0.0</c:formatCode>
                <c:ptCount val="168"/>
                <c:pt idx="0">
                  <c:v>930.57358197455926</c:v>
                </c:pt>
                <c:pt idx="1">
                  <c:v>586.45076449335704</c:v>
                </c:pt>
                <c:pt idx="2">
                  <c:v>495.23796722379819</c:v>
                </c:pt>
                <c:pt idx="3">
                  <c:v>434.04017051644843</c:v>
                </c:pt>
                <c:pt idx="4">
                  <c:v>402.96884576786033</c:v>
                </c:pt>
                <c:pt idx="5">
                  <c:v>420.45393054138879</c:v>
                </c:pt>
                <c:pt idx="6">
                  <c:v>566.82383645749746</c:v>
                </c:pt>
                <c:pt idx="7">
                  <c:v>854.04341284909992</c:v>
                </c:pt>
                <c:pt idx="8">
                  <c:v>901.81421443360784</c:v>
                </c:pt>
                <c:pt idx="9">
                  <c:v>944.86340614985443</c:v>
                </c:pt>
                <c:pt idx="10">
                  <c:v>977.77135486068937</c:v>
                </c:pt>
                <c:pt idx="11">
                  <c:v>973.35761837338237</c:v>
                </c:pt>
                <c:pt idx="12">
                  <c:v>950.73954119669611</c:v>
                </c:pt>
                <c:pt idx="13">
                  <c:v>897.70038908464483</c:v>
                </c:pt>
                <c:pt idx="14">
                  <c:v>908.17870036058457</c:v>
                </c:pt>
                <c:pt idx="15">
                  <c:v>894.53407060637846</c:v>
                </c:pt>
                <c:pt idx="16">
                  <c:v>831.94818960386237</c:v>
                </c:pt>
                <c:pt idx="17">
                  <c:v>1204.7934702634379</c:v>
                </c:pt>
                <c:pt idx="18">
                  <c:v>1525.6745015634335</c:v>
                </c:pt>
                <c:pt idx="19">
                  <c:v>1738.8845273475401</c:v>
                </c:pt>
                <c:pt idx="20">
                  <c:v>2001.930482402855</c:v>
                </c:pt>
                <c:pt idx="21">
                  <c:v>1842.9271515441237</c:v>
                </c:pt>
                <c:pt idx="22">
                  <c:v>1562.1545903560834</c:v>
                </c:pt>
                <c:pt idx="23">
                  <c:v>1218.1352820288232</c:v>
                </c:pt>
                <c:pt idx="24">
                  <c:v>930.57358197455926</c:v>
                </c:pt>
                <c:pt idx="25">
                  <c:v>586.45076449335704</c:v>
                </c:pt>
                <c:pt idx="26">
                  <c:v>495.23796722379819</c:v>
                </c:pt>
                <c:pt idx="27">
                  <c:v>434.04017051644843</c:v>
                </c:pt>
                <c:pt idx="28">
                  <c:v>402.96884576786033</c:v>
                </c:pt>
                <c:pt idx="29">
                  <c:v>420.45393054138879</c:v>
                </c:pt>
                <c:pt idx="30">
                  <c:v>566.82383645749746</c:v>
                </c:pt>
                <c:pt idx="31">
                  <c:v>854.04341284909992</c:v>
                </c:pt>
                <c:pt idx="32">
                  <c:v>901.81421443360784</c:v>
                </c:pt>
                <c:pt idx="33">
                  <c:v>944.86340614985443</c:v>
                </c:pt>
                <c:pt idx="34">
                  <c:v>977.77135486068937</c:v>
                </c:pt>
                <c:pt idx="35">
                  <c:v>973.35761837338237</c:v>
                </c:pt>
                <c:pt idx="36">
                  <c:v>950.73954119669611</c:v>
                </c:pt>
                <c:pt idx="37">
                  <c:v>897.70038908464483</c:v>
                </c:pt>
                <c:pt idx="38">
                  <c:v>908.17870036058457</c:v>
                </c:pt>
                <c:pt idx="39">
                  <c:v>894.53407060637846</c:v>
                </c:pt>
                <c:pt idx="40">
                  <c:v>831.94818960386237</c:v>
                </c:pt>
                <c:pt idx="41">
                  <c:v>1204.7934702634379</c:v>
                </c:pt>
                <c:pt idx="42">
                  <c:v>1525.6745015634335</c:v>
                </c:pt>
                <c:pt idx="43">
                  <c:v>1738.8845273475401</c:v>
                </c:pt>
                <c:pt idx="44">
                  <c:v>2001.930482402855</c:v>
                </c:pt>
                <c:pt idx="45">
                  <c:v>1842.9271515441237</c:v>
                </c:pt>
                <c:pt idx="46">
                  <c:v>1562.1545903560834</c:v>
                </c:pt>
                <c:pt idx="47">
                  <c:v>1218.1352820288232</c:v>
                </c:pt>
                <c:pt idx="48">
                  <c:v>930.57358197455926</c:v>
                </c:pt>
                <c:pt idx="49">
                  <c:v>586.45076449335704</c:v>
                </c:pt>
                <c:pt idx="50">
                  <c:v>495.23796722379819</c:v>
                </c:pt>
                <c:pt idx="51">
                  <c:v>434.04017051644843</c:v>
                </c:pt>
                <c:pt idx="52">
                  <c:v>402.96884576786033</c:v>
                </c:pt>
                <c:pt idx="53">
                  <c:v>420.45393054138879</c:v>
                </c:pt>
                <c:pt idx="54">
                  <c:v>566.82383645749746</c:v>
                </c:pt>
                <c:pt idx="55">
                  <c:v>854.04341284909992</c:v>
                </c:pt>
                <c:pt idx="56">
                  <c:v>901.81421443360784</c:v>
                </c:pt>
                <c:pt idx="57">
                  <c:v>944.86340614985443</c:v>
                </c:pt>
                <c:pt idx="58">
                  <c:v>977.77135486068937</c:v>
                </c:pt>
                <c:pt idx="59">
                  <c:v>973.35761837338237</c:v>
                </c:pt>
                <c:pt idx="60">
                  <c:v>950.73954119669611</c:v>
                </c:pt>
                <c:pt idx="61">
                  <c:v>897.70038908464483</c:v>
                </c:pt>
                <c:pt idx="62">
                  <c:v>908.17870036058457</c:v>
                </c:pt>
                <c:pt idx="63">
                  <c:v>894.53407060637846</c:v>
                </c:pt>
                <c:pt idx="64">
                  <c:v>831.94818960386237</c:v>
                </c:pt>
                <c:pt idx="65">
                  <c:v>1204.7934702634379</c:v>
                </c:pt>
                <c:pt idx="66">
                  <c:v>1525.6745015634335</c:v>
                </c:pt>
                <c:pt idx="67">
                  <c:v>1738.8845273475401</c:v>
                </c:pt>
                <c:pt idx="68">
                  <c:v>2001.930482402855</c:v>
                </c:pt>
                <c:pt idx="69">
                  <c:v>1842.9271515441237</c:v>
                </c:pt>
                <c:pt idx="70">
                  <c:v>1562.1545903560834</c:v>
                </c:pt>
                <c:pt idx="71">
                  <c:v>1218.1352820288232</c:v>
                </c:pt>
                <c:pt idx="72">
                  <c:v>930.57358197455926</c:v>
                </c:pt>
                <c:pt idx="73">
                  <c:v>586.45076449335704</c:v>
                </c:pt>
                <c:pt idx="74">
                  <c:v>495.23796722379819</c:v>
                </c:pt>
                <c:pt idx="75">
                  <c:v>434.04017051644843</c:v>
                </c:pt>
                <c:pt idx="76">
                  <c:v>402.96884576786033</c:v>
                </c:pt>
                <c:pt idx="77">
                  <c:v>420.45393054138879</c:v>
                </c:pt>
                <c:pt idx="78">
                  <c:v>566.82383645749746</c:v>
                </c:pt>
                <c:pt idx="79">
                  <c:v>854.04341284909992</c:v>
                </c:pt>
                <c:pt idx="80">
                  <c:v>901.81421443360784</c:v>
                </c:pt>
                <c:pt idx="81">
                  <c:v>944.86340614985443</c:v>
                </c:pt>
                <c:pt idx="82">
                  <c:v>977.77135486068937</c:v>
                </c:pt>
                <c:pt idx="83">
                  <c:v>973.35761837338237</c:v>
                </c:pt>
                <c:pt idx="84">
                  <c:v>950.73954119669611</c:v>
                </c:pt>
                <c:pt idx="85">
                  <c:v>897.70038908464483</c:v>
                </c:pt>
                <c:pt idx="86">
                  <c:v>908.17870036058457</c:v>
                </c:pt>
                <c:pt idx="87">
                  <c:v>894.53407060637846</c:v>
                </c:pt>
                <c:pt idx="88">
                  <c:v>831.94818960386237</c:v>
                </c:pt>
                <c:pt idx="89">
                  <c:v>1204.7934702634379</c:v>
                </c:pt>
                <c:pt idx="90">
                  <c:v>1525.6745015634335</c:v>
                </c:pt>
                <c:pt idx="91">
                  <c:v>1738.8845273475401</c:v>
                </c:pt>
                <c:pt idx="92">
                  <c:v>2001.930482402855</c:v>
                </c:pt>
                <c:pt idx="93">
                  <c:v>1842.9271515441237</c:v>
                </c:pt>
                <c:pt idx="94">
                  <c:v>1562.1545903560834</c:v>
                </c:pt>
                <c:pt idx="95">
                  <c:v>1218.1352820288232</c:v>
                </c:pt>
                <c:pt idx="96">
                  <c:v>930.57358197455926</c:v>
                </c:pt>
                <c:pt idx="97">
                  <c:v>586.45076449335704</c:v>
                </c:pt>
                <c:pt idx="98">
                  <c:v>495.23796722379819</c:v>
                </c:pt>
                <c:pt idx="99">
                  <c:v>434.04017051644843</c:v>
                </c:pt>
                <c:pt idx="100">
                  <c:v>402.96884576786033</c:v>
                </c:pt>
                <c:pt idx="101">
                  <c:v>420.45393054138879</c:v>
                </c:pt>
                <c:pt idx="102">
                  <c:v>566.82383645749746</c:v>
                </c:pt>
                <c:pt idx="103">
                  <c:v>854.04341284909992</c:v>
                </c:pt>
                <c:pt idx="104">
                  <c:v>901.81421443360784</c:v>
                </c:pt>
                <c:pt idx="105">
                  <c:v>944.86340614985443</c:v>
                </c:pt>
                <c:pt idx="106">
                  <c:v>977.77135486068937</c:v>
                </c:pt>
                <c:pt idx="107">
                  <c:v>973.35761837338237</c:v>
                </c:pt>
                <c:pt idx="108">
                  <c:v>950.73954119669611</c:v>
                </c:pt>
                <c:pt idx="109">
                  <c:v>897.70038908464483</c:v>
                </c:pt>
                <c:pt idx="110">
                  <c:v>908.17870036058457</c:v>
                </c:pt>
                <c:pt idx="111">
                  <c:v>894.53407060637846</c:v>
                </c:pt>
                <c:pt idx="112">
                  <c:v>831.94818960386237</c:v>
                </c:pt>
                <c:pt idx="113">
                  <c:v>1204.7934702634379</c:v>
                </c:pt>
                <c:pt idx="114">
                  <c:v>1525.6745015634335</c:v>
                </c:pt>
                <c:pt idx="115">
                  <c:v>1738.8845273475401</c:v>
                </c:pt>
                <c:pt idx="116">
                  <c:v>2001.930482402855</c:v>
                </c:pt>
                <c:pt idx="117">
                  <c:v>1842.9271515441237</c:v>
                </c:pt>
                <c:pt idx="118">
                  <c:v>1562.1545903560834</c:v>
                </c:pt>
                <c:pt idx="119">
                  <c:v>1218.1352820288232</c:v>
                </c:pt>
                <c:pt idx="120">
                  <c:v>775.47798497879933</c:v>
                </c:pt>
                <c:pt idx="121">
                  <c:v>488.70897041113091</c:v>
                </c:pt>
                <c:pt idx="122">
                  <c:v>412.69830601983182</c:v>
                </c:pt>
                <c:pt idx="123">
                  <c:v>361.70014209704038</c:v>
                </c:pt>
                <c:pt idx="124">
                  <c:v>335.8073714732169</c:v>
                </c:pt>
                <c:pt idx="125">
                  <c:v>350.37827545115732</c:v>
                </c:pt>
                <c:pt idx="126">
                  <c:v>472.35319704791459</c:v>
                </c:pt>
                <c:pt idx="127">
                  <c:v>711.7028440409166</c:v>
                </c:pt>
                <c:pt idx="128">
                  <c:v>751.51184536133985</c:v>
                </c:pt>
                <c:pt idx="129">
                  <c:v>787.38617179154539</c:v>
                </c:pt>
                <c:pt idx="130">
                  <c:v>814.80946238390777</c:v>
                </c:pt>
                <c:pt idx="131">
                  <c:v>811.13134864448534</c:v>
                </c:pt>
                <c:pt idx="132">
                  <c:v>792.28295099724676</c:v>
                </c:pt>
                <c:pt idx="133">
                  <c:v>748.0836575705373</c:v>
                </c:pt>
                <c:pt idx="134">
                  <c:v>756.81558363382044</c:v>
                </c:pt>
                <c:pt idx="135">
                  <c:v>745.44505883864861</c:v>
                </c:pt>
                <c:pt idx="136">
                  <c:v>693.29015800321872</c:v>
                </c:pt>
                <c:pt idx="137">
                  <c:v>1003.9945585528649</c:v>
                </c:pt>
                <c:pt idx="138">
                  <c:v>1271.3954179695279</c:v>
                </c:pt>
                <c:pt idx="139">
                  <c:v>1449.0704394562836</c:v>
                </c:pt>
                <c:pt idx="140">
                  <c:v>1668.2754020023792</c:v>
                </c:pt>
                <c:pt idx="141">
                  <c:v>1535.77262628677</c:v>
                </c:pt>
                <c:pt idx="142">
                  <c:v>1301.7954919634028</c:v>
                </c:pt>
                <c:pt idx="143">
                  <c:v>1015.1127350240195</c:v>
                </c:pt>
                <c:pt idx="144">
                  <c:v>775.47798497879933</c:v>
                </c:pt>
                <c:pt idx="145">
                  <c:v>488.70897041113091</c:v>
                </c:pt>
                <c:pt idx="146">
                  <c:v>412.69830601983182</c:v>
                </c:pt>
                <c:pt idx="147">
                  <c:v>361.70014209704038</c:v>
                </c:pt>
                <c:pt idx="148">
                  <c:v>335.8073714732169</c:v>
                </c:pt>
                <c:pt idx="149">
                  <c:v>350.37827545115732</c:v>
                </c:pt>
                <c:pt idx="150">
                  <c:v>472.35319704791459</c:v>
                </c:pt>
                <c:pt idx="151">
                  <c:v>711.7028440409166</c:v>
                </c:pt>
                <c:pt idx="152">
                  <c:v>751.51184536133985</c:v>
                </c:pt>
                <c:pt idx="153">
                  <c:v>787.38617179154539</c:v>
                </c:pt>
                <c:pt idx="154">
                  <c:v>814.80946238390777</c:v>
                </c:pt>
                <c:pt idx="155">
                  <c:v>811.13134864448534</c:v>
                </c:pt>
                <c:pt idx="156">
                  <c:v>792.28295099724676</c:v>
                </c:pt>
                <c:pt idx="157">
                  <c:v>748.0836575705373</c:v>
                </c:pt>
                <c:pt idx="158">
                  <c:v>756.81558363382044</c:v>
                </c:pt>
                <c:pt idx="159">
                  <c:v>745.44505883864861</c:v>
                </c:pt>
                <c:pt idx="160">
                  <c:v>693.29015800321872</c:v>
                </c:pt>
                <c:pt idx="161">
                  <c:v>1003.9945585528649</c:v>
                </c:pt>
                <c:pt idx="162">
                  <c:v>1271.3954179695279</c:v>
                </c:pt>
                <c:pt idx="163">
                  <c:v>1449.0704394562836</c:v>
                </c:pt>
                <c:pt idx="164">
                  <c:v>1668.2754020023792</c:v>
                </c:pt>
                <c:pt idx="165">
                  <c:v>1535.77262628677</c:v>
                </c:pt>
                <c:pt idx="166">
                  <c:v>1301.7954919634028</c:v>
                </c:pt>
                <c:pt idx="167">
                  <c:v>1015.1127350240195</c:v>
                </c:pt>
              </c:numCache>
            </c:numRef>
          </c:val>
          <c:smooth val="0"/>
          <c:extLst xmlns:c16r2="http://schemas.microsoft.com/office/drawing/2015/06/chart">
            <c:ext xmlns:c16="http://schemas.microsoft.com/office/drawing/2014/chart" uri="{C3380CC4-5D6E-409C-BE32-E72D297353CC}">
              <c16:uniqueId val="{00000003-6BD7-4F00-94AA-FE05660E799E}"/>
            </c:ext>
          </c:extLst>
        </c:ser>
        <c:ser>
          <c:idx val="5"/>
          <c:order val="2"/>
          <c:tx>
            <c:strRef>
              <c:f>'Calc RE'!$R$1</c:f>
              <c:strCache>
                <c:ptCount val="1"/>
                <c:pt idx="0">
                  <c:v>Generación Fotovoltaica</c:v>
                </c:pt>
              </c:strCache>
            </c:strRef>
          </c:tx>
          <c:spPr>
            <a:ln w="19050">
              <a:solidFill>
                <a:srgbClr val="FFC000"/>
              </a:solidFill>
              <a:prstDash val="sysDash"/>
            </a:ln>
          </c:spPr>
          <c:marker>
            <c:symbol val="none"/>
          </c:marker>
          <c:val>
            <c:numRef>
              <c:f>'Calc RE'!$R$3:$R$170</c:f>
              <c:numCache>
                <c:formatCode>_-* #,##0.00\ _€_-;\-* #,##0.00\ _€_-;_-* "-"??\ _€_-;_-@_-</c:formatCode>
                <c:ptCount val="168"/>
                <c:pt idx="0">
                  <c:v>0</c:v>
                </c:pt>
                <c:pt idx="1">
                  <c:v>0</c:v>
                </c:pt>
                <c:pt idx="2">
                  <c:v>0</c:v>
                </c:pt>
                <c:pt idx="3">
                  <c:v>0</c:v>
                </c:pt>
                <c:pt idx="4">
                  <c:v>0</c:v>
                </c:pt>
                <c:pt idx="5">
                  <c:v>0</c:v>
                </c:pt>
                <c:pt idx="6">
                  <c:v>159.6</c:v>
                </c:pt>
                <c:pt idx="7">
                  <c:v>714</c:v>
                </c:pt>
                <c:pt idx="8">
                  <c:v>1279.6000000000001</c:v>
                </c:pt>
                <c:pt idx="9">
                  <c:v>1680</c:v>
                </c:pt>
                <c:pt idx="10">
                  <c:v>1937.6</c:v>
                </c:pt>
                <c:pt idx="11">
                  <c:v>2027.2</c:v>
                </c:pt>
                <c:pt idx="12">
                  <c:v>1954.3999999999999</c:v>
                </c:pt>
                <c:pt idx="13">
                  <c:v>1752.8</c:v>
                </c:pt>
                <c:pt idx="14">
                  <c:v>1489.6000000000001</c:v>
                </c:pt>
                <c:pt idx="15">
                  <c:v>1097.6000000000001</c:v>
                </c:pt>
                <c:pt idx="16">
                  <c:v>593.6</c:v>
                </c:pt>
                <c:pt idx="17">
                  <c:v>128.80000000000001</c:v>
                </c:pt>
                <c:pt idx="18">
                  <c:v>0</c:v>
                </c:pt>
                <c:pt idx="19">
                  <c:v>0</c:v>
                </c:pt>
                <c:pt idx="20">
                  <c:v>0</c:v>
                </c:pt>
                <c:pt idx="21">
                  <c:v>0</c:v>
                </c:pt>
                <c:pt idx="22">
                  <c:v>0</c:v>
                </c:pt>
                <c:pt idx="23">
                  <c:v>0</c:v>
                </c:pt>
                <c:pt idx="24">
                  <c:v>0</c:v>
                </c:pt>
                <c:pt idx="25">
                  <c:v>0</c:v>
                </c:pt>
                <c:pt idx="26">
                  <c:v>0</c:v>
                </c:pt>
                <c:pt idx="27">
                  <c:v>0</c:v>
                </c:pt>
                <c:pt idx="28">
                  <c:v>0</c:v>
                </c:pt>
                <c:pt idx="29">
                  <c:v>0</c:v>
                </c:pt>
                <c:pt idx="30">
                  <c:v>148.4</c:v>
                </c:pt>
                <c:pt idx="31">
                  <c:v>680.4</c:v>
                </c:pt>
                <c:pt idx="32">
                  <c:v>1218</c:v>
                </c:pt>
                <c:pt idx="33">
                  <c:v>1607.1999999999998</c:v>
                </c:pt>
                <c:pt idx="34">
                  <c:v>1895.6000000000001</c:v>
                </c:pt>
                <c:pt idx="35">
                  <c:v>2004.8</c:v>
                </c:pt>
                <c:pt idx="36">
                  <c:v>1951.6</c:v>
                </c:pt>
                <c:pt idx="37">
                  <c:v>1856.4</c:v>
                </c:pt>
                <c:pt idx="38">
                  <c:v>1587.6</c:v>
                </c:pt>
                <c:pt idx="39">
                  <c:v>1195.5999999999999</c:v>
                </c:pt>
                <c:pt idx="40">
                  <c:v>638.4</c:v>
                </c:pt>
                <c:pt idx="41">
                  <c:v>140</c:v>
                </c:pt>
                <c:pt idx="42">
                  <c:v>0</c:v>
                </c:pt>
                <c:pt idx="43">
                  <c:v>0</c:v>
                </c:pt>
                <c:pt idx="44">
                  <c:v>0</c:v>
                </c:pt>
                <c:pt idx="45">
                  <c:v>0</c:v>
                </c:pt>
                <c:pt idx="46">
                  <c:v>0</c:v>
                </c:pt>
                <c:pt idx="47">
                  <c:v>0</c:v>
                </c:pt>
                <c:pt idx="48">
                  <c:v>0</c:v>
                </c:pt>
                <c:pt idx="49">
                  <c:v>0</c:v>
                </c:pt>
                <c:pt idx="50">
                  <c:v>0</c:v>
                </c:pt>
                <c:pt idx="51">
                  <c:v>0</c:v>
                </c:pt>
                <c:pt idx="52">
                  <c:v>0</c:v>
                </c:pt>
                <c:pt idx="53">
                  <c:v>0</c:v>
                </c:pt>
                <c:pt idx="54">
                  <c:v>154</c:v>
                </c:pt>
                <c:pt idx="55">
                  <c:v>700</c:v>
                </c:pt>
                <c:pt idx="56">
                  <c:v>1240.4000000000001</c:v>
                </c:pt>
                <c:pt idx="57">
                  <c:v>1652</c:v>
                </c:pt>
                <c:pt idx="58">
                  <c:v>1878.8000000000002</c:v>
                </c:pt>
                <c:pt idx="59">
                  <c:v>2038.3999999999999</c:v>
                </c:pt>
                <c:pt idx="60">
                  <c:v>2024.3999999999999</c:v>
                </c:pt>
                <c:pt idx="61">
                  <c:v>1892.8000000000002</c:v>
                </c:pt>
                <c:pt idx="62">
                  <c:v>1638</c:v>
                </c:pt>
                <c:pt idx="63">
                  <c:v>1229.2</c:v>
                </c:pt>
                <c:pt idx="64">
                  <c:v>716.80000000000007</c:v>
                </c:pt>
                <c:pt idx="65">
                  <c:v>156.80000000000001</c:v>
                </c:pt>
                <c:pt idx="66">
                  <c:v>0</c:v>
                </c:pt>
                <c:pt idx="67">
                  <c:v>0</c:v>
                </c:pt>
                <c:pt idx="68">
                  <c:v>0</c:v>
                </c:pt>
                <c:pt idx="69">
                  <c:v>0</c:v>
                </c:pt>
                <c:pt idx="70">
                  <c:v>0</c:v>
                </c:pt>
                <c:pt idx="71">
                  <c:v>0</c:v>
                </c:pt>
                <c:pt idx="72">
                  <c:v>0</c:v>
                </c:pt>
                <c:pt idx="73">
                  <c:v>0</c:v>
                </c:pt>
                <c:pt idx="74">
                  <c:v>0</c:v>
                </c:pt>
                <c:pt idx="75">
                  <c:v>0</c:v>
                </c:pt>
                <c:pt idx="76">
                  <c:v>0</c:v>
                </c:pt>
                <c:pt idx="77">
                  <c:v>0</c:v>
                </c:pt>
                <c:pt idx="78">
                  <c:v>126</c:v>
                </c:pt>
                <c:pt idx="79">
                  <c:v>621.6</c:v>
                </c:pt>
                <c:pt idx="80">
                  <c:v>1139.5999999999999</c:v>
                </c:pt>
                <c:pt idx="81">
                  <c:v>1576.3999999999999</c:v>
                </c:pt>
                <c:pt idx="82">
                  <c:v>1873.2</c:v>
                </c:pt>
                <c:pt idx="83">
                  <c:v>2004.8</c:v>
                </c:pt>
                <c:pt idx="84">
                  <c:v>2027.2</c:v>
                </c:pt>
                <c:pt idx="85">
                  <c:v>1918.0000000000002</c:v>
                </c:pt>
                <c:pt idx="86">
                  <c:v>1649.1999999999998</c:v>
                </c:pt>
                <c:pt idx="87">
                  <c:v>1237.5999999999999</c:v>
                </c:pt>
                <c:pt idx="88">
                  <c:v>683.19999999999993</c:v>
                </c:pt>
                <c:pt idx="89">
                  <c:v>145.6</c:v>
                </c:pt>
                <c:pt idx="90">
                  <c:v>0</c:v>
                </c:pt>
                <c:pt idx="91">
                  <c:v>0</c:v>
                </c:pt>
                <c:pt idx="92">
                  <c:v>0</c:v>
                </c:pt>
                <c:pt idx="93">
                  <c:v>0</c:v>
                </c:pt>
                <c:pt idx="94">
                  <c:v>0</c:v>
                </c:pt>
                <c:pt idx="95">
                  <c:v>0</c:v>
                </c:pt>
                <c:pt idx="96">
                  <c:v>0</c:v>
                </c:pt>
                <c:pt idx="97">
                  <c:v>0</c:v>
                </c:pt>
                <c:pt idx="98">
                  <c:v>0</c:v>
                </c:pt>
                <c:pt idx="99">
                  <c:v>0</c:v>
                </c:pt>
                <c:pt idx="100">
                  <c:v>0</c:v>
                </c:pt>
                <c:pt idx="101">
                  <c:v>0</c:v>
                </c:pt>
                <c:pt idx="102">
                  <c:v>137.20000000000002</c:v>
                </c:pt>
                <c:pt idx="103">
                  <c:v>674.8</c:v>
                </c:pt>
                <c:pt idx="104">
                  <c:v>1234.8</c:v>
                </c:pt>
                <c:pt idx="105">
                  <c:v>1657.6</c:v>
                </c:pt>
                <c:pt idx="106">
                  <c:v>1934.8</c:v>
                </c:pt>
                <c:pt idx="107">
                  <c:v>2035.6</c:v>
                </c:pt>
                <c:pt idx="108">
                  <c:v>2066.4</c:v>
                </c:pt>
                <c:pt idx="109">
                  <c:v>1948.8</c:v>
                </c:pt>
                <c:pt idx="110">
                  <c:v>1671.6</c:v>
                </c:pt>
                <c:pt idx="111">
                  <c:v>1246</c:v>
                </c:pt>
                <c:pt idx="112">
                  <c:v>736.4</c:v>
                </c:pt>
                <c:pt idx="113">
                  <c:v>159.6</c:v>
                </c:pt>
                <c:pt idx="114">
                  <c:v>0</c:v>
                </c:pt>
                <c:pt idx="115">
                  <c:v>0</c:v>
                </c:pt>
                <c:pt idx="116">
                  <c:v>0</c:v>
                </c:pt>
                <c:pt idx="117">
                  <c:v>0</c:v>
                </c:pt>
                <c:pt idx="118">
                  <c:v>0</c:v>
                </c:pt>
                <c:pt idx="119">
                  <c:v>0</c:v>
                </c:pt>
                <c:pt idx="120">
                  <c:v>0</c:v>
                </c:pt>
                <c:pt idx="121">
                  <c:v>0</c:v>
                </c:pt>
                <c:pt idx="122">
                  <c:v>0</c:v>
                </c:pt>
                <c:pt idx="123">
                  <c:v>0</c:v>
                </c:pt>
                <c:pt idx="124">
                  <c:v>0</c:v>
                </c:pt>
                <c:pt idx="125">
                  <c:v>0</c:v>
                </c:pt>
                <c:pt idx="126">
                  <c:v>145.6</c:v>
                </c:pt>
                <c:pt idx="127">
                  <c:v>694.4</c:v>
                </c:pt>
                <c:pt idx="128">
                  <c:v>1234.8</c:v>
                </c:pt>
                <c:pt idx="129">
                  <c:v>1649.1999999999998</c:v>
                </c:pt>
                <c:pt idx="130">
                  <c:v>1918.0000000000002</c:v>
                </c:pt>
                <c:pt idx="131">
                  <c:v>2072</c:v>
                </c:pt>
                <c:pt idx="132">
                  <c:v>2069.1999999999998</c:v>
                </c:pt>
                <c:pt idx="133">
                  <c:v>1901.2</c:v>
                </c:pt>
                <c:pt idx="134">
                  <c:v>1638</c:v>
                </c:pt>
                <c:pt idx="135">
                  <c:v>1234.8</c:v>
                </c:pt>
                <c:pt idx="136">
                  <c:v>677.6</c:v>
                </c:pt>
                <c:pt idx="137">
                  <c:v>148.4</c:v>
                </c:pt>
                <c:pt idx="138">
                  <c:v>0</c:v>
                </c:pt>
                <c:pt idx="139">
                  <c:v>0</c:v>
                </c:pt>
                <c:pt idx="140">
                  <c:v>0</c:v>
                </c:pt>
                <c:pt idx="141">
                  <c:v>0</c:v>
                </c:pt>
                <c:pt idx="142">
                  <c:v>0</c:v>
                </c:pt>
                <c:pt idx="143">
                  <c:v>0</c:v>
                </c:pt>
                <c:pt idx="144">
                  <c:v>0</c:v>
                </c:pt>
                <c:pt idx="145">
                  <c:v>0</c:v>
                </c:pt>
                <c:pt idx="146">
                  <c:v>0</c:v>
                </c:pt>
                <c:pt idx="147">
                  <c:v>0</c:v>
                </c:pt>
                <c:pt idx="148">
                  <c:v>0</c:v>
                </c:pt>
                <c:pt idx="149">
                  <c:v>0</c:v>
                </c:pt>
                <c:pt idx="150">
                  <c:v>126</c:v>
                </c:pt>
                <c:pt idx="151">
                  <c:v>596.4</c:v>
                </c:pt>
                <c:pt idx="152">
                  <c:v>1094.8</c:v>
                </c:pt>
                <c:pt idx="153">
                  <c:v>1495.2</c:v>
                </c:pt>
                <c:pt idx="154">
                  <c:v>1800.4</c:v>
                </c:pt>
                <c:pt idx="155">
                  <c:v>1909.6000000000001</c:v>
                </c:pt>
                <c:pt idx="156">
                  <c:v>1884.4</c:v>
                </c:pt>
                <c:pt idx="157">
                  <c:v>1803.2</c:v>
                </c:pt>
                <c:pt idx="158">
                  <c:v>1562.4</c:v>
                </c:pt>
                <c:pt idx="159">
                  <c:v>1173.2</c:v>
                </c:pt>
                <c:pt idx="160">
                  <c:v>660.8</c:v>
                </c:pt>
                <c:pt idx="161">
                  <c:v>145.6</c:v>
                </c:pt>
                <c:pt idx="162">
                  <c:v>0</c:v>
                </c:pt>
                <c:pt idx="163">
                  <c:v>0</c:v>
                </c:pt>
                <c:pt idx="164">
                  <c:v>0</c:v>
                </c:pt>
                <c:pt idx="165">
                  <c:v>0</c:v>
                </c:pt>
                <c:pt idx="166">
                  <c:v>0</c:v>
                </c:pt>
                <c:pt idx="167">
                  <c:v>0</c:v>
                </c:pt>
              </c:numCache>
            </c:numRef>
          </c:val>
          <c:smooth val="0"/>
          <c:extLst xmlns:c16r2="http://schemas.microsoft.com/office/drawing/2015/06/chart">
            <c:ext xmlns:c16="http://schemas.microsoft.com/office/drawing/2014/chart" uri="{C3380CC4-5D6E-409C-BE32-E72D297353CC}">
              <c16:uniqueId val="{00000004-6BD7-4F00-94AA-FE05660E799E}"/>
            </c:ext>
          </c:extLst>
        </c:ser>
        <c:ser>
          <c:idx val="3"/>
          <c:order val="5"/>
          <c:tx>
            <c:strRef>
              <c:f>'Calc RE'!$AU$1</c:f>
              <c:strCache>
                <c:ptCount val="1"/>
                <c:pt idx="0">
                  <c:v>Carga de Batería</c:v>
                </c:pt>
              </c:strCache>
            </c:strRef>
          </c:tx>
          <c:spPr>
            <a:ln>
              <a:solidFill>
                <a:schemeClr val="accent4"/>
              </a:solidFill>
            </a:ln>
          </c:spPr>
          <c:marker>
            <c:symbol val="none"/>
          </c:marker>
          <c:val>
            <c:numRef>
              <c:f>'Calc RE'!$AU$3:$AU$170</c:f>
              <c:numCache>
                <c:formatCode>_-* #,##0.00\ _€_-;\-* #,##0.00\ _€_-;_-* "-"??\ _€_-;_-@_-</c:formatCode>
                <c:ptCount val="168"/>
                <c:pt idx="0">
                  <c:v>-574.43609022556416</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-448.41933816617313</c:v>
                </c:pt>
                <c:pt idx="22">
                  <c:v>-698.26086867952495</c:v>
                </c:pt>
                <c:pt idx="23">
                  <c:v>-385.14936708913928</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-373.8837762228967</c:v>
                </c:pt>
                <c:pt idx="49">
                  <c:v>-469.39431195597865</c:v>
                </c:pt>
                <c:pt idx="50">
                  <c:v>-688.55148575596195</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-887.35283387221034</c:v>
                </c:pt>
                <c:pt idx="93">
                  <c:v>-567.92772076602478</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-302.46256583743053</c:v>
                </c:pt>
                <c:pt idx="117">
                  <c:v>-40.565563610288656</c:v>
                </c:pt>
                <c:pt idx="118">
                  <c:v>-436.69686963496036</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-76.003702412305515</c:v>
                </c:pt>
                <c:pt idx="141">
                  <c:v>-532.39220234476716</c:v>
                </c:pt>
                <c:pt idx="142">
                  <c:v>-271.98405723293746</c:v>
                </c:pt>
                <c:pt idx="143">
                  <c:v>-626.35383354185228</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-4.4783825160266136E-6</c:v>
                </c:pt>
              </c:numCache>
            </c:numRef>
          </c:val>
          <c:smooth val="0"/>
          <c:extLst xmlns:c16r2="http://schemas.microsoft.com/office/drawing/2015/06/chart">
            <c:ext xmlns:c16="http://schemas.microsoft.com/office/drawing/2014/chart" uri="{C3380CC4-5D6E-409C-BE32-E72D297353CC}">
              <c16:uniqueId val="{00000005-6BD7-4F00-94AA-FE05660E799E}"/>
            </c:ext>
          </c:extLst>
        </c:ser>
        <c:ser>
          <c:idx val="6"/>
          <c:order val="6"/>
          <c:tx>
            <c:strRef>
              <c:f>'Calc RE'!$S$1</c:f>
              <c:strCache>
                <c:ptCount val="1"/>
                <c:pt idx="0">
                  <c:v>Energía Eólica</c:v>
                </c:pt>
              </c:strCache>
            </c:strRef>
          </c:tx>
          <c:spPr>
            <a:ln w="19050">
              <a:solidFill>
                <a:schemeClr val="accent5">
                  <a:lumMod val="60000"/>
                  <a:lumOff val="40000"/>
                </a:schemeClr>
              </a:solidFill>
              <a:prstDash val="sysDash"/>
            </a:ln>
          </c:spPr>
          <c:marker>
            <c:symbol val="none"/>
          </c:marker>
          <c:val>
            <c:numRef>
              <c:f>'Calc RE'!$S$3:$S$170</c:f>
              <c:numCache>
                <c:formatCode>_-* #,##0.00\ _€_-;\-* #,##0.00\ _€_-;_-* "-"??\ _€_-;_-@_-</c:formatCode>
                <c:ptCount val="168"/>
                <c:pt idx="0">
                  <c:v>1604</c:v>
                </c:pt>
                <c:pt idx="1">
                  <c:v>1320</c:v>
                </c:pt>
                <c:pt idx="2">
                  <c:v>1320</c:v>
                </c:pt>
                <c:pt idx="3">
                  <c:v>1320</c:v>
                </c:pt>
                <c:pt idx="4">
                  <c:v>1320</c:v>
                </c:pt>
                <c:pt idx="5">
                  <c:v>1320</c:v>
                </c:pt>
                <c:pt idx="6">
                  <c:v>1320</c:v>
                </c:pt>
                <c:pt idx="7">
                  <c:v>1108</c:v>
                </c:pt>
                <c:pt idx="8">
                  <c:v>896</c:v>
                </c:pt>
                <c:pt idx="9">
                  <c:v>560</c:v>
                </c:pt>
                <c:pt idx="10">
                  <c:v>236</c:v>
                </c:pt>
                <c:pt idx="11">
                  <c:v>80</c:v>
                </c:pt>
                <c:pt idx="12">
                  <c:v>116</c:v>
                </c:pt>
                <c:pt idx="13">
                  <c:v>236</c:v>
                </c:pt>
                <c:pt idx="14">
                  <c:v>320</c:v>
                </c:pt>
                <c:pt idx="15">
                  <c:v>440</c:v>
                </c:pt>
                <c:pt idx="16">
                  <c:v>560</c:v>
                </c:pt>
                <c:pt idx="17">
                  <c:v>896</c:v>
                </c:pt>
                <c:pt idx="18">
                  <c:v>728</c:v>
                </c:pt>
                <c:pt idx="19">
                  <c:v>320</c:v>
                </c:pt>
                <c:pt idx="20">
                  <c:v>896</c:v>
                </c:pt>
                <c:pt idx="21">
                  <c:v>1604</c:v>
                </c:pt>
                <c:pt idx="22">
                  <c:v>1888</c:v>
                </c:pt>
                <c:pt idx="23">
                  <c:v>2256</c:v>
                </c:pt>
                <c:pt idx="24">
                  <c:v>2256</c:v>
                </c:pt>
                <c:pt idx="25">
                  <c:v>2256</c:v>
                </c:pt>
                <c:pt idx="26">
                  <c:v>1888</c:v>
                </c:pt>
                <c:pt idx="27">
                  <c:v>1888</c:v>
                </c:pt>
                <c:pt idx="28">
                  <c:v>1888</c:v>
                </c:pt>
                <c:pt idx="29">
                  <c:v>1888</c:v>
                </c:pt>
                <c:pt idx="30">
                  <c:v>1888</c:v>
                </c:pt>
                <c:pt idx="31">
                  <c:v>1888</c:v>
                </c:pt>
                <c:pt idx="32">
                  <c:v>1320</c:v>
                </c:pt>
                <c:pt idx="33">
                  <c:v>728</c:v>
                </c:pt>
                <c:pt idx="34">
                  <c:v>236</c:v>
                </c:pt>
                <c:pt idx="35">
                  <c:v>60</c:v>
                </c:pt>
                <c:pt idx="36">
                  <c:v>0</c:v>
                </c:pt>
                <c:pt idx="37">
                  <c:v>116</c:v>
                </c:pt>
                <c:pt idx="38">
                  <c:v>320</c:v>
                </c:pt>
                <c:pt idx="39">
                  <c:v>728</c:v>
                </c:pt>
                <c:pt idx="40">
                  <c:v>1108</c:v>
                </c:pt>
                <c:pt idx="41">
                  <c:v>1320</c:v>
                </c:pt>
                <c:pt idx="42">
                  <c:v>1320</c:v>
                </c:pt>
                <c:pt idx="43">
                  <c:v>1108</c:v>
                </c:pt>
                <c:pt idx="44">
                  <c:v>896</c:v>
                </c:pt>
                <c:pt idx="45">
                  <c:v>728</c:v>
                </c:pt>
                <c:pt idx="46">
                  <c:v>560</c:v>
                </c:pt>
                <c:pt idx="47">
                  <c:v>728</c:v>
                </c:pt>
                <c:pt idx="48">
                  <c:v>896</c:v>
                </c:pt>
                <c:pt idx="49">
                  <c:v>1108</c:v>
                </c:pt>
                <c:pt idx="50">
                  <c:v>1604</c:v>
                </c:pt>
                <c:pt idx="51">
                  <c:v>1888</c:v>
                </c:pt>
                <c:pt idx="52">
                  <c:v>2256</c:v>
                </c:pt>
                <c:pt idx="53">
                  <c:v>2256</c:v>
                </c:pt>
                <c:pt idx="54">
                  <c:v>2256</c:v>
                </c:pt>
                <c:pt idx="55">
                  <c:v>1888</c:v>
                </c:pt>
                <c:pt idx="56">
                  <c:v>1888</c:v>
                </c:pt>
                <c:pt idx="57">
                  <c:v>1888</c:v>
                </c:pt>
                <c:pt idx="58">
                  <c:v>1604</c:v>
                </c:pt>
                <c:pt idx="59">
                  <c:v>1604</c:v>
                </c:pt>
                <c:pt idx="60">
                  <c:v>1320</c:v>
                </c:pt>
                <c:pt idx="61">
                  <c:v>1320</c:v>
                </c:pt>
                <c:pt idx="62">
                  <c:v>1604</c:v>
                </c:pt>
                <c:pt idx="63">
                  <c:v>1604</c:v>
                </c:pt>
                <c:pt idx="64">
                  <c:v>2256</c:v>
                </c:pt>
                <c:pt idx="65">
                  <c:v>3168</c:v>
                </c:pt>
                <c:pt idx="66">
                  <c:v>3720</c:v>
                </c:pt>
                <c:pt idx="67">
                  <c:v>3960</c:v>
                </c:pt>
                <c:pt idx="68">
                  <c:v>3840</c:v>
                </c:pt>
                <c:pt idx="69">
                  <c:v>3444</c:v>
                </c:pt>
                <c:pt idx="70">
                  <c:v>2896</c:v>
                </c:pt>
                <c:pt idx="71">
                  <c:v>2256</c:v>
                </c:pt>
                <c:pt idx="72">
                  <c:v>1604</c:v>
                </c:pt>
                <c:pt idx="73">
                  <c:v>1604</c:v>
                </c:pt>
                <c:pt idx="74">
                  <c:v>1320</c:v>
                </c:pt>
                <c:pt idx="75">
                  <c:v>1604</c:v>
                </c:pt>
                <c:pt idx="76">
                  <c:v>1888</c:v>
                </c:pt>
                <c:pt idx="77">
                  <c:v>1888</c:v>
                </c:pt>
                <c:pt idx="78">
                  <c:v>1604</c:v>
                </c:pt>
                <c:pt idx="79">
                  <c:v>1604</c:v>
                </c:pt>
                <c:pt idx="80">
                  <c:v>1888</c:v>
                </c:pt>
                <c:pt idx="81">
                  <c:v>1320</c:v>
                </c:pt>
                <c:pt idx="82">
                  <c:v>560</c:v>
                </c:pt>
                <c:pt idx="83">
                  <c:v>236</c:v>
                </c:pt>
                <c:pt idx="84">
                  <c:v>60</c:v>
                </c:pt>
                <c:pt idx="85">
                  <c:v>40</c:v>
                </c:pt>
                <c:pt idx="86">
                  <c:v>152</c:v>
                </c:pt>
                <c:pt idx="87">
                  <c:v>320</c:v>
                </c:pt>
                <c:pt idx="88">
                  <c:v>560</c:v>
                </c:pt>
                <c:pt idx="89">
                  <c:v>728</c:v>
                </c:pt>
                <c:pt idx="90">
                  <c:v>728</c:v>
                </c:pt>
                <c:pt idx="91">
                  <c:v>1108</c:v>
                </c:pt>
                <c:pt idx="92">
                  <c:v>2256</c:v>
                </c:pt>
                <c:pt idx="93">
                  <c:v>2896</c:v>
                </c:pt>
                <c:pt idx="94">
                  <c:v>3168</c:v>
                </c:pt>
                <c:pt idx="95">
                  <c:v>2896</c:v>
                </c:pt>
                <c:pt idx="96">
                  <c:v>2896</c:v>
                </c:pt>
                <c:pt idx="97">
                  <c:v>2896</c:v>
                </c:pt>
                <c:pt idx="98">
                  <c:v>2896</c:v>
                </c:pt>
                <c:pt idx="99">
                  <c:v>3168</c:v>
                </c:pt>
                <c:pt idx="100">
                  <c:v>3444</c:v>
                </c:pt>
                <c:pt idx="101">
                  <c:v>3720</c:v>
                </c:pt>
                <c:pt idx="102">
                  <c:v>3444</c:v>
                </c:pt>
                <c:pt idx="103">
                  <c:v>3840</c:v>
                </c:pt>
                <c:pt idx="104">
                  <c:v>3960</c:v>
                </c:pt>
                <c:pt idx="105">
                  <c:v>3720</c:v>
                </c:pt>
                <c:pt idx="106">
                  <c:v>3168</c:v>
                </c:pt>
                <c:pt idx="107">
                  <c:v>2896</c:v>
                </c:pt>
                <c:pt idx="108">
                  <c:v>2256</c:v>
                </c:pt>
                <c:pt idx="109">
                  <c:v>1888</c:v>
                </c:pt>
                <c:pt idx="110">
                  <c:v>1320</c:v>
                </c:pt>
                <c:pt idx="111">
                  <c:v>1108</c:v>
                </c:pt>
                <c:pt idx="112">
                  <c:v>896</c:v>
                </c:pt>
                <c:pt idx="113">
                  <c:v>896</c:v>
                </c:pt>
                <c:pt idx="114">
                  <c:v>1108</c:v>
                </c:pt>
                <c:pt idx="115">
                  <c:v>1604</c:v>
                </c:pt>
                <c:pt idx="116">
                  <c:v>1888</c:v>
                </c:pt>
                <c:pt idx="117">
                  <c:v>1888</c:v>
                </c:pt>
                <c:pt idx="118">
                  <c:v>2256</c:v>
                </c:pt>
                <c:pt idx="119">
                  <c:v>2624</c:v>
                </c:pt>
                <c:pt idx="120">
                  <c:v>2624</c:v>
                </c:pt>
                <c:pt idx="121">
                  <c:v>2624</c:v>
                </c:pt>
                <c:pt idx="122">
                  <c:v>2896</c:v>
                </c:pt>
                <c:pt idx="123">
                  <c:v>3168</c:v>
                </c:pt>
                <c:pt idx="124">
                  <c:v>3444</c:v>
                </c:pt>
                <c:pt idx="125">
                  <c:v>3720</c:v>
                </c:pt>
                <c:pt idx="126">
                  <c:v>3444</c:v>
                </c:pt>
                <c:pt idx="127">
                  <c:v>3960</c:v>
                </c:pt>
                <c:pt idx="128">
                  <c:v>4000</c:v>
                </c:pt>
                <c:pt idx="129">
                  <c:v>3960</c:v>
                </c:pt>
                <c:pt idx="130">
                  <c:v>3444</c:v>
                </c:pt>
                <c:pt idx="131">
                  <c:v>2896</c:v>
                </c:pt>
                <c:pt idx="132">
                  <c:v>1888</c:v>
                </c:pt>
                <c:pt idx="133">
                  <c:v>896</c:v>
                </c:pt>
                <c:pt idx="134">
                  <c:v>560</c:v>
                </c:pt>
                <c:pt idx="135">
                  <c:v>320</c:v>
                </c:pt>
                <c:pt idx="136">
                  <c:v>236</c:v>
                </c:pt>
                <c:pt idx="137">
                  <c:v>152</c:v>
                </c:pt>
                <c:pt idx="138">
                  <c:v>440</c:v>
                </c:pt>
                <c:pt idx="139">
                  <c:v>728</c:v>
                </c:pt>
                <c:pt idx="140">
                  <c:v>1108</c:v>
                </c:pt>
                <c:pt idx="141">
                  <c:v>1604</c:v>
                </c:pt>
                <c:pt idx="142">
                  <c:v>1604</c:v>
                </c:pt>
                <c:pt idx="143">
                  <c:v>1888</c:v>
                </c:pt>
                <c:pt idx="144">
                  <c:v>2256</c:v>
                </c:pt>
                <c:pt idx="145">
                  <c:v>1888</c:v>
                </c:pt>
                <c:pt idx="146">
                  <c:v>1888</c:v>
                </c:pt>
                <c:pt idx="147">
                  <c:v>1604</c:v>
                </c:pt>
                <c:pt idx="148">
                  <c:v>1604</c:v>
                </c:pt>
                <c:pt idx="149">
                  <c:v>1604</c:v>
                </c:pt>
                <c:pt idx="150">
                  <c:v>1320</c:v>
                </c:pt>
                <c:pt idx="151">
                  <c:v>1320</c:v>
                </c:pt>
                <c:pt idx="152">
                  <c:v>1108</c:v>
                </c:pt>
                <c:pt idx="153">
                  <c:v>728</c:v>
                </c:pt>
                <c:pt idx="154">
                  <c:v>320</c:v>
                </c:pt>
                <c:pt idx="155">
                  <c:v>80</c:v>
                </c:pt>
                <c:pt idx="156">
                  <c:v>0</c:v>
                </c:pt>
                <c:pt idx="157">
                  <c:v>0</c:v>
                </c:pt>
                <c:pt idx="158">
                  <c:v>236</c:v>
                </c:pt>
                <c:pt idx="159">
                  <c:v>560</c:v>
                </c:pt>
                <c:pt idx="160">
                  <c:v>1108</c:v>
                </c:pt>
                <c:pt idx="161">
                  <c:v>1888</c:v>
                </c:pt>
                <c:pt idx="162">
                  <c:v>1888</c:v>
                </c:pt>
                <c:pt idx="163">
                  <c:v>1320</c:v>
                </c:pt>
                <c:pt idx="164">
                  <c:v>896</c:v>
                </c:pt>
                <c:pt idx="165">
                  <c:v>440</c:v>
                </c:pt>
                <c:pt idx="166">
                  <c:v>320</c:v>
                </c:pt>
                <c:pt idx="167">
                  <c:v>320</c:v>
                </c:pt>
              </c:numCache>
            </c:numRef>
          </c:val>
          <c:smooth val="0"/>
          <c:extLst xmlns:c16r2="http://schemas.microsoft.com/office/drawing/2015/06/chart">
            <c:ext xmlns:c16="http://schemas.microsoft.com/office/drawing/2014/chart" uri="{C3380CC4-5D6E-409C-BE32-E72D297353CC}">
              <c16:uniqueId val="{00000000-622C-4203-88C6-D12782185B8C}"/>
            </c:ext>
          </c:extLst>
        </c:ser>
        <c:ser>
          <c:idx val="7"/>
          <c:order val="7"/>
          <c:tx>
            <c:strRef>
              <c:f>'Calc RE'!$Q$1</c:f>
              <c:strCache>
                <c:ptCount val="1"/>
                <c:pt idx="0">
                  <c:v>Hydro Energy generated</c:v>
                </c:pt>
              </c:strCache>
            </c:strRef>
          </c:tx>
          <c:spPr>
            <a:ln w="19050">
              <a:solidFill>
                <a:schemeClr val="tx2">
                  <a:lumMod val="60000"/>
                  <a:lumOff val="40000"/>
                </a:schemeClr>
              </a:solidFill>
              <a:prstDash val="sysDash"/>
            </a:ln>
          </c:spPr>
          <c:marker>
            <c:symbol val="none"/>
          </c:marker>
          <c:val>
            <c:numRef>
              <c:f>'Calc RE'!$Q$3:$Q$170</c:f>
              <c:numCache>
                <c:formatCode>_-* #,##0.00\ _€_-;\-* #,##0.00\ _€_-;_-* "-"??\ _€_-;_-@_-</c:formatCode>
                <c:ptCount val="16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numCache>
            </c:numRef>
          </c:val>
          <c:smooth val="0"/>
          <c:extLst xmlns:c16r2="http://schemas.microsoft.com/office/drawing/2015/06/chart">
            <c:ext xmlns:c16="http://schemas.microsoft.com/office/drawing/2014/chart" uri="{C3380CC4-5D6E-409C-BE32-E72D297353CC}">
              <c16:uniqueId val="{00000001-622C-4203-88C6-D12782185B8C}"/>
            </c:ext>
          </c:extLst>
        </c:ser>
        <c:dLbls>
          <c:showLegendKey val="0"/>
          <c:showVal val="0"/>
          <c:showCatName val="0"/>
          <c:showSerName val="0"/>
          <c:showPercent val="0"/>
          <c:showBubbleSize val="0"/>
        </c:dLbls>
        <c:marker val="1"/>
        <c:smooth val="0"/>
        <c:axId val="134687744"/>
        <c:axId val="134887296"/>
      </c:lineChart>
      <c:catAx>
        <c:axId val="134687744"/>
        <c:scaling>
          <c:orientation val="minMax"/>
        </c:scaling>
        <c:delete val="0"/>
        <c:axPos val="b"/>
        <c:title>
          <c:tx>
            <c:rich>
              <a:bodyPr/>
              <a:lstStyle/>
              <a:p>
                <a:pPr>
                  <a:defRPr/>
                </a:pPr>
                <a:r>
                  <a:rPr lang="de-DE"/>
                  <a:t>Horas</a:t>
                </a:r>
              </a:p>
            </c:rich>
          </c:tx>
          <c:layout>
            <c:manualLayout>
              <c:xMode val="edge"/>
              <c:yMode val="edge"/>
              <c:x val="0.49367294352737584"/>
              <c:y val="0.69058944444444448"/>
            </c:manualLayout>
          </c:layout>
          <c:overlay val="0"/>
        </c:title>
        <c:majorTickMark val="out"/>
        <c:minorTickMark val="none"/>
        <c:tickLblPos val="nextTo"/>
        <c:crossAx val="134887296"/>
        <c:crosses val="autoZero"/>
        <c:auto val="1"/>
        <c:lblAlgn val="ctr"/>
        <c:lblOffset val="100"/>
        <c:noMultiLvlLbl val="0"/>
      </c:catAx>
      <c:valAx>
        <c:axId val="134887296"/>
        <c:scaling>
          <c:orientation val="minMax"/>
          <c:max val="4000"/>
          <c:min val="-1000"/>
        </c:scaling>
        <c:delete val="0"/>
        <c:axPos val="l"/>
        <c:majorGridlines/>
        <c:title>
          <c:tx>
            <c:rich>
              <a:bodyPr rot="-5400000" vert="horz"/>
              <a:lstStyle/>
              <a:p>
                <a:pPr>
                  <a:defRPr/>
                </a:pPr>
                <a:r>
                  <a:rPr lang="de-DE"/>
                  <a:t>Potencia [kW]</a:t>
                </a:r>
              </a:p>
            </c:rich>
          </c:tx>
          <c:layout/>
          <c:overlay val="0"/>
        </c:title>
        <c:numFmt formatCode="_(* #,##0_);_(* \(#,##0\);_(* &quot;-&quot;_);_(@_)" sourceLinked="0"/>
        <c:majorTickMark val="out"/>
        <c:minorTickMark val="none"/>
        <c:tickLblPos val="nextTo"/>
        <c:crossAx val="134687744"/>
        <c:crosses val="autoZero"/>
        <c:crossBetween val="between"/>
      </c:valAx>
      <c:spPr>
        <a:ln>
          <a:solidFill>
            <a:schemeClr val="tx1"/>
          </a:solidFill>
        </a:ln>
      </c:spPr>
    </c:plotArea>
    <c:legend>
      <c:legendPos val="b"/>
      <c:legendEntry>
        <c:idx val="7"/>
        <c:delete val="1"/>
      </c:legendEntry>
      <c:layout>
        <c:manualLayout>
          <c:xMode val="edge"/>
          <c:yMode val="edge"/>
          <c:x val="0.13624521072796936"/>
          <c:y val="0.74024777777777773"/>
          <c:w val="0.85986072796934887"/>
          <c:h val="0.25649472222222225"/>
        </c:manualLayout>
      </c:layout>
      <c:overlay val="0"/>
      <c:txPr>
        <a:bodyPr/>
        <a:lstStyle/>
        <a:p>
          <a:pPr>
            <a:defRPr sz="1000">
              <a:latin typeface="Arial" panose="020B0604020202020204" pitchFamily="34" charset="0"/>
              <a:cs typeface="Arial" panose="020B0604020202020204" pitchFamily="34" charset="0"/>
            </a:defRPr>
          </a:pPr>
          <a:endParaRPr lang="es-VE"/>
        </a:p>
      </c:txPr>
    </c:legend>
    <c:plotVisOnly val="1"/>
    <c:dispBlanksAs val="gap"/>
    <c:showDLblsOverMax val="0"/>
  </c:chart>
  <c:spPr>
    <a:ln>
      <a:solidFill>
        <a:schemeClr val="tx1"/>
      </a:solidFill>
    </a:ln>
  </c:sp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2AF317DB-04BF-4B31-BD21-6670F7E3895A}" type="datetimeFigureOut">
              <a:rPr lang="es-VE" smtClean="0"/>
              <a:t>2/3/2022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D43C420A-55D8-4587-ACBE-4F47D1B5606E}" type="slidenum">
              <a:rPr lang="es-VE" smtClean="0"/>
              <a:t>‹Nº›</a:t>
            </a:fld>
            <a:endParaRPr lang="es-VE"/>
          </a:p>
        </p:txBody>
      </p:sp>
    </p:spTree>
    <p:extLst>
      <p:ext uri="{BB962C8B-B14F-4D97-AF65-F5344CB8AC3E}">
        <p14:creationId xmlns:p14="http://schemas.microsoft.com/office/powerpoint/2010/main" val="2801139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AF317DB-04BF-4B31-BD21-6670F7E3895A}" type="datetimeFigureOut">
              <a:rPr lang="es-VE" smtClean="0"/>
              <a:t>2/3/2022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D43C420A-55D8-4587-ACBE-4F47D1B5606E}" type="slidenum">
              <a:rPr lang="es-VE" smtClean="0"/>
              <a:t>‹Nº›</a:t>
            </a:fld>
            <a:endParaRPr lang="es-VE"/>
          </a:p>
        </p:txBody>
      </p:sp>
    </p:spTree>
    <p:extLst>
      <p:ext uri="{BB962C8B-B14F-4D97-AF65-F5344CB8AC3E}">
        <p14:creationId xmlns:p14="http://schemas.microsoft.com/office/powerpoint/2010/main" val="3397954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AF317DB-04BF-4B31-BD21-6670F7E3895A}" type="datetimeFigureOut">
              <a:rPr lang="es-VE" smtClean="0"/>
              <a:t>2/3/2022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D43C420A-55D8-4587-ACBE-4F47D1B5606E}" type="slidenum">
              <a:rPr lang="es-VE" smtClean="0"/>
              <a:t>‹Nº›</a:t>
            </a:fld>
            <a:endParaRPr lang="es-VE"/>
          </a:p>
        </p:txBody>
      </p:sp>
    </p:spTree>
    <p:extLst>
      <p:ext uri="{BB962C8B-B14F-4D97-AF65-F5344CB8AC3E}">
        <p14:creationId xmlns:p14="http://schemas.microsoft.com/office/powerpoint/2010/main" val="1074771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AF317DB-04BF-4B31-BD21-6670F7E3895A}" type="datetimeFigureOut">
              <a:rPr lang="es-VE" smtClean="0"/>
              <a:t>2/3/2022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D43C420A-55D8-4587-ACBE-4F47D1B5606E}" type="slidenum">
              <a:rPr lang="es-VE" smtClean="0"/>
              <a:t>‹Nº›</a:t>
            </a:fld>
            <a:endParaRPr lang="es-VE"/>
          </a:p>
        </p:txBody>
      </p:sp>
    </p:spTree>
    <p:extLst>
      <p:ext uri="{BB962C8B-B14F-4D97-AF65-F5344CB8AC3E}">
        <p14:creationId xmlns:p14="http://schemas.microsoft.com/office/powerpoint/2010/main" val="144321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AF317DB-04BF-4B31-BD21-6670F7E3895A}" type="datetimeFigureOut">
              <a:rPr lang="es-VE" smtClean="0"/>
              <a:t>2/3/2022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D43C420A-55D8-4587-ACBE-4F47D1B5606E}" type="slidenum">
              <a:rPr lang="es-VE" smtClean="0"/>
              <a:t>‹Nº›</a:t>
            </a:fld>
            <a:endParaRPr lang="es-VE"/>
          </a:p>
        </p:txBody>
      </p:sp>
    </p:spTree>
    <p:extLst>
      <p:ext uri="{BB962C8B-B14F-4D97-AF65-F5344CB8AC3E}">
        <p14:creationId xmlns:p14="http://schemas.microsoft.com/office/powerpoint/2010/main" val="4165464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AF317DB-04BF-4B31-BD21-6670F7E3895A}" type="datetimeFigureOut">
              <a:rPr lang="es-VE" smtClean="0"/>
              <a:t>2/3/2022</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D43C420A-55D8-4587-ACBE-4F47D1B5606E}" type="slidenum">
              <a:rPr lang="es-VE" smtClean="0"/>
              <a:t>‹Nº›</a:t>
            </a:fld>
            <a:endParaRPr lang="es-VE"/>
          </a:p>
        </p:txBody>
      </p:sp>
    </p:spTree>
    <p:extLst>
      <p:ext uri="{BB962C8B-B14F-4D97-AF65-F5344CB8AC3E}">
        <p14:creationId xmlns:p14="http://schemas.microsoft.com/office/powerpoint/2010/main" val="1434956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AF317DB-04BF-4B31-BD21-6670F7E3895A}" type="datetimeFigureOut">
              <a:rPr lang="es-VE" smtClean="0"/>
              <a:t>2/3/2022</a:t>
            </a:fld>
            <a:endParaRPr lang="es-VE"/>
          </a:p>
        </p:txBody>
      </p:sp>
      <p:sp>
        <p:nvSpPr>
          <p:cNvPr id="8" name="Footer Placeholder 7"/>
          <p:cNvSpPr>
            <a:spLocks noGrp="1"/>
          </p:cNvSpPr>
          <p:nvPr>
            <p:ph type="ftr" sz="quarter" idx="11"/>
          </p:nvPr>
        </p:nvSpPr>
        <p:spPr/>
        <p:txBody>
          <a:bodyPr/>
          <a:lstStyle/>
          <a:p>
            <a:endParaRPr lang="es-VE"/>
          </a:p>
        </p:txBody>
      </p:sp>
      <p:sp>
        <p:nvSpPr>
          <p:cNvPr id="9" name="Slide Number Placeholder 8"/>
          <p:cNvSpPr>
            <a:spLocks noGrp="1"/>
          </p:cNvSpPr>
          <p:nvPr>
            <p:ph type="sldNum" sz="quarter" idx="12"/>
          </p:nvPr>
        </p:nvSpPr>
        <p:spPr/>
        <p:txBody>
          <a:bodyPr/>
          <a:lstStyle/>
          <a:p>
            <a:fld id="{D43C420A-55D8-4587-ACBE-4F47D1B5606E}" type="slidenum">
              <a:rPr lang="es-VE" smtClean="0"/>
              <a:t>‹Nº›</a:t>
            </a:fld>
            <a:endParaRPr lang="es-VE"/>
          </a:p>
        </p:txBody>
      </p:sp>
    </p:spTree>
    <p:extLst>
      <p:ext uri="{BB962C8B-B14F-4D97-AF65-F5344CB8AC3E}">
        <p14:creationId xmlns:p14="http://schemas.microsoft.com/office/powerpoint/2010/main" val="4013978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AF317DB-04BF-4B31-BD21-6670F7E3895A}" type="datetimeFigureOut">
              <a:rPr lang="es-VE" smtClean="0"/>
              <a:t>2/3/2022</a:t>
            </a:fld>
            <a:endParaRPr lang="es-VE"/>
          </a:p>
        </p:txBody>
      </p:sp>
      <p:sp>
        <p:nvSpPr>
          <p:cNvPr id="4" name="Footer Placeholder 3"/>
          <p:cNvSpPr>
            <a:spLocks noGrp="1"/>
          </p:cNvSpPr>
          <p:nvPr>
            <p:ph type="ftr" sz="quarter" idx="11"/>
          </p:nvPr>
        </p:nvSpPr>
        <p:spPr/>
        <p:txBody>
          <a:bodyPr/>
          <a:lstStyle/>
          <a:p>
            <a:endParaRPr lang="es-VE"/>
          </a:p>
        </p:txBody>
      </p:sp>
      <p:sp>
        <p:nvSpPr>
          <p:cNvPr id="5" name="Slide Number Placeholder 4"/>
          <p:cNvSpPr>
            <a:spLocks noGrp="1"/>
          </p:cNvSpPr>
          <p:nvPr>
            <p:ph type="sldNum" sz="quarter" idx="12"/>
          </p:nvPr>
        </p:nvSpPr>
        <p:spPr/>
        <p:txBody>
          <a:bodyPr/>
          <a:lstStyle/>
          <a:p>
            <a:fld id="{D43C420A-55D8-4587-ACBE-4F47D1B5606E}" type="slidenum">
              <a:rPr lang="es-VE" smtClean="0"/>
              <a:t>‹Nº›</a:t>
            </a:fld>
            <a:endParaRPr lang="es-VE"/>
          </a:p>
        </p:txBody>
      </p:sp>
    </p:spTree>
    <p:extLst>
      <p:ext uri="{BB962C8B-B14F-4D97-AF65-F5344CB8AC3E}">
        <p14:creationId xmlns:p14="http://schemas.microsoft.com/office/powerpoint/2010/main" val="2373556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F317DB-04BF-4B31-BD21-6670F7E3895A}" type="datetimeFigureOut">
              <a:rPr lang="es-VE" smtClean="0"/>
              <a:t>2/3/2022</a:t>
            </a:fld>
            <a:endParaRPr lang="es-VE"/>
          </a:p>
        </p:txBody>
      </p:sp>
      <p:sp>
        <p:nvSpPr>
          <p:cNvPr id="3" name="Footer Placeholder 2"/>
          <p:cNvSpPr>
            <a:spLocks noGrp="1"/>
          </p:cNvSpPr>
          <p:nvPr>
            <p:ph type="ftr" sz="quarter" idx="11"/>
          </p:nvPr>
        </p:nvSpPr>
        <p:spPr/>
        <p:txBody>
          <a:bodyPr/>
          <a:lstStyle/>
          <a:p>
            <a:endParaRPr lang="es-VE"/>
          </a:p>
        </p:txBody>
      </p:sp>
      <p:sp>
        <p:nvSpPr>
          <p:cNvPr id="4" name="Slide Number Placeholder 3"/>
          <p:cNvSpPr>
            <a:spLocks noGrp="1"/>
          </p:cNvSpPr>
          <p:nvPr>
            <p:ph type="sldNum" sz="quarter" idx="12"/>
          </p:nvPr>
        </p:nvSpPr>
        <p:spPr/>
        <p:txBody>
          <a:bodyPr/>
          <a:lstStyle/>
          <a:p>
            <a:fld id="{D43C420A-55D8-4587-ACBE-4F47D1B5606E}" type="slidenum">
              <a:rPr lang="es-VE" smtClean="0"/>
              <a:t>‹Nº›</a:t>
            </a:fld>
            <a:endParaRPr lang="es-VE"/>
          </a:p>
        </p:txBody>
      </p:sp>
    </p:spTree>
    <p:extLst>
      <p:ext uri="{BB962C8B-B14F-4D97-AF65-F5344CB8AC3E}">
        <p14:creationId xmlns:p14="http://schemas.microsoft.com/office/powerpoint/2010/main" val="2471395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AF317DB-04BF-4B31-BD21-6670F7E3895A}" type="datetimeFigureOut">
              <a:rPr lang="es-VE" smtClean="0"/>
              <a:t>2/3/2022</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D43C420A-55D8-4587-ACBE-4F47D1B5606E}" type="slidenum">
              <a:rPr lang="es-VE" smtClean="0"/>
              <a:t>‹Nº›</a:t>
            </a:fld>
            <a:endParaRPr lang="es-VE"/>
          </a:p>
        </p:txBody>
      </p:sp>
    </p:spTree>
    <p:extLst>
      <p:ext uri="{BB962C8B-B14F-4D97-AF65-F5344CB8AC3E}">
        <p14:creationId xmlns:p14="http://schemas.microsoft.com/office/powerpoint/2010/main" val="2581263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AF317DB-04BF-4B31-BD21-6670F7E3895A}" type="datetimeFigureOut">
              <a:rPr lang="es-VE" smtClean="0"/>
              <a:t>2/3/2022</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D43C420A-55D8-4587-ACBE-4F47D1B5606E}" type="slidenum">
              <a:rPr lang="es-VE" smtClean="0"/>
              <a:t>‹Nº›</a:t>
            </a:fld>
            <a:endParaRPr lang="es-VE"/>
          </a:p>
        </p:txBody>
      </p:sp>
    </p:spTree>
    <p:extLst>
      <p:ext uri="{BB962C8B-B14F-4D97-AF65-F5344CB8AC3E}">
        <p14:creationId xmlns:p14="http://schemas.microsoft.com/office/powerpoint/2010/main" val="279298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F317DB-04BF-4B31-BD21-6670F7E3895A}" type="datetimeFigureOut">
              <a:rPr lang="es-VE" smtClean="0"/>
              <a:t>2/3/2022</a:t>
            </a:fld>
            <a:endParaRPr lang="es-V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3C420A-55D8-4587-ACBE-4F47D1B5606E}" type="slidenum">
              <a:rPr lang="es-VE" smtClean="0"/>
              <a:t>‹Nº›</a:t>
            </a:fld>
            <a:endParaRPr lang="es-VE"/>
          </a:p>
        </p:txBody>
      </p:sp>
    </p:spTree>
    <p:extLst>
      <p:ext uri="{BB962C8B-B14F-4D97-AF65-F5344CB8AC3E}">
        <p14:creationId xmlns:p14="http://schemas.microsoft.com/office/powerpoint/2010/main" val="10878680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517124" y="2950474"/>
            <a:ext cx="7772400" cy="1740907"/>
          </a:xfrm>
        </p:spPr>
        <p:txBody>
          <a:bodyPr>
            <a:normAutofit fontScale="90000"/>
          </a:bodyPr>
          <a:lstStyle/>
          <a:p>
            <a:r>
              <a:rPr lang="es-VE" sz="3600" b="1" dirty="0"/>
              <a:t>Energías Alternativas de </a:t>
            </a:r>
            <a:r>
              <a:rPr lang="es-VE" sz="3600" b="1" dirty="0" smtClean="0"/>
              <a:t>Aplicabilidad </a:t>
            </a:r>
            <a:r>
              <a:rPr lang="es-VE" sz="3600" b="1" dirty="0"/>
              <a:t>en la </a:t>
            </a:r>
            <a:r>
              <a:rPr lang="es-VE" sz="3600" b="1" dirty="0" smtClean="0"/>
              <a:t>Generación </a:t>
            </a:r>
            <a:r>
              <a:rPr lang="es-VE" sz="3600" b="1" dirty="0"/>
              <a:t>de Energía Eléctrica en Venezuela: Caso Isla de Coche</a:t>
            </a:r>
            <a:r>
              <a:rPr lang="es-VE" sz="3600" dirty="0"/>
              <a:t/>
            </a:r>
            <a:br>
              <a:rPr lang="es-VE" sz="3600" dirty="0"/>
            </a:br>
            <a:endParaRPr lang="es-VE" sz="3600" dirty="0"/>
          </a:p>
        </p:txBody>
      </p:sp>
      <p:grpSp>
        <p:nvGrpSpPr>
          <p:cNvPr id="6" name="Grupo 5"/>
          <p:cNvGrpSpPr/>
          <p:nvPr/>
        </p:nvGrpSpPr>
        <p:grpSpPr>
          <a:xfrm>
            <a:off x="0" y="6430777"/>
            <a:ext cx="9144000" cy="546008"/>
            <a:chOff x="0" y="6430777"/>
            <a:chExt cx="9144000" cy="546008"/>
          </a:xfrm>
        </p:grpSpPr>
        <p:sp>
          <p:nvSpPr>
            <p:cNvPr id="7" name="Rectángulo 6"/>
            <p:cNvSpPr/>
            <p:nvPr/>
          </p:nvSpPr>
          <p:spPr>
            <a:xfrm>
              <a:off x="0" y="6430777"/>
              <a:ext cx="9144000" cy="433266"/>
            </a:xfrm>
            <a:prstGeom prst="rect">
              <a:avLst/>
            </a:prstGeom>
            <a:solidFill>
              <a:srgbClr val="216A38"/>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377371" y="6456130"/>
              <a:ext cx="8606971" cy="520655"/>
            </a:xfrm>
            <a:prstGeom prst="rect">
              <a:avLst/>
            </a:prstGeom>
          </p:spPr>
          <p:txBody>
            <a:bodyPr wrap="square">
              <a:spAutoFit/>
            </a:bodyPr>
            <a:lstStyle/>
            <a:p>
              <a:pPr algn="ctr">
                <a:lnSpc>
                  <a:spcPts val="1600"/>
                </a:lnSpc>
              </a:pPr>
              <a:r>
                <a:rPr lang="es-VE" sz="1600" dirty="0" smtClean="0">
                  <a:ln w="12700">
                    <a:noFill/>
                  </a:ln>
                  <a:solidFill>
                    <a:schemeClr val="bg1"/>
                  </a:solidFill>
                  <a:latin typeface="Adobe Caslon Pro Bold" panose="0205070206050A020403" pitchFamily="18" charset="0"/>
                </a:rPr>
                <a:t>Retos de la investigación científica en la región Guayana: Perspectivas de soluciones</a:t>
              </a:r>
            </a:p>
            <a:p>
              <a:pPr algn="ctr">
                <a:lnSpc>
                  <a:spcPts val="1600"/>
                </a:lnSpc>
              </a:pPr>
              <a:endParaRPr lang="es-VE" sz="1600" dirty="0" smtClean="0">
                <a:ln w="3175">
                  <a:noFill/>
                </a:ln>
                <a:solidFill>
                  <a:schemeClr val="bg1"/>
                </a:solidFill>
                <a:latin typeface="Adobe Caslon Pro Bold" panose="0205070206050A020403" pitchFamily="18" charset="0"/>
              </a:endParaRPr>
            </a:p>
          </p:txBody>
        </p:sp>
        <p:sp>
          <p:nvSpPr>
            <p:cNvPr id="9" name="Rectángulo 8"/>
            <p:cNvSpPr/>
            <p:nvPr/>
          </p:nvSpPr>
          <p:spPr>
            <a:xfrm>
              <a:off x="2286000" y="6609758"/>
              <a:ext cx="4572000" cy="284693"/>
            </a:xfrm>
            <a:prstGeom prst="rect">
              <a:avLst/>
            </a:prstGeom>
          </p:spPr>
          <p:txBody>
            <a:bodyPr>
              <a:spAutoFit/>
            </a:bodyPr>
            <a:lstStyle/>
            <a:p>
              <a:pPr algn="ctr">
                <a:lnSpc>
                  <a:spcPts val="1500"/>
                </a:lnSpc>
              </a:pPr>
              <a:r>
                <a:rPr lang="es-VE" sz="1200" b="1" dirty="0" smtClean="0">
                  <a:solidFill>
                    <a:schemeClr val="bg1"/>
                  </a:solidFill>
                  <a:latin typeface="Adobe Caslon Pro Bold" panose="0205070206050A020403" pitchFamily="18" charset="0"/>
                </a:rPr>
                <a:t>Marzo 2022</a:t>
              </a:r>
            </a:p>
          </p:txBody>
        </p:sp>
      </p:grpSp>
      <p:grpSp>
        <p:nvGrpSpPr>
          <p:cNvPr id="10" name="Grupo 9"/>
          <p:cNvGrpSpPr/>
          <p:nvPr/>
        </p:nvGrpSpPr>
        <p:grpSpPr>
          <a:xfrm>
            <a:off x="662095" y="175508"/>
            <a:ext cx="7746785" cy="1491398"/>
            <a:chOff x="698607" y="175508"/>
            <a:chExt cx="7746785" cy="1491398"/>
          </a:xfrm>
        </p:grpSpPr>
        <p:pic>
          <p:nvPicPr>
            <p:cNvPr id="11" name="Imagen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607" y="175508"/>
              <a:ext cx="7746785" cy="1491398"/>
            </a:xfrm>
            <a:prstGeom prst="rect">
              <a:avLst/>
            </a:prstGeom>
          </p:spPr>
        </p:pic>
        <p:pic>
          <p:nvPicPr>
            <p:cNvPr id="12" name="Imagen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8399" y="1009650"/>
              <a:ext cx="382601" cy="379745"/>
            </a:xfrm>
            <a:prstGeom prst="rect">
              <a:avLst/>
            </a:prstGeom>
          </p:spPr>
        </p:pic>
      </p:grpSp>
      <p:sp>
        <p:nvSpPr>
          <p:cNvPr id="13" name="CuadroTexto 12"/>
          <p:cNvSpPr txBox="1"/>
          <p:nvPr/>
        </p:nvSpPr>
        <p:spPr>
          <a:xfrm>
            <a:off x="4873665" y="5625133"/>
            <a:ext cx="3667414" cy="830997"/>
          </a:xfrm>
          <a:prstGeom prst="rect">
            <a:avLst/>
          </a:prstGeom>
          <a:noFill/>
        </p:spPr>
        <p:txBody>
          <a:bodyPr wrap="none" rtlCol="0">
            <a:spAutoFit/>
          </a:bodyPr>
          <a:lstStyle/>
          <a:p>
            <a:r>
              <a:rPr lang="es-VE" sz="1600" dirty="0" smtClean="0"/>
              <a:t>Autor: Alexis Barroso</a:t>
            </a:r>
            <a:endParaRPr lang="es-VE" sz="1600" dirty="0" smtClean="0"/>
          </a:p>
          <a:p>
            <a:r>
              <a:rPr lang="es-VE" sz="1600" dirty="0"/>
              <a:t>Centro de Investigación de Ingeniería</a:t>
            </a:r>
          </a:p>
          <a:p>
            <a:r>
              <a:rPr lang="es-VE" sz="1600" dirty="0"/>
              <a:t>Universidad Católica Andrés Bello-Caracas</a:t>
            </a:r>
          </a:p>
        </p:txBody>
      </p:sp>
    </p:spTree>
    <p:extLst>
      <p:ext uri="{BB962C8B-B14F-4D97-AF65-F5344CB8AC3E}">
        <p14:creationId xmlns:p14="http://schemas.microsoft.com/office/powerpoint/2010/main" val="2663658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6430777"/>
            <a:ext cx="9144000" cy="546008"/>
            <a:chOff x="0" y="6430777"/>
            <a:chExt cx="9144000" cy="546008"/>
          </a:xfrm>
        </p:grpSpPr>
        <p:sp>
          <p:nvSpPr>
            <p:cNvPr id="7" name="Rectángulo 6"/>
            <p:cNvSpPr/>
            <p:nvPr/>
          </p:nvSpPr>
          <p:spPr>
            <a:xfrm>
              <a:off x="0" y="6430777"/>
              <a:ext cx="9144000" cy="433266"/>
            </a:xfrm>
            <a:prstGeom prst="rect">
              <a:avLst/>
            </a:prstGeom>
            <a:solidFill>
              <a:srgbClr val="216A38"/>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377371" y="6456130"/>
              <a:ext cx="8606971" cy="520655"/>
            </a:xfrm>
            <a:prstGeom prst="rect">
              <a:avLst/>
            </a:prstGeom>
          </p:spPr>
          <p:txBody>
            <a:bodyPr wrap="square">
              <a:spAutoFit/>
            </a:bodyPr>
            <a:lstStyle/>
            <a:p>
              <a:pPr algn="ctr">
                <a:lnSpc>
                  <a:spcPts val="1600"/>
                </a:lnSpc>
              </a:pPr>
              <a:r>
                <a:rPr lang="es-VE" sz="1600" dirty="0" smtClean="0">
                  <a:ln w="12700">
                    <a:noFill/>
                  </a:ln>
                  <a:solidFill>
                    <a:schemeClr val="bg1"/>
                  </a:solidFill>
                  <a:latin typeface="Adobe Caslon Pro Bold" panose="0205070206050A020403" pitchFamily="18" charset="0"/>
                </a:rPr>
                <a:t>Retos de la investigación científica en la región Guayana: Perspectivas de soluciones</a:t>
              </a:r>
            </a:p>
            <a:p>
              <a:pPr algn="ctr">
                <a:lnSpc>
                  <a:spcPts val="1600"/>
                </a:lnSpc>
              </a:pPr>
              <a:endParaRPr lang="es-VE" sz="1600" dirty="0" smtClean="0">
                <a:ln w="3175">
                  <a:noFill/>
                </a:ln>
                <a:solidFill>
                  <a:schemeClr val="bg1"/>
                </a:solidFill>
                <a:latin typeface="Adobe Caslon Pro Bold" panose="0205070206050A020403" pitchFamily="18" charset="0"/>
              </a:endParaRPr>
            </a:p>
          </p:txBody>
        </p:sp>
        <p:sp>
          <p:nvSpPr>
            <p:cNvPr id="9" name="Rectángulo 8"/>
            <p:cNvSpPr/>
            <p:nvPr/>
          </p:nvSpPr>
          <p:spPr>
            <a:xfrm>
              <a:off x="2286000" y="6609758"/>
              <a:ext cx="4572000" cy="284693"/>
            </a:xfrm>
            <a:prstGeom prst="rect">
              <a:avLst/>
            </a:prstGeom>
          </p:spPr>
          <p:txBody>
            <a:bodyPr>
              <a:spAutoFit/>
            </a:bodyPr>
            <a:lstStyle/>
            <a:p>
              <a:pPr algn="ctr">
                <a:lnSpc>
                  <a:spcPts val="1500"/>
                </a:lnSpc>
              </a:pPr>
              <a:r>
                <a:rPr lang="es-VE" sz="1200" b="1" dirty="0" smtClean="0">
                  <a:solidFill>
                    <a:schemeClr val="bg1"/>
                  </a:solidFill>
                  <a:latin typeface="Adobe Caslon Pro Bold" panose="0205070206050A020403" pitchFamily="18" charset="0"/>
                </a:rPr>
                <a:t>Marzo 2022</a:t>
              </a:r>
            </a:p>
          </p:txBody>
        </p:sp>
      </p:grpSp>
      <p:sp>
        <p:nvSpPr>
          <p:cNvPr id="13" name="CuadroTexto 12"/>
          <p:cNvSpPr txBox="1"/>
          <p:nvPr/>
        </p:nvSpPr>
        <p:spPr>
          <a:xfrm>
            <a:off x="2444869" y="551533"/>
            <a:ext cx="3046219" cy="528350"/>
          </a:xfrm>
          <a:prstGeom prst="rect">
            <a:avLst/>
          </a:prstGeom>
          <a:noFill/>
        </p:spPr>
        <p:txBody>
          <a:bodyPr wrap="none" rtlCol="0">
            <a:spAutoFit/>
          </a:bodyPr>
          <a:lstStyle/>
          <a:p>
            <a:pPr>
              <a:lnSpc>
                <a:spcPts val="3400"/>
              </a:lnSpc>
            </a:pPr>
            <a:r>
              <a:rPr lang="es-VE" sz="3200" dirty="0" smtClean="0">
                <a:ln w="15875">
                  <a:noFill/>
                </a:ln>
                <a:effectLst>
                  <a:outerShdw blurRad="50800" dist="38100" dir="5400000" algn="t" rotWithShape="0">
                    <a:prstClr val="black">
                      <a:alpha val="74000"/>
                    </a:prstClr>
                  </a:outerShdw>
                </a:effectLst>
                <a:latin typeface="Arial Black" panose="020B0A04020102020204" pitchFamily="34" charset="0"/>
              </a:rPr>
              <a:t>Introducción</a:t>
            </a:r>
            <a:endParaRPr lang="es-VE" sz="3200" dirty="0">
              <a:ln w="15875">
                <a:solidFill>
                  <a:srgbClr val="216A38"/>
                </a:solidFill>
              </a:ln>
              <a:solidFill>
                <a:schemeClr val="bg1"/>
              </a:solidFill>
              <a:effectLst>
                <a:outerShdw blurRad="50800" dist="38100" dir="5400000" algn="t" rotWithShape="0">
                  <a:prstClr val="black">
                    <a:alpha val="74000"/>
                  </a:prstClr>
                </a:outerShdw>
              </a:effectLst>
              <a:latin typeface="Arial Black" panose="020B0A04020102020204" pitchFamily="34" charset="0"/>
            </a:endParaRPr>
          </a:p>
        </p:txBody>
      </p:sp>
      <p:sp>
        <p:nvSpPr>
          <p:cNvPr id="2" name="1 Rectángulo"/>
          <p:cNvSpPr/>
          <p:nvPr/>
        </p:nvSpPr>
        <p:spPr>
          <a:xfrm>
            <a:off x="377371" y="1443841"/>
            <a:ext cx="8180703" cy="2308324"/>
          </a:xfrm>
          <a:prstGeom prst="rect">
            <a:avLst/>
          </a:prstGeom>
        </p:spPr>
        <p:txBody>
          <a:bodyPr wrap="square">
            <a:spAutoFit/>
          </a:bodyPr>
          <a:lstStyle/>
          <a:p>
            <a:pPr algn="just"/>
            <a:r>
              <a:rPr lang="es-ES_tradnl" dirty="0"/>
              <a:t>La Isla de Coche, junto a Margarita y Cubagua, componen el Estado de Nueva Esparta, posee una </a:t>
            </a:r>
            <a:r>
              <a:rPr lang="es-ES" dirty="0"/>
              <a:t>población de 8.985 </a:t>
            </a:r>
            <a:r>
              <a:rPr lang="es-ES" dirty="0" err="1"/>
              <a:t>hab</a:t>
            </a:r>
            <a:r>
              <a:rPr lang="es-ES" dirty="0"/>
              <a:t> (Censo 2011)</a:t>
            </a:r>
            <a:r>
              <a:rPr lang="es-ES_tradnl" dirty="0"/>
              <a:t>. Pertenece a</a:t>
            </a:r>
            <a:r>
              <a:rPr lang="es-ES" dirty="0"/>
              <a:t> categoría de las denominadas  comunidades remotas o aisladas, que presentan a una serie de problemas debido a su aislamiento geográfico; siendo el acceso a la energía eléctrica uno de ellos. La isla depende de plantas diesel para la generación de electricidad, con limitada capacidad instalada, equipos envejecidos, poco mantenimiento, altos costos del combustible, elevadas emisiones de gases de efecto invernadero y acceso al combustible.</a:t>
            </a:r>
            <a:endParaRPr lang="es-VE"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8265" y="3535299"/>
            <a:ext cx="4061413" cy="2823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5608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6430777"/>
            <a:ext cx="9144000" cy="546008"/>
            <a:chOff x="0" y="6430777"/>
            <a:chExt cx="9144000" cy="546008"/>
          </a:xfrm>
        </p:grpSpPr>
        <p:sp>
          <p:nvSpPr>
            <p:cNvPr id="7" name="Rectángulo 6"/>
            <p:cNvSpPr/>
            <p:nvPr/>
          </p:nvSpPr>
          <p:spPr>
            <a:xfrm>
              <a:off x="0" y="6430777"/>
              <a:ext cx="9144000" cy="433266"/>
            </a:xfrm>
            <a:prstGeom prst="rect">
              <a:avLst/>
            </a:prstGeom>
            <a:solidFill>
              <a:srgbClr val="216A38"/>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377371" y="6456130"/>
              <a:ext cx="8606971" cy="520655"/>
            </a:xfrm>
            <a:prstGeom prst="rect">
              <a:avLst/>
            </a:prstGeom>
          </p:spPr>
          <p:txBody>
            <a:bodyPr wrap="square">
              <a:spAutoFit/>
            </a:bodyPr>
            <a:lstStyle/>
            <a:p>
              <a:pPr algn="ctr">
                <a:lnSpc>
                  <a:spcPts val="1600"/>
                </a:lnSpc>
              </a:pPr>
              <a:r>
                <a:rPr lang="es-VE" sz="1600" dirty="0" smtClean="0">
                  <a:ln w="12700">
                    <a:noFill/>
                  </a:ln>
                  <a:solidFill>
                    <a:schemeClr val="bg1"/>
                  </a:solidFill>
                  <a:latin typeface="Adobe Caslon Pro Bold" panose="0205070206050A020403" pitchFamily="18" charset="0"/>
                </a:rPr>
                <a:t>Retos de la investigación científica en la región Guayana: Perspectivas de soluciones</a:t>
              </a:r>
            </a:p>
            <a:p>
              <a:pPr algn="ctr">
                <a:lnSpc>
                  <a:spcPts val="1600"/>
                </a:lnSpc>
              </a:pPr>
              <a:endParaRPr lang="es-VE" sz="1600" dirty="0" smtClean="0">
                <a:ln w="3175">
                  <a:noFill/>
                </a:ln>
                <a:solidFill>
                  <a:schemeClr val="bg1"/>
                </a:solidFill>
                <a:latin typeface="Adobe Caslon Pro Bold" panose="0205070206050A020403" pitchFamily="18" charset="0"/>
              </a:endParaRPr>
            </a:p>
          </p:txBody>
        </p:sp>
        <p:sp>
          <p:nvSpPr>
            <p:cNvPr id="9" name="Rectángulo 8"/>
            <p:cNvSpPr/>
            <p:nvPr/>
          </p:nvSpPr>
          <p:spPr>
            <a:xfrm>
              <a:off x="2286000" y="6609758"/>
              <a:ext cx="4572000" cy="284693"/>
            </a:xfrm>
            <a:prstGeom prst="rect">
              <a:avLst/>
            </a:prstGeom>
          </p:spPr>
          <p:txBody>
            <a:bodyPr>
              <a:spAutoFit/>
            </a:bodyPr>
            <a:lstStyle/>
            <a:p>
              <a:pPr algn="ctr">
                <a:lnSpc>
                  <a:spcPts val="1500"/>
                </a:lnSpc>
              </a:pPr>
              <a:r>
                <a:rPr lang="es-VE" sz="1200" b="1" dirty="0" smtClean="0">
                  <a:solidFill>
                    <a:schemeClr val="bg1"/>
                  </a:solidFill>
                  <a:latin typeface="Adobe Caslon Pro Bold" panose="0205070206050A020403" pitchFamily="18" charset="0"/>
                </a:rPr>
                <a:t>Marzo 2022</a:t>
              </a:r>
            </a:p>
          </p:txBody>
        </p:sp>
      </p:grpSp>
      <p:pic>
        <p:nvPicPr>
          <p:cNvPr id="10" name="9 Imagen"/>
          <p:cNvPicPr/>
          <p:nvPr/>
        </p:nvPicPr>
        <p:blipFill>
          <a:blip r:embed="rId2">
            <a:extLst>
              <a:ext uri="{28A0092B-C50C-407E-A947-70E740481C1C}">
                <a14:useLocalDpi xmlns:a14="http://schemas.microsoft.com/office/drawing/2010/main" val="0"/>
              </a:ext>
            </a:extLst>
          </a:blip>
          <a:srcRect/>
          <a:stretch>
            <a:fillRect/>
          </a:stretch>
        </p:blipFill>
        <p:spPr bwMode="auto">
          <a:xfrm>
            <a:off x="1303489" y="1517852"/>
            <a:ext cx="5922934" cy="3924159"/>
          </a:xfrm>
          <a:prstGeom prst="rect">
            <a:avLst/>
          </a:prstGeom>
          <a:noFill/>
          <a:ln>
            <a:noFill/>
          </a:ln>
        </p:spPr>
      </p:pic>
      <p:sp>
        <p:nvSpPr>
          <p:cNvPr id="11" name="CuadroTexto 12"/>
          <p:cNvSpPr txBox="1"/>
          <p:nvPr/>
        </p:nvSpPr>
        <p:spPr>
          <a:xfrm>
            <a:off x="926787" y="551533"/>
            <a:ext cx="6723892" cy="528350"/>
          </a:xfrm>
          <a:prstGeom prst="rect">
            <a:avLst/>
          </a:prstGeom>
          <a:noFill/>
        </p:spPr>
        <p:txBody>
          <a:bodyPr wrap="none" rtlCol="0">
            <a:spAutoFit/>
          </a:bodyPr>
          <a:lstStyle/>
          <a:p>
            <a:pPr>
              <a:lnSpc>
                <a:spcPts val="3400"/>
              </a:lnSpc>
            </a:pPr>
            <a:r>
              <a:rPr lang="es-VE" sz="3200" dirty="0" smtClean="0">
                <a:ln w="15875">
                  <a:noFill/>
                </a:ln>
                <a:effectLst>
                  <a:outerShdw blurRad="50800" dist="38100" dir="5400000" algn="t" rotWithShape="0">
                    <a:prstClr val="black">
                      <a:alpha val="74000"/>
                    </a:prstClr>
                  </a:outerShdw>
                </a:effectLst>
                <a:latin typeface="Arial Black" panose="020B0A04020102020204" pitchFamily="34" charset="0"/>
              </a:rPr>
              <a:t>Potencial Solar en Venezuela</a:t>
            </a:r>
            <a:endParaRPr lang="es-VE" sz="3200" dirty="0">
              <a:ln w="15875">
                <a:solidFill>
                  <a:srgbClr val="216A38"/>
                </a:solidFill>
              </a:ln>
              <a:solidFill>
                <a:schemeClr val="bg1"/>
              </a:solidFill>
              <a:effectLst>
                <a:outerShdw blurRad="50800" dist="38100" dir="5400000" algn="t" rotWithShape="0">
                  <a:prstClr val="black">
                    <a:alpha val="74000"/>
                  </a:prstClr>
                </a:outerShdw>
              </a:effectLst>
              <a:latin typeface="Arial Black" panose="020B0A04020102020204" pitchFamily="34" charset="0"/>
            </a:endParaRPr>
          </a:p>
        </p:txBody>
      </p:sp>
      <p:sp>
        <p:nvSpPr>
          <p:cNvPr id="3" name="2 Rectángulo"/>
          <p:cNvSpPr/>
          <p:nvPr/>
        </p:nvSpPr>
        <p:spPr>
          <a:xfrm>
            <a:off x="1303489" y="5442011"/>
            <a:ext cx="6118243" cy="338554"/>
          </a:xfrm>
          <a:prstGeom prst="rect">
            <a:avLst/>
          </a:prstGeom>
        </p:spPr>
        <p:txBody>
          <a:bodyPr wrap="square">
            <a:spAutoFit/>
          </a:bodyPr>
          <a:lstStyle/>
          <a:p>
            <a:r>
              <a:rPr lang="es-VE" sz="1600" dirty="0"/>
              <a:t>Zonas de Potencial Solar (Ministerio de Energía y Petroleo-2004)</a:t>
            </a:r>
          </a:p>
        </p:txBody>
      </p:sp>
    </p:spTree>
    <p:extLst>
      <p:ext uri="{BB962C8B-B14F-4D97-AF65-F5344CB8AC3E}">
        <p14:creationId xmlns:p14="http://schemas.microsoft.com/office/powerpoint/2010/main" val="2048771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6430777"/>
            <a:ext cx="9144000" cy="546008"/>
            <a:chOff x="0" y="6430777"/>
            <a:chExt cx="9144000" cy="546008"/>
          </a:xfrm>
        </p:grpSpPr>
        <p:sp>
          <p:nvSpPr>
            <p:cNvPr id="7" name="Rectángulo 6"/>
            <p:cNvSpPr/>
            <p:nvPr/>
          </p:nvSpPr>
          <p:spPr>
            <a:xfrm>
              <a:off x="0" y="6430777"/>
              <a:ext cx="9144000" cy="433266"/>
            </a:xfrm>
            <a:prstGeom prst="rect">
              <a:avLst/>
            </a:prstGeom>
            <a:solidFill>
              <a:srgbClr val="216A38"/>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377371" y="6456130"/>
              <a:ext cx="8606971" cy="520655"/>
            </a:xfrm>
            <a:prstGeom prst="rect">
              <a:avLst/>
            </a:prstGeom>
          </p:spPr>
          <p:txBody>
            <a:bodyPr wrap="square">
              <a:spAutoFit/>
            </a:bodyPr>
            <a:lstStyle/>
            <a:p>
              <a:pPr algn="ctr">
                <a:lnSpc>
                  <a:spcPts val="1600"/>
                </a:lnSpc>
              </a:pPr>
              <a:r>
                <a:rPr lang="es-VE" sz="1600" dirty="0" smtClean="0">
                  <a:ln w="12700">
                    <a:noFill/>
                  </a:ln>
                  <a:solidFill>
                    <a:schemeClr val="bg1"/>
                  </a:solidFill>
                  <a:latin typeface="Adobe Caslon Pro Bold" panose="0205070206050A020403" pitchFamily="18" charset="0"/>
                </a:rPr>
                <a:t>Retos de la investigación científica en la región Guayana: Perspectivas de soluciones</a:t>
              </a:r>
            </a:p>
            <a:p>
              <a:pPr algn="ctr">
                <a:lnSpc>
                  <a:spcPts val="1600"/>
                </a:lnSpc>
              </a:pPr>
              <a:endParaRPr lang="es-VE" sz="1600" dirty="0" smtClean="0">
                <a:ln w="3175">
                  <a:noFill/>
                </a:ln>
                <a:solidFill>
                  <a:schemeClr val="bg1"/>
                </a:solidFill>
                <a:latin typeface="Adobe Caslon Pro Bold" panose="0205070206050A020403" pitchFamily="18" charset="0"/>
              </a:endParaRPr>
            </a:p>
          </p:txBody>
        </p:sp>
        <p:sp>
          <p:nvSpPr>
            <p:cNvPr id="9" name="Rectángulo 8"/>
            <p:cNvSpPr/>
            <p:nvPr/>
          </p:nvSpPr>
          <p:spPr>
            <a:xfrm>
              <a:off x="2286000" y="6609758"/>
              <a:ext cx="4572000" cy="284693"/>
            </a:xfrm>
            <a:prstGeom prst="rect">
              <a:avLst/>
            </a:prstGeom>
          </p:spPr>
          <p:txBody>
            <a:bodyPr>
              <a:spAutoFit/>
            </a:bodyPr>
            <a:lstStyle/>
            <a:p>
              <a:pPr algn="ctr">
                <a:lnSpc>
                  <a:spcPts val="1500"/>
                </a:lnSpc>
              </a:pPr>
              <a:r>
                <a:rPr lang="es-VE" sz="1200" b="1" dirty="0" smtClean="0">
                  <a:solidFill>
                    <a:schemeClr val="bg1"/>
                  </a:solidFill>
                  <a:latin typeface="Adobe Caslon Pro Bold" panose="0205070206050A020403" pitchFamily="18" charset="0"/>
                </a:rPr>
                <a:t>Marzo 2022</a:t>
              </a:r>
            </a:p>
          </p:txBody>
        </p:sp>
      </p:grpSp>
      <p:sp>
        <p:nvSpPr>
          <p:cNvPr id="13" name="CuadroTexto 12"/>
          <p:cNvSpPr txBox="1"/>
          <p:nvPr/>
        </p:nvSpPr>
        <p:spPr>
          <a:xfrm>
            <a:off x="2444869" y="551533"/>
            <a:ext cx="3824060" cy="528350"/>
          </a:xfrm>
          <a:prstGeom prst="rect">
            <a:avLst/>
          </a:prstGeom>
          <a:noFill/>
        </p:spPr>
        <p:txBody>
          <a:bodyPr wrap="none" rtlCol="0">
            <a:spAutoFit/>
          </a:bodyPr>
          <a:lstStyle/>
          <a:p>
            <a:pPr>
              <a:lnSpc>
                <a:spcPts val="3400"/>
              </a:lnSpc>
            </a:pPr>
            <a:r>
              <a:rPr lang="es-VE" sz="3200" dirty="0" smtClean="0">
                <a:ln w="15875">
                  <a:noFill/>
                </a:ln>
                <a:effectLst>
                  <a:outerShdw blurRad="50800" dist="38100" dir="5400000" algn="t" rotWithShape="0">
                    <a:prstClr val="black">
                      <a:alpha val="74000"/>
                    </a:prstClr>
                  </a:outerShdw>
                </a:effectLst>
                <a:latin typeface="Arial Black" panose="020B0A04020102020204" pitchFamily="34" charset="0"/>
              </a:rPr>
              <a:t>Potencial Eólico</a:t>
            </a:r>
            <a:endParaRPr lang="es-VE" sz="3200" dirty="0">
              <a:ln w="15875">
                <a:solidFill>
                  <a:srgbClr val="216A38"/>
                </a:solidFill>
              </a:ln>
              <a:solidFill>
                <a:schemeClr val="bg1"/>
              </a:solidFill>
              <a:effectLst>
                <a:outerShdw blurRad="50800" dist="38100" dir="5400000" algn="t" rotWithShape="0">
                  <a:prstClr val="black">
                    <a:alpha val="74000"/>
                  </a:prstClr>
                </a:outerShdw>
              </a:effectLst>
              <a:latin typeface="Arial Black" panose="020B0A04020102020204" pitchFamily="34" charset="0"/>
            </a:endParaRPr>
          </a:p>
        </p:txBody>
      </p:sp>
      <p:pic>
        <p:nvPicPr>
          <p:cNvPr id="10" name="9 Imagen"/>
          <p:cNvPicPr/>
          <p:nvPr/>
        </p:nvPicPr>
        <p:blipFill>
          <a:blip r:embed="rId2"/>
          <a:stretch>
            <a:fillRect/>
          </a:stretch>
        </p:blipFill>
        <p:spPr>
          <a:xfrm>
            <a:off x="1572210" y="1379321"/>
            <a:ext cx="5999579" cy="3805239"/>
          </a:xfrm>
          <a:prstGeom prst="rect">
            <a:avLst/>
          </a:prstGeom>
        </p:spPr>
      </p:pic>
      <p:sp>
        <p:nvSpPr>
          <p:cNvPr id="2" name="1 Rectángulo"/>
          <p:cNvSpPr/>
          <p:nvPr/>
        </p:nvSpPr>
        <p:spPr>
          <a:xfrm>
            <a:off x="2070899" y="5200966"/>
            <a:ext cx="5270934" cy="276999"/>
          </a:xfrm>
          <a:prstGeom prst="rect">
            <a:avLst/>
          </a:prstGeom>
        </p:spPr>
        <p:txBody>
          <a:bodyPr wrap="square">
            <a:spAutoFit/>
          </a:bodyPr>
          <a:lstStyle/>
          <a:p>
            <a:r>
              <a:rPr lang="es-VE" sz="1200" dirty="0"/>
              <a:t>Mapa de líneas de Vientos en Venezuela a 10 m de altura (MEP, 2004)</a:t>
            </a:r>
          </a:p>
        </p:txBody>
      </p:sp>
    </p:spTree>
    <p:extLst>
      <p:ext uri="{BB962C8B-B14F-4D97-AF65-F5344CB8AC3E}">
        <p14:creationId xmlns:p14="http://schemas.microsoft.com/office/powerpoint/2010/main" val="2048771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6430777"/>
            <a:ext cx="9144000" cy="546008"/>
            <a:chOff x="0" y="6430777"/>
            <a:chExt cx="9144000" cy="546008"/>
          </a:xfrm>
        </p:grpSpPr>
        <p:sp>
          <p:nvSpPr>
            <p:cNvPr id="7" name="Rectángulo 6"/>
            <p:cNvSpPr/>
            <p:nvPr/>
          </p:nvSpPr>
          <p:spPr>
            <a:xfrm>
              <a:off x="0" y="6430777"/>
              <a:ext cx="9144000" cy="433266"/>
            </a:xfrm>
            <a:prstGeom prst="rect">
              <a:avLst/>
            </a:prstGeom>
            <a:solidFill>
              <a:srgbClr val="216A38"/>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377371" y="6456130"/>
              <a:ext cx="8606971" cy="520655"/>
            </a:xfrm>
            <a:prstGeom prst="rect">
              <a:avLst/>
            </a:prstGeom>
          </p:spPr>
          <p:txBody>
            <a:bodyPr wrap="square">
              <a:spAutoFit/>
            </a:bodyPr>
            <a:lstStyle/>
            <a:p>
              <a:pPr algn="ctr">
                <a:lnSpc>
                  <a:spcPts val="1600"/>
                </a:lnSpc>
              </a:pPr>
              <a:r>
                <a:rPr lang="es-VE" sz="1600" dirty="0" smtClean="0">
                  <a:ln w="12700">
                    <a:noFill/>
                  </a:ln>
                  <a:solidFill>
                    <a:schemeClr val="bg1"/>
                  </a:solidFill>
                  <a:latin typeface="Adobe Caslon Pro Bold" panose="0205070206050A020403" pitchFamily="18" charset="0"/>
                </a:rPr>
                <a:t>Retos de la investigación científica en la región Guayana: Perspectivas de soluciones</a:t>
              </a:r>
            </a:p>
            <a:p>
              <a:pPr algn="ctr">
                <a:lnSpc>
                  <a:spcPts val="1600"/>
                </a:lnSpc>
              </a:pPr>
              <a:endParaRPr lang="es-VE" sz="1600" dirty="0" smtClean="0">
                <a:ln w="3175">
                  <a:noFill/>
                </a:ln>
                <a:solidFill>
                  <a:schemeClr val="bg1"/>
                </a:solidFill>
                <a:latin typeface="Adobe Caslon Pro Bold" panose="0205070206050A020403" pitchFamily="18" charset="0"/>
              </a:endParaRPr>
            </a:p>
          </p:txBody>
        </p:sp>
        <p:sp>
          <p:nvSpPr>
            <p:cNvPr id="9" name="Rectángulo 8"/>
            <p:cNvSpPr/>
            <p:nvPr/>
          </p:nvSpPr>
          <p:spPr>
            <a:xfrm>
              <a:off x="2286000" y="6609758"/>
              <a:ext cx="4572000" cy="284693"/>
            </a:xfrm>
            <a:prstGeom prst="rect">
              <a:avLst/>
            </a:prstGeom>
          </p:spPr>
          <p:txBody>
            <a:bodyPr>
              <a:spAutoFit/>
            </a:bodyPr>
            <a:lstStyle/>
            <a:p>
              <a:pPr algn="ctr">
                <a:lnSpc>
                  <a:spcPts val="1500"/>
                </a:lnSpc>
              </a:pPr>
              <a:r>
                <a:rPr lang="es-VE" sz="1200" b="1" dirty="0" smtClean="0">
                  <a:solidFill>
                    <a:schemeClr val="bg1"/>
                  </a:solidFill>
                  <a:latin typeface="Adobe Caslon Pro Bold" panose="0205070206050A020403" pitchFamily="18" charset="0"/>
                </a:rPr>
                <a:t>Marzo 2022</a:t>
              </a:r>
            </a:p>
          </p:txBody>
        </p:sp>
      </p:grpSp>
      <p:sp>
        <p:nvSpPr>
          <p:cNvPr id="13" name="CuadroTexto 12"/>
          <p:cNvSpPr txBox="1"/>
          <p:nvPr/>
        </p:nvSpPr>
        <p:spPr>
          <a:xfrm>
            <a:off x="2444869" y="551533"/>
            <a:ext cx="2946640" cy="528350"/>
          </a:xfrm>
          <a:prstGeom prst="rect">
            <a:avLst/>
          </a:prstGeom>
          <a:noFill/>
        </p:spPr>
        <p:txBody>
          <a:bodyPr wrap="none" rtlCol="0">
            <a:spAutoFit/>
          </a:bodyPr>
          <a:lstStyle/>
          <a:p>
            <a:pPr>
              <a:lnSpc>
                <a:spcPts val="3400"/>
              </a:lnSpc>
            </a:pPr>
            <a:r>
              <a:rPr lang="es-VE" sz="3200" dirty="0" smtClean="0">
                <a:ln w="15875">
                  <a:noFill/>
                </a:ln>
                <a:effectLst>
                  <a:outerShdw blurRad="50800" dist="38100" dir="5400000" algn="t" rotWithShape="0">
                    <a:prstClr val="black">
                      <a:alpha val="74000"/>
                    </a:prstClr>
                  </a:outerShdw>
                </a:effectLst>
                <a:latin typeface="Arial Black" panose="020B0A04020102020204" pitchFamily="34" charset="0"/>
              </a:rPr>
              <a:t>Metodología</a:t>
            </a:r>
            <a:endParaRPr lang="es-VE" sz="3200" dirty="0">
              <a:ln w="15875">
                <a:solidFill>
                  <a:srgbClr val="216A38"/>
                </a:solidFill>
              </a:ln>
              <a:solidFill>
                <a:schemeClr val="bg1"/>
              </a:solidFill>
              <a:effectLst>
                <a:outerShdw blurRad="50800" dist="38100" dir="5400000" algn="t" rotWithShape="0">
                  <a:prstClr val="black">
                    <a:alpha val="74000"/>
                  </a:prstClr>
                </a:outerShdw>
              </a:effectLst>
              <a:latin typeface="Arial Black" panose="020B0A04020102020204" pitchFamily="34" charset="0"/>
            </a:endParaRPr>
          </a:p>
        </p:txBody>
      </p:sp>
      <p:sp>
        <p:nvSpPr>
          <p:cNvPr id="2" name="1 Rectángulo"/>
          <p:cNvSpPr/>
          <p:nvPr/>
        </p:nvSpPr>
        <p:spPr>
          <a:xfrm>
            <a:off x="279646" y="1442089"/>
            <a:ext cx="8118558" cy="1754326"/>
          </a:xfrm>
          <a:prstGeom prst="rect">
            <a:avLst/>
          </a:prstGeom>
        </p:spPr>
        <p:txBody>
          <a:bodyPr wrap="square">
            <a:spAutoFit/>
          </a:bodyPr>
          <a:lstStyle/>
          <a:p>
            <a:pPr algn="just"/>
            <a:r>
              <a:rPr lang="es-VE" dirty="0"/>
              <a:t>Se realizó una simulación de una micro red mediante un programa de optimización, con tres escenarios de energías alternativas y su combinación, aplicado a la Isla de Coche, Región Insular, Venezuela.  Las simulaciones fueron realizadas en HOMER (</a:t>
            </a:r>
            <a:r>
              <a:rPr lang="es-VE" dirty="0" err="1"/>
              <a:t>Hybrid</a:t>
            </a:r>
            <a:r>
              <a:rPr lang="es-VE" dirty="0"/>
              <a:t> </a:t>
            </a:r>
            <a:r>
              <a:rPr lang="es-VE" dirty="0" err="1"/>
              <a:t>Optimization</a:t>
            </a:r>
            <a:r>
              <a:rPr lang="es-VE" dirty="0"/>
              <a:t> </a:t>
            </a:r>
            <a:r>
              <a:rPr lang="es-VE" dirty="0" err="1"/>
              <a:t>Model</a:t>
            </a:r>
            <a:r>
              <a:rPr lang="es-VE" dirty="0"/>
              <a:t> </a:t>
            </a:r>
            <a:r>
              <a:rPr lang="es-VE" dirty="0" err="1"/>
              <a:t>for</a:t>
            </a:r>
            <a:r>
              <a:rPr lang="es-VE" dirty="0"/>
              <a:t> Electric </a:t>
            </a:r>
            <a:r>
              <a:rPr lang="es-VE" dirty="0" err="1"/>
              <a:t>Renewable</a:t>
            </a:r>
            <a:r>
              <a:rPr lang="es-VE" dirty="0"/>
              <a:t>), el cual permite calcular los costos nivelados de electricidad (LCOE, por sus siglas en inglés), de manera de comparar tecno-económicamente las diferentes configuraciones.</a:t>
            </a:r>
            <a:endParaRPr lang="es-VE" dirty="0"/>
          </a:p>
        </p:txBody>
      </p:sp>
      <p:sp>
        <p:nvSpPr>
          <p:cNvPr id="3" name="2 Rectángulo"/>
          <p:cNvSpPr/>
          <p:nvPr/>
        </p:nvSpPr>
        <p:spPr>
          <a:xfrm>
            <a:off x="177554" y="3205293"/>
            <a:ext cx="3666478" cy="2031325"/>
          </a:xfrm>
          <a:prstGeom prst="rect">
            <a:avLst/>
          </a:prstGeom>
        </p:spPr>
        <p:txBody>
          <a:bodyPr wrap="square">
            <a:spAutoFit/>
          </a:bodyPr>
          <a:lstStyle/>
          <a:p>
            <a:pPr algn="just"/>
            <a:r>
              <a:rPr lang="es-ES" dirty="0"/>
              <a:t>La curva de demanda diaria estimada  de la isla de Coche se presenta en la Figura  </a:t>
            </a:r>
            <a:r>
              <a:rPr lang="es-ES" dirty="0" smtClean="0"/>
              <a:t>3, </a:t>
            </a:r>
            <a:r>
              <a:rPr lang="es-ES" dirty="0"/>
              <a:t>la cual se basa en información del sistema eléctrico de la isla </a:t>
            </a:r>
            <a:r>
              <a:rPr lang="es-VE" dirty="0"/>
              <a:t>(Censo, 2014)</a:t>
            </a:r>
            <a:r>
              <a:rPr lang="es-ES" dirty="0"/>
              <a:t> y método de estimación de la demanda </a:t>
            </a:r>
            <a:r>
              <a:rPr lang="es-VE" dirty="0"/>
              <a:t>(Westinghouse, 1965)</a:t>
            </a:r>
            <a:r>
              <a:rPr lang="es-ES" dirty="0"/>
              <a:t>.</a:t>
            </a:r>
            <a:endParaRPr lang="es-VE" dirty="0"/>
          </a:p>
        </p:txBody>
      </p:sp>
      <p:graphicFrame>
        <p:nvGraphicFramePr>
          <p:cNvPr id="10" name="9 Gráfico">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lc="http://schemas.openxmlformats.org/drawingml/2006/lockedCanvas" id="{00000000-0008-0000-0100-000002000000}"/>
              </a:ext>
            </a:extLst>
          </p:cNvPr>
          <p:cNvGraphicFramePr/>
          <p:nvPr>
            <p:extLst>
              <p:ext uri="{D42A27DB-BD31-4B8C-83A1-F6EECF244321}">
                <p14:modId xmlns:p14="http://schemas.microsoft.com/office/powerpoint/2010/main" val="3559979693"/>
              </p:ext>
            </p:extLst>
          </p:nvPr>
        </p:nvGraphicFramePr>
        <p:xfrm>
          <a:off x="4017460" y="3294070"/>
          <a:ext cx="4531736" cy="2984047"/>
        </p:xfrm>
        <a:graphic>
          <a:graphicData uri="http://schemas.openxmlformats.org/drawingml/2006/chart">
            <c:chart xmlns:c="http://schemas.openxmlformats.org/drawingml/2006/chart" xmlns:r="http://schemas.openxmlformats.org/officeDocument/2006/relationships" r:id="rId2"/>
          </a:graphicData>
        </a:graphic>
      </p:graphicFrame>
      <p:sp>
        <p:nvSpPr>
          <p:cNvPr id="4" name="3 Rectángulo"/>
          <p:cNvSpPr/>
          <p:nvPr/>
        </p:nvSpPr>
        <p:spPr>
          <a:xfrm>
            <a:off x="108856" y="5276848"/>
            <a:ext cx="3809333" cy="1200329"/>
          </a:xfrm>
          <a:prstGeom prst="rect">
            <a:avLst/>
          </a:prstGeom>
        </p:spPr>
        <p:txBody>
          <a:bodyPr wrap="square">
            <a:spAutoFit/>
          </a:bodyPr>
          <a:lstStyle/>
          <a:p>
            <a:pPr algn="just"/>
            <a:r>
              <a:rPr lang="es-VE" dirty="0"/>
              <a:t>Con una demanda máxima de 1.906 kW y energía diaria de 22.920 </a:t>
            </a:r>
            <a:r>
              <a:rPr lang="es-VE" dirty="0" err="1"/>
              <a:t>kWh</a:t>
            </a:r>
            <a:r>
              <a:rPr lang="es-VE" dirty="0"/>
              <a:t>, para el primer año, con un crecimiento anual de 2%.</a:t>
            </a:r>
          </a:p>
        </p:txBody>
      </p:sp>
    </p:spTree>
    <p:extLst>
      <p:ext uri="{BB962C8B-B14F-4D97-AF65-F5344CB8AC3E}">
        <p14:creationId xmlns:p14="http://schemas.microsoft.com/office/powerpoint/2010/main" val="2048771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6430777"/>
            <a:ext cx="9144000" cy="546008"/>
            <a:chOff x="0" y="6430777"/>
            <a:chExt cx="9144000" cy="546008"/>
          </a:xfrm>
        </p:grpSpPr>
        <p:sp>
          <p:nvSpPr>
            <p:cNvPr id="7" name="Rectángulo 6"/>
            <p:cNvSpPr/>
            <p:nvPr/>
          </p:nvSpPr>
          <p:spPr>
            <a:xfrm>
              <a:off x="0" y="6430777"/>
              <a:ext cx="9144000" cy="433266"/>
            </a:xfrm>
            <a:prstGeom prst="rect">
              <a:avLst/>
            </a:prstGeom>
            <a:solidFill>
              <a:srgbClr val="216A38"/>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377371" y="6456130"/>
              <a:ext cx="8606971" cy="520655"/>
            </a:xfrm>
            <a:prstGeom prst="rect">
              <a:avLst/>
            </a:prstGeom>
          </p:spPr>
          <p:txBody>
            <a:bodyPr wrap="square">
              <a:spAutoFit/>
            </a:bodyPr>
            <a:lstStyle/>
            <a:p>
              <a:pPr algn="ctr">
                <a:lnSpc>
                  <a:spcPts val="1600"/>
                </a:lnSpc>
              </a:pPr>
              <a:r>
                <a:rPr lang="es-VE" sz="1600" dirty="0" smtClean="0">
                  <a:ln w="12700">
                    <a:noFill/>
                  </a:ln>
                  <a:solidFill>
                    <a:schemeClr val="bg1"/>
                  </a:solidFill>
                  <a:latin typeface="Adobe Caslon Pro Bold" panose="0205070206050A020403" pitchFamily="18" charset="0"/>
                </a:rPr>
                <a:t>Retos de la investigación científica en la región Guayana: Perspectivas de soluciones</a:t>
              </a:r>
            </a:p>
            <a:p>
              <a:pPr algn="ctr">
                <a:lnSpc>
                  <a:spcPts val="1600"/>
                </a:lnSpc>
              </a:pPr>
              <a:endParaRPr lang="es-VE" sz="1600" dirty="0" smtClean="0">
                <a:ln w="3175">
                  <a:noFill/>
                </a:ln>
                <a:solidFill>
                  <a:schemeClr val="bg1"/>
                </a:solidFill>
                <a:latin typeface="Adobe Caslon Pro Bold" panose="0205070206050A020403" pitchFamily="18" charset="0"/>
              </a:endParaRPr>
            </a:p>
          </p:txBody>
        </p:sp>
        <p:sp>
          <p:nvSpPr>
            <p:cNvPr id="9" name="Rectángulo 8"/>
            <p:cNvSpPr/>
            <p:nvPr/>
          </p:nvSpPr>
          <p:spPr>
            <a:xfrm>
              <a:off x="2286000" y="6609758"/>
              <a:ext cx="4572000" cy="284693"/>
            </a:xfrm>
            <a:prstGeom prst="rect">
              <a:avLst/>
            </a:prstGeom>
          </p:spPr>
          <p:txBody>
            <a:bodyPr>
              <a:spAutoFit/>
            </a:bodyPr>
            <a:lstStyle/>
            <a:p>
              <a:pPr algn="ctr">
                <a:lnSpc>
                  <a:spcPts val="1500"/>
                </a:lnSpc>
              </a:pPr>
              <a:r>
                <a:rPr lang="es-VE" sz="1200" b="1" dirty="0" smtClean="0">
                  <a:solidFill>
                    <a:schemeClr val="bg1"/>
                  </a:solidFill>
                  <a:latin typeface="Adobe Caslon Pro Bold" panose="0205070206050A020403" pitchFamily="18" charset="0"/>
                </a:rPr>
                <a:t>Marzo 2022</a:t>
              </a:r>
            </a:p>
          </p:txBody>
        </p:sp>
      </p:grpSp>
      <p:sp>
        <p:nvSpPr>
          <p:cNvPr id="13" name="CuadroTexto 12"/>
          <p:cNvSpPr txBox="1"/>
          <p:nvPr/>
        </p:nvSpPr>
        <p:spPr>
          <a:xfrm>
            <a:off x="3339271" y="693575"/>
            <a:ext cx="2683170" cy="528350"/>
          </a:xfrm>
          <a:prstGeom prst="rect">
            <a:avLst/>
          </a:prstGeom>
          <a:noFill/>
        </p:spPr>
        <p:txBody>
          <a:bodyPr wrap="none" rtlCol="0">
            <a:spAutoFit/>
          </a:bodyPr>
          <a:lstStyle/>
          <a:p>
            <a:pPr>
              <a:lnSpc>
                <a:spcPts val="3400"/>
              </a:lnSpc>
            </a:pPr>
            <a:r>
              <a:rPr lang="es-VE" sz="3200" dirty="0" smtClean="0">
                <a:ln w="15875">
                  <a:noFill/>
                </a:ln>
                <a:effectLst>
                  <a:outerShdw blurRad="50800" dist="38100" dir="5400000" algn="t" rotWithShape="0">
                    <a:prstClr val="black">
                      <a:alpha val="74000"/>
                    </a:prstClr>
                  </a:outerShdw>
                </a:effectLst>
                <a:latin typeface="Arial Black" panose="020B0A04020102020204" pitchFamily="34" charset="0"/>
              </a:rPr>
              <a:t>Resultados</a:t>
            </a:r>
            <a:endParaRPr lang="es-VE" sz="3200" dirty="0">
              <a:ln w="15875">
                <a:solidFill>
                  <a:srgbClr val="216A38"/>
                </a:solidFill>
              </a:ln>
              <a:solidFill>
                <a:schemeClr val="bg1"/>
              </a:solidFill>
              <a:effectLst>
                <a:outerShdw blurRad="50800" dist="38100" dir="5400000" algn="t" rotWithShape="0">
                  <a:prstClr val="black">
                    <a:alpha val="74000"/>
                  </a:prstClr>
                </a:outerShdw>
              </a:effectLst>
              <a:latin typeface="Arial Black" panose="020B0A04020102020204"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1204593393"/>
              </p:ext>
            </p:extLst>
          </p:nvPr>
        </p:nvGraphicFramePr>
        <p:xfrm>
          <a:off x="1203269" y="2105208"/>
          <a:ext cx="6737461" cy="2617712"/>
        </p:xfrm>
        <a:graphic>
          <a:graphicData uri="http://schemas.openxmlformats.org/drawingml/2006/table">
            <a:tbl>
              <a:tblPr firstRow="1" firstCol="1" bandRow="1">
                <a:tableStyleId>{5C22544A-7EE6-4342-B048-85BDC9FD1C3A}</a:tableStyleId>
              </a:tblPr>
              <a:tblGrid>
                <a:gridCol w="284929"/>
                <a:gridCol w="1075422"/>
                <a:gridCol w="1075422"/>
                <a:gridCol w="1075422"/>
                <a:gridCol w="1075422"/>
                <a:gridCol w="1075422"/>
                <a:gridCol w="1075422"/>
              </a:tblGrid>
              <a:tr h="958383">
                <a:tc>
                  <a:txBody>
                    <a:bodyPr/>
                    <a:lstStyle/>
                    <a:p>
                      <a:pPr algn="ctr">
                        <a:lnSpc>
                          <a:spcPct val="115000"/>
                        </a:lnSpc>
                        <a:spcAft>
                          <a:spcPts val="0"/>
                        </a:spcAft>
                      </a:pPr>
                      <a:r>
                        <a:rPr lang="es-VE" sz="1000">
                          <a:effectLst/>
                        </a:rPr>
                        <a:t>#</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Combinación de la energías alternativas</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Capital ($)</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LCOE ($/kWh)</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Costos Operación y Mantenimiento Anual ($)</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Fracción de Energía Renovables (%)</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Costo del Combustible Anual ($)</a:t>
                      </a:r>
                      <a:endParaRPr lang="es-VE" sz="1100">
                        <a:solidFill>
                          <a:srgbClr val="000000"/>
                        </a:solidFill>
                        <a:effectLst/>
                        <a:latin typeface="Calibri"/>
                        <a:ea typeface="Calibri"/>
                        <a:cs typeface="Times New Roman"/>
                      </a:endParaRPr>
                    </a:p>
                  </a:txBody>
                  <a:tcPr marL="68580" marR="68580" marT="0" marB="0" anchor="ctr"/>
                </a:tc>
              </a:tr>
              <a:tr h="715219">
                <a:tc>
                  <a:txBody>
                    <a:bodyPr/>
                    <a:lstStyle/>
                    <a:p>
                      <a:pPr algn="ctr">
                        <a:lnSpc>
                          <a:spcPct val="115000"/>
                        </a:lnSpc>
                        <a:spcAft>
                          <a:spcPts val="0"/>
                        </a:spcAft>
                      </a:pPr>
                      <a:r>
                        <a:rPr lang="es-VE" sz="1000">
                          <a:effectLst/>
                        </a:rPr>
                        <a:t>1</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Solar-Eólica-Batería-Plantas Diesel</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9.519.969</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0,19</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528.206</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88</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290.357</a:t>
                      </a:r>
                      <a:endParaRPr lang="es-VE" sz="1100">
                        <a:solidFill>
                          <a:srgbClr val="000000"/>
                        </a:solidFill>
                        <a:effectLst/>
                        <a:latin typeface="Calibri"/>
                        <a:ea typeface="Calibri"/>
                        <a:cs typeface="Times New Roman"/>
                      </a:endParaRPr>
                    </a:p>
                  </a:txBody>
                  <a:tcPr marL="68580" marR="68580" marT="0" marB="0" anchor="ctr"/>
                </a:tc>
              </a:tr>
              <a:tr h="472055">
                <a:tc>
                  <a:txBody>
                    <a:bodyPr/>
                    <a:lstStyle/>
                    <a:p>
                      <a:pPr algn="ctr">
                        <a:lnSpc>
                          <a:spcPct val="115000"/>
                        </a:lnSpc>
                        <a:spcAft>
                          <a:spcPts val="0"/>
                        </a:spcAft>
                      </a:pPr>
                      <a:r>
                        <a:rPr lang="es-VE" sz="1000">
                          <a:effectLst/>
                        </a:rPr>
                        <a:t>2</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Solar-Batería-Plantas Diesel</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3.907.500</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0,24</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1.870.234</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39</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1.792.084</a:t>
                      </a:r>
                      <a:endParaRPr lang="es-VE" sz="1100">
                        <a:solidFill>
                          <a:srgbClr val="000000"/>
                        </a:solidFill>
                        <a:effectLst/>
                        <a:latin typeface="Calibri"/>
                        <a:ea typeface="Calibri"/>
                        <a:cs typeface="Times New Roman"/>
                      </a:endParaRPr>
                    </a:p>
                  </a:txBody>
                  <a:tcPr marL="68580" marR="68580" marT="0" marB="0" anchor="ctr"/>
                </a:tc>
              </a:tr>
              <a:tr h="472055">
                <a:tc>
                  <a:txBody>
                    <a:bodyPr/>
                    <a:lstStyle/>
                    <a:p>
                      <a:pPr algn="ctr">
                        <a:lnSpc>
                          <a:spcPct val="115000"/>
                        </a:lnSpc>
                        <a:spcAft>
                          <a:spcPts val="0"/>
                        </a:spcAft>
                      </a:pPr>
                      <a:r>
                        <a:rPr lang="es-VE" sz="1000">
                          <a:effectLst/>
                        </a:rPr>
                        <a:t>3</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Eólica-Batería-Plantas Diesel</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7.120.000</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0,3</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1.832.356</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a:effectLst/>
                        </a:rPr>
                        <a:t>68</a:t>
                      </a:r>
                      <a:endParaRPr lang="es-VE" sz="1100">
                        <a:solidFill>
                          <a:srgbClr val="000000"/>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VE" sz="1000" dirty="0">
                          <a:effectLst/>
                        </a:rPr>
                        <a:t>1.689.956</a:t>
                      </a:r>
                      <a:endParaRPr lang="es-VE" sz="1100" dirty="0">
                        <a:solidFill>
                          <a:srgbClr val="000000"/>
                        </a:solidFill>
                        <a:effectLst/>
                        <a:latin typeface="Calibri"/>
                        <a:ea typeface="Calibri"/>
                        <a:cs typeface="Times New Roman"/>
                      </a:endParaRPr>
                    </a:p>
                  </a:txBody>
                  <a:tcPr marL="68580" marR="68580" marT="0" marB="0" anchor="ctr"/>
                </a:tc>
              </a:tr>
            </a:tbl>
          </a:graphicData>
        </a:graphic>
      </p:graphicFrame>
      <p:sp>
        <p:nvSpPr>
          <p:cNvPr id="5" name="4 Rectángulo"/>
          <p:cNvSpPr/>
          <p:nvPr/>
        </p:nvSpPr>
        <p:spPr>
          <a:xfrm>
            <a:off x="1265068" y="5018076"/>
            <a:ext cx="7026676" cy="461665"/>
          </a:xfrm>
          <a:prstGeom prst="rect">
            <a:avLst/>
          </a:prstGeom>
        </p:spPr>
        <p:txBody>
          <a:bodyPr wrap="square">
            <a:spAutoFit/>
          </a:bodyPr>
          <a:lstStyle/>
          <a:p>
            <a:r>
              <a:rPr lang="es-ES" sz="1200" dirty="0"/>
              <a:t>Para el combustible diesel se toma un costo de 0,5 $/l para cada caso, siendo este el precio actual en Venezuela. </a:t>
            </a:r>
            <a:endParaRPr lang="es-VE" sz="1200" dirty="0"/>
          </a:p>
        </p:txBody>
      </p:sp>
      <p:sp>
        <p:nvSpPr>
          <p:cNvPr id="10" name="9 Flecha derecha"/>
          <p:cNvSpPr/>
          <p:nvPr/>
        </p:nvSpPr>
        <p:spPr>
          <a:xfrm>
            <a:off x="648070" y="3311371"/>
            <a:ext cx="479394" cy="213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2048771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6430777"/>
            <a:ext cx="9144000" cy="546008"/>
            <a:chOff x="0" y="6430777"/>
            <a:chExt cx="9144000" cy="546008"/>
          </a:xfrm>
        </p:grpSpPr>
        <p:sp>
          <p:nvSpPr>
            <p:cNvPr id="7" name="Rectángulo 6"/>
            <p:cNvSpPr/>
            <p:nvPr/>
          </p:nvSpPr>
          <p:spPr>
            <a:xfrm>
              <a:off x="0" y="6430777"/>
              <a:ext cx="9144000" cy="433266"/>
            </a:xfrm>
            <a:prstGeom prst="rect">
              <a:avLst/>
            </a:prstGeom>
            <a:solidFill>
              <a:srgbClr val="216A38"/>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377371" y="6456130"/>
              <a:ext cx="8606971" cy="520655"/>
            </a:xfrm>
            <a:prstGeom prst="rect">
              <a:avLst/>
            </a:prstGeom>
          </p:spPr>
          <p:txBody>
            <a:bodyPr wrap="square">
              <a:spAutoFit/>
            </a:bodyPr>
            <a:lstStyle/>
            <a:p>
              <a:pPr algn="ctr">
                <a:lnSpc>
                  <a:spcPts val="1600"/>
                </a:lnSpc>
              </a:pPr>
              <a:r>
                <a:rPr lang="es-VE" sz="1600" dirty="0" smtClean="0">
                  <a:ln w="12700">
                    <a:noFill/>
                  </a:ln>
                  <a:solidFill>
                    <a:schemeClr val="bg1"/>
                  </a:solidFill>
                  <a:latin typeface="Adobe Caslon Pro Bold" panose="0205070206050A020403" pitchFamily="18" charset="0"/>
                </a:rPr>
                <a:t>Retos de la investigación científica en la región Guayana: Perspectivas de soluciones</a:t>
              </a:r>
            </a:p>
            <a:p>
              <a:pPr algn="ctr">
                <a:lnSpc>
                  <a:spcPts val="1600"/>
                </a:lnSpc>
              </a:pPr>
              <a:endParaRPr lang="es-VE" sz="1600" dirty="0" smtClean="0">
                <a:ln w="3175">
                  <a:noFill/>
                </a:ln>
                <a:solidFill>
                  <a:schemeClr val="bg1"/>
                </a:solidFill>
                <a:latin typeface="Adobe Caslon Pro Bold" panose="0205070206050A020403" pitchFamily="18" charset="0"/>
              </a:endParaRPr>
            </a:p>
          </p:txBody>
        </p:sp>
        <p:sp>
          <p:nvSpPr>
            <p:cNvPr id="9" name="Rectángulo 8"/>
            <p:cNvSpPr/>
            <p:nvPr/>
          </p:nvSpPr>
          <p:spPr>
            <a:xfrm>
              <a:off x="2286000" y="6609758"/>
              <a:ext cx="4572000" cy="284693"/>
            </a:xfrm>
            <a:prstGeom prst="rect">
              <a:avLst/>
            </a:prstGeom>
          </p:spPr>
          <p:txBody>
            <a:bodyPr>
              <a:spAutoFit/>
            </a:bodyPr>
            <a:lstStyle/>
            <a:p>
              <a:pPr algn="ctr">
                <a:lnSpc>
                  <a:spcPts val="1500"/>
                </a:lnSpc>
              </a:pPr>
              <a:r>
                <a:rPr lang="es-VE" sz="1200" b="1" dirty="0" smtClean="0">
                  <a:solidFill>
                    <a:schemeClr val="bg1"/>
                  </a:solidFill>
                  <a:latin typeface="Adobe Caslon Pro Bold" panose="0205070206050A020403" pitchFamily="18" charset="0"/>
                </a:rPr>
                <a:t>Marzo 2022</a:t>
              </a:r>
            </a:p>
          </p:txBody>
        </p:sp>
      </p:grpSp>
      <p:sp>
        <p:nvSpPr>
          <p:cNvPr id="13" name="CuadroTexto 12"/>
          <p:cNvSpPr txBox="1"/>
          <p:nvPr/>
        </p:nvSpPr>
        <p:spPr>
          <a:xfrm>
            <a:off x="3339271" y="693575"/>
            <a:ext cx="2683170" cy="528350"/>
          </a:xfrm>
          <a:prstGeom prst="rect">
            <a:avLst/>
          </a:prstGeom>
          <a:noFill/>
        </p:spPr>
        <p:txBody>
          <a:bodyPr wrap="none" rtlCol="0">
            <a:spAutoFit/>
          </a:bodyPr>
          <a:lstStyle/>
          <a:p>
            <a:pPr>
              <a:lnSpc>
                <a:spcPts val="3400"/>
              </a:lnSpc>
            </a:pPr>
            <a:r>
              <a:rPr lang="es-VE" sz="3200" dirty="0" smtClean="0">
                <a:ln w="15875">
                  <a:noFill/>
                </a:ln>
                <a:effectLst>
                  <a:outerShdw blurRad="50800" dist="38100" dir="5400000" algn="t" rotWithShape="0">
                    <a:prstClr val="black">
                      <a:alpha val="74000"/>
                    </a:prstClr>
                  </a:outerShdw>
                </a:effectLst>
                <a:latin typeface="Arial Black" panose="020B0A04020102020204" pitchFamily="34" charset="0"/>
              </a:rPr>
              <a:t>Resultados</a:t>
            </a:r>
            <a:endParaRPr lang="es-VE" sz="3200" dirty="0">
              <a:ln w="15875">
                <a:solidFill>
                  <a:srgbClr val="216A38"/>
                </a:solidFill>
              </a:ln>
              <a:solidFill>
                <a:schemeClr val="bg1"/>
              </a:solidFill>
              <a:effectLst>
                <a:outerShdw blurRad="50800" dist="38100" dir="5400000" algn="t" rotWithShape="0">
                  <a:prstClr val="black">
                    <a:alpha val="74000"/>
                  </a:prstClr>
                </a:outerShdw>
              </a:effectLst>
              <a:latin typeface="Arial Black" panose="020B0A04020102020204" pitchFamily="34" charset="0"/>
            </a:endParaRPr>
          </a:p>
        </p:txBody>
      </p:sp>
      <p:graphicFrame>
        <p:nvGraphicFramePr>
          <p:cNvPr id="10" name="9 Gráfico">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lc="http://schemas.openxmlformats.org/drawingml/2006/lockedCanvas" id="{00000000-0008-0000-1200-000002000000}"/>
              </a:ext>
            </a:extLst>
          </p:cNvPr>
          <p:cNvGraphicFramePr/>
          <p:nvPr>
            <p:extLst>
              <p:ext uri="{D42A27DB-BD31-4B8C-83A1-F6EECF244321}">
                <p14:modId xmlns:p14="http://schemas.microsoft.com/office/powerpoint/2010/main" val="1908217707"/>
              </p:ext>
            </p:extLst>
          </p:nvPr>
        </p:nvGraphicFramePr>
        <p:xfrm>
          <a:off x="1296141" y="1629091"/>
          <a:ext cx="6747028" cy="43278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2634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6430777"/>
            <a:ext cx="9144000" cy="546008"/>
            <a:chOff x="0" y="6430777"/>
            <a:chExt cx="9144000" cy="546008"/>
          </a:xfrm>
        </p:grpSpPr>
        <p:sp>
          <p:nvSpPr>
            <p:cNvPr id="7" name="Rectángulo 6"/>
            <p:cNvSpPr/>
            <p:nvPr/>
          </p:nvSpPr>
          <p:spPr>
            <a:xfrm>
              <a:off x="0" y="6430777"/>
              <a:ext cx="9144000" cy="433266"/>
            </a:xfrm>
            <a:prstGeom prst="rect">
              <a:avLst/>
            </a:prstGeom>
            <a:solidFill>
              <a:srgbClr val="216A38"/>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377371" y="6456130"/>
              <a:ext cx="8606971" cy="520655"/>
            </a:xfrm>
            <a:prstGeom prst="rect">
              <a:avLst/>
            </a:prstGeom>
          </p:spPr>
          <p:txBody>
            <a:bodyPr wrap="square">
              <a:spAutoFit/>
            </a:bodyPr>
            <a:lstStyle/>
            <a:p>
              <a:pPr algn="ctr">
                <a:lnSpc>
                  <a:spcPts val="1600"/>
                </a:lnSpc>
              </a:pPr>
              <a:r>
                <a:rPr lang="es-VE" sz="1600" dirty="0" smtClean="0">
                  <a:ln w="12700">
                    <a:noFill/>
                  </a:ln>
                  <a:solidFill>
                    <a:schemeClr val="bg1"/>
                  </a:solidFill>
                  <a:latin typeface="Adobe Caslon Pro Bold" panose="0205070206050A020403" pitchFamily="18" charset="0"/>
                </a:rPr>
                <a:t>Retos de la investigación científica en la región Guayana: Perspectivas de soluciones</a:t>
              </a:r>
            </a:p>
            <a:p>
              <a:pPr algn="ctr">
                <a:lnSpc>
                  <a:spcPts val="1600"/>
                </a:lnSpc>
              </a:pPr>
              <a:endParaRPr lang="es-VE" sz="1600" dirty="0" smtClean="0">
                <a:ln w="3175">
                  <a:noFill/>
                </a:ln>
                <a:solidFill>
                  <a:schemeClr val="bg1"/>
                </a:solidFill>
                <a:latin typeface="Adobe Caslon Pro Bold" panose="0205070206050A020403" pitchFamily="18" charset="0"/>
              </a:endParaRPr>
            </a:p>
          </p:txBody>
        </p:sp>
        <p:sp>
          <p:nvSpPr>
            <p:cNvPr id="9" name="Rectángulo 8"/>
            <p:cNvSpPr/>
            <p:nvPr/>
          </p:nvSpPr>
          <p:spPr>
            <a:xfrm>
              <a:off x="2286000" y="6609758"/>
              <a:ext cx="4572000" cy="284693"/>
            </a:xfrm>
            <a:prstGeom prst="rect">
              <a:avLst/>
            </a:prstGeom>
          </p:spPr>
          <p:txBody>
            <a:bodyPr>
              <a:spAutoFit/>
            </a:bodyPr>
            <a:lstStyle/>
            <a:p>
              <a:pPr algn="ctr">
                <a:lnSpc>
                  <a:spcPts val="1500"/>
                </a:lnSpc>
              </a:pPr>
              <a:r>
                <a:rPr lang="es-VE" sz="1200" b="1" dirty="0" smtClean="0">
                  <a:solidFill>
                    <a:schemeClr val="bg1"/>
                  </a:solidFill>
                  <a:latin typeface="Adobe Caslon Pro Bold" panose="0205070206050A020403" pitchFamily="18" charset="0"/>
                </a:rPr>
                <a:t>Marzo 2022</a:t>
              </a:r>
            </a:p>
          </p:txBody>
        </p:sp>
      </p:grpSp>
      <p:sp>
        <p:nvSpPr>
          <p:cNvPr id="13" name="CuadroTexto 12"/>
          <p:cNvSpPr txBox="1"/>
          <p:nvPr/>
        </p:nvSpPr>
        <p:spPr>
          <a:xfrm>
            <a:off x="3339271" y="693575"/>
            <a:ext cx="2660280" cy="528350"/>
          </a:xfrm>
          <a:prstGeom prst="rect">
            <a:avLst/>
          </a:prstGeom>
          <a:noFill/>
        </p:spPr>
        <p:txBody>
          <a:bodyPr wrap="none" rtlCol="0">
            <a:spAutoFit/>
          </a:bodyPr>
          <a:lstStyle/>
          <a:p>
            <a:pPr>
              <a:lnSpc>
                <a:spcPts val="3400"/>
              </a:lnSpc>
            </a:pPr>
            <a:r>
              <a:rPr lang="es-VE" sz="3200" dirty="0" smtClean="0">
                <a:ln w="15875">
                  <a:noFill/>
                </a:ln>
                <a:effectLst>
                  <a:outerShdw blurRad="50800" dist="38100" dir="5400000" algn="t" rotWithShape="0">
                    <a:prstClr val="black">
                      <a:alpha val="74000"/>
                    </a:prstClr>
                  </a:outerShdw>
                </a:effectLst>
                <a:latin typeface="Arial Black" panose="020B0A04020102020204" pitchFamily="34" charset="0"/>
              </a:rPr>
              <a:t>Conclusión</a:t>
            </a:r>
            <a:endParaRPr lang="es-VE" sz="3200" dirty="0">
              <a:ln w="15875">
                <a:solidFill>
                  <a:srgbClr val="216A38"/>
                </a:solidFill>
              </a:ln>
              <a:solidFill>
                <a:schemeClr val="bg1"/>
              </a:solidFill>
              <a:effectLst>
                <a:outerShdw blurRad="50800" dist="38100" dir="5400000" algn="t" rotWithShape="0">
                  <a:prstClr val="black">
                    <a:alpha val="74000"/>
                  </a:prstClr>
                </a:outerShdw>
              </a:effectLst>
              <a:latin typeface="Arial Black" panose="020B0A04020102020204" pitchFamily="34" charset="0"/>
            </a:endParaRPr>
          </a:p>
        </p:txBody>
      </p:sp>
      <p:sp>
        <p:nvSpPr>
          <p:cNvPr id="2" name="1 Rectángulo"/>
          <p:cNvSpPr/>
          <p:nvPr/>
        </p:nvSpPr>
        <p:spPr>
          <a:xfrm>
            <a:off x="541539" y="1949830"/>
            <a:ext cx="7679183" cy="3693319"/>
          </a:xfrm>
          <a:prstGeom prst="rect">
            <a:avLst/>
          </a:prstGeom>
        </p:spPr>
        <p:txBody>
          <a:bodyPr wrap="square">
            <a:spAutoFit/>
          </a:bodyPr>
          <a:lstStyle/>
          <a:p>
            <a:pPr marL="285750" indent="-285750">
              <a:buFont typeface="Arial" pitchFamily="34" charset="0"/>
              <a:buChar char="•"/>
            </a:pPr>
            <a:r>
              <a:rPr lang="es-ES" dirty="0"/>
              <a:t>En este trabajo se propone una </a:t>
            </a:r>
            <a:r>
              <a:rPr lang="es-ES" dirty="0" err="1"/>
              <a:t>microrred</a:t>
            </a:r>
            <a:r>
              <a:rPr lang="es-ES" dirty="0"/>
              <a:t> formada por un sistema híbrido solar fotovoltaico/eólica/diésel con un banco de baterías de respaldo. El mismo fue simulado y optimizado para la Isla de Coche, zona aislada del sistema eléctrico nacional, al sur de la Isla de Margarita. </a:t>
            </a:r>
            <a:endParaRPr lang="es-ES" dirty="0" smtClean="0"/>
          </a:p>
          <a:p>
            <a:pPr marL="285750" indent="-285750">
              <a:buFont typeface="Arial" pitchFamily="34" charset="0"/>
              <a:buChar char="•"/>
            </a:pPr>
            <a:r>
              <a:rPr lang="es-ES" dirty="0" smtClean="0"/>
              <a:t>A </a:t>
            </a:r>
            <a:r>
              <a:rPr lang="es-ES" dirty="0"/>
              <a:t>la vista de los resultados de la simulación, la producción eléctrica del sistema óptimo asciende a 20.833 </a:t>
            </a:r>
            <a:r>
              <a:rPr lang="es-ES" dirty="0" err="1"/>
              <a:t>MWh</a:t>
            </a:r>
            <a:r>
              <a:rPr lang="es-ES" dirty="0"/>
              <a:t>/año, de los cuales el sistema solar fotovoltaico solar, el sistema de energía eólica y el generador diésel contribuyen en un 23%,  49% y 9%, respectivamente y la energía almacenada en las baterías aportan un 19%. </a:t>
            </a:r>
            <a:endParaRPr lang="es-ES" dirty="0" smtClean="0"/>
          </a:p>
          <a:p>
            <a:pPr marL="285750" indent="-285750">
              <a:buFont typeface="Arial" pitchFamily="34" charset="0"/>
              <a:buChar char="•"/>
            </a:pPr>
            <a:r>
              <a:rPr lang="es-ES" dirty="0" smtClean="0"/>
              <a:t>Basándose </a:t>
            </a:r>
            <a:r>
              <a:rPr lang="es-ES" dirty="0"/>
              <a:t>en la comparación de los impactos económicos y medioambientales, es evidente que el sistema híbrido con un 88% de penetración de las energías renovables es rentable a largo plazo y evitaría el uso de combustibles de origen fósil. </a:t>
            </a:r>
            <a:endParaRPr lang="es-VE" dirty="0"/>
          </a:p>
        </p:txBody>
      </p:sp>
    </p:spTree>
    <p:extLst>
      <p:ext uri="{BB962C8B-B14F-4D97-AF65-F5344CB8AC3E}">
        <p14:creationId xmlns:p14="http://schemas.microsoft.com/office/powerpoint/2010/main" val="392634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0" y="6430777"/>
            <a:ext cx="9144000" cy="546008"/>
            <a:chOff x="0" y="6430777"/>
            <a:chExt cx="9144000" cy="546008"/>
          </a:xfrm>
        </p:grpSpPr>
        <p:sp>
          <p:nvSpPr>
            <p:cNvPr id="7" name="Rectángulo 6"/>
            <p:cNvSpPr/>
            <p:nvPr/>
          </p:nvSpPr>
          <p:spPr>
            <a:xfrm>
              <a:off x="0" y="6430777"/>
              <a:ext cx="9144000" cy="433266"/>
            </a:xfrm>
            <a:prstGeom prst="rect">
              <a:avLst/>
            </a:prstGeom>
            <a:solidFill>
              <a:srgbClr val="216A38"/>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Rectángulo 7"/>
            <p:cNvSpPr/>
            <p:nvPr/>
          </p:nvSpPr>
          <p:spPr>
            <a:xfrm>
              <a:off x="377371" y="6456130"/>
              <a:ext cx="8606971" cy="520655"/>
            </a:xfrm>
            <a:prstGeom prst="rect">
              <a:avLst/>
            </a:prstGeom>
          </p:spPr>
          <p:txBody>
            <a:bodyPr wrap="square">
              <a:spAutoFit/>
            </a:bodyPr>
            <a:lstStyle/>
            <a:p>
              <a:pPr algn="ctr">
                <a:lnSpc>
                  <a:spcPts val="1600"/>
                </a:lnSpc>
              </a:pPr>
              <a:r>
                <a:rPr lang="es-VE" sz="1600" dirty="0" smtClean="0">
                  <a:ln w="12700">
                    <a:noFill/>
                  </a:ln>
                  <a:solidFill>
                    <a:schemeClr val="bg1"/>
                  </a:solidFill>
                  <a:latin typeface="Adobe Caslon Pro Bold" panose="0205070206050A020403" pitchFamily="18" charset="0"/>
                </a:rPr>
                <a:t>Retos de la investigación científica en la región Guayana: Perspectivas de soluciones</a:t>
              </a:r>
            </a:p>
            <a:p>
              <a:pPr algn="ctr">
                <a:lnSpc>
                  <a:spcPts val="1600"/>
                </a:lnSpc>
              </a:pPr>
              <a:endParaRPr lang="es-VE" sz="1600" dirty="0" smtClean="0">
                <a:ln w="3175">
                  <a:noFill/>
                </a:ln>
                <a:solidFill>
                  <a:schemeClr val="bg1"/>
                </a:solidFill>
                <a:latin typeface="Adobe Caslon Pro Bold" panose="0205070206050A020403" pitchFamily="18" charset="0"/>
              </a:endParaRPr>
            </a:p>
          </p:txBody>
        </p:sp>
        <p:sp>
          <p:nvSpPr>
            <p:cNvPr id="9" name="Rectángulo 8"/>
            <p:cNvSpPr/>
            <p:nvPr/>
          </p:nvSpPr>
          <p:spPr>
            <a:xfrm>
              <a:off x="2286000" y="6609758"/>
              <a:ext cx="4572000" cy="284693"/>
            </a:xfrm>
            <a:prstGeom prst="rect">
              <a:avLst/>
            </a:prstGeom>
          </p:spPr>
          <p:txBody>
            <a:bodyPr>
              <a:spAutoFit/>
            </a:bodyPr>
            <a:lstStyle/>
            <a:p>
              <a:pPr algn="ctr">
                <a:lnSpc>
                  <a:spcPts val="1500"/>
                </a:lnSpc>
              </a:pPr>
              <a:r>
                <a:rPr lang="es-VE" sz="1200" b="1" dirty="0" smtClean="0">
                  <a:solidFill>
                    <a:schemeClr val="bg1"/>
                  </a:solidFill>
                  <a:latin typeface="Adobe Caslon Pro Bold" panose="0205070206050A020403" pitchFamily="18" charset="0"/>
                </a:rPr>
                <a:t>Marzo 2022</a:t>
              </a:r>
            </a:p>
          </p:txBody>
        </p:sp>
      </p:grpSp>
      <p:sp>
        <p:nvSpPr>
          <p:cNvPr id="13" name="CuadroTexto 12"/>
          <p:cNvSpPr txBox="1"/>
          <p:nvPr/>
        </p:nvSpPr>
        <p:spPr>
          <a:xfrm>
            <a:off x="3330393" y="2744316"/>
            <a:ext cx="2197012" cy="528350"/>
          </a:xfrm>
          <a:prstGeom prst="rect">
            <a:avLst/>
          </a:prstGeom>
          <a:noFill/>
        </p:spPr>
        <p:txBody>
          <a:bodyPr wrap="none" rtlCol="0">
            <a:spAutoFit/>
          </a:bodyPr>
          <a:lstStyle/>
          <a:p>
            <a:pPr>
              <a:lnSpc>
                <a:spcPts val="3400"/>
              </a:lnSpc>
            </a:pPr>
            <a:r>
              <a:rPr lang="es-VE" sz="3200" dirty="0" smtClean="0">
                <a:ln w="15875">
                  <a:noFill/>
                </a:ln>
                <a:effectLst>
                  <a:outerShdw blurRad="50800" dist="38100" dir="5400000" algn="t" rotWithShape="0">
                    <a:prstClr val="black">
                      <a:alpha val="74000"/>
                    </a:prstClr>
                  </a:outerShdw>
                </a:effectLst>
                <a:latin typeface="Arial Black" panose="020B0A04020102020204" pitchFamily="34" charset="0"/>
              </a:rPr>
              <a:t>¡Gracias!</a:t>
            </a:r>
            <a:endParaRPr lang="es-VE" sz="3200" dirty="0">
              <a:ln w="15875">
                <a:solidFill>
                  <a:srgbClr val="216A38"/>
                </a:solidFill>
              </a:ln>
              <a:solidFill>
                <a:schemeClr val="bg1"/>
              </a:solidFill>
              <a:effectLst>
                <a:outerShdw blurRad="50800" dist="38100" dir="5400000" algn="t" rotWithShape="0">
                  <a:prstClr val="black">
                    <a:alpha val="74000"/>
                  </a:prstClr>
                </a:outerShdw>
              </a:effectLst>
              <a:latin typeface="Arial Black" panose="020B0A04020102020204" pitchFamily="34" charset="0"/>
            </a:endParaRPr>
          </a:p>
        </p:txBody>
      </p:sp>
    </p:spTree>
    <p:extLst>
      <p:ext uri="{BB962C8B-B14F-4D97-AF65-F5344CB8AC3E}">
        <p14:creationId xmlns:p14="http://schemas.microsoft.com/office/powerpoint/2010/main" val="3961387749"/>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53</TotalTime>
  <Words>706</Words>
  <Application>Microsoft Office PowerPoint</Application>
  <PresentationFormat>Presentación en pantalla (4:3)</PresentationFormat>
  <Paragraphs>73</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Tema de Office</vt:lpstr>
      <vt:lpstr>Energías Alternativas de Aplicabilidad en la Generación de Energía Eléctrica en Venezuela: Caso Isla de Coche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Alexis Alexander Barroso Molina</cp:lastModifiedBy>
  <cp:revision>7</cp:revision>
  <dcterms:created xsi:type="dcterms:W3CDTF">2022-02-13T05:01:45Z</dcterms:created>
  <dcterms:modified xsi:type="dcterms:W3CDTF">2022-03-02T19:45:32Z</dcterms:modified>
</cp:coreProperties>
</file>