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21"/>
  </p:notesMasterIdLst>
  <p:sldIdLst>
    <p:sldId id="256" r:id="rId2"/>
    <p:sldId id="257" r:id="rId3"/>
    <p:sldId id="258" r:id="rId4"/>
    <p:sldId id="259" r:id="rId5"/>
    <p:sldId id="260" r:id="rId6"/>
    <p:sldId id="265" r:id="rId7"/>
    <p:sldId id="276" r:id="rId8"/>
    <p:sldId id="261" r:id="rId9"/>
    <p:sldId id="262" r:id="rId10"/>
    <p:sldId id="263" r:id="rId11"/>
    <p:sldId id="264" r:id="rId12"/>
    <p:sldId id="266" r:id="rId13"/>
    <p:sldId id="267" r:id="rId14"/>
    <p:sldId id="268" r:id="rId15"/>
    <p:sldId id="269" r:id="rId16"/>
    <p:sldId id="270" r:id="rId17"/>
    <p:sldId id="271" r:id="rId18"/>
    <p:sldId id="272" r:id="rId19"/>
    <p:sldId id="275" r:id="rId20"/>
  </p:sldIdLst>
  <p:sldSz cx="9144000" cy="6858000" type="screen4x3"/>
  <p:notesSz cx="6858000" cy="9144000"/>
  <p:defaultTextStyle>
    <a:defPPr>
      <a:defRPr lang="es-V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548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047" autoAdjust="0"/>
    <p:restoredTop sz="83272" autoAdjust="0"/>
  </p:normalViewPr>
  <p:slideViewPr>
    <p:cSldViewPr>
      <p:cViewPr>
        <p:scale>
          <a:sx n="50" d="100"/>
          <a:sy n="50" d="100"/>
        </p:scale>
        <p:origin x="-1794" y="-960"/>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VE"/>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F1DD3FF-F1F2-48BC-A40F-D7C61A5F48BF}" type="datetimeFigureOut">
              <a:rPr lang="es-VE" smtClean="0"/>
              <a:t>8/7/2022</a:t>
            </a:fld>
            <a:endParaRPr lang="es-VE"/>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VE"/>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VE"/>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17AF853-8FBA-4E8F-8443-951530FAD878}" type="slidenum">
              <a:rPr lang="es-VE" smtClean="0"/>
              <a:t>‹Nº›</a:t>
            </a:fld>
            <a:endParaRPr lang="es-VE"/>
          </a:p>
        </p:txBody>
      </p:sp>
    </p:spTree>
    <p:extLst>
      <p:ext uri="{BB962C8B-B14F-4D97-AF65-F5344CB8AC3E}">
        <p14:creationId xmlns:p14="http://schemas.microsoft.com/office/powerpoint/2010/main" val="16164451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VE" dirty="0"/>
          </a:p>
        </p:txBody>
      </p:sp>
      <p:sp>
        <p:nvSpPr>
          <p:cNvPr id="4" name="3 Marcador de número de diapositiva"/>
          <p:cNvSpPr>
            <a:spLocks noGrp="1"/>
          </p:cNvSpPr>
          <p:nvPr>
            <p:ph type="sldNum" sz="quarter" idx="10"/>
          </p:nvPr>
        </p:nvSpPr>
        <p:spPr/>
        <p:txBody>
          <a:bodyPr/>
          <a:lstStyle/>
          <a:p>
            <a:fld id="{E17AF853-8FBA-4E8F-8443-951530FAD878}" type="slidenum">
              <a:rPr lang="es-VE" smtClean="0"/>
              <a:t>1</a:t>
            </a:fld>
            <a:endParaRPr lang="es-VE"/>
          </a:p>
        </p:txBody>
      </p:sp>
    </p:spTree>
    <p:extLst>
      <p:ext uri="{BB962C8B-B14F-4D97-AF65-F5344CB8AC3E}">
        <p14:creationId xmlns:p14="http://schemas.microsoft.com/office/powerpoint/2010/main" val="23075740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VE" dirty="0"/>
          </a:p>
        </p:txBody>
      </p:sp>
      <p:sp>
        <p:nvSpPr>
          <p:cNvPr id="4" name="3 Marcador de número de diapositiva"/>
          <p:cNvSpPr>
            <a:spLocks noGrp="1"/>
          </p:cNvSpPr>
          <p:nvPr>
            <p:ph type="sldNum" sz="quarter" idx="10"/>
          </p:nvPr>
        </p:nvSpPr>
        <p:spPr/>
        <p:txBody>
          <a:bodyPr/>
          <a:lstStyle/>
          <a:p>
            <a:fld id="{E17AF853-8FBA-4E8F-8443-951530FAD878}" type="slidenum">
              <a:rPr lang="es-VE" smtClean="0"/>
              <a:t>2</a:t>
            </a:fld>
            <a:endParaRPr lang="es-VE"/>
          </a:p>
        </p:txBody>
      </p:sp>
    </p:spTree>
    <p:extLst>
      <p:ext uri="{BB962C8B-B14F-4D97-AF65-F5344CB8AC3E}">
        <p14:creationId xmlns:p14="http://schemas.microsoft.com/office/powerpoint/2010/main" val="7684190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VE" dirty="0"/>
          </a:p>
        </p:txBody>
      </p:sp>
      <p:sp>
        <p:nvSpPr>
          <p:cNvPr id="4" name="3 Marcador de número de diapositiva"/>
          <p:cNvSpPr>
            <a:spLocks noGrp="1"/>
          </p:cNvSpPr>
          <p:nvPr>
            <p:ph type="sldNum" sz="quarter" idx="10"/>
          </p:nvPr>
        </p:nvSpPr>
        <p:spPr/>
        <p:txBody>
          <a:bodyPr/>
          <a:lstStyle/>
          <a:p>
            <a:fld id="{E17AF853-8FBA-4E8F-8443-951530FAD878}" type="slidenum">
              <a:rPr lang="es-VE" smtClean="0"/>
              <a:t>3</a:t>
            </a:fld>
            <a:endParaRPr lang="es-VE"/>
          </a:p>
        </p:txBody>
      </p:sp>
    </p:spTree>
    <p:extLst>
      <p:ext uri="{BB962C8B-B14F-4D97-AF65-F5344CB8AC3E}">
        <p14:creationId xmlns:p14="http://schemas.microsoft.com/office/powerpoint/2010/main" val="30204483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VE" dirty="0"/>
          </a:p>
        </p:txBody>
      </p:sp>
      <p:sp>
        <p:nvSpPr>
          <p:cNvPr id="4" name="3 Marcador de número de diapositiva"/>
          <p:cNvSpPr>
            <a:spLocks noGrp="1"/>
          </p:cNvSpPr>
          <p:nvPr>
            <p:ph type="sldNum" sz="quarter" idx="10"/>
          </p:nvPr>
        </p:nvSpPr>
        <p:spPr/>
        <p:txBody>
          <a:bodyPr/>
          <a:lstStyle/>
          <a:p>
            <a:fld id="{E17AF853-8FBA-4E8F-8443-951530FAD878}" type="slidenum">
              <a:rPr lang="es-VE" smtClean="0"/>
              <a:t>4</a:t>
            </a:fld>
            <a:endParaRPr lang="es-VE"/>
          </a:p>
        </p:txBody>
      </p:sp>
    </p:spTree>
    <p:extLst>
      <p:ext uri="{BB962C8B-B14F-4D97-AF65-F5344CB8AC3E}">
        <p14:creationId xmlns:p14="http://schemas.microsoft.com/office/powerpoint/2010/main" val="23274915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VE" dirty="0"/>
          </a:p>
        </p:txBody>
      </p:sp>
      <p:sp>
        <p:nvSpPr>
          <p:cNvPr id="4" name="3 Marcador de número de diapositiva"/>
          <p:cNvSpPr>
            <a:spLocks noGrp="1"/>
          </p:cNvSpPr>
          <p:nvPr>
            <p:ph type="sldNum" sz="quarter" idx="10"/>
          </p:nvPr>
        </p:nvSpPr>
        <p:spPr/>
        <p:txBody>
          <a:bodyPr/>
          <a:lstStyle/>
          <a:p>
            <a:fld id="{E17AF853-8FBA-4E8F-8443-951530FAD878}" type="slidenum">
              <a:rPr lang="es-VE" smtClean="0"/>
              <a:t>5</a:t>
            </a:fld>
            <a:endParaRPr lang="es-VE"/>
          </a:p>
        </p:txBody>
      </p:sp>
    </p:spTree>
    <p:extLst>
      <p:ext uri="{BB962C8B-B14F-4D97-AF65-F5344CB8AC3E}">
        <p14:creationId xmlns:p14="http://schemas.microsoft.com/office/powerpoint/2010/main" val="22722847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VE" dirty="0"/>
          </a:p>
        </p:txBody>
      </p:sp>
      <p:sp>
        <p:nvSpPr>
          <p:cNvPr id="4" name="3 Marcador de número de diapositiva"/>
          <p:cNvSpPr>
            <a:spLocks noGrp="1"/>
          </p:cNvSpPr>
          <p:nvPr>
            <p:ph type="sldNum" sz="quarter" idx="10"/>
          </p:nvPr>
        </p:nvSpPr>
        <p:spPr/>
        <p:txBody>
          <a:bodyPr/>
          <a:lstStyle/>
          <a:p>
            <a:fld id="{E17AF853-8FBA-4E8F-8443-951530FAD878}" type="slidenum">
              <a:rPr lang="es-VE" smtClean="0"/>
              <a:t>6</a:t>
            </a:fld>
            <a:endParaRPr lang="es-VE"/>
          </a:p>
        </p:txBody>
      </p:sp>
    </p:spTree>
    <p:extLst>
      <p:ext uri="{BB962C8B-B14F-4D97-AF65-F5344CB8AC3E}">
        <p14:creationId xmlns:p14="http://schemas.microsoft.com/office/powerpoint/2010/main" val="16995995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lvl="0"/>
            <a:endParaRPr lang="es-VE" sz="1200" kern="1200" dirty="0">
              <a:solidFill>
                <a:schemeClr val="tx1"/>
              </a:solidFill>
              <a:effectLst/>
              <a:latin typeface="+mn-lt"/>
              <a:ea typeface="+mn-ea"/>
              <a:cs typeface="+mn-cs"/>
            </a:endParaRPr>
          </a:p>
        </p:txBody>
      </p:sp>
      <p:sp>
        <p:nvSpPr>
          <p:cNvPr id="4" name="3 Marcador de número de diapositiva"/>
          <p:cNvSpPr>
            <a:spLocks noGrp="1"/>
          </p:cNvSpPr>
          <p:nvPr>
            <p:ph type="sldNum" sz="quarter" idx="10"/>
          </p:nvPr>
        </p:nvSpPr>
        <p:spPr/>
        <p:txBody>
          <a:bodyPr/>
          <a:lstStyle/>
          <a:p>
            <a:fld id="{E17AF853-8FBA-4E8F-8443-951530FAD878}" type="slidenum">
              <a:rPr lang="es-VE" smtClean="0"/>
              <a:t>7</a:t>
            </a:fld>
            <a:endParaRPr lang="es-VE"/>
          </a:p>
        </p:txBody>
      </p:sp>
    </p:spTree>
    <p:extLst>
      <p:ext uri="{BB962C8B-B14F-4D97-AF65-F5344CB8AC3E}">
        <p14:creationId xmlns:p14="http://schemas.microsoft.com/office/powerpoint/2010/main" val="10938098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VE" dirty="0"/>
          </a:p>
        </p:txBody>
      </p:sp>
      <p:sp>
        <p:nvSpPr>
          <p:cNvPr id="4" name="3 Marcador de número de diapositiva"/>
          <p:cNvSpPr>
            <a:spLocks noGrp="1"/>
          </p:cNvSpPr>
          <p:nvPr>
            <p:ph type="sldNum" sz="quarter" idx="10"/>
          </p:nvPr>
        </p:nvSpPr>
        <p:spPr/>
        <p:txBody>
          <a:bodyPr/>
          <a:lstStyle/>
          <a:p>
            <a:fld id="{E17AF853-8FBA-4E8F-8443-951530FAD878}" type="slidenum">
              <a:rPr lang="es-VE" smtClean="0"/>
              <a:t>8</a:t>
            </a:fld>
            <a:endParaRPr lang="es-VE"/>
          </a:p>
        </p:txBody>
      </p:sp>
    </p:spTree>
    <p:extLst>
      <p:ext uri="{BB962C8B-B14F-4D97-AF65-F5344CB8AC3E}">
        <p14:creationId xmlns:p14="http://schemas.microsoft.com/office/powerpoint/2010/main" val="17258152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71BA14C2-8873-4C56-8676-6C631ADBF207}" type="datetimeFigureOut">
              <a:rPr lang="es-VE" smtClean="0"/>
              <a:t>8/7/2022</a:t>
            </a:fld>
            <a:endParaRPr lang="es-VE"/>
          </a:p>
        </p:txBody>
      </p:sp>
      <p:sp>
        <p:nvSpPr>
          <p:cNvPr id="5" name="Footer Placeholder 4"/>
          <p:cNvSpPr>
            <a:spLocks noGrp="1"/>
          </p:cNvSpPr>
          <p:nvPr>
            <p:ph type="ftr" sz="quarter" idx="11"/>
          </p:nvPr>
        </p:nvSpPr>
        <p:spPr/>
        <p:txBody>
          <a:bodyPr/>
          <a:lstStyle/>
          <a:p>
            <a:endParaRPr lang="es-VE"/>
          </a:p>
        </p:txBody>
      </p:sp>
      <p:sp>
        <p:nvSpPr>
          <p:cNvPr id="6" name="Slide Number Placeholder 5"/>
          <p:cNvSpPr>
            <a:spLocks noGrp="1"/>
          </p:cNvSpPr>
          <p:nvPr>
            <p:ph type="sldNum" sz="quarter" idx="12"/>
          </p:nvPr>
        </p:nvSpPr>
        <p:spPr/>
        <p:txBody>
          <a:bodyPr/>
          <a:lstStyle/>
          <a:p>
            <a:fld id="{ED7B4752-C687-496A-94A5-64C8881E85DE}" type="slidenum">
              <a:rPr lang="es-VE" smtClean="0"/>
              <a:t>‹Nº›</a:t>
            </a:fld>
            <a:endParaRPr lang="es-V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1BA14C2-8873-4C56-8676-6C631ADBF207}" type="datetimeFigureOut">
              <a:rPr lang="es-VE" smtClean="0"/>
              <a:t>8/7/2022</a:t>
            </a:fld>
            <a:endParaRPr lang="es-VE"/>
          </a:p>
        </p:txBody>
      </p:sp>
      <p:sp>
        <p:nvSpPr>
          <p:cNvPr id="5" name="Footer Placeholder 4"/>
          <p:cNvSpPr>
            <a:spLocks noGrp="1"/>
          </p:cNvSpPr>
          <p:nvPr>
            <p:ph type="ftr" sz="quarter" idx="11"/>
          </p:nvPr>
        </p:nvSpPr>
        <p:spPr/>
        <p:txBody>
          <a:bodyPr/>
          <a:lstStyle/>
          <a:p>
            <a:endParaRPr lang="es-VE"/>
          </a:p>
        </p:txBody>
      </p:sp>
      <p:sp>
        <p:nvSpPr>
          <p:cNvPr id="6" name="Slide Number Placeholder 5"/>
          <p:cNvSpPr>
            <a:spLocks noGrp="1"/>
          </p:cNvSpPr>
          <p:nvPr>
            <p:ph type="sldNum" sz="quarter" idx="12"/>
          </p:nvPr>
        </p:nvSpPr>
        <p:spPr/>
        <p:txBody>
          <a:bodyPr/>
          <a:lstStyle/>
          <a:p>
            <a:fld id="{ED7B4752-C687-496A-94A5-64C8881E85DE}" type="slidenum">
              <a:rPr lang="es-VE" smtClean="0"/>
              <a:t>‹Nº›</a:t>
            </a:fld>
            <a:endParaRPr lang="es-V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1BA14C2-8873-4C56-8676-6C631ADBF207}" type="datetimeFigureOut">
              <a:rPr lang="es-VE" smtClean="0"/>
              <a:t>8/7/2022</a:t>
            </a:fld>
            <a:endParaRPr lang="es-VE"/>
          </a:p>
        </p:txBody>
      </p:sp>
      <p:sp>
        <p:nvSpPr>
          <p:cNvPr id="5" name="Footer Placeholder 4"/>
          <p:cNvSpPr>
            <a:spLocks noGrp="1"/>
          </p:cNvSpPr>
          <p:nvPr>
            <p:ph type="ftr" sz="quarter" idx="11"/>
          </p:nvPr>
        </p:nvSpPr>
        <p:spPr/>
        <p:txBody>
          <a:bodyPr/>
          <a:lstStyle/>
          <a:p>
            <a:endParaRPr lang="es-VE"/>
          </a:p>
        </p:txBody>
      </p:sp>
      <p:sp>
        <p:nvSpPr>
          <p:cNvPr id="6" name="Slide Number Placeholder 5"/>
          <p:cNvSpPr>
            <a:spLocks noGrp="1"/>
          </p:cNvSpPr>
          <p:nvPr>
            <p:ph type="sldNum" sz="quarter" idx="12"/>
          </p:nvPr>
        </p:nvSpPr>
        <p:spPr/>
        <p:txBody>
          <a:bodyPr/>
          <a:lstStyle/>
          <a:p>
            <a:fld id="{ED7B4752-C687-496A-94A5-64C8881E85DE}" type="slidenum">
              <a:rPr lang="es-VE" smtClean="0"/>
              <a:t>‹Nº›</a:t>
            </a:fld>
            <a:endParaRPr lang="es-V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1BA14C2-8873-4C56-8676-6C631ADBF207}" type="datetimeFigureOut">
              <a:rPr lang="es-VE" smtClean="0"/>
              <a:t>8/7/2022</a:t>
            </a:fld>
            <a:endParaRPr lang="es-VE"/>
          </a:p>
        </p:txBody>
      </p:sp>
      <p:sp>
        <p:nvSpPr>
          <p:cNvPr id="5" name="Footer Placeholder 4"/>
          <p:cNvSpPr>
            <a:spLocks noGrp="1"/>
          </p:cNvSpPr>
          <p:nvPr>
            <p:ph type="ftr" sz="quarter" idx="11"/>
          </p:nvPr>
        </p:nvSpPr>
        <p:spPr/>
        <p:txBody>
          <a:bodyPr/>
          <a:lstStyle/>
          <a:p>
            <a:endParaRPr lang="es-VE"/>
          </a:p>
        </p:txBody>
      </p:sp>
      <p:sp>
        <p:nvSpPr>
          <p:cNvPr id="6" name="Slide Number Placeholder 5"/>
          <p:cNvSpPr>
            <a:spLocks noGrp="1"/>
          </p:cNvSpPr>
          <p:nvPr>
            <p:ph type="sldNum" sz="quarter" idx="12"/>
          </p:nvPr>
        </p:nvSpPr>
        <p:spPr/>
        <p:txBody>
          <a:bodyPr/>
          <a:lstStyle/>
          <a:p>
            <a:fld id="{ED7B4752-C687-496A-94A5-64C8881E85DE}" type="slidenum">
              <a:rPr lang="es-VE" smtClean="0"/>
              <a:t>‹Nº›</a:t>
            </a:fld>
            <a:endParaRPr lang="es-V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71BA14C2-8873-4C56-8676-6C631ADBF207}" type="datetimeFigureOut">
              <a:rPr lang="es-VE" smtClean="0"/>
              <a:t>8/7/2022</a:t>
            </a:fld>
            <a:endParaRPr lang="es-VE"/>
          </a:p>
        </p:txBody>
      </p:sp>
      <p:sp>
        <p:nvSpPr>
          <p:cNvPr id="5" name="Footer Placeholder 4"/>
          <p:cNvSpPr>
            <a:spLocks noGrp="1"/>
          </p:cNvSpPr>
          <p:nvPr>
            <p:ph type="ftr" sz="quarter" idx="11"/>
          </p:nvPr>
        </p:nvSpPr>
        <p:spPr/>
        <p:txBody>
          <a:bodyPr/>
          <a:lstStyle/>
          <a:p>
            <a:endParaRPr lang="es-VE"/>
          </a:p>
        </p:txBody>
      </p:sp>
      <p:sp>
        <p:nvSpPr>
          <p:cNvPr id="6" name="Slide Number Placeholder 5"/>
          <p:cNvSpPr>
            <a:spLocks noGrp="1"/>
          </p:cNvSpPr>
          <p:nvPr>
            <p:ph type="sldNum" sz="quarter" idx="12"/>
          </p:nvPr>
        </p:nvSpPr>
        <p:spPr/>
        <p:txBody>
          <a:bodyPr/>
          <a:lstStyle/>
          <a:p>
            <a:fld id="{ED7B4752-C687-496A-94A5-64C8881E85DE}" type="slidenum">
              <a:rPr lang="es-VE" smtClean="0"/>
              <a:t>‹Nº›</a:t>
            </a:fld>
            <a:endParaRPr lang="es-V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71BA14C2-8873-4C56-8676-6C631ADBF207}" type="datetimeFigureOut">
              <a:rPr lang="es-VE" smtClean="0"/>
              <a:t>8/7/2022</a:t>
            </a:fld>
            <a:endParaRPr lang="es-VE"/>
          </a:p>
        </p:txBody>
      </p:sp>
      <p:sp>
        <p:nvSpPr>
          <p:cNvPr id="6" name="Footer Placeholder 5"/>
          <p:cNvSpPr>
            <a:spLocks noGrp="1"/>
          </p:cNvSpPr>
          <p:nvPr>
            <p:ph type="ftr" sz="quarter" idx="11"/>
          </p:nvPr>
        </p:nvSpPr>
        <p:spPr/>
        <p:txBody>
          <a:bodyPr/>
          <a:lstStyle/>
          <a:p>
            <a:endParaRPr lang="es-VE"/>
          </a:p>
        </p:txBody>
      </p:sp>
      <p:sp>
        <p:nvSpPr>
          <p:cNvPr id="7" name="Slide Number Placeholder 6"/>
          <p:cNvSpPr>
            <a:spLocks noGrp="1"/>
          </p:cNvSpPr>
          <p:nvPr>
            <p:ph type="sldNum" sz="quarter" idx="12"/>
          </p:nvPr>
        </p:nvSpPr>
        <p:spPr/>
        <p:txBody>
          <a:bodyPr/>
          <a:lstStyle/>
          <a:p>
            <a:fld id="{ED7B4752-C687-496A-94A5-64C8881E85DE}" type="slidenum">
              <a:rPr lang="es-VE" smtClean="0"/>
              <a:t>‹Nº›</a:t>
            </a:fld>
            <a:endParaRPr lang="es-V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Date Placeholder 6"/>
          <p:cNvSpPr>
            <a:spLocks noGrp="1"/>
          </p:cNvSpPr>
          <p:nvPr>
            <p:ph type="dt" sz="half" idx="10"/>
          </p:nvPr>
        </p:nvSpPr>
        <p:spPr/>
        <p:txBody>
          <a:bodyPr/>
          <a:lstStyle/>
          <a:p>
            <a:fld id="{71BA14C2-8873-4C56-8676-6C631ADBF207}" type="datetimeFigureOut">
              <a:rPr lang="es-VE" smtClean="0"/>
              <a:t>8/7/2022</a:t>
            </a:fld>
            <a:endParaRPr lang="es-VE"/>
          </a:p>
        </p:txBody>
      </p:sp>
      <p:sp>
        <p:nvSpPr>
          <p:cNvPr id="8" name="Footer Placeholder 7"/>
          <p:cNvSpPr>
            <a:spLocks noGrp="1"/>
          </p:cNvSpPr>
          <p:nvPr>
            <p:ph type="ftr" sz="quarter" idx="11"/>
          </p:nvPr>
        </p:nvSpPr>
        <p:spPr/>
        <p:txBody>
          <a:bodyPr/>
          <a:lstStyle/>
          <a:p>
            <a:endParaRPr lang="es-VE"/>
          </a:p>
        </p:txBody>
      </p:sp>
      <p:sp>
        <p:nvSpPr>
          <p:cNvPr id="9" name="Slide Number Placeholder 8"/>
          <p:cNvSpPr>
            <a:spLocks noGrp="1"/>
          </p:cNvSpPr>
          <p:nvPr>
            <p:ph type="sldNum" sz="quarter" idx="12"/>
          </p:nvPr>
        </p:nvSpPr>
        <p:spPr/>
        <p:txBody>
          <a:bodyPr/>
          <a:lstStyle/>
          <a:p>
            <a:fld id="{ED7B4752-C687-496A-94A5-64C8881E85DE}" type="slidenum">
              <a:rPr lang="es-VE" smtClean="0"/>
              <a:t>‹Nº›</a:t>
            </a:fld>
            <a:endParaRPr lang="es-V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71BA14C2-8873-4C56-8676-6C631ADBF207}" type="datetimeFigureOut">
              <a:rPr lang="es-VE" smtClean="0"/>
              <a:t>8/7/2022</a:t>
            </a:fld>
            <a:endParaRPr lang="es-VE"/>
          </a:p>
        </p:txBody>
      </p:sp>
      <p:sp>
        <p:nvSpPr>
          <p:cNvPr id="4" name="Footer Placeholder 3"/>
          <p:cNvSpPr>
            <a:spLocks noGrp="1"/>
          </p:cNvSpPr>
          <p:nvPr>
            <p:ph type="ftr" sz="quarter" idx="11"/>
          </p:nvPr>
        </p:nvSpPr>
        <p:spPr/>
        <p:txBody>
          <a:bodyPr/>
          <a:lstStyle/>
          <a:p>
            <a:endParaRPr lang="es-VE"/>
          </a:p>
        </p:txBody>
      </p:sp>
      <p:sp>
        <p:nvSpPr>
          <p:cNvPr id="5" name="Slide Number Placeholder 4"/>
          <p:cNvSpPr>
            <a:spLocks noGrp="1"/>
          </p:cNvSpPr>
          <p:nvPr>
            <p:ph type="sldNum" sz="quarter" idx="12"/>
          </p:nvPr>
        </p:nvSpPr>
        <p:spPr/>
        <p:txBody>
          <a:bodyPr/>
          <a:lstStyle/>
          <a:p>
            <a:fld id="{ED7B4752-C687-496A-94A5-64C8881E85DE}" type="slidenum">
              <a:rPr lang="es-VE" smtClean="0"/>
              <a:t>‹Nº›</a:t>
            </a:fld>
            <a:endParaRPr lang="es-V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1BA14C2-8873-4C56-8676-6C631ADBF207}" type="datetimeFigureOut">
              <a:rPr lang="es-VE" smtClean="0"/>
              <a:t>8/7/2022</a:t>
            </a:fld>
            <a:endParaRPr lang="es-VE"/>
          </a:p>
        </p:txBody>
      </p:sp>
      <p:sp>
        <p:nvSpPr>
          <p:cNvPr id="3" name="Footer Placeholder 2"/>
          <p:cNvSpPr>
            <a:spLocks noGrp="1"/>
          </p:cNvSpPr>
          <p:nvPr>
            <p:ph type="ftr" sz="quarter" idx="11"/>
          </p:nvPr>
        </p:nvSpPr>
        <p:spPr/>
        <p:txBody>
          <a:bodyPr/>
          <a:lstStyle/>
          <a:p>
            <a:endParaRPr lang="es-VE"/>
          </a:p>
        </p:txBody>
      </p:sp>
      <p:sp>
        <p:nvSpPr>
          <p:cNvPr id="4" name="Slide Number Placeholder 3"/>
          <p:cNvSpPr>
            <a:spLocks noGrp="1"/>
          </p:cNvSpPr>
          <p:nvPr>
            <p:ph type="sldNum" sz="quarter" idx="12"/>
          </p:nvPr>
        </p:nvSpPr>
        <p:spPr/>
        <p:txBody>
          <a:bodyPr/>
          <a:lstStyle/>
          <a:p>
            <a:fld id="{ED7B4752-C687-496A-94A5-64C8881E85DE}" type="slidenum">
              <a:rPr lang="es-VE" smtClean="0"/>
              <a:t>‹Nº›</a:t>
            </a:fld>
            <a:endParaRPr lang="es-V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1BA14C2-8873-4C56-8676-6C631ADBF207}" type="datetimeFigureOut">
              <a:rPr lang="es-VE" smtClean="0"/>
              <a:t>8/7/2022</a:t>
            </a:fld>
            <a:endParaRPr lang="es-VE"/>
          </a:p>
        </p:txBody>
      </p:sp>
      <p:sp>
        <p:nvSpPr>
          <p:cNvPr id="6" name="Footer Placeholder 5"/>
          <p:cNvSpPr>
            <a:spLocks noGrp="1"/>
          </p:cNvSpPr>
          <p:nvPr>
            <p:ph type="ftr" sz="quarter" idx="11"/>
          </p:nvPr>
        </p:nvSpPr>
        <p:spPr/>
        <p:txBody>
          <a:bodyPr/>
          <a:lstStyle/>
          <a:p>
            <a:endParaRPr lang="es-VE"/>
          </a:p>
        </p:txBody>
      </p:sp>
      <p:sp>
        <p:nvSpPr>
          <p:cNvPr id="7" name="Slide Number Placeholder 6"/>
          <p:cNvSpPr>
            <a:spLocks noGrp="1"/>
          </p:cNvSpPr>
          <p:nvPr>
            <p:ph type="sldNum" sz="quarter" idx="12"/>
          </p:nvPr>
        </p:nvSpPr>
        <p:spPr/>
        <p:txBody>
          <a:bodyPr/>
          <a:lstStyle/>
          <a:p>
            <a:fld id="{ED7B4752-C687-496A-94A5-64C8881E85DE}" type="slidenum">
              <a:rPr lang="es-VE" smtClean="0"/>
              <a:t>‹Nº›</a:t>
            </a:fld>
            <a:endParaRPr lang="es-VE"/>
          </a:p>
        </p:txBody>
      </p:sp>
      <p:sp>
        <p:nvSpPr>
          <p:cNvPr id="9" name="Content Placeholder 8"/>
          <p:cNvSpPr>
            <a:spLocks noGrp="1"/>
          </p:cNvSpPr>
          <p:nvPr>
            <p:ph sz="quarter" idx="13"/>
          </p:nvPr>
        </p:nvSpPr>
        <p:spPr>
          <a:xfrm>
            <a:off x="304800" y="381000"/>
            <a:ext cx="7772400" cy="494284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8" name="Date Placeholder 7"/>
          <p:cNvSpPr>
            <a:spLocks noGrp="1"/>
          </p:cNvSpPr>
          <p:nvPr>
            <p:ph type="dt" sz="half" idx="10"/>
          </p:nvPr>
        </p:nvSpPr>
        <p:spPr/>
        <p:txBody>
          <a:bodyPr/>
          <a:lstStyle/>
          <a:p>
            <a:fld id="{71BA14C2-8873-4C56-8676-6C631ADBF207}" type="datetimeFigureOut">
              <a:rPr lang="es-VE" smtClean="0"/>
              <a:t>8/7/2022</a:t>
            </a:fld>
            <a:endParaRPr lang="es-VE"/>
          </a:p>
        </p:txBody>
      </p:sp>
      <p:sp>
        <p:nvSpPr>
          <p:cNvPr id="9" name="Slide Number Placeholder 8"/>
          <p:cNvSpPr>
            <a:spLocks noGrp="1"/>
          </p:cNvSpPr>
          <p:nvPr>
            <p:ph type="sldNum" sz="quarter" idx="11"/>
          </p:nvPr>
        </p:nvSpPr>
        <p:spPr/>
        <p:txBody>
          <a:bodyPr/>
          <a:lstStyle/>
          <a:p>
            <a:fld id="{ED7B4752-C687-496A-94A5-64C8881E85DE}" type="slidenum">
              <a:rPr lang="es-VE" smtClean="0"/>
              <a:t>‹Nº›</a:t>
            </a:fld>
            <a:endParaRPr lang="es-VE"/>
          </a:p>
        </p:txBody>
      </p:sp>
      <p:sp>
        <p:nvSpPr>
          <p:cNvPr id="10" name="Footer Placeholder 9"/>
          <p:cNvSpPr>
            <a:spLocks noGrp="1"/>
          </p:cNvSpPr>
          <p:nvPr>
            <p:ph type="ftr" sz="quarter" idx="12"/>
          </p:nvPr>
        </p:nvSpPr>
        <p:spPr/>
        <p:txBody>
          <a:bodyPr/>
          <a:lstStyle/>
          <a:p>
            <a:endParaRPr lang="es-V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ED7B4752-C687-496A-94A5-64C8881E85DE}" type="slidenum">
              <a:rPr lang="es-VE" smtClean="0"/>
              <a:t>‹Nº›</a:t>
            </a:fld>
            <a:endParaRPr lang="es-VE"/>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s-VE"/>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71BA14C2-8873-4C56-8676-6C631ADBF207}" type="datetimeFigureOut">
              <a:rPr lang="es-VE" smtClean="0"/>
              <a:t>8/7/2022</a:t>
            </a:fld>
            <a:endParaRPr lang="es-VE"/>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hyperlink" Target="mailto:bsoledad@unimet.edu.ve" TargetMode="External"/><Relationship Id="rId2" Type="http://schemas.openxmlformats.org/officeDocument/2006/relationships/hyperlink" Target="mailto:bsoledad@ucab.edu.ve" TargetMode="External"/><Relationship Id="rId1" Type="http://schemas.openxmlformats.org/officeDocument/2006/relationships/slideLayout" Target="../slideLayouts/slideLayout7.xml"/><Relationship Id="rId6" Type="http://schemas.openxmlformats.org/officeDocument/2006/relationships/image" Target="../media/image2.png"/><Relationship Id="rId5" Type="http://schemas.openxmlformats.org/officeDocument/2006/relationships/hyperlink" Target="mailto:gloriam.aponte@gmail.com" TargetMode="External"/><Relationship Id="rId4" Type="http://schemas.openxmlformats.org/officeDocument/2006/relationships/hyperlink" Target="mailto:2.gapontef@ucab.edu.ve"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2.png"/><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4.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551771" y="2708920"/>
            <a:ext cx="7543800" cy="1441847"/>
          </a:xfrm>
        </p:spPr>
        <p:txBody>
          <a:bodyPr>
            <a:normAutofit/>
          </a:bodyPr>
          <a:lstStyle/>
          <a:p>
            <a:pPr algn="ctr"/>
            <a:r>
              <a:rPr lang="es-VE" sz="4000" b="1" dirty="0">
                <a:solidFill>
                  <a:schemeClr val="accent3">
                    <a:lumMod val="50000"/>
                  </a:schemeClr>
                </a:solidFill>
                <a:latin typeface="Arial" panose="020B0604020202020204" pitchFamily="34" charset="0"/>
                <a:cs typeface="Arial" panose="020B0604020202020204" pitchFamily="34" charset="0"/>
              </a:rPr>
              <a:t>Biocombustibles y su rol como fuente de </a:t>
            </a:r>
            <a:r>
              <a:rPr lang="es-VE" sz="4000" b="1" dirty="0" smtClean="0">
                <a:solidFill>
                  <a:schemeClr val="accent3">
                    <a:lumMod val="50000"/>
                  </a:schemeClr>
                </a:solidFill>
                <a:latin typeface="Arial" panose="020B0604020202020204" pitchFamily="34" charset="0"/>
                <a:cs typeface="Arial" panose="020B0604020202020204" pitchFamily="34" charset="0"/>
              </a:rPr>
              <a:t>energía</a:t>
            </a:r>
            <a:endParaRPr lang="es-VE" dirty="0">
              <a:solidFill>
                <a:schemeClr val="accent3">
                  <a:lumMod val="50000"/>
                </a:schemeClr>
              </a:solidFill>
            </a:endParaRPr>
          </a:p>
        </p:txBody>
      </p:sp>
      <p:sp>
        <p:nvSpPr>
          <p:cNvPr id="3" name="2 Subtítulo"/>
          <p:cNvSpPr>
            <a:spLocks noGrp="1"/>
          </p:cNvSpPr>
          <p:nvPr>
            <p:ph type="subTitle" idx="1"/>
          </p:nvPr>
        </p:nvSpPr>
        <p:spPr/>
        <p:txBody>
          <a:bodyPr/>
          <a:lstStyle/>
          <a:p>
            <a:pPr algn="r"/>
            <a:r>
              <a:rPr lang="es-VE" dirty="0" smtClean="0">
                <a:solidFill>
                  <a:srgbClr val="354800"/>
                </a:solidFill>
              </a:rPr>
              <a:t>Dra. Beatriz Soledad</a:t>
            </a:r>
            <a:r>
              <a:rPr lang="es-VE" baseline="30000" dirty="0" smtClean="0">
                <a:solidFill>
                  <a:srgbClr val="354800"/>
                </a:solidFill>
              </a:rPr>
              <a:t> </a:t>
            </a:r>
            <a:r>
              <a:rPr lang="es-VE" dirty="0" smtClean="0">
                <a:solidFill>
                  <a:srgbClr val="354800"/>
                </a:solidFill>
              </a:rPr>
              <a:t>y Dra. Gloria María Aponte</a:t>
            </a:r>
            <a:endParaRPr lang="es-VE" dirty="0">
              <a:solidFill>
                <a:srgbClr val="354800"/>
              </a:solidFill>
            </a:endParaRPr>
          </a:p>
        </p:txBody>
      </p:sp>
      <p:pic>
        <p:nvPicPr>
          <p:cNvPr id="4" name="Picture 2" descr="Aprender inglés en la Universidad Católica Andrés Bello | ABA English">
            <a:extLst>
              <a:ext uri="{FF2B5EF4-FFF2-40B4-BE49-F238E27FC236}">
                <a16:creationId xmlns="" xmlns:a16="http://schemas.microsoft.com/office/drawing/2014/main" id="{B9A623D8-FEC4-4274-9E0C-543C06A43930}"/>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6473" b="32849"/>
          <a:stretch/>
        </p:blipFill>
        <p:spPr bwMode="auto">
          <a:xfrm>
            <a:off x="155802" y="141513"/>
            <a:ext cx="5428569" cy="685801"/>
          </a:xfrm>
          <a:prstGeom prst="rect">
            <a:avLst/>
          </a:prstGeom>
          <a:noFill/>
          <a:extLst>
            <a:ext uri="{909E8E84-426E-40DD-AFC4-6F175D3DCCD1}">
              <a14:hiddenFill xmlns:a14="http://schemas.microsoft.com/office/drawing/2010/main">
                <a:solidFill>
                  <a:srgbClr val="FFFFFF"/>
                </a:solidFill>
              </a14:hiddenFill>
            </a:ext>
          </a:extLst>
        </p:spPr>
      </p:pic>
      <p:sp>
        <p:nvSpPr>
          <p:cNvPr id="5" name="CuadroTexto 4"/>
          <p:cNvSpPr txBox="1"/>
          <p:nvPr/>
        </p:nvSpPr>
        <p:spPr>
          <a:xfrm>
            <a:off x="539552" y="693296"/>
            <a:ext cx="4896544" cy="369332"/>
          </a:xfrm>
          <a:prstGeom prst="rect">
            <a:avLst/>
          </a:prstGeom>
          <a:noFill/>
        </p:spPr>
        <p:txBody>
          <a:bodyPr wrap="square" rtlCol="0">
            <a:spAutoFit/>
          </a:bodyPr>
          <a:lstStyle/>
          <a:p>
            <a:r>
              <a:rPr lang="es-VE" b="1" dirty="0" smtClean="0"/>
              <a:t>Centro de Investigación y Desarrollo de Ingeniería </a:t>
            </a:r>
            <a:endParaRPr lang="es-VE" b="1" dirty="0"/>
          </a:p>
        </p:txBody>
      </p:sp>
      <p:sp>
        <p:nvSpPr>
          <p:cNvPr id="6" name="CuadroTexto 5"/>
          <p:cNvSpPr txBox="1"/>
          <p:nvPr/>
        </p:nvSpPr>
        <p:spPr>
          <a:xfrm>
            <a:off x="215815" y="2308810"/>
            <a:ext cx="8215711" cy="400110"/>
          </a:xfrm>
          <a:prstGeom prst="rect">
            <a:avLst/>
          </a:prstGeom>
          <a:noFill/>
        </p:spPr>
        <p:txBody>
          <a:bodyPr wrap="none" rtlCol="0">
            <a:spAutoFit/>
          </a:bodyPr>
          <a:lstStyle/>
          <a:p>
            <a:r>
              <a:rPr lang="es-VE" sz="2000" b="1" dirty="0" smtClean="0">
                <a:solidFill>
                  <a:srgbClr val="00206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XI Reunión Internacional de Gestión de Investigación y Desarrollo</a:t>
            </a:r>
            <a:endParaRPr lang="es-VE" sz="2000" b="1" dirty="0">
              <a:solidFill>
                <a:srgbClr val="00206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8924787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p:nvPr/>
        </p:nvPicPr>
        <p:blipFill>
          <a:blip r:embed="rId2">
            <a:extLst>
              <a:ext uri="{28A0092B-C50C-407E-A947-70E740481C1C}">
                <a14:useLocalDpi xmlns:a14="http://schemas.microsoft.com/office/drawing/2010/main" val="0"/>
              </a:ext>
            </a:extLst>
          </a:blip>
          <a:srcRect/>
          <a:stretch>
            <a:fillRect/>
          </a:stretch>
        </p:blipFill>
        <p:spPr bwMode="auto">
          <a:xfrm>
            <a:off x="971600" y="1619120"/>
            <a:ext cx="6840760" cy="3950956"/>
          </a:xfrm>
          <a:prstGeom prst="rect">
            <a:avLst/>
          </a:prstGeom>
          <a:noFill/>
        </p:spPr>
      </p:pic>
      <p:sp>
        <p:nvSpPr>
          <p:cNvPr id="3" name="2 Rectángulo"/>
          <p:cNvSpPr/>
          <p:nvPr/>
        </p:nvSpPr>
        <p:spPr>
          <a:xfrm>
            <a:off x="1043609" y="5570076"/>
            <a:ext cx="6552727" cy="523220"/>
          </a:xfrm>
          <a:prstGeom prst="rect">
            <a:avLst/>
          </a:prstGeom>
        </p:spPr>
        <p:txBody>
          <a:bodyPr wrap="square">
            <a:spAutoFit/>
          </a:bodyPr>
          <a:lstStyle/>
          <a:p>
            <a:pPr algn="ctr"/>
            <a:r>
              <a:rPr lang="es-VE" sz="1400" b="1" dirty="0">
                <a:solidFill>
                  <a:srgbClr val="354800"/>
                </a:solidFill>
                <a:latin typeface="Arial" panose="020B0604020202020204" pitchFamily="34" charset="0"/>
                <a:cs typeface="Arial" panose="020B0604020202020204" pitchFamily="34" charset="0"/>
              </a:rPr>
              <a:t>Principales países con mayor cantidad de publicaciones. </a:t>
            </a:r>
          </a:p>
          <a:p>
            <a:pPr algn="ctr"/>
            <a:r>
              <a:rPr lang="es-VE" sz="1400" dirty="0">
                <a:latin typeface="Arial" panose="020B0604020202020204" pitchFamily="34" charset="0"/>
                <a:cs typeface="Arial" panose="020B0604020202020204" pitchFamily="34" charset="0"/>
              </a:rPr>
              <a:t>Fuente: elaboración propia, datos tomados de la base de datos </a:t>
            </a:r>
            <a:r>
              <a:rPr lang="es-VE" sz="1400" i="1" dirty="0">
                <a:latin typeface="Arial" panose="020B0604020202020204" pitchFamily="34" charset="0"/>
                <a:cs typeface="Arial" panose="020B0604020202020204" pitchFamily="34" charset="0"/>
              </a:rPr>
              <a:t>Lens.org</a:t>
            </a:r>
            <a:r>
              <a:rPr lang="es-VE" sz="1400" dirty="0">
                <a:latin typeface="Arial" panose="020B0604020202020204" pitchFamily="34" charset="0"/>
                <a:cs typeface="Arial" panose="020B0604020202020204" pitchFamily="34" charset="0"/>
              </a:rPr>
              <a:t> (2022</a:t>
            </a:r>
          </a:p>
        </p:txBody>
      </p:sp>
      <p:pic>
        <p:nvPicPr>
          <p:cNvPr id="4" name="Picture 2" descr="Aprender inglés en la Universidad Católica Andrés Bello | ABA English">
            <a:extLst>
              <a:ext uri="{FF2B5EF4-FFF2-40B4-BE49-F238E27FC236}">
                <a16:creationId xmlns="" xmlns:a16="http://schemas.microsoft.com/office/drawing/2014/main" id="{B9A623D8-FEC4-4274-9E0C-543C06A43930}"/>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6473" b="32849"/>
          <a:stretch/>
        </p:blipFill>
        <p:spPr bwMode="auto">
          <a:xfrm>
            <a:off x="155802" y="141513"/>
            <a:ext cx="5428569" cy="685801"/>
          </a:xfrm>
          <a:prstGeom prst="rect">
            <a:avLst/>
          </a:prstGeom>
          <a:noFill/>
          <a:extLst>
            <a:ext uri="{909E8E84-426E-40DD-AFC4-6F175D3DCCD1}">
              <a14:hiddenFill xmlns:a14="http://schemas.microsoft.com/office/drawing/2010/main">
                <a:solidFill>
                  <a:srgbClr val="FFFFFF"/>
                </a:solidFill>
              </a14:hiddenFill>
            </a:ext>
          </a:extLst>
        </p:spPr>
      </p:pic>
      <p:sp>
        <p:nvSpPr>
          <p:cNvPr id="5" name="CuadroTexto 4"/>
          <p:cNvSpPr txBox="1"/>
          <p:nvPr/>
        </p:nvSpPr>
        <p:spPr>
          <a:xfrm>
            <a:off x="539552" y="693296"/>
            <a:ext cx="4896544" cy="369332"/>
          </a:xfrm>
          <a:prstGeom prst="rect">
            <a:avLst/>
          </a:prstGeom>
          <a:noFill/>
        </p:spPr>
        <p:txBody>
          <a:bodyPr wrap="square" rtlCol="0">
            <a:spAutoFit/>
          </a:bodyPr>
          <a:lstStyle/>
          <a:p>
            <a:r>
              <a:rPr lang="es-VE" b="1" dirty="0" smtClean="0"/>
              <a:t>Centro de Investigación y Desarrollo de Ingeniería </a:t>
            </a:r>
            <a:endParaRPr lang="es-VE" b="1" dirty="0"/>
          </a:p>
        </p:txBody>
      </p:sp>
    </p:spTree>
    <p:extLst>
      <p:ext uri="{BB962C8B-B14F-4D97-AF65-F5344CB8AC3E}">
        <p14:creationId xmlns:p14="http://schemas.microsoft.com/office/powerpoint/2010/main" val="88429428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p:nvPr/>
        </p:nvPicPr>
        <p:blipFill>
          <a:blip r:embed="rId2">
            <a:extLst>
              <a:ext uri="{28A0092B-C50C-407E-A947-70E740481C1C}">
                <a14:useLocalDpi xmlns:a14="http://schemas.microsoft.com/office/drawing/2010/main" val="0"/>
              </a:ext>
            </a:extLst>
          </a:blip>
          <a:srcRect/>
          <a:stretch>
            <a:fillRect/>
          </a:stretch>
        </p:blipFill>
        <p:spPr bwMode="auto">
          <a:xfrm>
            <a:off x="1150690" y="1818694"/>
            <a:ext cx="6517654" cy="3535938"/>
          </a:xfrm>
          <a:prstGeom prst="rect">
            <a:avLst/>
          </a:prstGeom>
          <a:noFill/>
        </p:spPr>
      </p:pic>
      <p:sp>
        <p:nvSpPr>
          <p:cNvPr id="3" name="2 Rectángulo"/>
          <p:cNvSpPr/>
          <p:nvPr/>
        </p:nvSpPr>
        <p:spPr>
          <a:xfrm>
            <a:off x="1176586" y="5354632"/>
            <a:ext cx="6768752" cy="738664"/>
          </a:xfrm>
          <a:prstGeom prst="rect">
            <a:avLst/>
          </a:prstGeom>
        </p:spPr>
        <p:txBody>
          <a:bodyPr wrap="square">
            <a:spAutoFit/>
          </a:bodyPr>
          <a:lstStyle/>
          <a:p>
            <a:pPr algn="ctr"/>
            <a:r>
              <a:rPr lang="es-VE" sz="1400" b="1" dirty="0">
                <a:solidFill>
                  <a:srgbClr val="354800"/>
                </a:solidFill>
                <a:latin typeface="Arial" panose="020B0604020202020204" pitchFamily="34" charset="0"/>
                <a:cs typeface="Arial" panose="020B0604020202020204" pitchFamily="34" charset="0"/>
              </a:rPr>
              <a:t>Tendencia de las solicitudes de patentes a nivel mundial</a:t>
            </a:r>
          </a:p>
          <a:p>
            <a:pPr algn="ctr"/>
            <a:r>
              <a:rPr lang="es-VE" sz="1400" dirty="0">
                <a:latin typeface="Arial" panose="020B0604020202020204" pitchFamily="34" charset="0"/>
                <a:cs typeface="Arial" panose="020B0604020202020204" pitchFamily="34" charset="0"/>
              </a:rPr>
              <a:t>Fuente: elaboración propia, datos tomados de la base de datos </a:t>
            </a:r>
            <a:r>
              <a:rPr lang="es-VE" sz="1400" i="1" dirty="0">
                <a:latin typeface="Arial" panose="020B0604020202020204" pitchFamily="34" charset="0"/>
                <a:cs typeface="Arial" panose="020B0604020202020204" pitchFamily="34" charset="0"/>
              </a:rPr>
              <a:t>Lens.org</a:t>
            </a:r>
            <a:r>
              <a:rPr lang="es-VE" sz="1400" dirty="0">
                <a:latin typeface="Arial" panose="020B0604020202020204" pitchFamily="34" charset="0"/>
                <a:cs typeface="Arial" panose="020B0604020202020204" pitchFamily="34" charset="0"/>
              </a:rPr>
              <a:t> (2022)</a:t>
            </a:r>
          </a:p>
          <a:p>
            <a:pPr algn="ctr"/>
            <a:r>
              <a:rPr lang="es-VE" sz="1400" dirty="0">
                <a:latin typeface="Arial" panose="020B0604020202020204" pitchFamily="34" charset="0"/>
                <a:cs typeface="Arial" panose="020B0604020202020204" pitchFamily="34" charset="0"/>
              </a:rPr>
              <a:t> </a:t>
            </a:r>
          </a:p>
        </p:txBody>
      </p:sp>
      <p:pic>
        <p:nvPicPr>
          <p:cNvPr id="4" name="Picture 2" descr="Aprender inglés en la Universidad Católica Andrés Bello | ABA English">
            <a:extLst>
              <a:ext uri="{FF2B5EF4-FFF2-40B4-BE49-F238E27FC236}">
                <a16:creationId xmlns="" xmlns:a16="http://schemas.microsoft.com/office/drawing/2014/main" id="{B9A623D8-FEC4-4274-9E0C-543C06A43930}"/>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6473" b="32849"/>
          <a:stretch/>
        </p:blipFill>
        <p:spPr bwMode="auto">
          <a:xfrm>
            <a:off x="155802" y="141513"/>
            <a:ext cx="5428569" cy="685801"/>
          </a:xfrm>
          <a:prstGeom prst="rect">
            <a:avLst/>
          </a:prstGeom>
          <a:noFill/>
          <a:extLst>
            <a:ext uri="{909E8E84-426E-40DD-AFC4-6F175D3DCCD1}">
              <a14:hiddenFill xmlns:a14="http://schemas.microsoft.com/office/drawing/2010/main">
                <a:solidFill>
                  <a:srgbClr val="FFFFFF"/>
                </a:solidFill>
              </a14:hiddenFill>
            </a:ext>
          </a:extLst>
        </p:spPr>
      </p:pic>
      <p:sp>
        <p:nvSpPr>
          <p:cNvPr id="5" name="CuadroTexto 4"/>
          <p:cNvSpPr txBox="1"/>
          <p:nvPr/>
        </p:nvSpPr>
        <p:spPr>
          <a:xfrm>
            <a:off x="539552" y="693296"/>
            <a:ext cx="4896544" cy="369332"/>
          </a:xfrm>
          <a:prstGeom prst="rect">
            <a:avLst/>
          </a:prstGeom>
          <a:noFill/>
        </p:spPr>
        <p:txBody>
          <a:bodyPr wrap="square" rtlCol="0">
            <a:spAutoFit/>
          </a:bodyPr>
          <a:lstStyle/>
          <a:p>
            <a:r>
              <a:rPr lang="es-VE" b="1" dirty="0" smtClean="0"/>
              <a:t>Centro de Investigación y Desarrollo de Ingeniería </a:t>
            </a:r>
            <a:endParaRPr lang="es-VE" b="1" dirty="0"/>
          </a:p>
        </p:txBody>
      </p:sp>
    </p:spTree>
    <p:extLst>
      <p:ext uri="{BB962C8B-B14F-4D97-AF65-F5344CB8AC3E}">
        <p14:creationId xmlns:p14="http://schemas.microsoft.com/office/powerpoint/2010/main" val="88429428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p:nvPr/>
        </p:nvPicPr>
        <p:blipFill>
          <a:blip r:embed="rId2">
            <a:extLst>
              <a:ext uri="{28A0092B-C50C-407E-A947-70E740481C1C}">
                <a14:useLocalDpi xmlns:a14="http://schemas.microsoft.com/office/drawing/2010/main" val="0"/>
              </a:ext>
            </a:extLst>
          </a:blip>
          <a:srcRect/>
          <a:stretch>
            <a:fillRect/>
          </a:stretch>
        </p:blipFill>
        <p:spPr bwMode="auto">
          <a:xfrm>
            <a:off x="899592" y="1744216"/>
            <a:ext cx="6984776" cy="4032448"/>
          </a:xfrm>
          <a:prstGeom prst="rect">
            <a:avLst/>
          </a:prstGeom>
          <a:noFill/>
        </p:spPr>
      </p:pic>
      <p:sp>
        <p:nvSpPr>
          <p:cNvPr id="3" name="2 Rectángulo"/>
          <p:cNvSpPr/>
          <p:nvPr/>
        </p:nvSpPr>
        <p:spPr>
          <a:xfrm>
            <a:off x="886644" y="5786100"/>
            <a:ext cx="7213748" cy="523220"/>
          </a:xfrm>
          <a:prstGeom prst="rect">
            <a:avLst/>
          </a:prstGeom>
        </p:spPr>
        <p:txBody>
          <a:bodyPr wrap="square">
            <a:spAutoFit/>
          </a:bodyPr>
          <a:lstStyle/>
          <a:p>
            <a:pPr algn="ctr"/>
            <a:r>
              <a:rPr lang="es-VE" sz="1400" b="1" dirty="0">
                <a:solidFill>
                  <a:srgbClr val="354800"/>
                </a:solidFill>
                <a:latin typeface="Arial" panose="020B0604020202020204" pitchFamily="34" charset="0"/>
                <a:cs typeface="Arial" panose="020B0604020202020204" pitchFamily="34" charset="0"/>
              </a:rPr>
              <a:t>Principales países con solicitudes de patentes en biocombustibles </a:t>
            </a:r>
          </a:p>
          <a:p>
            <a:pPr algn="ctr"/>
            <a:r>
              <a:rPr lang="es-VE" sz="1400" dirty="0">
                <a:latin typeface="Arial" panose="020B0604020202020204" pitchFamily="34" charset="0"/>
                <a:cs typeface="Arial" panose="020B0604020202020204" pitchFamily="34" charset="0"/>
              </a:rPr>
              <a:t>Fuente: elaboración propia, datos tomados de la base de datos </a:t>
            </a:r>
            <a:r>
              <a:rPr lang="es-VE" sz="1400" i="1" dirty="0">
                <a:latin typeface="Arial" panose="020B0604020202020204" pitchFamily="34" charset="0"/>
                <a:cs typeface="Arial" panose="020B0604020202020204" pitchFamily="34" charset="0"/>
              </a:rPr>
              <a:t>Lens.org</a:t>
            </a:r>
            <a:r>
              <a:rPr lang="es-VE" sz="1400" dirty="0">
                <a:latin typeface="Arial" panose="020B0604020202020204" pitchFamily="34" charset="0"/>
                <a:cs typeface="Arial" panose="020B0604020202020204" pitchFamily="34" charset="0"/>
              </a:rPr>
              <a:t> (2022</a:t>
            </a:r>
          </a:p>
        </p:txBody>
      </p:sp>
      <p:pic>
        <p:nvPicPr>
          <p:cNvPr id="4" name="Picture 2" descr="Aprender inglés en la Universidad Católica Andrés Bello | ABA English">
            <a:extLst>
              <a:ext uri="{FF2B5EF4-FFF2-40B4-BE49-F238E27FC236}">
                <a16:creationId xmlns="" xmlns:a16="http://schemas.microsoft.com/office/drawing/2014/main" id="{B9A623D8-FEC4-4274-9E0C-543C06A43930}"/>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6473" b="32849"/>
          <a:stretch/>
        </p:blipFill>
        <p:spPr bwMode="auto">
          <a:xfrm>
            <a:off x="155802" y="141513"/>
            <a:ext cx="5428569" cy="685801"/>
          </a:xfrm>
          <a:prstGeom prst="rect">
            <a:avLst/>
          </a:prstGeom>
          <a:noFill/>
          <a:extLst>
            <a:ext uri="{909E8E84-426E-40DD-AFC4-6F175D3DCCD1}">
              <a14:hiddenFill xmlns:a14="http://schemas.microsoft.com/office/drawing/2010/main">
                <a:solidFill>
                  <a:srgbClr val="FFFFFF"/>
                </a:solidFill>
              </a14:hiddenFill>
            </a:ext>
          </a:extLst>
        </p:spPr>
      </p:pic>
      <p:sp>
        <p:nvSpPr>
          <p:cNvPr id="5" name="CuadroTexto 4"/>
          <p:cNvSpPr txBox="1"/>
          <p:nvPr/>
        </p:nvSpPr>
        <p:spPr>
          <a:xfrm>
            <a:off x="539552" y="693296"/>
            <a:ext cx="4896544" cy="369332"/>
          </a:xfrm>
          <a:prstGeom prst="rect">
            <a:avLst/>
          </a:prstGeom>
          <a:noFill/>
        </p:spPr>
        <p:txBody>
          <a:bodyPr wrap="square" rtlCol="0">
            <a:spAutoFit/>
          </a:bodyPr>
          <a:lstStyle/>
          <a:p>
            <a:r>
              <a:rPr lang="es-VE" b="1" dirty="0" smtClean="0"/>
              <a:t>Centro de Investigación y Desarrollo de Ingeniería </a:t>
            </a:r>
            <a:endParaRPr lang="es-VE" b="1" dirty="0"/>
          </a:p>
        </p:txBody>
      </p:sp>
    </p:spTree>
    <p:extLst>
      <p:ext uri="{BB962C8B-B14F-4D97-AF65-F5344CB8AC3E}">
        <p14:creationId xmlns:p14="http://schemas.microsoft.com/office/powerpoint/2010/main" val="105960290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p:nvPr/>
        </p:nvPicPr>
        <p:blipFill>
          <a:blip r:embed="rId2">
            <a:extLst>
              <a:ext uri="{28A0092B-C50C-407E-A947-70E740481C1C}">
                <a14:useLocalDpi xmlns:a14="http://schemas.microsoft.com/office/drawing/2010/main" val="0"/>
              </a:ext>
            </a:extLst>
          </a:blip>
          <a:srcRect/>
          <a:stretch>
            <a:fillRect/>
          </a:stretch>
        </p:blipFill>
        <p:spPr bwMode="auto">
          <a:xfrm>
            <a:off x="827584" y="1286280"/>
            <a:ext cx="7128792" cy="4356384"/>
          </a:xfrm>
          <a:prstGeom prst="rect">
            <a:avLst/>
          </a:prstGeom>
          <a:noFill/>
        </p:spPr>
      </p:pic>
      <p:sp>
        <p:nvSpPr>
          <p:cNvPr id="3" name="2 Rectángulo"/>
          <p:cNvSpPr/>
          <p:nvPr/>
        </p:nvSpPr>
        <p:spPr>
          <a:xfrm>
            <a:off x="1115616" y="5642664"/>
            <a:ext cx="6840760" cy="738664"/>
          </a:xfrm>
          <a:prstGeom prst="rect">
            <a:avLst/>
          </a:prstGeom>
        </p:spPr>
        <p:txBody>
          <a:bodyPr wrap="square">
            <a:spAutoFit/>
          </a:bodyPr>
          <a:lstStyle/>
          <a:p>
            <a:pPr algn="ctr"/>
            <a:r>
              <a:rPr lang="es-VE" sz="1400" b="1" dirty="0">
                <a:solidFill>
                  <a:srgbClr val="354800"/>
                </a:solidFill>
                <a:latin typeface="Arial" panose="020B0604020202020204" pitchFamily="34" charset="0"/>
                <a:cs typeface="Arial" panose="020B0604020202020204" pitchFamily="34" charset="0"/>
              </a:rPr>
              <a:t>Principales organizaciones con solicitudes de patentes en  biocombustibles</a:t>
            </a:r>
            <a:r>
              <a:rPr lang="es-VE" sz="1400" dirty="0">
                <a:latin typeface="Arial" panose="020B0604020202020204" pitchFamily="34" charset="0"/>
                <a:cs typeface="Arial" panose="020B0604020202020204" pitchFamily="34" charset="0"/>
              </a:rPr>
              <a:t>. </a:t>
            </a:r>
          </a:p>
          <a:p>
            <a:pPr algn="ctr"/>
            <a:r>
              <a:rPr lang="es-VE" sz="1400" dirty="0">
                <a:latin typeface="Arial" panose="020B0604020202020204" pitchFamily="34" charset="0"/>
                <a:cs typeface="Arial" panose="020B0604020202020204" pitchFamily="34" charset="0"/>
              </a:rPr>
              <a:t>Fuente: elaboración propia, datos tomados de la base de datos </a:t>
            </a:r>
            <a:r>
              <a:rPr lang="es-VE" sz="1400" i="1" dirty="0">
                <a:latin typeface="Arial" panose="020B0604020202020204" pitchFamily="34" charset="0"/>
                <a:cs typeface="Arial" panose="020B0604020202020204" pitchFamily="34" charset="0"/>
              </a:rPr>
              <a:t>Lens.org</a:t>
            </a:r>
            <a:r>
              <a:rPr lang="es-VE" sz="1400" dirty="0">
                <a:latin typeface="Arial" panose="020B0604020202020204" pitchFamily="34" charset="0"/>
                <a:cs typeface="Arial" panose="020B0604020202020204" pitchFamily="34" charset="0"/>
              </a:rPr>
              <a:t> (2022)</a:t>
            </a:r>
          </a:p>
          <a:p>
            <a:pPr algn="ctr"/>
            <a:r>
              <a:rPr lang="es-VE" sz="1400" dirty="0">
                <a:latin typeface="Arial" panose="020B0604020202020204" pitchFamily="34" charset="0"/>
                <a:cs typeface="Arial" panose="020B0604020202020204" pitchFamily="34" charset="0"/>
              </a:rPr>
              <a:t> </a:t>
            </a:r>
          </a:p>
        </p:txBody>
      </p:sp>
      <p:pic>
        <p:nvPicPr>
          <p:cNvPr id="4" name="Picture 2" descr="Aprender inglés en la Universidad Católica Andrés Bello | ABA English">
            <a:extLst>
              <a:ext uri="{FF2B5EF4-FFF2-40B4-BE49-F238E27FC236}">
                <a16:creationId xmlns="" xmlns:a16="http://schemas.microsoft.com/office/drawing/2014/main" id="{B9A623D8-FEC4-4274-9E0C-543C06A43930}"/>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6473" b="32849"/>
          <a:stretch/>
        </p:blipFill>
        <p:spPr bwMode="auto">
          <a:xfrm>
            <a:off x="155802" y="141513"/>
            <a:ext cx="5428569" cy="685801"/>
          </a:xfrm>
          <a:prstGeom prst="rect">
            <a:avLst/>
          </a:prstGeom>
          <a:noFill/>
          <a:extLst>
            <a:ext uri="{909E8E84-426E-40DD-AFC4-6F175D3DCCD1}">
              <a14:hiddenFill xmlns:a14="http://schemas.microsoft.com/office/drawing/2010/main">
                <a:solidFill>
                  <a:srgbClr val="FFFFFF"/>
                </a:solidFill>
              </a14:hiddenFill>
            </a:ext>
          </a:extLst>
        </p:spPr>
      </p:pic>
      <p:sp>
        <p:nvSpPr>
          <p:cNvPr id="5" name="CuadroTexto 4"/>
          <p:cNvSpPr txBox="1"/>
          <p:nvPr/>
        </p:nvSpPr>
        <p:spPr>
          <a:xfrm>
            <a:off x="539552" y="693296"/>
            <a:ext cx="4896544" cy="369332"/>
          </a:xfrm>
          <a:prstGeom prst="rect">
            <a:avLst/>
          </a:prstGeom>
          <a:noFill/>
        </p:spPr>
        <p:txBody>
          <a:bodyPr wrap="square" rtlCol="0">
            <a:spAutoFit/>
          </a:bodyPr>
          <a:lstStyle/>
          <a:p>
            <a:r>
              <a:rPr lang="es-VE" b="1" dirty="0" smtClean="0"/>
              <a:t>Centro de Investigación y Desarrollo de Ingeniería </a:t>
            </a:r>
            <a:endParaRPr lang="es-VE" b="1" dirty="0"/>
          </a:p>
        </p:txBody>
      </p:sp>
    </p:spTree>
    <p:extLst>
      <p:ext uri="{BB962C8B-B14F-4D97-AF65-F5344CB8AC3E}">
        <p14:creationId xmlns:p14="http://schemas.microsoft.com/office/powerpoint/2010/main" val="105960290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p:nvPr/>
        </p:nvPicPr>
        <p:blipFill>
          <a:blip r:embed="rId2">
            <a:extLst>
              <a:ext uri="{28A0092B-C50C-407E-A947-70E740481C1C}">
                <a14:useLocalDpi xmlns:a14="http://schemas.microsoft.com/office/drawing/2010/main" val="0"/>
              </a:ext>
            </a:extLst>
          </a:blip>
          <a:srcRect/>
          <a:stretch>
            <a:fillRect/>
          </a:stretch>
        </p:blipFill>
        <p:spPr bwMode="auto">
          <a:xfrm>
            <a:off x="827584" y="1537628"/>
            <a:ext cx="7128792" cy="4176464"/>
          </a:xfrm>
          <a:prstGeom prst="rect">
            <a:avLst/>
          </a:prstGeom>
          <a:noFill/>
        </p:spPr>
      </p:pic>
      <p:sp>
        <p:nvSpPr>
          <p:cNvPr id="3" name="2 Rectángulo"/>
          <p:cNvSpPr/>
          <p:nvPr/>
        </p:nvSpPr>
        <p:spPr>
          <a:xfrm>
            <a:off x="827584" y="5930116"/>
            <a:ext cx="7128792" cy="523220"/>
          </a:xfrm>
          <a:prstGeom prst="rect">
            <a:avLst/>
          </a:prstGeom>
        </p:spPr>
        <p:txBody>
          <a:bodyPr wrap="square">
            <a:spAutoFit/>
          </a:bodyPr>
          <a:lstStyle/>
          <a:p>
            <a:pPr algn="ctr"/>
            <a:r>
              <a:rPr lang="es-VE" sz="1400" b="1" dirty="0">
                <a:solidFill>
                  <a:srgbClr val="354800"/>
                </a:solidFill>
                <a:latin typeface="Arial" panose="020B0604020202020204" pitchFamily="34" charset="0"/>
                <a:cs typeface="Arial" panose="020B0604020202020204" pitchFamily="34" charset="0"/>
              </a:rPr>
              <a:t>Tendencias a nivel mundial de las solicitudes de patentes por generación</a:t>
            </a:r>
            <a:r>
              <a:rPr lang="es-VE" sz="1400" dirty="0">
                <a:latin typeface="Arial" panose="020B0604020202020204" pitchFamily="34" charset="0"/>
                <a:cs typeface="Arial" panose="020B0604020202020204" pitchFamily="34" charset="0"/>
              </a:rPr>
              <a:t> </a:t>
            </a:r>
            <a:endParaRPr lang="es-VE" sz="1400" dirty="0" smtClean="0">
              <a:latin typeface="Arial" panose="020B0604020202020204" pitchFamily="34" charset="0"/>
              <a:cs typeface="Arial" panose="020B0604020202020204" pitchFamily="34" charset="0"/>
            </a:endParaRPr>
          </a:p>
          <a:p>
            <a:pPr algn="ctr"/>
            <a:r>
              <a:rPr lang="es-VE" sz="1400" dirty="0" smtClean="0">
                <a:latin typeface="Arial" panose="020B0604020202020204" pitchFamily="34" charset="0"/>
                <a:cs typeface="Arial" panose="020B0604020202020204" pitchFamily="34" charset="0"/>
              </a:rPr>
              <a:t>Fuente</a:t>
            </a:r>
            <a:r>
              <a:rPr lang="es-VE" sz="1400" dirty="0">
                <a:latin typeface="Arial" panose="020B0604020202020204" pitchFamily="34" charset="0"/>
                <a:cs typeface="Arial" panose="020B0604020202020204" pitchFamily="34" charset="0"/>
              </a:rPr>
              <a:t>: elaboración propia; datos tomados de la base de datos </a:t>
            </a:r>
            <a:r>
              <a:rPr lang="es-VE" sz="1400" i="1" dirty="0">
                <a:latin typeface="Arial" panose="020B0604020202020204" pitchFamily="34" charset="0"/>
                <a:cs typeface="Arial" panose="020B0604020202020204" pitchFamily="34" charset="0"/>
              </a:rPr>
              <a:t>Lens.org</a:t>
            </a:r>
            <a:r>
              <a:rPr lang="es-VE" sz="1400" dirty="0">
                <a:latin typeface="Arial" panose="020B0604020202020204" pitchFamily="34" charset="0"/>
                <a:cs typeface="Arial" panose="020B0604020202020204" pitchFamily="34" charset="0"/>
              </a:rPr>
              <a:t> (</a:t>
            </a:r>
            <a:r>
              <a:rPr lang="es-VE" sz="1400" dirty="0" smtClean="0">
                <a:latin typeface="Arial" panose="020B0604020202020204" pitchFamily="34" charset="0"/>
                <a:cs typeface="Arial" panose="020B0604020202020204" pitchFamily="34" charset="0"/>
              </a:rPr>
              <a:t>2022)</a:t>
            </a:r>
            <a:endParaRPr lang="es-VE" sz="1400" dirty="0">
              <a:latin typeface="Arial" panose="020B0604020202020204" pitchFamily="34" charset="0"/>
              <a:cs typeface="Arial" panose="020B0604020202020204" pitchFamily="34" charset="0"/>
            </a:endParaRPr>
          </a:p>
        </p:txBody>
      </p:sp>
      <p:pic>
        <p:nvPicPr>
          <p:cNvPr id="4" name="Picture 2" descr="Aprender inglés en la Universidad Católica Andrés Bello | ABA English">
            <a:extLst>
              <a:ext uri="{FF2B5EF4-FFF2-40B4-BE49-F238E27FC236}">
                <a16:creationId xmlns="" xmlns:a16="http://schemas.microsoft.com/office/drawing/2014/main" id="{B9A623D8-FEC4-4274-9E0C-543C06A43930}"/>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6473" b="32849"/>
          <a:stretch/>
        </p:blipFill>
        <p:spPr bwMode="auto">
          <a:xfrm>
            <a:off x="155802" y="141513"/>
            <a:ext cx="5428569" cy="685801"/>
          </a:xfrm>
          <a:prstGeom prst="rect">
            <a:avLst/>
          </a:prstGeom>
          <a:noFill/>
          <a:extLst>
            <a:ext uri="{909E8E84-426E-40DD-AFC4-6F175D3DCCD1}">
              <a14:hiddenFill xmlns:a14="http://schemas.microsoft.com/office/drawing/2010/main">
                <a:solidFill>
                  <a:srgbClr val="FFFFFF"/>
                </a:solidFill>
              </a14:hiddenFill>
            </a:ext>
          </a:extLst>
        </p:spPr>
      </p:pic>
      <p:sp>
        <p:nvSpPr>
          <p:cNvPr id="5" name="CuadroTexto 4"/>
          <p:cNvSpPr txBox="1"/>
          <p:nvPr/>
        </p:nvSpPr>
        <p:spPr>
          <a:xfrm>
            <a:off x="539552" y="693296"/>
            <a:ext cx="4896544" cy="369332"/>
          </a:xfrm>
          <a:prstGeom prst="rect">
            <a:avLst/>
          </a:prstGeom>
          <a:noFill/>
        </p:spPr>
        <p:txBody>
          <a:bodyPr wrap="square" rtlCol="0">
            <a:spAutoFit/>
          </a:bodyPr>
          <a:lstStyle/>
          <a:p>
            <a:r>
              <a:rPr lang="es-VE" b="1" dirty="0" smtClean="0"/>
              <a:t>Centro de Investigación y Desarrollo de Ingeniería </a:t>
            </a:r>
            <a:endParaRPr lang="es-VE" b="1" dirty="0"/>
          </a:p>
        </p:txBody>
      </p:sp>
    </p:spTree>
    <p:extLst>
      <p:ext uri="{BB962C8B-B14F-4D97-AF65-F5344CB8AC3E}">
        <p14:creationId xmlns:p14="http://schemas.microsoft.com/office/powerpoint/2010/main" val="105960290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894456" y="1178168"/>
            <a:ext cx="3324628" cy="369332"/>
          </a:xfrm>
          <a:prstGeom prst="rect">
            <a:avLst/>
          </a:prstGeom>
        </p:spPr>
        <p:txBody>
          <a:bodyPr wrap="none">
            <a:spAutoFit/>
          </a:bodyPr>
          <a:lstStyle/>
          <a:p>
            <a:pPr lvl="0"/>
            <a:r>
              <a:rPr lang="es-VE" b="1" dirty="0"/>
              <a:t>Mercado de los biocombustibles </a:t>
            </a:r>
            <a:endParaRPr lang="es-VE" dirty="0"/>
          </a:p>
        </p:txBody>
      </p:sp>
      <p:pic>
        <p:nvPicPr>
          <p:cNvPr id="3" name="2 Imagen"/>
          <p:cNvPicPr/>
          <p:nvPr/>
        </p:nvPicPr>
        <p:blipFill>
          <a:blip r:embed="rId2">
            <a:extLst>
              <a:ext uri="{28A0092B-C50C-407E-A947-70E740481C1C}">
                <a14:useLocalDpi xmlns:a14="http://schemas.microsoft.com/office/drawing/2010/main" val="0"/>
              </a:ext>
            </a:extLst>
          </a:blip>
          <a:srcRect/>
          <a:stretch>
            <a:fillRect/>
          </a:stretch>
        </p:blipFill>
        <p:spPr bwMode="auto">
          <a:xfrm>
            <a:off x="1187624" y="1682224"/>
            <a:ext cx="6840759" cy="4032448"/>
          </a:xfrm>
          <a:prstGeom prst="rect">
            <a:avLst/>
          </a:prstGeom>
          <a:noFill/>
        </p:spPr>
      </p:pic>
      <p:sp>
        <p:nvSpPr>
          <p:cNvPr id="4" name="3 Rectángulo"/>
          <p:cNvSpPr/>
          <p:nvPr/>
        </p:nvSpPr>
        <p:spPr>
          <a:xfrm>
            <a:off x="1403648" y="5858688"/>
            <a:ext cx="6336704" cy="738664"/>
          </a:xfrm>
          <a:prstGeom prst="rect">
            <a:avLst/>
          </a:prstGeom>
        </p:spPr>
        <p:txBody>
          <a:bodyPr wrap="square">
            <a:spAutoFit/>
          </a:bodyPr>
          <a:lstStyle/>
          <a:p>
            <a:pPr algn="ctr"/>
            <a:r>
              <a:rPr lang="es-VE" sz="1400" b="1" dirty="0">
                <a:solidFill>
                  <a:srgbClr val="354800"/>
                </a:solidFill>
                <a:latin typeface="Arial" panose="020B0604020202020204" pitchFamily="34" charset="0"/>
                <a:cs typeface="Arial" panose="020B0604020202020204" pitchFamily="34" charset="0"/>
              </a:rPr>
              <a:t>Producción de biocombustible a nivel mundial</a:t>
            </a:r>
          </a:p>
          <a:p>
            <a:pPr algn="ctr"/>
            <a:r>
              <a:rPr lang="es-VE" sz="1400" dirty="0">
                <a:latin typeface="Arial" panose="020B0604020202020204" pitchFamily="34" charset="0"/>
                <a:cs typeface="Arial" panose="020B0604020202020204" pitchFamily="34" charset="0"/>
              </a:rPr>
              <a:t>Fuente: elaboración propia con datos tomados de </a:t>
            </a:r>
            <a:r>
              <a:rPr lang="es-VE" sz="1400" i="1" dirty="0">
                <a:latin typeface="Arial" panose="020B0604020202020204" pitchFamily="34" charset="0"/>
                <a:cs typeface="Arial" panose="020B0604020202020204" pitchFamily="34" charset="0"/>
              </a:rPr>
              <a:t>British </a:t>
            </a:r>
            <a:r>
              <a:rPr lang="es-VE" sz="1400" i="1" dirty="0" err="1">
                <a:latin typeface="Arial" panose="020B0604020202020204" pitchFamily="34" charset="0"/>
                <a:cs typeface="Arial" panose="020B0604020202020204" pitchFamily="34" charset="0"/>
              </a:rPr>
              <a:t>Petroleum</a:t>
            </a:r>
            <a:r>
              <a:rPr lang="es-VE" sz="1400" dirty="0">
                <a:latin typeface="Arial" panose="020B0604020202020204" pitchFamily="34" charset="0"/>
                <a:cs typeface="Arial" panose="020B0604020202020204" pitchFamily="34" charset="0"/>
              </a:rPr>
              <a:t> (2021).</a:t>
            </a:r>
          </a:p>
          <a:p>
            <a:pPr algn="ctr"/>
            <a:r>
              <a:rPr lang="es-VE" sz="1400" dirty="0">
                <a:latin typeface="Arial" panose="020B0604020202020204" pitchFamily="34" charset="0"/>
                <a:cs typeface="Arial" panose="020B0604020202020204" pitchFamily="34" charset="0"/>
              </a:rPr>
              <a:t> </a:t>
            </a:r>
          </a:p>
        </p:txBody>
      </p:sp>
      <p:pic>
        <p:nvPicPr>
          <p:cNvPr id="5" name="Picture 2" descr="Aprender inglés en la Universidad Católica Andrés Bello | ABA English">
            <a:extLst>
              <a:ext uri="{FF2B5EF4-FFF2-40B4-BE49-F238E27FC236}">
                <a16:creationId xmlns="" xmlns:a16="http://schemas.microsoft.com/office/drawing/2014/main" id="{B9A623D8-FEC4-4274-9E0C-543C06A43930}"/>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6473" b="32849"/>
          <a:stretch/>
        </p:blipFill>
        <p:spPr bwMode="auto">
          <a:xfrm>
            <a:off x="155802" y="141513"/>
            <a:ext cx="5428569" cy="685801"/>
          </a:xfrm>
          <a:prstGeom prst="rect">
            <a:avLst/>
          </a:prstGeom>
          <a:noFill/>
          <a:extLst>
            <a:ext uri="{909E8E84-426E-40DD-AFC4-6F175D3DCCD1}">
              <a14:hiddenFill xmlns:a14="http://schemas.microsoft.com/office/drawing/2010/main">
                <a:solidFill>
                  <a:srgbClr val="FFFFFF"/>
                </a:solidFill>
              </a14:hiddenFill>
            </a:ext>
          </a:extLst>
        </p:spPr>
      </p:pic>
      <p:sp>
        <p:nvSpPr>
          <p:cNvPr id="6" name="CuadroTexto 5"/>
          <p:cNvSpPr txBox="1"/>
          <p:nvPr/>
        </p:nvSpPr>
        <p:spPr>
          <a:xfrm>
            <a:off x="539552" y="693296"/>
            <a:ext cx="4896544" cy="369332"/>
          </a:xfrm>
          <a:prstGeom prst="rect">
            <a:avLst/>
          </a:prstGeom>
          <a:noFill/>
        </p:spPr>
        <p:txBody>
          <a:bodyPr wrap="square" rtlCol="0">
            <a:spAutoFit/>
          </a:bodyPr>
          <a:lstStyle/>
          <a:p>
            <a:r>
              <a:rPr lang="es-VE" b="1" dirty="0" smtClean="0"/>
              <a:t>Centro de Investigación y Desarrollo de Ingeniería </a:t>
            </a:r>
            <a:endParaRPr lang="es-VE" b="1" dirty="0"/>
          </a:p>
        </p:txBody>
      </p:sp>
    </p:spTree>
    <p:extLst>
      <p:ext uri="{BB962C8B-B14F-4D97-AF65-F5344CB8AC3E}">
        <p14:creationId xmlns:p14="http://schemas.microsoft.com/office/powerpoint/2010/main" val="105960290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p:nvPr/>
        </p:nvPicPr>
        <p:blipFill>
          <a:blip r:embed="rId2">
            <a:extLst>
              <a:ext uri="{28A0092B-C50C-407E-A947-70E740481C1C}">
                <a14:useLocalDpi xmlns:a14="http://schemas.microsoft.com/office/drawing/2010/main" val="0"/>
              </a:ext>
            </a:extLst>
          </a:blip>
          <a:srcRect/>
          <a:stretch>
            <a:fillRect/>
          </a:stretch>
        </p:blipFill>
        <p:spPr bwMode="auto">
          <a:xfrm>
            <a:off x="1043608" y="1327607"/>
            <a:ext cx="6984775" cy="4392487"/>
          </a:xfrm>
          <a:prstGeom prst="rect">
            <a:avLst/>
          </a:prstGeom>
          <a:noFill/>
        </p:spPr>
      </p:pic>
      <p:sp>
        <p:nvSpPr>
          <p:cNvPr id="3" name="2 Rectángulo"/>
          <p:cNvSpPr/>
          <p:nvPr/>
        </p:nvSpPr>
        <p:spPr>
          <a:xfrm>
            <a:off x="1187624" y="5786680"/>
            <a:ext cx="6984776" cy="738664"/>
          </a:xfrm>
          <a:prstGeom prst="rect">
            <a:avLst/>
          </a:prstGeom>
        </p:spPr>
        <p:txBody>
          <a:bodyPr wrap="square">
            <a:spAutoFit/>
          </a:bodyPr>
          <a:lstStyle/>
          <a:p>
            <a:pPr algn="ctr"/>
            <a:r>
              <a:rPr lang="es-VE" sz="1400" b="1" dirty="0">
                <a:solidFill>
                  <a:srgbClr val="354800"/>
                </a:solidFill>
                <a:latin typeface="Arial" panose="020B0604020202020204" pitchFamily="34" charset="0"/>
                <a:cs typeface="Arial" panose="020B0604020202020204" pitchFamily="34" charset="0"/>
              </a:rPr>
              <a:t>Consumo de biocombustible a nivel mundial</a:t>
            </a:r>
          </a:p>
          <a:p>
            <a:pPr algn="ctr"/>
            <a:r>
              <a:rPr lang="es-VE" sz="1400" dirty="0">
                <a:latin typeface="Arial" panose="020B0604020202020204" pitchFamily="34" charset="0"/>
                <a:cs typeface="Arial" panose="020B0604020202020204" pitchFamily="34" charset="0"/>
              </a:rPr>
              <a:t>Fuente: elaboración propia con datos tomados de </a:t>
            </a:r>
            <a:r>
              <a:rPr lang="es-VE" sz="1400" i="1" dirty="0">
                <a:latin typeface="Arial" panose="020B0604020202020204" pitchFamily="34" charset="0"/>
                <a:cs typeface="Arial" panose="020B0604020202020204" pitchFamily="34" charset="0"/>
              </a:rPr>
              <a:t>British </a:t>
            </a:r>
            <a:r>
              <a:rPr lang="es-VE" sz="1400" i="1" dirty="0" err="1">
                <a:latin typeface="Arial" panose="020B0604020202020204" pitchFamily="34" charset="0"/>
                <a:cs typeface="Arial" panose="020B0604020202020204" pitchFamily="34" charset="0"/>
              </a:rPr>
              <a:t>Petroleum</a:t>
            </a:r>
            <a:r>
              <a:rPr lang="es-VE" sz="1400" dirty="0">
                <a:latin typeface="Arial" panose="020B0604020202020204" pitchFamily="34" charset="0"/>
                <a:cs typeface="Arial" panose="020B0604020202020204" pitchFamily="34" charset="0"/>
              </a:rPr>
              <a:t> (2021).</a:t>
            </a:r>
          </a:p>
          <a:p>
            <a:pPr algn="ctr"/>
            <a:r>
              <a:rPr lang="es-VE" sz="1400" dirty="0">
                <a:latin typeface="Arial" panose="020B0604020202020204" pitchFamily="34" charset="0"/>
                <a:cs typeface="Arial" panose="020B0604020202020204" pitchFamily="34" charset="0"/>
              </a:rPr>
              <a:t> </a:t>
            </a:r>
          </a:p>
        </p:txBody>
      </p:sp>
      <p:pic>
        <p:nvPicPr>
          <p:cNvPr id="4" name="Picture 2" descr="Aprender inglés en la Universidad Católica Andrés Bello | ABA English">
            <a:extLst>
              <a:ext uri="{FF2B5EF4-FFF2-40B4-BE49-F238E27FC236}">
                <a16:creationId xmlns="" xmlns:a16="http://schemas.microsoft.com/office/drawing/2014/main" id="{B9A623D8-FEC4-4274-9E0C-543C06A43930}"/>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6473" b="32849"/>
          <a:stretch/>
        </p:blipFill>
        <p:spPr bwMode="auto">
          <a:xfrm>
            <a:off x="155802" y="141513"/>
            <a:ext cx="5428569" cy="685801"/>
          </a:xfrm>
          <a:prstGeom prst="rect">
            <a:avLst/>
          </a:prstGeom>
          <a:noFill/>
          <a:extLst>
            <a:ext uri="{909E8E84-426E-40DD-AFC4-6F175D3DCCD1}">
              <a14:hiddenFill xmlns:a14="http://schemas.microsoft.com/office/drawing/2010/main">
                <a:solidFill>
                  <a:srgbClr val="FFFFFF"/>
                </a:solidFill>
              </a14:hiddenFill>
            </a:ext>
          </a:extLst>
        </p:spPr>
      </p:pic>
      <p:sp>
        <p:nvSpPr>
          <p:cNvPr id="5" name="CuadroTexto 4"/>
          <p:cNvSpPr txBox="1"/>
          <p:nvPr/>
        </p:nvSpPr>
        <p:spPr>
          <a:xfrm>
            <a:off x="539552" y="693296"/>
            <a:ext cx="4896544" cy="369332"/>
          </a:xfrm>
          <a:prstGeom prst="rect">
            <a:avLst/>
          </a:prstGeom>
          <a:noFill/>
        </p:spPr>
        <p:txBody>
          <a:bodyPr wrap="square" rtlCol="0">
            <a:spAutoFit/>
          </a:bodyPr>
          <a:lstStyle/>
          <a:p>
            <a:r>
              <a:rPr lang="es-VE" b="1" dirty="0" smtClean="0"/>
              <a:t>Centro de Investigación y Desarrollo de Ingeniería </a:t>
            </a:r>
            <a:endParaRPr lang="es-VE" b="1" dirty="0"/>
          </a:p>
        </p:txBody>
      </p:sp>
    </p:spTree>
    <p:extLst>
      <p:ext uri="{BB962C8B-B14F-4D97-AF65-F5344CB8AC3E}">
        <p14:creationId xmlns:p14="http://schemas.microsoft.com/office/powerpoint/2010/main" val="105960290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p:nvPr/>
        </p:nvPicPr>
        <p:blipFill>
          <a:blip r:embed="rId2"/>
          <a:stretch>
            <a:fillRect/>
          </a:stretch>
        </p:blipFill>
        <p:spPr>
          <a:xfrm>
            <a:off x="1579915" y="1643747"/>
            <a:ext cx="5820410" cy="4168775"/>
          </a:xfrm>
          <a:prstGeom prst="rect">
            <a:avLst/>
          </a:prstGeom>
        </p:spPr>
      </p:pic>
      <p:sp>
        <p:nvSpPr>
          <p:cNvPr id="3" name="2 Rectángulo"/>
          <p:cNvSpPr/>
          <p:nvPr/>
        </p:nvSpPr>
        <p:spPr>
          <a:xfrm>
            <a:off x="2051718" y="6074132"/>
            <a:ext cx="5348605" cy="523220"/>
          </a:xfrm>
          <a:prstGeom prst="rect">
            <a:avLst/>
          </a:prstGeom>
        </p:spPr>
        <p:txBody>
          <a:bodyPr wrap="square">
            <a:spAutoFit/>
          </a:bodyPr>
          <a:lstStyle/>
          <a:p>
            <a:pPr algn="ctr"/>
            <a:r>
              <a:rPr lang="es-VE" sz="1400" b="1" dirty="0">
                <a:solidFill>
                  <a:srgbClr val="354800"/>
                </a:solidFill>
                <a:latin typeface="Arial" panose="020B0604020202020204" pitchFamily="34" charset="0"/>
                <a:cs typeface="Arial" panose="020B0604020202020204" pitchFamily="34" charset="0"/>
              </a:rPr>
              <a:t>Barreras genéricas para el despliegue de la bioenergía</a:t>
            </a:r>
            <a:r>
              <a:rPr lang="es-VE" sz="1400" dirty="0">
                <a:latin typeface="Arial" panose="020B0604020202020204" pitchFamily="34" charset="0"/>
                <a:cs typeface="Arial" panose="020B0604020202020204" pitchFamily="34" charset="0"/>
              </a:rPr>
              <a:t>.</a:t>
            </a:r>
          </a:p>
          <a:p>
            <a:pPr algn="ctr"/>
            <a:r>
              <a:rPr lang="es-VE" sz="1400" dirty="0">
                <a:latin typeface="Arial" panose="020B0604020202020204" pitchFamily="34" charset="0"/>
                <a:cs typeface="Arial" panose="020B0604020202020204" pitchFamily="34" charset="0"/>
              </a:rPr>
              <a:t>Fuente: IRENA (2022). </a:t>
            </a:r>
          </a:p>
        </p:txBody>
      </p:sp>
      <p:pic>
        <p:nvPicPr>
          <p:cNvPr id="4" name="Picture 2" descr="Aprender inglés en la Universidad Católica Andrés Bello | ABA English">
            <a:extLst>
              <a:ext uri="{FF2B5EF4-FFF2-40B4-BE49-F238E27FC236}">
                <a16:creationId xmlns="" xmlns:a16="http://schemas.microsoft.com/office/drawing/2014/main" id="{B9A623D8-FEC4-4274-9E0C-543C06A43930}"/>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6473" b="32849"/>
          <a:stretch/>
        </p:blipFill>
        <p:spPr bwMode="auto">
          <a:xfrm>
            <a:off x="155802" y="141513"/>
            <a:ext cx="5428569" cy="685801"/>
          </a:xfrm>
          <a:prstGeom prst="rect">
            <a:avLst/>
          </a:prstGeom>
          <a:noFill/>
          <a:extLst>
            <a:ext uri="{909E8E84-426E-40DD-AFC4-6F175D3DCCD1}">
              <a14:hiddenFill xmlns:a14="http://schemas.microsoft.com/office/drawing/2010/main">
                <a:solidFill>
                  <a:srgbClr val="FFFFFF"/>
                </a:solidFill>
              </a14:hiddenFill>
            </a:ext>
          </a:extLst>
        </p:spPr>
      </p:pic>
      <p:sp>
        <p:nvSpPr>
          <p:cNvPr id="5" name="CuadroTexto 4"/>
          <p:cNvSpPr txBox="1"/>
          <p:nvPr/>
        </p:nvSpPr>
        <p:spPr>
          <a:xfrm>
            <a:off x="539552" y="693296"/>
            <a:ext cx="4896544" cy="369332"/>
          </a:xfrm>
          <a:prstGeom prst="rect">
            <a:avLst/>
          </a:prstGeom>
          <a:noFill/>
        </p:spPr>
        <p:txBody>
          <a:bodyPr wrap="square" rtlCol="0">
            <a:spAutoFit/>
          </a:bodyPr>
          <a:lstStyle/>
          <a:p>
            <a:r>
              <a:rPr lang="es-VE" b="1" dirty="0" smtClean="0"/>
              <a:t>Centro de Investigación y Desarrollo de Ingeniería </a:t>
            </a:r>
            <a:endParaRPr lang="es-VE" b="1" dirty="0"/>
          </a:p>
        </p:txBody>
      </p:sp>
    </p:spTree>
    <p:extLst>
      <p:ext uri="{BB962C8B-B14F-4D97-AF65-F5344CB8AC3E}">
        <p14:creationId xmlns:p14="http://schemas.microsoft.com/office/powerpoint/2010/main" val="189003798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760621" y="1087677"/>
            <a:ext cx="2642070" cy="523220"/>
          </a:xfrm>
          <a:prstGeom prst="rect">
            <a:avLst/>
          </a:prstGeom>
        </p:spPr>
        <p:txBody>
          <a:bodyPr wrap="none">
            <a:spAutoFit/>
          </a:bodyPr>
          <a:lstStyle/>
          <a:p>
            <a:r>
              <a:rPr lang="es-VE" sz="2800" b="1" dirty="0">
                <a:solidFill>
                  <a:schemeClr val="accent3">
                    <a:lumMod val="50000"/>
                  </a:schemeClr>
                </a:solidFill>
                <a:latin typeface="Arial" panose="020B0604020202020204" pitchFamily="34" charset="0"/>
                <a:cs typeface="Arial" panose="020B0604020202020204" pitchFamily="34" charset="0"/>
              </a:rPr>
              <a:t>Conclusiones </a:t>
            </a:r>
            <a:endParaRPr lang="es-VE" sz="2800" dirty="0">
              <a:solidFill>
                <a:schemeClr val="accent3">
                  <a:lumMod val="50000"/>
                </a:schemeClr>
              </a:solidFill>
              <a:latin typeface="Arial" panose="020B0604020202020204" pitchFamily="34" charset="0"/>
              <a:cs typeface="Arial" panose="020B0604020202020204" pitchFamily="34" charset="0"/>
            </a:endParaRPr>
          </a:p>
        </p:txBody>
      </p:sp>
      <p:sp>
        <p:nvSpPr>
          <p:cNvPr id="3" name="2 Rectángulo"/>
          <p:cNvSpPr/>
          <p:nvPr/>
        </p:nvSpPr>
        <p:spPr>
          <a:xfrm>
            <a:off x="281647" y="1458064"/>
            <a:ext cx="7848872" cy="5355312"/>
          </a:xfrm>
          <a:prstGeom prst="rect">
            <a:avLst/>
          </a:prstGeom>
        </p:spPr>
        <p:txBody>
          <a:bodyPr wrap="square">
            <a:spAutoFit/>
          </a:bodyPr>
          <a:lstStyle/>
          <a:p>
            <a:pPr marL="285750" indent="-285750" algn="just">
              <a:buClr>
                <a:srgbClr val="354800"/>
              </a:buClr>
              <a:buFont typeface="Wingdings" panose="05000000000000000000" pitchFamily="2" charset="2"/>
              <a:buChar char="ü"/>
            </a:pPr>
            <a:r>
              <a:rPr lang="es-VE" dirty="0"/>
              <a:t>La tendencia creciente de las publicaciones y las solicitudes de patentes a nivel mundial reflejan la importancia de los biocombustibles en la matriz energética de los combustibles renovables a nivel mundial. Igualmente con respecto al mercado, este presenta una tendencia creciente moderada con un 9% de crecimiento para el año 2019 y se espera que los biocombustibles sean una fuente significativa de combustible tanto para la industria como para el transporte. Los países con mayor cantidad de publicaciones y solicitudes de patentes a nivel mundial lideran China y Estados Unidos, lo que refleja el interés creciente que tiene la comunidad académica y científica en los biocombustibles como una fuente potencial de energías renovables. </a:t>
            </a:r>
          </a:p>
          <a:p>
            <a:pPr marL="285750" indent="-285750" algn="just">
              <a:buClr>
                <a:srgbClr val="354800"/>
              </a:buClr>
              <a:buFont typeface="Wingdings" panose="05000000000000000000" pitchFamily="2" charset="2"/>
              <a:buChar char="ü"/>
            </a:pPr>
            <a:r>
              <a:rPr lang="es-VE" dirty="0"/>
              <a:t>Con respecto a los efectos ambientales, aún la comunidad científica no tiene claro los efectos ambientales que pudieran producir los biocombustibles a largo plazo, por lo que aún requiere de una intensa actividad de investigación y desarrollo para minimizar la incertidumbre en esta materia.</a:t>
            </a:r>
          </a:p>
          <a:p>
            <a:pPr marL="285750" indent="-285750" algn="just">
              <a:buClr>
                <a:srgbClr val="354800"/>
              </a:buClr>
              <a:buFont typeface="Wingdings" panose="05000000000000000000" pitchFamily="2" charset="2"/>
              <a:buChar char="ü"/>
            </a:pPr>
            <a:r>
              <a:rPr lang="es-VE" dirty="0"/>
              <a:t>Con relación a la viabilidad de los biocombustibles, existe controversia en el empleo de biomasas que pudieran utilizarse en la alimentación y el uso de tierras que puedan servir para el cultivo de alimentos, presentándose las tecnologías de biocombustibles de segunda y tercera generación como más adecuadas para el desarrollo sustentable.  </a:t>
            </a:r>
          </a:p>
        </p:txBody>
      </p:sp>
      <p:pic>
        <p:nvPicPr>
          <p:cNvPr id="4" name="Picture 2" descr="Aprender inglés en la Universidad Católica Andrés Bello | ABA English">
            <a:extLst>
              <a:ext uri="{FF2B5EF4-FFF2-40B4-BE49-F238E27FC236}">
                <a16:creationId xmlns="" xmlns:a16="http://schemas.microsoft.com/office/drawing/2014/main" id="{B9A623D8-FEC4-4274-9E0C-543C06A4393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6473" b="32849"/>
          <a:stretch/>
        </p:blipFill>
        <p:spPr bwMode="auto">
          <a:xfrm>
            <a:off x="155802" y="59613"/>
            <a:ext cx="5428569" cy="685801"/>
          </a:xfrm>
          <a:prstGeom prst="rect">
            <a:avLst/>
          </a:prstGeom>
          <a:noFill/>
          <a:extLst>
            <a:ext uri="{909E8E84-426E-40DD-AFC4-6F175D3DCCD1}">
              <a14:hiddenFill xmlns:a14="http://schemas.microsoft.com/office/drawing/2010/main">
                <a:solidFill>
                  <a:srgbClr val="FFFFFF"/>
                </a:solidFill>
              </a14:hiddenFill>
            </a:ext>
          </a:extLst>
        </p:spPr>
      </p:pic>
      <p:sp>
        <p:nvSpPr>
          <p:cNvPr id="5" name="CuadroTexto 4"/>
          <p:cNvSpPr txBox="1"/>
          <p:nvPr/>
        </p:nvSpPr>
        <p:spPr>
          <a:xfrm>
            <a:off x="539552" y="611396"/>
            <a:ext cx="4896544" cy="369332"/>
          </a:xfrm>
          <a:prstGeom prst="rect">
            <a:avLst/>
          </a:prstGeom>
          <a:noFill/>
        </p:spPr>
        <p:txBody>
          <a:bodyPr wrap="square" rtlCol="0">
            <a:spAutoFit/>
          </a:bodyPr>
          <a:lstStyle/>
          <a:p>
            <a:r>
              <a:rPr lang="es-VE" b="1" dirty="0" smtClean="0"/>
              <a:t>Centro de Investigación y Desarrollo de Ingeniería </a:t>
            </a:r>
            <a:endParaRPr lang="es-VE" b="1" dirty="0"/>
          </a:p>
        </p:txBody>
      </p:sp>
    </p:spTree>
    <p:extLst>
      <p:ext uri="{BB962C8B-B14F-4D97-AF65-F5344CB8AC3E}">
        <p14:creationId xmlns:p14="http://schemas.microsoft.com/office/powerpoint/2010/main" val="189003798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331640" y="2996952"/>
            <a:ext cx="6420347" cy="584775"/>
          </a:xfrm>
          <a:prstGeom prst="rect">
            <a:avLst/>
          </a:prstGeom>
          <a:noFill/>
        </p:spPr>
        <p:txBody>
          <a:bodyPr wrap="none" rtlCol="0">
            <a:spAutoFit/>
          </a:bodyPr>
          <a:lstStyle/>
          <a:p>
            <a:r>
              <a:rPr lang="es-VE" sz="3200" b="1" dirty="0" smtClean="0">
                <a:solidFill>
                  <a:srgbClr val="354800"/>
                </a:solidFill>
                <a:latin typeface="Arial" panose="020B0604020202020204" pitchFamily="34" charset="0"/>
                <a:cs typeface="Arial" panose="020B0604020202020204" pitchFamily="34" charset="0"/>
              </a:rPr>
              <a:t>Muchas gracias por su atención</a:t>
            </a:r>
            <a:endParaRPr lang="es-VE" sz="3200" b="1" dirty="0">
              <a:solidFill>
                <a:srgbClr val="354800"/>
              </a:solidFill>
              <a:latin typeface="Arial" panose="020B0604020202020204" pitchFamily="34" charset="0"/>
              <a:cs typeface="Arial" panose="020B0604020202020204" pitchFamily="34" charset="0"/>
            </a:endParaRPr>
          </a:p>
        </p:txBody>
      </p:sp>
      <p:sp>
        <p:nvSpPr>
          <p:cNvPr id="3" name="2 Rectángulo"/>
          <p:cNvSpPr/>
          <p:nvPr/>
        </p:nvSpPr>
        <p:spPr>
          <a:xfrm>
            <a:off x="3707904" y="5157192"/>
            <a:ext cx="4572000" cy="1077218"/>
          </a:xfrm>
          <a:prstGeom prst="rect">
            <a:avLst/>
          </a:prstGeom>
        </p:spPr>
        <p:txBody>
          <a:bodyPr>
            <a:spAutoFit/>
          </a:bodyPr>
          <a:lstStyle/>
          <a:p>
            <a:pPr algn="r"/>
            <a:r>
              <a:rPr lang="es-VE" sz="1600" u="sng" dirty="0">
                <a:solidFill>
                  <a:schemeClr val="accent2">
                    <a:lumMod val="50000"/>
                  </a:schemeClr>
                </a:solidFill>
                <a:latin typeface="Arial" panose="020B0604020202020204" pitchFamily="34" charset="0"/>
                <a:cs typeface="Arial" panose="020B0604020202020204" pitchFamily="34" charset="0"/>
                <a:hlinkClick r:id="rId2"/>
              </a:rPr>
              <a:t>bsoledad@ucab.edu.ve</a:t>
            </a:r>
            <a:r>
              <a:rPr lang="es-VE" sz="1600" dirty="0">
                <a:solidFill>
                  <a:schemeClr val="accent2">
                    <a:lumMod val="50000"/>
                  </a:schemeClr>
                </a:solidFill>
                <a:latin typeface="Arial" panose="020B0604020202020204" pitchFamily="34" charset="0"/>
                <a:cs typeface="Arial" panose="020B0604020202020204" pitchFamily="34" charset="0"/>
              </a:rPr>
              <a:t> ; </a:t>
            </a:r>
            <a:r>
              <a:rPr lang="es-VE" sz="1600" u="sng" dirty="0">
                <a:solidFill>
                  <a:schemeClr val="accent2">
                    <a:lumMod val="50000"/>
                  </a:schemeClr>
                </a:solidFill>
                <a:latin typeface="Arial" panose="020B0604020202020204" pitchFamily="34" charset="0"/>
                <a:cs typeface="Arial" panose="020B0604020202020204" pitchFamily="34" charset="0"/>
                <a:hlinkClick r:id="rId3"/>
              </a:rPr>
              <a:t>bsoledad@unimet.edu.ve</a:t>
            </a:r>
            <a:r>
              <a:rPr lang="es-VE" sz="1600" dirty="0">
                <a:solidFill>
                  <a:schemeClr val="accent2">
                    <a:lumMod val="50000"/>
                  </a:schemeClr>
                </a:solidFill>
                <a:latin typeface="Arial" panose="020B0604020202020204" pitchFamily="34" charset="0"/>
                <a:cs typeface="Arial" panose="020B0604020202020204" pitchFamily="34" charset="0"/>
              </a:rPr>
              <a:t> </a:t>
            </a:r>
            <a:r>
              <a:rPr lang="es-VE" sz="1600" u="sng" dirty="0" smtClean="0">
                <a:solidFill>
                  <a:schemeClr val="accent2">
                    <a:lumMod val="50000"/>
                  </a:schemeClr>
                </a:solidFill>
                <a:latin typeface="Arial" panose="020B0604020202020204" pitchFamily="34" charset="0"/>
                <a:cs typeface="Arial" panose="020B0604020202020204" pitchFamily="34" charset="0"/>
                <a:hlinkClick r:id="rId4"/>
              </a:rPr>
              <a:t>gapontef@ucab.edu.ve</a:t>
            </a:r>
            <a:r>
              <a:rPr lang="es-VE" sz="1600" dirty="0" smtClean="0">
                <a:solidFill>
                  <a:schemeClr val="accent2">
                    <a:lumMod val="50000"/>
                  </a:schemeClr>
                </a:solidFill>
                <a:latin typeface="Arial" panose="020B0604020202020204" pitchFamily="34" charset="0"/>
                <a:cs typeface="Arial" panose="020B0604020202020204" pitchFamily="34" charset="0"/>
              </a:rPr>
              <a:t> </a:t>
            </a:r>
            <a:r>
              <a:rPr lang="es-VE" sz="1600" dirty="0">
                <a:solidFill>
                  <a:schemeClr val="accent2">
                    <a:lumMod val="50000"/>
                  </a:schemeClr>
                </a:solidFill>
                <a:latin typeface="Arial" panose="020B0604020202020204" pitchFamily="34" charset="0"/>
                <a:cs typeface="Arial" panose="020B0604020202020204" pitchFamily="34" charset="0"/>
              </a:rPr>
              <a:t>; </a:t>
            </a:r>
            <a:r>
              <a:rPr lang="es-VE" sz="1600" u="sng" dirty="0">
                <a:solidFill>
                  <a:schemeClr val="accent2">
                    <a:lumMod val="50000"/>
                  </a:schemeClr>
                </a:solidFill>
                <a:latin typeface="Arial" panose="020B0604020202020204" pitchFamily="34" charset="0"/>
                <a:cs typeface="Arial" panose="020B0604020202020204" pitchFamily="34" charset="0"/>
                <a:hlinkClick r:id="rId5"/>
              </a:rPr>
              <a:t>gloriam.aponte@gmail.com</a:t>
            </a:r>
            <a:endParaRPr lang="es-VE" sz="1600" dirty="0">
              <a:solidFill>
                <a:schemeClr val="accent2">
                  <a:lumMod val="50000"/>
                </a:schemeClr>
              </a:solidFill>
              <a:latin typeface="Arial" panose="020B0604020202020204" pitchFamily="34" charset="0"/>
              <a:cs typeface="Arial" panose="020B0604020202020204" pitchFamily="34" charset="0"/>
            </a:endParaRPr>
          </a:p>
        </p:txBody>
      </p:sp>
      <p:pic>
        <p:nvPicPr>
          <p:cNvPr id="4" name="Picture 2" descr="Aprender inglés en la Universidad Católica Andrés Bello | ABA English">
            <a:extLst>
              <a:ext uri="{FF2B5EF4-FFF2-40B4-BE49-F238E27FC236}">
                <a16:creationId xmlns="" xmlns:a16="http://schemas.microsoft.com/office/drawing/2014/main" id="{B9A623D8-FEC4-4274-9E0C-543C06A43930}"/>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t="26473" b="32849"/>
          <a:stretch/>
        </p:blipFill>
        <p:spPr bwMode="auto">
          <a:xfrm>
            <a:off x="155802" y="141513"/>
            <a:ext cx="5428569" cy="685801"/>
          </a:xfrm>
          <a:prstGeom prst="rect">
            <a:avLst/>
          </a:prstGeom>
          <a:noFill/>
          <a:extLst>
            <a:ext uri="{909E8E84-426E-40DD-AFC4-6F175D3DCCD1}">
              <a14:hiddenFill xmlns:a14="http://schemas.microsoft.com/office/drawing/2010/main">
                <a:solidFill>
                  <a:srgbClr val="FFFFFF"/>
                </a:solidFill>
              </a14:hiddenFill>
            </a:ext>
          </a:extLst>
        </p:spPr>
      </p:pic>
      <p:sp>
        <p:nvSpPr>
          <p:cNvPr id="5" name="CuadroTexto 4"/>
          <p:cNvSpPr txBox="1"/>
          <p:nvPr/>
        </p:nvSpPr>
        <p:spPr>
          <a:xfrm>
            <a:off x="539552" y="693296"/>
            <a:ext cx="4896544" cy="369332"/>
          </a:xfrm>
          <a:prstGeom prst="rect">
            <a:avLst/>
          </a:prstGeom>
          <a:noFill/>
        </p:spPr>
        <p:txBody>
          <a:bodyPr wrap="square" rtlCol="0">
            <a:spAutoFit/>
          </a:bodyPr>
          <a:lstStyle/>
          <a:p>
            <a:r>
              <a:rPr lang="es-VE" b="1" dirty="0" smtClean="0"/>
              <a:t>Centro de Investigación y Desarrollo de Ingeniería </a:t>
            </a:r>
            <a:endParaRPr lang="es-VE" b="1" dirty="0"/>
          </a:p>
        </p:txBody>
      </p:sp>
      <p:sp>
        <p:nvSpPr>
          <p:cNvPr id="6" name="CuadroTexto 5"/>
          <p:cNvSpPr txBox="1"/>
          <p:nvPr/>
        </p:nvSpPr>
        <p:spPr>
          <a:xfrm>
            <a:off x="215815" y="2308810"/>
            <a:ext cx="8215711" cy="400110"/>
          </a:xfrm>
          <a:prstGeom prst="rect">
            <a:avLst/>
          </a:prstGeom>
          <a:noFill/>
        </p:spPr>
        <p:txBody>
          <a:bodyPr wrap="none" rtlCol="0">
            <a:spAutoFit/>
          </a:bodyPr>
          <a:lstStyle/>
          <a:p>
            <a:r>
              <a:rPr lang="es-VE" sz="2000" b="1" dirty="0" smtClean="0">
                <a:solidFill>
                  <a:srgbClr val="002060"/>
                </a:solidFill>
                <a:latin typeface="Arial" panose="020B0604020202020204" pitchFamily="34" charset="0"/>
                <a:cs typeface="Arial" panose="020B0604020202020204" pitchFamily="34" charset="0"/>
              </a:rPr>
              <a:t>XI Reunión Internacional de Gestión de Investigación y Desarrollo</a:t>
            </a:r>
            <a:endParaRPr lang="es-VE" sz="2000" b="1"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900379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El Cambio Climático En La Tierra Con El Mapa. Termómetro Que Ilustra El  Aumento De La Temperatura Como Una Señal De Advertencia De Fusión Glaciar.  Ilustraciones Vectoriales, Clip Art Vectorizado Libre De"/>
          <p:cNvPicPr>
            <a:picLocks noChangeAspect="1" noChangeArrowheads="1"/>
          </p:cNvPicPr>
          <p:nvPr/>
        </p:nvPicPr>
        <p:blipFill>
          <a:blip r:embed="rId3">
            <a:clrChange>
              <a:clrFrom>
                <a:srgbClr val="CDCDCD"/>
              </a:clrFrom>
              <a:clrTo>
                <a:srgbClr val="CDCDCD">
                  <a:alpha val="0"/>
                </a:srgbClr>
              </a:clrTo>
            </a:clrChange>
            <a:extLst>
              <a:ext uri="{28A0092B-C50C-407E-A947-70E740481C1C}">
                <a14:useLocalDpi xmlns:a14="http://schemas.microsoft.com/office/drawing/2010/main" val="0"/>
              </a:ext>
            </a:extLst>
          </a:blip>
          <a:srcRect/>
          <a:stretch>
            <a:fillRect/>
          </a:stretch>
        </p:blipFill>
        <p:spPr bwMode="auto">
          <a:xfrm>
            <a:off x="1979712" y="1849870"/>
            <a:ext cx="4500500" cy="267555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4" name="3 Rectángulo"/>
          <p:cNvSpPr/>
          <p:nvPr/>
        </p:nvSpPr>
        <p:spPr>
          <a:xfrm>
            <a:off x="683568" y="4581128"/>
            <a:ext cx="7416824" cy="1938992"/>
          </a:xfrm>
          <a:prstGeom prst="rect">
            <a:avLst/>
          </a:prstGeom>
        </p:spPr>
        <p:txBody>
          <a:bodyPr wrap="square">
            <a:spAutoFit/>
          </a:bodyPr>
          <a:lstStyle/>
          <a:p>
            <a:pPr marL="285750" indent="-285750">
              <a:buClr>
                <a:schemeClr val="accent1">
                  <a:lumMod val="50000"/>
                </a:schemeClr>
              </a:buClr>
              <a:buFont typeface="Wingdings" panose="05000000000000000000" pitchFamily="2" charset="2"/>
              <a:buChar char="Ø"/>
            </a:pPr>
            <a:r>
              <a:rPr lang="es-VE" sz="2400" dirty="0" smtClean="0">
                <a:latin typeface="Arial" panose="020B0604020202020204" pitchFamily="34" charset="0"/>
                <a:cs typeface="Arial" panose="020B0604020202020204" pitchFamily="34" charset="0"/>
              </a:rPr>
              <a:t>Aumento </a:t>
            </a:r>
            <a:r>
              <a:rPr lang="es-VE" sz="2400" dirty="0">
                <a:latin typeface="Arial" panose="020B0604020202020204" pitchFamily="34" charset="0"/>
                <a:cs typeface="Arial" panose="020B0604020202020204" pitchFamily="34" charset="0"/>
              </a:rPr>
              <a:t>en el dióxido de carbono y otros gases de efecto invernadero liberados por la quema de combustibles </a:t>
            </a:r>
            <a:r>
              <a:rPr lang="es-VE" sz="2400" dirty="0" smtClean="0">
                <a:latin typeface="Arial" panose="020B0604020202020204" pitchFamily="34" charset="0"/>
                <a:cs typeface="Arial" panose="020B0604020202020204" pitchFamily="34" charset="0"/>
              </a:rPr>
              <a:t>fósiles</a:t>
            </a:r>
          </a:p>
          <a:p>
            <a:pPr marL="285750" indent="-285750">
              <a:buClr>
                <a:schemeClr val="accent1">
                  <a:lumMod val="50000"/>
                </a:schemeClr>
              </a:buClr>
              <a:buFont typeface="Wingdings" panose="05000000000000000000" pitchFamily="2" charset="2"/>
              <a:buChar char="Ø"/>
            </a:pPr>
            <a:r>
              <a:rPr lang="es-VE" sz="2400" dirty="0" smtClean="0">
                <a:latin typeface="Arial" panose="020B0604020202020204" pitchFamily="34" charset="0"/>
                <a:cs typeface="Arial" panose="020B0604020202020204" pitchFamily="34" charset="0"/>
              </a:rPr>
              <a:t>La deforestación</a:t>
            </a:r>
            <a:endParaRPr lang="es-VE" sz="2400" dirty="0">
              <a:latin typeface="Arial" panose="020B0604020202020204" pitchFamily="34" charset="0"/>
              <a:cs typeface="Arial" panose="020B0604020202020204" pitchFamily="34" charset="0"/>
            </a:endParaRPr>
          </a:p>
          <a:p>
            <a:pPr marL="285750" indent="-285750">
              <a:buClr>
                <a:schemeClr val="accent1">
                  <a:lumMod val="50000"/>
                </a:schemeClr>
              </a:buClr>
              <a:buFont typeface="Wingdings" panose="05000000000000000000" pitchFamily="2" charset="2"/>
              <a:buChar char="Ø"/>
            </a:pPr>
            <a:r>
              <a:rPr lang="es-VE" sz="2400" dirty="0" smtClean="0">
                <a:latin typeface="Arial" panose="020B0604020202020204" pitchFamily="34" charset="0"/>
                <a:cs typeface="Arial" panose="020B0604020202020204" pitchFamily="34" charset="0"/>
              </a:rPr>
              <a:t>Procesos </a:t>
            </a:r>
            <a:r>
              <a:rPr lang="es-VE" sz="2400" dirty="0">
                <a:latin typeface="Arial" panose="020B0604020202020204" pitchFamily="34" charset="0"/>
                <a:cs typeface="Arial" panose="020B0604020202020204" pitchFamily="34" charset="0"/>
              </a:rPr>
              <a:t>industriales </a:t>
            </a:r>
          </a:p>
        </p:txBody>
      </p:sp>
      <p:sp>
        <p:nvSpPr>
          <p:cNvPr id="5" name="4 CuadroTexto"/>
          <p:cNvSpPr txBox="1"/>
          <p:nvPr/>
        </p:nvSpPr>
        <p:spPr>
          <a:xfrm>
            <a:off x="2650042" y="1509938"/>
            <a:ext cx="3159839" cy="523220"/>
          </a:xfrm>
          <a:prstGeom prst="rect">
            <a:avLst/>
          </a:prstGeom>
          <a:noFill/>
        </p:spPr>
        <p:txBody>
          <a:bodyPr wrap="none" rtlCol="0">
            <a:spAutoFit/>
          </a:bodyPr>
          <a:lstStyle/>
          <a:p>
            <a:r>
              <a:rPr lang="es-VE" sz="2800" b="1" dirty="0" smtClean="0">
                <a:solidFill>
                  <a:schemeClr val="accent3">
                    <a:lumMod val="50000"/>
                  </a:schemeClr>
                </a:solidFill>
                <a:latin typeface="Arial" panose="020B0604020202020204" pitchFamily="34" charset="0"/>
                <a:cs typeface="Arial" panose="020B0604020202020204" pitchFamily="34" charset="0"/>
              </a:rPr>
              <a:t>Cambio climático</a:t>
            </a:r>
            <a:endParaRPr lang="es-VE" sz="2800" b="1" dirty="0">
              <a:solidFill>
                <a:schemeClr val="accent3">
                  <a:lumMod val="50000"/>
                </a:schemeClr>
              </a:solidFill>
              <a:latin typeface="Arial" panose="020B0604020202020204" pitchFamily="34" charset="0"/>
              <a:cs typeface="Arial" panose="020B0604020202020204" pitchFamily="34" charset="0"/>
            </a:endParaRPr>
          </a:p>
        </p:txBody>
      </p:sp>
      <p:pic>
        <p:nvPicPr>
          <p:cNvPr id="6" name="Picture 2" descr="Aprender inglés en la Universidad Católica Andrés Bello | ABA English">
            <a:extLst>
              <a:ext uri="{FF2B5EF4-FFF2-40B4-BE49-F238E27FC236}">
                <a16:creationId xmlns="" xmlns:a16="http://schemas.microsoft.com/office/drawing/2014/main" id="{B9A623D8-FEC4-4274-9E0C-543C06A43930}"/>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26473" b="32849"/>
          <a:stretch/>
        </p:blipFill>
        <p:spPr bwMode="auto">
          <a:xfrm>
            <a:off x="155802" y="116632"/>
            <a:ext cx="5428569" cy="685801"/>
          </a:xfrm>
          <a:prstGeom prst="rect">
            <a:avLst/>
          </a:prstGeom>
          <a:noFill/>
          <a:extLst>
            <a:ext uri="{909E8E84-426E-40DD-AFC4-6F175D3DCCD1}">
              <a14:hiddenFill xmlns:a14="http://schemas.microsoft.com/office/drawing/2010/main">
                <a:solidFill>
                  <a:srgbClr val="FFFFFF"/>
                </a:solidFill>
              </a14:hiddenFill>
            </a:ext>
          </a:extLst>
        </p:spPr>
      </p:pic>
      <p:sp>
        <p:nvSpPr>
          <p:cNvPr id="7" name="CuadroTexto 6"/>
          <p:cNvSpPr txBox="1"/>
          <p:nvPr/>
        </p:nvSpPr>
        <p:spPr>
          <a:xfrm>
            <a:off x="539552" y="668415"/>
            <a:ext cx="4896544" cy="369332"/>
          </a:xfrm>
          <a:prstGeom prst="rect">
            <a:avLst/>
          </a:prstGeom>
          <a:noFill/>
        </p:spPr>
        <p:txBody>
          <a:bodyPr wrap="square" rtlCol="0">
            <a:spAutoFit/>
          </a:bodyPr>
          <a:lstStyle/>
          <a:p>
            <a:r>
              <a:rPr lang="es-VE" b="1" dirty="0" smtClean="0"/>
              <a:t>Centro de Investigación y Desarrollo de Ingeniería </a:t>
            </a:r>
            <a:endParaRPr lang="es-VE" b="1" dirty="0"/>
          </a:p>
        </p:txBody>
      </p:sp>
    </p:spTree>
    <p:extLst>
      <p:ext uri="{BB962C8B-B14F-4D97-AF65-F5344CB8AC3E}">
        <p14:creationId xmlns:p14="http://schemas.microsoft.com/office/powerpoint/2010/main" val="26900127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447269" y="1356923"/>
            <a:ext cx="7776864" cy="369332"/>
          </a:xfrm>
          <a:prstGeom prst="rect">
            <a:avLst/>
          </a:prstGeom>
        </p:spPr>
        <p:txBody>
          <a:bodyPr wrap="square">
            <a:spAutoFit/>
          </a:bodyPr>
          <a:lstStyle/>
          <a:p>
            <a:r>
              <a:rPr lang="es-VE" b="1" dirty="0" smtClean="0">
                <a:solidFill>
                  <a:schemeClr val="accent3">
                    <a:lumMod val="50000"/>
                  </a:schemeClr>
                </a:solidFill>
              </a:rPr>
              <a:t>Biocombustibles</a:t>
            </a:r>
            <a:r>
              <a:rPr lang="es-VE" dirty="0"/>
              <a:t> </a:t>
            </a:r>
            <a:r>
              <a:rPr lang="es-VE" dirty="0" smtClean="0"/>
              <a:t>(obtenidos </a:t>
            </a:r>
            <a:r>
              <a:rPr lang="es-VE" dirty="0"/>
              <a:t>a partir de </a:t>
            </a:r>
            <a:r>
              <a:rPr lang="es-VE" dirty="0" smtClean="0"/>
              <a:t>biomasa) </a:t>
            </a:r>
          </a:p>
        </p:txBody>
      </p:sp>
      <p:grpSp>
        <p:nvGrpSpPr>
          <p:cNvPr id="8" name="7 Grupo"/>
          <p:cNvGrpSpPr/>
          <p:nvPr/>
        </p:nvGrpSpPr>
        <p:grpSpPr>
          <a:xfrm>
            <a:off x="469474" y="2344657"/>
            <a:ext cx="7568009" cy="2592540"/>
            <a:chOff x="460375" y="1865398"/>
            <a:chExt cx="8479755" cy="3044671"/>
          </a:xfrm>
        </p:grpSpPr>
        <p:pic>
          <p:nvPicPr>
            <p:cNvPr id="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0375" y="2132856"/>
              <a:ext cx="2705100" cy="1685925"/>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6"/>
            <p:cNvPicPr>
              <a:picLocks noChangeAspect="1" noChangeArrowheads="1"/>
            </p:cNvPicPr>
            <p:nvPr/>
          </p:nvPicPr>
          <p:blipFill rotWithShape="1">
            <a:blip r:embed="rId4">
              <a:extLst>
                <a:ext uri="{28A0092B-C50C-407E-A947-70E740481C1C}">
                  <a14:useLocalDpi xmlns:a14="http://schemas.microsoft.com/office/drawing/2010/main" val="0"/>
                </a:ext>
              </a:extLst>
            </a:blip>
            <a:srcRect b="9977"/>
            <a:stretch/>
          </p:blipFill>
          <p:spPr bwMode="auto">
            <a:xfrm>
              <a:off x="7092280" y="1865398"/>
              <a:ext cx="1847850" cy="222084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4 CuadroTexto"/>
            <p:cNvSpPr txBox="1"/>
            <p:nvPr/>
          </p:nvSpPr>
          <p:spPr>
            <a:xfrm>
              <a:off x="748361" y="3924094"/>
              <a:ext cx="2168158" cy="923330"/>
            </a:xfrm>
            <a:prstGeom prst="rect">
              <a:avLst/>
            </a:prstGeom>
            <a:noFill/>
          </p:spPr>
          <p:txBody>
            <a:bodyPr wrap="none" rtlCol="0">
              <a:spAutoFit/>
            </a:bodyPr>
            <a:lstStyle/>
            <a:p>
              <a:r>
                <a:rPr lang="es-VE" b="1" dirty="0" smtClean="0">
                  <a:solidFill>
                    <a:schemeClr val="accent5">
                      <a:lumMod val="50000"/>
                    </a:schemeClr>
                  </a:solidFill>
                </a:rPr>
                <a:t>Aceites vegetales de</a:t>
              </a:r>
            </a:p>
            <a:p>
              <a:r>
                <a:rPr lang="es-VE" b="1" dirty="0" smtClean="0">
                  <a:solidFill>
                    <a:schemeClr val="accent5">
                      <a:lumMod val="50000"/>
                    </a:schemeClr>
                  </a:solidFill>
                </a:rPr>
                <a:t> primera generación</a:t>
              </a:r>
            </a:p>
            <a:p>
              <a:r>
                <a:rPr lang="es-VE" dirty="0"/>
                <a:t> </a:t>
              </a:r>
              <a:r>
                <a:rPr lang="es-VE" dirty="0" smtClean="0"/>
                <a:t> (aceite de palma)</a:t>
              </a:r>
              <a:endParaRPr lang="es-VE" dirty="0"/>
            </a:p>
          </p:txBody>
        </p:sp>
        <p:sp>
          <p:nvSpPr>
            <p:cNvPr id="6" name="5 CuadroTexto"/>
            <p:cNvSpPr txBox="1"/>
            <p:nvPr/>
          </p:nvSpPr>
          <p:spPr>
            <a:xfrm>
              <a:off x="4375492" y="4223311"/>
              <a:ext cx="4248472" cy="686758"/>
            </a:xfrm>
            <a:prstGeom prst="rect">
              <a:avLst/>
            </a:prstGeom>
            <a:noFill/>
          </p:spPr>
          <p:txBody>
            <a:bodyPr wrap="square" rtlCol="0">
              <a:spAutoFit/>
            </a:bodyPr>
            <a:lstStyle/>
            <a:p>
              <a:pPr algn="ctr"/>
              <a:r>
                <a:rPr lang="es-VE" b="1" dirty="0" smtClean="0">
                  <a:solidFill>
                    <a:schemeClr val="accent5">
                      <a:lumMod val="50000"/>
                    </a:schemeClr>
                  </a:solidFill>
                </a:rPr>
                <a:t>Aceites de segunda generación </a:t>
              </a:r>
            </a:p>
            <a:p>
              <a:pPr algn="ctr"/>
              <a:r>
                <a:rPr lang="es-VE" sz="1400" dirty="0" smtClean="0"/>
                <a:t>(aceite vegetal y grasa animal utilizados)</a:t>
              </a:r>
              <a:endParaRPr lang="es-VE" sz="1400" dirty="0"/>
            </a:p>
          </p:txBody>
        </p:sp>
        <p:pic>
          <p:nvPicPr>
            <p:cNvPr id="7"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55976" y="2420201"/>
              <a:ext cx="2619375" cy="1743075"/>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9" name="8 Rectángulo"/>
          <p:cNvSpPr/>
          <p:nvPr/>
        </p:nvSpPr>
        <p:spPr>
          <a:xfrm>
            <a:off x="2490938" y="1953900"/>
            <a:ext cx="5733195" cy="369332"/>
          </a:xfrm>
          <a:prstGeom prst="rect">
            <a:avLst/>
          </a:prstGeom>
        </p:spPr>
        <p:txBody>
          <a:bodyPr wrap="square">
            <a:spAutoFit/>
          </a:bodyPr>
          <a:lstStyle/>
          <a:p>
            <a:r>
              <a:rPr lang="es-VE" dirty="0" smtClean="0">
                <a:solidFill>
                  <a:srgbClr val="354800"/>
                </a:solidFill>
              </a:rPr>
              <a:t>energías renovables </a:t>
            </a:r>
            <a:r>
              <a:rPr lang="es-VE" dirty="0" smtClean="0"/>
              <a:t>(transporte, electricidad, calefacción) </a:t>
            </a:r>
            <a:endParaRPr lang="es-VE" dirty="0"/>
          </a:p>
        </p:txBody>
      </p:sp>
      <p:sp>
        <p:nvSpPr>
          <p:cNvPr id="10" name="9 Flecha curvada hacia la derecha"/>
          <p:cNvSpPr/>
          <p:nvPr/>
        </p:nvSpPr>
        <p:spPr>
          <a:xfrm rot="17936519">
            <a:off x="1687174" y="1510841"/>
            <a:ext cx="434713" cy="1176779"/>
          </a:xfrm>
          <a:prstGeom prst="curvedRightArrow">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solidFill>
                <a:schemeClr val="tx1"/>
              </a:solidFill>
            </a:endParaRPr>
          </a:p>
        </p:txBody>
      </p:sp>
      <p:sp>
        <p:nvSpPr>
          <p:cNvPr id="11" name="10 Rectángulo"/>
          <p:cNvSpPr/>
          <p:nvPr/>
        </p:nvSpPr>
        <p:spPr>
          <a:xfrm>
            <a:off x="467544" y="5085184"/>
            <a:ext cx="7287249" cy="646331"/>
          </a:xfrm>
          <a:prstGeom prst="rect">
            <a:avLst/>
          </a:prstGeom>
        </p:spPr>
        <p:txBody>
          <a:bodyPr wrap="square">
            <a:spAutoFit/>
          </a:bodyPr>
          <a:lstStyle/>
          <a:p>
            <a:pPr algn="just"/>
            <a:r>
              <a:rPr lang="es-VE" b="1" dirty="0" smtClean="0">
                <a:solidFill>
                  <a:schemeClr val="accent3">
                    <a:lumMod val="50000"/>
                  </a:schemeClr>
                </a:solidFill>
                <a:latin typeface="Arial" panose="020B0604020202020204" pitchFamily="34" charset="0"/>
                <a:cs typeface="Arial" panose="020B0604020202020204" pitchFamily="34" charset="0"/>
              </a:rPr>
              <a:t>Biocombustibles</a:t>
            </a:r>
            <a:r>
              <a:rPr lang="es-VE" dirty="0" smtClean="0">
                <a:latin typeface="Arial" panose="020B0604020202020204" pitchFamily="34" charset="0"/>
                <a:cs typeface="Arial" panose="020B0604020202020204" pitchFamily="34" charset="0"/>
              </a:rPr>
              <a:t> </a:t>
            </a:r>
            <a:r>
              <a:rPr lang="es-VE" dirty="0">
                <a:latin typeface="Arial" panose="020B0604020202020204" pitchFamily="34" charset="0"/>
                <a:cs typeface="Arial" panose="020B0604020202020204" pitchFamily="34" charset="0"/>
              </a:rPr>
              <a:t>incluyen compuestos sólidos, líquidos y gaseosos </a:t>
            </a:r>
            <a:r>
              <a:rPr lang="es-VE" dirty="0" smtClean="0">
                <a:latin typeface="Arial" panose="020B0604020202020204" pitchFamily="34" charset="0"/>
                <a:cs typeface="Arial" panose="020B0604020202020204" pitchFamily="34" charset="0"/>
              </a:rPr>
              <a:t>  </a:t>
            </a:r>
          </a:p>
          <a:p>
            <a:pPr algn="just"/>
            <a:r>
              <a:rPr lang="es-VE" dirty="0">
                <a:latin typeface="Arial" panose="020B0604020202020204" pitchFamily="34" charset="0"/>
                <a:cs typeface="Arial" panose="020B0604020202020204" pitchFamily="34" charset="0"/>
              </a:rPr>
              <a:t> </a:t>
            </a:r>
            <a:r>
              <a:rPr lang="es-VE" dirty="0" smtClean="0">
                <a:latin typeface="Arial" panose="020B0604020202020204" pitchFamily="34" charset="0"/>
                <a:cs typeface="Arial" panose="020B0604020202020204" pitchFamily="34" charset="0"/>
              </a:rPr>
              <a:t>                 (p. ej. </a:t>
            </a:r>
            <a:r>
              <a:rPr lang="es-VE" b="1" dirty="0" smtClean="0">
                <a:solidFill>
                  <a:srgbClr val="354800"/>
                </a:solidFill>
                <a:latin typeface="Arial" panose="020B0604020202020204" pitchFamily="34" charset="0"/>
                <a:cs typeface="Arial" panose="020B0604020202020204" pitchFamily="34" charset="0"/>
              </a:rPr>
              <a:t> </a:t>
            </a:r>
            <a:r>
              <a:rPr lang="es-VE" b="1" dirty="0">
                <a:solidFill>
                  <a:srgbClr val="354800"/>
                </a:solidFill>
                <a:latin typeface="Arial" panose="020B0604020202020204" pitchFamily="34" charset="0"/>
                <a:cs typeface="Arial" panose="020B0604020202020204" pitchFamily="34" charset="0"/>
              </a:rPr>
              <a:t>biocarbón, </a:t>
            </a:r>
            <a:r>
              <a:rPr lang="es-VE" b="1" dirty="0" smtClean="0">
                <a:solidFill>
                  <a:srgbClr val="354800"/>
                </a:solidFill>
                <a:latin typeface="Arial" panose="020B0604020202020204" pitchFamily="34" charset="0"/>
                <a:cs typeface="Arial" panose="020B0604020202020204" pitchFamily="34" charset="0"/>
              </a:rPr>
              <a:t>etanol</a:t>
            </a:r>
            <a:r>
              <a:rPr lang="es-VE" b="1" dirty="0">
                <a:solidFill>
                  <a:srgbClr val="354800"/>
                </a:solidFill>
                <a:latin typeface="Arial" panose="020B0604020202020204" pitchFamily="34" charset="0"/>
                <a:cs typeface="Arial" panose="020B0604020202020204" pitchFamily="34" charset="0"/>
              </a:rPr>
              <a:t>, </a:t>
            </a:r>
            <a:r>
              <a:rPr lang="es-VE" b="1" dirty="0" smtClean="0">
                <a:solidFill>
                  <a:srgbClr val="354800"/>
                </a:solidFill>
                <a:latin typeface="Arial" panose="020B0604020202020204" pitchFamily="34" charset="0"/>
                <a:cs typeface="Arial" panose="020B0604020202020204" pitchFamily="34" charset="0"/>
              </a:rPr>
              <a:t>biodiesel </a:t>
            </a:r>
            <a:r>
              <a:rPr lang="es-VE" b="1" dirty="0">
                <a:solidFill>
                  <a:srgbClr val="354800"/>
                </a:solidFill>
                <a:latin typeface="Arial" panose="020B0604020202020204" pitchFamily="34" charset="0"/>
                <a:cs typeface="Arial" panose="020B0604020202020204" pitchFamily="34" charset="0"/>
              </a:rPr>
              <a:t>y </a:t>
            </a:r>
            <a:r>
              <a:rPr lang="es-VE" b="1" dirty="0" smtClean="0">
                <a:solidFill>
                  <a:srgbClr val="354800"/>
                </a:solidFill>
                <a:latin typeface="Arial" panose="020B0604020202020204" pitchFamily="34" charset="0"/>
                <a:cs typeface="Arial" panose="020B0604020202020204" pitchFamily="34" charset="0"/>
              </a:rPr>
              <a:t>biogás</a:t>
            </a:r>
            <a:r>
              <a:rPr lang="es-VE" dirty="0">
                <a:latin typeface="Arial" panose="020B0604020202020204" pitchFamily="34" charset="0"/>
                <a:cs typeface="Arial" panose="020B0604020202020204" pitchFamily="34" charset="0"/>
              </a:rPr>
              <a:t>). </a:t>
            </a:r>
          </a:p>
        </p:txBody>
      </p:sp>
      <p:pic>
        <p:nvPicPr>
          <p:cNvPr id="12" name="Picture 2" descr="Aprender inglés en la Universidad Católica Andrés Bello | ABA English">
            <a:extLst>
              <a:ext uri="{FF2B5EF4-FFF2-40B4-BE49-F238E27FC236}">
                <a16:creationId xmlns="" xmlns:a16="http://schemas.microsoft.com/office/drawing/2014/main" id="{B9A623D8-FEC4-4274-9E0C-543C06A43930}"/>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t="26473" b="32849"/>
          <a:stretch/>
        </p:blipFill>
        <p:spPr bwMode="auto">
          <a:xfrm>
            <a:off x="155802" y="141513"/>
            <a:ext cx="5428569" cy="685801"/>
          </a:xfrm>
          <a:prstGeom prst="rect">
            <a:avLst/>
          </a:prstGeom>
          <a:noFill/>
          <a:extLst>
            <a:ext uri="{909E8E84-426E-40DD-AFC4-6F175D3DCCD1}">
              <a14:hiddenFill xmlns:a14="http://schemas.microsoft.com/office/drawing/2010/main">
                <a:solidFill>
                  <a:srgbClr val="FFFFFF"/>
                </a:solidFill>
              </a14:hiddenFill>
            </a:ext>
          </a:extLst>
        </p:spPr>
      </p:pic>
      <p:sp>
        <p:nvSpPr>
          <p:cNvPr id="13" name="CuadroTexto 12"/>
          <p:cNvSpPr txBox="1"/>
          <p:nvPr/>
        </p:nvSpPr>
        <p:spPr>
          <a:xfrm>
            <a:off x="539552" y="693296"/>
            <a:ext cx="4896544" cy="369332"/>
          </a:xfrm>
          <a:prstGeom prst="rect">
            <a:avLst/>
          </a:prstGeom>
          <a:noFill/>
        </p:spPr>
        <p:txBody>
          <a:bodyPr wrap="square" rtlCol="0">
            <a:spAutoFit/>
          </a:bodyPr>
          <a:lstStyle/>
          <a:p>
            <a:r>
              <a:rPr lang="es-VE" b="1" dirty="0" smtClean="0"/>
              <a:t>Centro de Investigación y Desarrollo de Ingeniería </a:t>
            </a:r>
            <a:endParaRPr lang="es-VE" b="1" dirty="0"/>
          </a:p>
        </p:txBody>
      </p:sp>
    </p:spTree>
    <p:extLst>
      <p:ext uri="{BB962C8B-B14F-4D97-AF65-F5344CB8AC3E}">
        <p14:creationId xmlns:p14="http://schemas.microsoft.com/office/powerpoint/2010/main" val="350832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899592" y="2564904"/>
            <a:ext cx="7056784" cy="3108543"/>
          </a:xfrm>
          <a:prstGeom prst="rect">
            <a:avLst/>
          </a:prstGeom>
        </p:spPr>
        <p:txBody>
          <a:bodyPr wrap="square">
            <a:spAutoFit/>
          </a:bodyPr>
          <a:lstStyle/>
          <a:p>
            <a:pPr algn="just"/>
            <a:r>
              <a:rPr lang="es-VE" sz="2800" dirty="0" smtClean="0">
                <a:latin typeface="Arial" panose="020B0604020202020204" pitchFamily="34" charset="0"/>
                <a:cs typeface="Arial" panose="020B0604020202020204" pitchFamily="34" charset="0"/>
              </a:rPr>
              <a:t>Presentar una revisión de los diferentes </a:t>
            </a:r>
            <a:r>
              <a:rPr lang="es-VE" sz="2800" dirty="0">
                <a:latin typeface="Arial" panose="020B0604020202020204" pitchFamily="34" charset="0"/>
                <a:cs typeface="Arial" panose="020B0604020202020204" pitchFamily="34" charset="0"/>
              </a:rPr>
              <a:t>tipos </a:t>
            </a:r>
            <a:r>
              <a:rPr lang="es-VE" sz="2800" dirty="0" smtClean="0">
                <a:latin typeface="Arial" panose="020B0604020202020204" pitchFamily="34" charset="0"/>
                <a:cs typeface="Arial" panose="020B0604020202020204" pitchFamily="34" charset="0"/>
              </a:rPr>
              <a:t>de tecnologías </a:t>
            </a:r>
            <a:r>
              <a:rPr lang="es-VE" sz="2800" dirty="0">
                <a:latin typeface="Arial" panose="020B0604020202020204" pitchFamily="34" charset="0"/>
                <a:cs typeface="Arial" panose="020B0604020202020204" pitchFamily="34" charset="0"/>
              </a:rPr>
              <a:t>empleadas para </a:t>
            </a:r>
            <a:r>
              <a:rPr lang="es-VE" sz="2800" dirty="0" smtClean="0">
                <a:latin typeface="Arial" panose="020B0604020202020204" pitchFamily="34" charset="0"/>
                <a:cs typeface="Arial" panose="020B0604020202020204" pitchFamily="34" charset="0"/>
              </a:rPr>
              <a:t>la obtención de biocombustibles existentes en la actualidad, la </a:t>
            </a:r>
            <a:r>
              <a:rPr lang="es-VE" sz="2800" dirty="0">
                <a:latin typeface="Arial" panose="020B0604020202020204" pitchFamily="34" charset="0"/>
                <a:cs typeface="Arial" panose="020B0604020202020204" pitchFamily="34" charset="0"/>
              </a:rPr>
              <a:t>evolución de estas tecnologías, el mercado de los mismos y los principales desafíos ambientales en su </a:t>
            </a:r>
            <a:r>
              <a:rPr lang="es-VE" sz="2800" dirty="0" smtClean="0">
                <a:latin typeface="Arial" panose="020B0604020202020204" pitchFamily="34" charset="0"/>
                <a:cs typeface="Arial" panose="020B0604020202020204" pitchFamily="34" charset="0"/>
              </a:rPr>
              <a:t>producción.</a:t>
            </a:r>
            <a:endParaRPr lang="es-VE" sz="2800" dirty="0">
              <a:latin typeface="Arial" panose="020B0604020202020204" pitchFamily="34" charset="0"/>
              <a:cs typeface="Arial" panose="020B0604020202020204" pitchFamily="34" charset="0"/>
            </a:endParaRPr>
          </a:p>
        </p:txBody>
      </p:sp>
      <p:sp>
        <p:nvSpPr>
          <p:cNvPr id="3" name="2 Rectángulo"/>
          <p:cNvSpPr/>
          <p:nvPr/>
        </p:nvSpPr>
        <p:spPr>
          <a:xfrm>
            <a:off x="2987824" y="1565965"/>
            <a:ext cx="2031325" cy="646331"/>
          </a:xfrm>
          <a:prstGeom prst="rect">
            <a:avLst/>
          </a:prstGeom>
        </p:spPr>
        <p:txBody>
          <a:bodyPr wrap="none">
            <a:spAutoFit/>
          </a:bodyPr>
          <a:lstStyle/>
          <a:p>
            <a:r>
              <a:rPr lang="es-VE" sz="3600" b="1" dirty="0" smtClean="0">
                <a:solidFill>
                  <a:schemeClr val="accent3">
                    <a:lumMod val="50000"/>
                  </a:schemeClr>
                </a:solidFill>
                <a:latin typeface="Arial" panose="020B0604020202020204" pitchFamily="34" charset="0"/>
                <a:cs typeface="Arial" panose="020B0604020202020204" pitchFamily="34" charset="0"/>
              </a:rPr>
              <a:t>Objetivo</a:t>
            </a:r>
          </a:p>
        </p:txBody>
      </p:sp>
      <p:pic>
        <p:nvPicPr>
          <p:cNvPr id="4" name="Picture 2" descr="Aprender inglés en la Universidad Católica Andrés Bello | ABA English">
            <a:extLst>
              <a:ext uri="{FF2B5EF4-FFF2-40B4-BE49-F238E27FC236}">
                <a16:creationId xmlns="" xmlns:a16="http://schemas.microsoft.com/office/drawing/2014/main" id="{B9A623D8-FEC4-4274-9E0C-543C06A43930}"/>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6473" b="32849"/>
          <a:stretch/>
        </p:blipFill>
        <p:spPr bwMode="auto">
          <a:xfrm>
            <a:off x="155802" y="141513"/>
            <a:ext cx="5428569" cy="685801"/>
          </a:xfrm>
          <a:prstGeom prst="rect">
            <a:avLst/>
          </a:prstGeom>
          <a:noFill/>
          <a:extLst>
            <a:ext uri="{909E8E84-426E-40DD-AFC4-6F175D3DCCD1}">
              <a14:hiddenFill xmlns:a14="http://schemas.microsoft.com/office/drawing/2010/main">
                <a:solidFill>
                  <a:srgbClr val="FFFFFF"/>
                </a:solidFill>
              </a14:hiddenFill>
            </a:ext>
          </a:extLst>
        </p:spPr>
      </p:pic>
      <p:sp>
        <p:nvSpPr>
          <p:cNvPr id="5" name="CuadroTexto 4"/>
          <p:cNvSpPr txBox="1"/>
          <p:nvPr/>
        </p:nvSpPr>
        <p:spPr>
          <a:xfrm>
            <a:off x="539552" y="693296"/>
            <a:ext cx="4896544" cy="369332"/>
          </a:xfrm>
          <a:prstGeom prst="rect">
            <a:avLst/>
          </a:prstGeom>
          <a:noFill/>
        </p:spPr>
        <p:txBody>
          <a:bodyPr wrap="square" rtlCol="0">
            <a:spAutoFit/>
          </a:bodyPr>
          <a:lstStyle/>
          <a:p>
            <a:r>
              <a:rPr lang="es-VE" b="1" dirty="0" smtClean="0"/>
              <a:t>Centro de Investigación y Desarrollo de Ingeniería </a:t>
            </a:r>
            <a:endParaRPr lang="es-VE" b="1" dirty="0"/>
          </a:p>
        </p:txBody>
      </p:sp>
    </p:spTree>
    <p:extLst>
      <p:ext uri="{BB962C8B-B14F-4D97-AF65-F5344CB8AC3E}">
        <p14:creationId xmlns:p14="http://schemas.microsoft.com/office/powerpoint/2010/main" val="88429428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893612" y="1033241"/>
            <a:ext cx="2302233" cy="523220"/>
          </a:xfrm>
          <a:prstGeom prst="rect">
            <a:avLst/>
          </a:prstGeom>
        </p:spPr>
        <p:txBody>
          <a:bodyPr wrap="none">
            <a:spAutoFit/>
          </a:bodyPr>
          <a:lstStyle/>
          <a:p>
            <a:r>
              <a:rPr lang="es-VE" sz="2800" b="1" dirty="0">
                <a:solidFill>
                  <a:schemeClr val="accent3">
                    <a:lumMod val="50000"/>
                  </a:schemeClr>
                </a:solidFill>
                <a:latin typeface="Arial" panose="020B0604020202020204" pitchFamily="34" charset="0"/>
                <a:cs typeface="Arial" panose="020B0604020202020204" pitchFamily="34" charset="0"/>
              </a:rPr>
              <a:t>Metodología</a:t>
            </a:r>
            <a:endParaRPr lang="es-VE" sz="2800" dirty="0">
              <a:solidFill>
                <a:schemeClr val="accent3">
                  <a:lumMod val="50000"/>
                </a:schemeClr>
              </a:solidFill>
              <a:latin typeface="Arial" panose="020B0604020202020204" pitchFamily="34" charset="0"/>
              <a:cs typeface="Arial" panose="020B0604020202020204" pitchFamily="34" charset="0"/>
            </a:endParaRPr>
          </a:p>
        </p:txBody>
      </p:sp>
      <p:sp>
        <p:nvSpPr>
          <p:cNvPr id="3" name="2 Rectángulo"/>
          <p:cNvSpPr/>
          <p:nvPr/>
        </p:nvSpPr>
        <p:spPr>
          <a:xfrm>
            <a:off x="395536" y="1443841"/>
            <a:ext cx="7704856" cy="5262979"/>
          </a:xfrm>
          <a:prstGeom prst="rect">
            <a:avLst/>
          </a:prstGeom>
        </p:spPr>
        <p:txBody>
          <a:bodyPr wrap="square">
            <a:spAutoFit/>
          </a:bodyPr>
          <a:lstStyle/>
          <a:p>
            <a:pPr marL="342900" indent="-342900" algn="just">
              <a:buClr>
                <a:srgbClr val="354800"/>
              </a:buClr>
              <a:buFont typeface="Wingdings" panose="05000000000000000000" pitchFamily="2" charset="2"/>
              <a:buChar char="Ø"/>
            </a:pPr>
            <a:r>
              <a:rPr lang="es-VE" sz="2400" dirty="0" smtClean="0">
                <a:latin typeface="Arial" panose="020B0604020202020204" pitchFamily="34" charset="0"/>
                <a:cs typeface="Arial" panose="020B0604020202020204" pitchFamily="34" charset="0"/>
              </a:rPr>
              <a:t>Se utilizó la técnica </a:t>
            </a:r>
            <a:r>
              <a:rPr lang="es-VE" sz="2400" dirty="0">
                <a:latin typeface="Arial" panose="020B0604020202020204" pitchFamily="34" charset="0"/>
                <a:cs typeface="Arial" panose="020B0604020202020204" pitchFamily="34" charset="0"/>
              </a:rPr>
              <a:t>de la revisión bibliográfica para recuperar los documentos más relevantes relacionados con las tecnologías y el mercado de los biocombustibles. </a:t>
            </a:r>
            <a:endParaRPr lang="es-VE" sz="2400" dirty="0" smtClean="0">
              <a:latin typeface="Arial" panose="020B0604020202020204" pitchFamily="34" charset="0"/>
              <a:cs typeface="Arial" panose="020B0604020202020204" pitchFamily="34" charset="0"/>
            </a:endParaRPr>
          </a:p>
          <a:p>
            <a:pPr marL="342900" indent="-342900" algn="just">
              <a:buClr>
                <a:srgbClr val="354800"/>
              </a:buClr>
              <a:buFont typeface="Wingdings" panose="05000000000000000000" pitchFamily="2" charset="2"/>
              <a:buChar char="Ø"/>
            </a:pPr>
            <a:r>
              <a:rPr lang="es-VE" sz="2400" dirty="0" smtClean="0">
                <a:latin typeface="Arial" panose="020B0604020202020204" pitchFamily="34" charset="0"/>
                <a:cs typeface="Arial" panose="020B0604020202020204" pitchFamily="34" charset="0"/>
              </a:rPr>
              <a:t>Se </a:t>
            </a:r>
            <a:r>
              <a:rPr lang="es-VE" sz="2400" dirty="0">
                <a:latin typeface="Arial" panose="020B0604020202020204" pitchFamily="34" charset="0"/>
                <a:cs typeface="Arial" panose="020B0604020202020204" pitchFamily="34" charset="0"/>
              </a:rPr>
              <a:t>aplicó la técnica de análisis de contenido para interpretar la información relacionada con el tema en estudio. </a:t>
            </a:r>
            <a:endParaRPr lang="es-VE" sz="2400" dirty="0" smtClean="0">
              <a:latin typeface="Arial" panose="020B0604020202020204" pitchFamily="34" charset="0"/>
              <a:cs typeface="Arial" panose="020B0604020202020204" pitchFamily="34" charset="0"/>
            </a:endParaRPr>
          </a:p>
          <a:p>
            <a:pPr marL="342900" indent="-342900" algn="just">
              <a:buClr>
                <a:srgbClr val="354800"/>
              </a:buClr>
              <a:buFont typeface="Wingdings" panose="05000000000000000000" pitchFamily="2" charset="2"/>
              <a:buChar char="Ø"/>
            </a:pPr>
            <a:r>
              <a:rPr lang="es-VE" sz="2400" dirty="0" smtClean="0">
                <a:latin typeface="Arial" panose="020B0604020202020204" pitchFamily="34" charset="0"/>
                <a:cs typeface="Arial" panose="020B0604020202020204" pitchFamily="34" charset="0"/>
              </a:rPr>
              <a:t>En </a:t>
            </a:r>
            <a:r>
              <a:rPr lang="es-VE" sz="2400" dirty="0">
                <a:latin typeface="Arial" panose="020B0604020202020204" pitchFamily="34" charset="0"/>
                <a:cs typeface="Arial" panose="020B0604020202020204" pitchFamily="34" charset="0"/>
              </a:rPr>
              <a:t>la segunda fase del estudio se aplicó la técnica de análisis </a:t>
            </a:r>
            <a:r>
              <a:rPr lang="es-VE" sz="2400" dirty="0" err="1">
                <a:latin typeface="Arial" panose="020B0604020202020204" pitchFamily="34" charset="0"/>
                <a:cs typeface="Arial" panose="020B0604020202020204" pitchFamily="34" charset="0"/>
              </a:rPr>
              <a:t>bibliométrico</a:t>
            </a:r>
            <a:r>
              <a:rPr lang="es-VE" sz="2400" dirty="0">
                <a:latin typeface="Arial" panose="020B0604020202020204" pitchFamily="34" charset="0"/>
                <a:cs typeface="Arial" panose="020B0604020202020204" pitchFamily="34" charset="0"/>
              </a:rPr>
              <a:t> para obtener las tendencias de investigación y desarrollo de tecnologías relacionadas con biocombustibles. Para ello se utilizó la base de datos </a:t>
            </a:r>
            <a:r>
              <a:rPr lang="es-VE" sz="2400" i="1" dirty="0">
                <a:latin typeface="Arial" panose="020B0604020202020204" pitchFamily="34" charset="0"/>
                <a:cs typeface="Arial" panose="020B0604020202020204" pitchFamily="34" charset="0"/>
              </a:rPr>
              <a:t>Lens.org</a:t>
            </a:r>
            <a:r>
              <a:rPr lang="es-VE" sz="2400" dirty="0">
                <a:latin typeface="Arial" panose="020B0604020202020204" pitchFamily="34" charset="0"/>
                <a:cs typeface="Arial" panose="020B0604020202020204" pitchFamily="34" charset="0"/>
              </a:rPr>
              <a:t> para buscar las </a:t>
            </a:r>
            <a:r>
              <a:rPr lang="es-VE" sz="2400" dirty="0" smtClean="0">
                <a:latin typeface="Arial" panose="020B0604020202020204" pitchFamily="34" charset="0"/>
                <a:cs typeface="Arial" panose="020B0604020202020204" pitchFamily="34" charset="0"/>
              </a:rPr>
              <a:t>publicaciones y </a:t>
            </a:r>
            <a:r>
              <a:rPr lang="es-VE" sz="2400" dirty="0">
                <a:latin typeface="Arial" panose="020B0604020202020204" pitchFamily="34" charset="0"/>
                <a:cs typeface="Arial" panose="020B0604020202020204" pitchFamily="34" charset="0"/>
              </a:rPr>
              <a:t>las solicitudes de patentes publicadas en el período 2001-2021. </a:t>
            </a:r>
          </a:p>
        </p:txBody>
      </p:sp>
      <p:pic>
        <p:nvPicPr>
          <p:cNvPr id="4" name="Picture 2" descr="Aprender inglés en la Universidad Católica Andrés Bello | ABA English">
            <a:extLst>
              <a:ext uri="{FF2B5EF4-FFF2-40B4-BE49-F238E27FC236}">
                <a16:creationId xmlns="" xmlns:a16="http://schemas.microsoft.com/office/drawing/2014/main" id="{B9A623D8-FEC4-4274-9E0C-543C06A43930}"/>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6473" b="32849"/>
          <a:stretch/>
        </p:blipFill>
        <p:spPr bwMode="auto">
          <a:xfrm>
            <a:off x="155802" y="41535"/>
            <a:ext cx="5428569" cy="685801"/>
          </a:xfrm>
          <a:prstGeom prst="rect">
            <a:avLst/>
          </a:prstGeom>
          <a:noFill/>
          <a:extLst>
            <a:ext uri="{909E8E84-426E-40DD-AFC4-6F175D3DCCD1}">
              <a14:hiddenFill xmlns:a14="http://schemas.microsoft.com/office/drawing/2010/main">
                <a:solidFill>
                  <a:srgbClr val="FFFFFF"/>
                </a:solidFill>
              </a14:hiddenFill>
            </a:ext>
          </a:extLst>
        </p:spPr>
      </p:pic>
      <p:sp>
        <p:nvSpPr>
          <p:cNvPr id="5" name="CuadroTexto 4"/>
          <p:cNvSpPr txBox="1"/>
          <p:nvPr/>
        </p:nvSpPr>
        <p:spPr>
          <a:xfrm>
            <a:off x="539552" y="593318"/>
            <a:ext cx="4896544" cy="369332"/>
          </a:xfrm>
          <a:prstGeom prst="rect">
            <a:avLst/>
          </a:prstGeom>
          <a:noFill/>
        </p:spPr>
        <p:txBody>
          <a:bodyPr wrap="square" rtlCol="0">
            <a:spAutoFit/>
          </a:bodyPr>
          <a:lstStyle/>
          <a:p>
            <a:r>
              <a:rPr lang="es-VE" b="1" dirty="0" smtClean="0"/>
              <a:t>Centro de Investigación y Desarrollo de Ingeniería </a:t>
            </a:r>
            <a:endParaRPr lang="es-VE" b="1" dirty="0"/>
          </a:p>
        </p:txBody>
      </p:sp>
    </p:spTree>
    <p:extLst>
      <p:ext uri="{BB962C8B-B14F-4D97-AF65-F5344CB8AC3E}">
        <p14:creationId xmlns:p14="http://schemas.microsoft.com/office/powerpoint/2010/main" val="8842942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756438" y="1170369"/>
            <a:ext cx="7165359" cy="461665"/>
          </a:xfrm>
          <a:prstGeom prst="rect">
            <a:avLst/>
          </a:prstGeom>
        </p:spPr>
        <p:txBody>
          <a:bodyPr wrap="none">
            <a:spAutoFit/>
          </a:bodyPr>
          <a:lstStyle/>
          <a:p>
            <a:r>
              <a:rPr lang="es-VE" sz="2400" b="1" dirty="0">
                <a:solidFill>
                  <a:schemeClr val="accent3">
                    <a:lumMod val="50000"/>
                  </a:schemeClr>
                </a:solidFill>
                <a:latin typeface="Arial" panose="020B0604020202020204" pitchFamily="34" charset="0"/>
                <a:cs typeface="Arial" panose="020B0604020202020204" pitchFamily="34" charset="0"/>
              </a:rPr>
              <a:t>Tecnologías para producir los biocombustibles </a:t>
            </a:r>
            <a:endParaRPr lang="es-VE" sz="2400" dirty="0">
              <a:solidFill>
                <a:schemeClr val="accent3">
                  <a:lumMod val="50000"/>
                </a:schemeClr>
              </a:solidFill>
              <a:latin typeface="Arial" panose="020B0604020202020204" pitchFamily="34" charset="0"/>
              <a:cs typeface="Arial" panose="020B0604020202020204" pitchFamily="34" charset="0"/>
            </a:endParaRPr>
          </a:p>
        </p:txBody>
      </p:sp>
      <p:sp>
        <p:nvSpPr>
          <p:cNvPr id="3" name="2 Rectángulo"/>
          <p:cNvSpPr/>
          <p:nvPr/>
        </p:nvSpPr>
        <p:spPr>
          <a:xfrm>
            <a:off x="522030" y="1763713"/>
            <a:ext cx="7634177" cy="2062103"/>
          </a:xfrm>
          <a:prstGeom prst="rect">
            <a:avLst/>
          </a:prstGeom>
          <a:ln>
            <a:solidFill>
              <a:srgbClr val="354800"/>
            </a:solidFill>
          </a:ln>
        </p:spPr>
        <p:txBody>
          <a:bodyPr wrap="square">
            <a:spAutoFit/>
          </a:bodyPr>
          <a:lstStyle/>
          <a:p>
            <a:pPr lvl="0" algn="just"/>
            <a:r>
              <a:rPr lang="es-VE" sz="1600" b="1" dirty="0" smtClean="0">
                <a:solidFill>
                  <a:schemeClr val="accent3">
                    <a:lumMod val="50000"/>
                  </a:schemeClr>
                </a:solidFill>
                <a:latin typeface="Arial" panose="020B0604020202020204" pitchFamily="34" charset="0"/>
                <a:cs typeface="Arial" panose="020B0604020202020204" pitchFamily="34" charset="0"/>
              </a:rPr>
              <a:t>                                        Conversión fisicoquímica</a:t>
            </a:r>
          </a:p>
          <a:p>
            <a:pPr lvl="0" algn="just"/>
            <a:r>
              <a:rPr lang="es-VE" sz="1600" dirty="0" smtClean="0">
                <a:latin typeface="Arial" panose="020B0604020202020204" pitchFamily="34" charset="0"/>
                <a:cs typeface="Arial" panose="020B0604020202020204" pitchFamily="34" charset="0"/>
              </a:rPr>
              <a:t>Utilizado para </a:t>
            </a:r>
            <a:r>
              <a:rPr lang="es-VE" sz="1600" dirty="0">
                <a:latin typeface="Arial" panose="020B0604020202020204" pitchFamily="34" charset="0"/>
                <a:cs typeface="Arial" panose="020B0604020202020204" pitchFamily="34" charset="0"/>
              </a:rPr>
              <a:t>producir biocombustibles líquidos a partir de diferentes tipos de </a:t>
            </a:r>
            <a:r>
              <a:rPr lang="es-VE" sz="1600" dirty="0" smtClean="0">
                <a:latin typeface="Arial" panose="020B0604020202020204" pitchFamily="34" charset="0"/>
                <a:cs typeface="Arial" panose="020B0604020202020204" pitchFamily="34" charset="0"/>
              </a:rPr>
              <a:t>semillas (girasol</a:t>
            </a:r>
            <a:r>
              <a:rPr lang="es-VE" sz="1600" dirty="0">
                <a:latin typeface="Arial" panose="020B0604020202020204" pitchFamily="34" charset="0"/>
                <a:cs typeface="Arial" panose="020B0604020202020204" pitchFamily="34" charset="0"/>
              </a:rPr>
              <a:t>, </a:t>
            </a:r>
            <a:r>
              <a:rPr lang="es-VE" sz="1600" dirty="0" smtClean="0">
                <a:latin typeface="Arial" panose="020B0604020202020204" pitchFamily="34" charset="0"/>
                <a:cs typeface="Arial" panose="020B0604020202020204" pitchFamily="34" charset="0"/>
              </a:rPr>
              <a:t>canola) </a:t>
            </a:r>
            <a:r>
              <a:rPr lang="es-VE" sz="1600" dirty="0">
                <a:latin typeface="Arial" panose="020B0604020202020204" pitchFamily="34" charset="0"/>
                <a:cs typeface="Arial" panose="020B0604020202020204" pitchFamily="34" charset="0"/>
              </a:rPr>
              <a:t>y </a:t>
            </a:r>
            <a:r>
              <a:rPr lang="es-VE" sz="1600" dirty="0" smtClean="0">
                <a:latin typeface="Arial" panose="020B0604020202020204" pitchFamily="34" charset="0"/>
                <a:cs typeface="Arial" panose="020B0604020202020204" pitchFamily="34" charset="0"/>
              </a:rPr>
              <a:t>aceites </a:t>
            </a:r>
            <a:r>
              <a:rPr lang="es-VE" sz="1600" dirty="0">
                <a:latin typeface="Arial" panose="020B0604020202020204" pitchFamily="34" charset="0"/>
                <a:cs typeface="Arial" panose="020B0604020202020204" pitchFamily="34" charset="0"/>
              </a:rPr>
              <a:t>utilizados para cocinar, grasas animales y aceite de algas. </a:t>
            </a:r>
            <a:endParaRPr lang="es-VE" sz="1600" dirty="0" smtClean="0">
              <a:latin typeface="Arial" panose="020B0604020202020204" pitchFamily="34" charset="0"/>
              <a:cs typeface="Arial" panose="020B0604020202020204" pitchFamily="34" charset="0"/>
            </a:endParaRPr>
          </a:p>
          <a:p>
            <a:pPr lvl="0" algn="just"/>
            <a:r>
              <a:rPr lang="es-VE" sz="1600" dirty="0" smtClean="0">
                <a:latin typeface="Arial" panose="020B0604020202020204" pitchFamily="34" charset="0"/>
                <a:cs typeface="Arial" panose="020B0604020202020204" pitchFamily="34" charset="0"/>
              </a:rPr>
              <a:t>El </a:t>
            </a:r>
            <a:r>
              <a:rPr lang="es-VE" sz="1600" dirty="0">
                <a:latin typeface="Arial" panose="020B0604020202020204" pitchFamily="34" charset="0"/>
                <a:cs typeface="Arial" panose="020B0604020202020204" pitchFamily="34" charset="0"/>
              </a:rPr>
              <a:t>aceite es sometido a un </a:t>
            </a:r>
            <a:r>
              <a:rPr lang="es-VE" sz="1600" b="1" dirty="0">
                <a:solidFill>
                  <a:srgbClr val="354800"/>
                </a:solidFill>
                <a:latin typeface="Arial" panose="020B0604020202020204" pitchFamily="34" charset="0"/>
                <a:cs typeface="Arial" panose="020B0604020202020204" pitchFamily="34" charset="0"/>
              </a:rPr>
              <a:t>proceso de transesterificación </a:t>
            </a:r>
            <a:r>
              <a:rPr lang="es-VE" sz="1600" dirty="0">
                <a:latin typeface="Arial" panose="020B0604020202020204" pitchFamily="34" charset="0"/>
                <a:cs typeface="Arial" panose="020B0604020202020204" pitchFamily="34" charset="0"/>
              </a:rPr>
              <a:t>para producir </a:t>
            </a:r>
            <a:r>
              <a:rPr lang="es-VE" sz="1600" b="1" dirty="0">
                <a:solidFill>
                  <a:srgbClr val="354800"/>
                </a:solidFill>
                <a:latin typeface="Arial" panose="020B0604020202020204" pitchFamily="34" charset="0"/>
                <a:cs typeface="Arial" panose="020B0604020202020204" pitchFamily="34" charset="0"/>
              </a:rPr>
              <a:t>biodiesel</a:t>
            </a:r>
            <a:r>
              <a:rPr lang="es-VE" sz="1600" dirty="0">
                <a:latin typeface="Arial" panose="020B0604020202020204" pitchFamily="34" charset="0"/>
                <a:cs typeface="Arial" panose="020B0604020202020204" pitchFamily="34" charset="0"/>
              </a:rPr>
              <a:t>, transformando los triglicéridos presentes en el aceite crudo en ácidos grasos y glicerol. El desperdicio sólido generado, se emplea en alimentos para animales.</a:t>
            </a:r>
          </a:p>
        </p:txBody>
      </p:sp>
      <p:pic>
        <p:nvPicPr>
          <p:cNvPr id="5" name="Picture 2"/>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95536" y="3573016"/>
            <a:ext cx="7738173" cy="3240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descr="Aprender inglés en la Universidad Católica Andrés Bello | ABA English">
            <a:extLst>
              <a:ext uri="{FF2B5EF4-FFF2-40B4-BE49-F238E27FC236}">
                <a16:creationId xmlns="" xmlns:a16="http://schemas.microsoft.com/office/drawing/2014/main" id="{B9A623D8-FEC4-4274-9E0C-543C06A43930}"/>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26473" b="32849"/>
          <a:stretch/>
        </p:blipFill>
        <p:spPr bwMode="auto">
          <a:xfrm>
            <a:off x="155802" y="141513"/>
            <a:ext cx="5428569" cy="685801"/>
          </a:xfrm>
          <a:prstGeom prst="rect">
            <a:avLst/>
          </a:prstGeom>
          <a:noFill/>
          <a:extLst>
            <a:ext uri="{909E8E84-426E-40DD-AFC4-6F175D3DCCD1}">
              <a14:hiddenFill xmlns:a14="http://schemas.microsoft.com/office/drawing/2010/main">
                <a:solidFill>
                  <a:srgbClr val="FFFFFF"/>
                </a:solidFill>
              </a14:hiddenFill>
            </a:ext>
          </a:extLst>
        </p:spPr>
      </p:pic>
      <p:sp>
        <p:nvSpPr>
          <p:cNvPr id="7" name="CuadroTexto 6"/>
          <p:cNvSpPr txBox="1"/>
          <p:nvPr/>
        </p:nvSpPr>
        <p:spPr>
          <a:xfrm>
            <a:off x="539552" y="693296"/>
            <a:ext cx="4896544" cy="369332"/>
          </a:xfrm>
          <a:prstGeom prst="rect">
            <a:avLst/>
          </a:prstGeom>
          <a:noFill/>
        </p:spPr>
        <p:txBody>
          <a:bodyPr wrap="square" rtlCol="0">
            <a:spAutoFit/>
          </a:bodyPr>
          <a:lstStyle/>
          <a:p>
            <a:r>
              <a:rPr lang="es-VE" b="1" dirty="0" smtClean="0"/>
              <a:t>Centro de Investigación y Desarrollo de Ingeniería </a:t>
            </a:r>
            <a:endParaRPr lang="es-VE" b="1" dirty="0"/>
          </a:p>
        </p:txBody>
      </p:sp>
    </p:spTree>
    <p:extLst>
      <p:ext uri="{BB962C8B-B14F-4D97-AF65-F5344CB8AC3E}">
        <p14:creationId xmlns:p14="http://schemas.microsoft.com/office/powerpoint/2010/main" val="221617037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723037" y="1223777"/>
            <a:ext cx="7165359" cy="461665"/>
          </a:xfrm>
          <a:prstGeom prst="rect">
            <a:avLst/>
          </a:prstGeom>
        </p:spPr>
        <p:txBody>
          <a:bodyPr wrap="none">
            <a:spAutoFit/>
          </a:bodyPr>
          <a:lstStyle/>
          <a:p>
            <a:r>
              <a:rPr lang="es-VE" sz="2400" b="1" dirty="0">
                <a:solidFill>
                  <a:schemeClr val="accent3">
                    <a:lumMod val="50000"/>
                  </a:schemeClr>
                </a:solidFill>
                <a:latin typeface="Arial" panose="020B0604020202020204" pitchFamily="34" charset="0"/>
                <a:cs typeface="Arial" panose="020B0604020202020204" pitchFamily="34" charset="0"/>
              </a:rPr>
              <a:t>Tecnologías para producir los biocombustibles </a:t>
            </a:r>
            <a:endParaRPr lang="es-VE" sz="2400" dirty="0">
              <a:solidFill>
                <a:schemeClr val="accent3">
                  <a:lumMod val="50000"/>
                </a:schemeClr>
              </a:solidFill>
              <a:latin typeface="Arial" panose="020B0604020202020204" pitchFamily="34" charset="0"/>
              <a:cs typeface="Arial" panose="020B0604020202020204" pitchFamily="34" charset="0"/>
            </a:endParaRPr>
          </a:p>
        </p:txBody>
      </p:sp>
      <p:sp>
        <p:nvSpPr>
          <p:cNvPr id="4" name="3 Rectángulo"/>
          <p:cNvSpPr/>
          <p:nvPr/>
        </p:nvSpPr>
        <p:spPr>
          <a:xfrm>
            <a:off x="633309" y="1659191"/>
            <a:ext cx="7344816" cy="1354217"/>
          </a:xfrm>
          <a:prstGeom prst="rect">
            <a:avLst/>
          </a:prstGeom>
          <a:ln>
            <a:solidFill>
              <a:schemeClr val="accent1">
                <a:lumMod val="50000"/>
              </a:schemeClr>
            </a:solidFill>
          </a:ln>
        </p:spPr>
        <p:txBody>
          <a:bodyPr wrap="square">
            <a:spAutoFit/>
          </a:bodyPr>
          <a:lstStyle/>
          <a:p>
            <a:pPr lvl="0" algn="ctr"/>
            <a:r>
              <a:rPr lang="es-VE" b="1" dirty="0">
                <a:solidFill>
                  <a:schemeClr val="accent3">
                    <a:lumMod val="50000"/>
                  </a:schemeClr>
                </a:solidFill>
                <a:latin typeface="Arial" panose="020B0604020202020204" pitchFamily="34" charset="0"/>
                <a:cs typeface="Arial" panose="020B0604020202020204" pitchFamily="34" charset="0"/>
              </a:rPr>
              <a:t>Conversión </a:t>
            </a:r>
            <a:r>
              <a:rPr lang="es-VE" b="1" dirty="0" smtClean="0">
                <a:solidFill>
                  <a:schemeClr val="accent3">
                    <a:lumMod val="50000"/>
                  </a:schemeClr>
                </a:solidFill>
                <a:latin typeface="Arial" panose="020B0604020202020204" pitchFamily="34" charset="0"/>
                <a:cs typeface="Arial" panose="020B0604020202020204" pitchFamily="34" charset="0"/>
              </a:rPr>
              <a:t>biológica</a:t>
            </a:r>
          </a:p>
          <a:p>
            <a:pPr lvl="0" algn="just"/>
            <a:endParaRPr lang="es-VE" sz="1600" b="1" dirty="0">
              <a:solidFill>
                <a:schemeClr val="accent3">
                  <a:lumMod val="50000"/>
                </a:schemeClr>
              </a:solidFill>
              <a:latin typeface="Arial" panose="020B0604020202020204" pitchFamily="34" charset="0"/>
              <a:cs typeface="Arial" panose="020B0604020202020204" pitchFamily="34" charset="0"/>
            </a:endParaRPr>
          </a:p>
          <a:p>
            <a:pPr lvl="0" algn="just"/>
            <a:r>
              <a:rPr lang="es-VE" sz="1600" b="1" dirty="0" smtClean="0">
                <a:solidFill>
                  <a:schemeClr val="accent3">
                    <a:lumMod val="50000"/>
                  </a:schemeClr>
                </a:solidFill>
                <a:latin typeface="Arial" panose="020B0604020202020204" pitchFamily="34" charset="0"/>
                <a:cs typeface="Arial" panose="020B0604020202020204" pitchFamily="34" charset="0"/>
              </a:rPr>
              <a:t> </a:t>
            </a:r>
            <a:r>
              <a:rPr lang="es-VE" sz="1600" dirty="0">
                <a:latin typeface="Arial" panose="020B0604020202020204" pitchFamily="34" charset="0"/>
                <a:cs typeface="Arial" panose="020B0604020202020204" pitchFamily="34" charset="0"/>
              </a:rPr>
              <a:t>Involucra la </a:t>
            </a:r>
            <a:r>
              <a:rPr lang="es-VE" sz="1600" b="1" dirty="0">
                <a:solidFill>
                  <a:srgbClr val="354800"/>
                </a:solidFill>
                <a:latin typeface="Arial" panose="020B0604020202020204" pitchFamily="34" charset="0"/>
                <a:cs typeface="Arial" panose="020B0604020202020204" pitchFamily="34" charset="0"/>
              </a:rPr>
              <a:t>acción microbiana </a:t>
            </a:r>
            <a:r>
              <a:rPr lang="es-VE" sz="1600" dirty="0">
                <a:latin typeface="Arial" panose="020B0604020202020204" pitchFamily="34" charset="0"/>
                <a:cs typeface="Arial" panose="020B0604020202020204" pitchFamily="34" charset="0"/>
              </a:rPr>
              <a:t>(comúnmente levaduras, bacterias fúngicas y enzimas especializadas) para la </a:t>
            </a:r>
            <a:r>
              <a:rPr lang="es-VE" sz="1600" b="1" dirty="0">
                <a:solidFill>
                  <a:schemeClr val="accent3">
                    <a:lumMod val="50000"/>
                  </a:schemeClr>
                </a:solidFill>
                <a:latin typeface="Arial" panose="020B0604020202020204" pitchFamily="34" charset="0"/>
                <a:cs typeface="Arial" panose="020B0604020202020204" pitchFamily="34" charset="0"/>
              </a:rPr>
              <a:t>descomposición de la materia orgánica </a:t>
            </a:r>
            <a:r>
              <a:rPr lang="es-VE" sz="1600" dirty="0">
                <a:latin typeface="Arial" panose="020B0604020202020204" pitchFamily="34" charset="0"/>
                <a:cs typeface="Arial" panose="020B0604020202020204" pitchFamily="34" charset="0"/>
              </a:rPr>
              <a:t>para producir biocombustibles líquidos y </a:t>
            </a:r>
            <a:r>
              <a:rPr lang="es-VE" sz="1600" dirty="0" smtClean="0">
                <a:latin typeface="Arial" panose="020B0604020202020204" pitchFamily="34" charset="0"/>
                <a:cs typeface="Arial" panose="020B0604020202020204" pitchFamily="34" charset="0"/>
              </a:rPr>
              <a:t>biogás</a:t>
            </a:r>
            <a:endParaRPr lang="es-VE" sz="1600" dirty="0">
              <a:latin typeface="Arial" panose="020B0604020202020204" pitchFamily="34" charset="0"/>
              <a:cs typeface="Arial" panose="020B0604020202020204" pitchFamily="34" charset="0"/>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739" y="5103800"/>
            <a:ext cx="3968457" cy="1396168"/>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5" name="4 Rectángulo"/>
          <p:cNvSpPr/>
          <p:nvPr/>
        </p:nvSpPr>
        <p:spPr>
          <a:xfrm>
            <a:off x="102782" y="3343521"/>
            <a:ext cx="3965161" cy="1631216"/>
          </a:xfrm>
          <a:prstGeom prst="rect">
            <a:avLst/>
          </a:prstGeom>
        </p:spPr>
        <p:txBody>
          <a:bodyPr wrap="square">
            <a:spAutoFit/>
          </a:bodyPr>
          <a:lstStyle/>
          <a:p>
            <a:pPr algn="ctr"/>
            <a:r>
              <a:rPr lang="es-ES" b="1" dirty="0" smtClean="0">
                <a:solidFill>
                  <a:srgbClr val="354800"/>
                </a:solidFill>
                <a:latin typeface="Arial" panose="020B0604020202020204" pitchFamily="34" charset="0"/>
                <a:cs typeface="Arial" panose="020B0604020202020204" pitchFamily="34" charset="0"/>
              </a:rPr>
              <a:t>Fermentación</a:t>
            </a:r>
          </a:p>
          <a:p>
            <a:pPr algn="ctr"/>
            <a:r>
              <a:rPr lang="es-ES" dirty="0" smtClean="0">
                <a:latin typeface="Arial" panose="020B0604020202020204" pitchFamily="34" charset="0"/>
                <a:cs typeface="Arial" panose="020B0604020202020204" pitchFamily="34" charset="0"/>
              </a:rPr>
              <a:t> Las levaduras convierten azúcares en etanol y dióxido de carbono</a:t>
            </a:r>
            <a:endParaRPr lang="es-ES" dirty="0">
              <a:latin typeface="Arial" panose="020B0604020202020204" pitchFamily="34" charset="0"/>
              <a:cs typeface="Arial" panose="020B0604020202020204" pitchFamily="34" charset="0"/>
            </a:endParaRPr>
          </a:p>
          <a:p>
            <a:pPr algn="ctr"/>
            <a:r>
              <a:rPr lang="es-ES" dirty="0" smtClean="0">
                <a:latin typeface="Arial" panose="020B0604020202020204" pitchFamily="34" charset="0"/>
                <a:cs typeface="Arial" panose="020B0604020202020204" pitchFamily="34" charset="0"/>
              </a:rPr>
              <a:t> </a:t>
            </a:r>
            <a:r>
              <a:rPr lang="es-ES" sz="1400" dirty="0" smtClean="0">
                <a:solidFill>
                  <a:schemeClr val="accent3">
                    <a:lumMod val="50000"/>
                  </a:schemeClr>
                </a:solidFill>
                <a:latin typeface="Arial" panose="020B0604020202020204" pitchFamily="34" charset="0"/>
                <a:cs typeface="Arial" panose="020B0604020202020204" pitchFamily="34" charset="0"/>
              </a:rPr>
              <a:t>(azúcar de caña y de maíz, y con menos frecuencia azúcar de trigo, centeno y remolacha)</a:t>
            </a:r>
            <a:endParaRPr lang="es-VE" sz="1400" dirty="0">
              <a:solidFill>
                <a:schemeClr val="accent3">
                  <a:lumMod val="50000"/>
                </a:schemeClr>
              </a:solidFill>
              <a:latin typeface="Arial" panose="020B0604020202020204" pitchFamily="34" charset="0"/>
              <a:cs typeface="Arial" panose="020B0604020202020204" pitchFamily="34" charset="0"/>
            </a:endParaRPr>
          </a:p>
        </p:txBody>
      </p:sp>
      <p:sp>
        <p:nvSpPr>
          <p:cNvPr id="6" name="5 Rectángulo"/>
          <p:cNvSpPr/>
          <p:nvPr/>
        </p:nvSpPr>
        <p:spPr>
          <a:xfrm>
            <a:off x="4572000" y="3111478"/>
            <a:ext cx="3672408" cy="1692771"/>
          </a:xfrm>
          <a:prstGeom prst="rect">
            <a:avLst/>
          </a:prstGeom>
        </p:spPr>
        <p:txBody>
          <a:bodyPr wrap="square">
            <a:spAutoFit/>
          </a:bodyPr>
          <a:lstStyle/>
          <a:p>
            <a:pPr algn="ctr"/>
            <a:endParaRPr lang="es-VE" dirty="0" smtClean="0">
              <a:latin typeface="Arial" panose="020B0604020202020204" pitchFamily="34" charset="0"/>
              <a:cs typeface="Arial" panose="020B0604020202020204" pitchFamily="34" charset="0"/>
            </a:endParaRPr>
          </a:p>
          <a:p>
            <a:pPr algn="ctr"/>
            <a:r>
              <a:rPr lang="es-ES" b="1" dirty="0" smtClean="0">
                <a:solidFill>
                  <a:srgbClr val="354800"/>
                </a:solidFill>
                <a:latin typeface="Arial" panose="020B0604020202020204" pitchFamily="34" charset="0"/>
                <a:cs typeface="Arial" panose="020B0604020202020204" pitchFamily="34" charset="0"/>
              </a:rPr>
              <a:t>       Digestión anaeróbica</a:t>
            </a:r>
          </a:p>
          <a:p>
            <a:pPr algn="ctr"/>
            <a:r>
              <a:rPr lang="es-ES" sz="1700" dirty="0" smtClean="0">
                <a:latin typeface="Arial" panose="020B0604020202020204" pitchFamily="34" charset="0"/>
                <a:cs typeface="Arial" panose="020B0604020202020204" pitchFamily="34" charset="0"/>
              </a:rPr>
              <a:t>El material orgánico es convertido a biogás (mezcla de metano, dióxido de carbono y algo de sulfuro de hidrógeno). </a:t>
            </a:r>
            <a:endParaRPr lang="es-VE" sz="1700" dirty="0">
              <a:latin typeface="Arial" panose="020B0604020202020204" pitchFamily="34" charset="0"/>
              <a:cs typeface="Arial" panose="020B0604020202020204" pitchFamily="34" charset="0"/>
            </a:endParaRPr>
          </a:p>
        </p:txBody>
      </p:sp>
      <p:cxnSp>
        <p:nvCxnSpPr>
          <p:cNvPr id="8" name="7 Conector recto de flecha"/>
          <p:cNvCxnSpPr>
            <a:endCxn id="5" idx="0"/>
          </p:cNvCxnSpPr>
          <p:nvPr/>
        </p:nvCxnSpPr>
        <p:spPr>
          <a:xfrm flipH="1">
            <a:off x="2085363" y="2903982"/>
            <a:ext cx="470414" cy="439539"/>
          </a:xfrm>
          <a:prstGeom prst="straightConnector1">
            <a:avLst/>
          </a:prstGeom>
          <a:ln>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0" name="9 Conector recto de flecha"/>
          <p:cNvCxnSpPr/>
          <p:nvPr/>
        </p:nvCxnSpPr>
        <p:spPr>
          <a:xfrm>
            <a:off x="4833086" y="2915338"/>
            <a:ext cx="648072" cy="439539"/>
          </a:xfrm>
          <a:prstGeom prst="straightConnector1">
            <a:avLst/>
          </a:prstGeom>
          <a:ln>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81158" y="4894306"/>
            <a:ext cx="1822687" cy="191907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11" name="Picture 2" descr="Aprender inglés en la Universidad Católica Andrés Bello | ABA English">
            <a:extLst>
              <a:ext uri="{FF2B5EF4-FFF2-40B4-BE49-F238E27FC236}">
                <a16:creationId xmlns="" xmlns:a16="http://schemas.microsoft.com/office/drawing/2014/main" id="{B9A623D8-FEC4-4274-9E0C-543C06A43930}"/>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26473" b="32849"/>
          <a:stretch/>
        </p:blipFill>
        <p:spPr bwMode="auto">
          <a:xfrm>
            <a:off x="155802" y="116632"/>
            <a:ext cx="5428569" cy="685801"/>
          </a:xfrm>
          <a:prstGeom prst="rect">
            <a:avLst/>
          </a:prstGeom>
          <a:noFill/>
          <a:extLst>
            <a:ext uri="{909E8E84-426E-40DD-AFC4-6F175D3DCCD1}">
              <a14:hiddenFill xmlns:a14="http://schemas.microsoft.com/office/drawing/2010/main">
                <a:solidFill>
                  <a:srgbClr val="FFFFFF"/>
                </a:solidFill>
              </a14:hiddenFill>
            </a:ext>
          </a:extLst>
        </p:spPr>
      </p:pic>
      <p:sp>
        <p:nvSpPr>
          <p:cNvPr id="12" name="CuadroTexto 11"/>
          <p:cNvSpPr txBox="1"/>
          <p:nvPr/>
        </p:nvSpPr>
        <p:spPr>
          <a:xfrm>
            <a:off x="539552" y="668415"/>
            <a:ext cx="4896544" cy="369332"/>
          </a:xfrm>
          <a:prstGeom prst="rect">
            <a:avLst/>
          </a:prstGeom>
          <a:noFill/>
        </p:spPr>
        <p:txBody>
          <a:bodyPr wrap="square" rtlCol="0">
            <a:spAutoFit/>
          </a:bodyPr>
          <a:lstStyle/>
          <a:p>
            <a:r>
              <a:rPr lang="es-VE" b="1" dirty="0" smtClean="0"/>
              <a:t>Centro de Investigación y Desarrollo de Ingeniería </a:t>
            </a:r>
            <a:endParaRPr lang="es-VE" b="1" dirty="0"/>
          </a:p>
        </p:txBody>
      </p:sp>
    </p:spTree>
    <p:extLst>
      <p:ext uri="{BB962C8B-B14F-4D97-AF65-F5344CB8AC3E}">
        <p14:creationId xmlns:p14="http://schemas.microsoft.com/office/powerpoint/2010/main" val="109034426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75928" y="188640"/>
            <a:ext cx="7776864" cy="1169551"/>
          </a:xfrm>
          <a:prstGeom prst="rect">
            <a:avLst/>
          </a:prstGeom>
          <a:ln>
            <a:solidFill>
              <a:schemeClr val="accent1">
                <a:lumMod val="75000"/>
              </a:schemeClr>
            </a:solidFill>
          </a:ln>
        </p:spPr>
        <p:txBody>
          <a:bodyPr wrap="square">
            <a:spAutoFit/>
          </a:bodyPr>
          <a:lstStyle/>
          <a:p>
            <a:pPr lvl="0" algn="ctr"/>
            <a:r>
              <a:rPr lang="es-VE" sz="1400" b="1" dirty="0">
                <a:solidFill>
                  <a:schemeClr val="accent3">
                    <a:lumMod val="50000"/>
                  </a:schemeClr>
                </a:solidFill>
                <a:latin typeface="Arial" panose="020B0604020202020204" pitchFamily="34" charset="0"/>
                <a:cs typeface="Arial" panose="020B0604020202020204" pitchFamily="34" charset="0"/>
              </a:rPr>
              <a:t>Conversión </a:t>
            </a:r>
            <a:r>
              <a:rPr lang="es-VE" sz="1400" b="1" dirty="0" smtClean="0">
                <a:solidFill>
                  <a:schemeClr val="accent3">
                    <a:lumMod val="50000"/>
                  </a:schemeClr>
                </a:solidFill>
                <a:latin typeface="Arial" panose="020B0604020202020204" pitchFamily="34" charset="0"/>
                <a:cs typeface="Arial" panose="020B0604020202020204" pitchFamily="34" charset="0"/>
              </a:rPr>
              <a:t>termoquímica</a:t>
            </a:r>
          </a:p>
          <a:p>
            <a:pPr lvl="0" algn="ctr"/>
            <a:r>
              <a:rPr lang="es-VE" sz="1400" dirty="0" smtClean="0">
                <a:latin typeface="Arial" panose="020B0604020202020204" pitchFamily="34" charset="0"/>
                <a:cs typeface="Arial" panose="020B0604020202020204" pitchFamily="34" charset="0"/>
              </a:rPr>
              <a:t>La </a:t>
            </a:r>
            <a:r>
              <a:rPr lang="es-VE" sz="1400" dirty="0">
                <a:latin typeface="Arial" panose="020B0604020202020204" pitchFamily="34" charset="0"/>
                <a:cs typeface="Arial" panose="020B0604020202020204" pitchFamily="34" charset="0"/>
              </a:rPr>
              <a:t>biomasa es transformada rompiendo los enlaces para la producción de energía, biogás y bioaceites. La biomasa debe contener bajo contenido de humedad y altos valores de materia orgánica. </a:t>
            </a:r>
            <a:r>
              <a:rPr lang="es-VE" sz="1400" dirty="0" smtClean="0">
                <a:latin typeface="Arial" panose="020B0604020202020204" pitchFamily="34" charset="0"/>
                <a:cs typeface="Arial" panose="020B0604020202020204" pitchFamily="34" charset="0"/>
              </a:rPr>
              <a:t>(</a:t>
            </a:r>
            <a:r>
              <a:rPr lang="es-VE" sz="1400" i="1" dirty="0" smtClean="0">
                <a:solidFill>
                  <a:schemeClr val="accent3">
                    <a:lumMod val="75000"/>
                  </a:schemeClr>
                </a:solidFill>
                <a:latin typeface="Arial" panose="020B0604020202020204" pitchFamily="34" charset="0"/>
                <a:cs typeface="Arial" panose="020B0604020202020204" pitchFamily="34" charset="0"/>
              </a:rPr>
              <a:t>Estos </a:t>
            </a:r>
            <a:r>
              <a:rPr lang="es-VE" sz="1400" i="1" dirty="0">
                <a:solidFill>
                  <a:schemeClr val="accent3">
                    <a:lumMod val="75000"/>
                  </a:schemeClr>
                </a:solidFill>
                <a:latin typeface="Arial" panose="020B0604020202020204" pitchFamily="34" charset="0"/>
                <a:cs typeface="Arial" panose="020B0604020202020204" pitchFamily="34" charset="0"/>
              </a:rPr>
              <a:t>procesos son más eficientes que los procesos biológicos cuando se comparan tiempos de reacción y transformación de compuestos </a:t>
            </a:r>
            <a:r>
              <a:rPr lang="es-VE" sz="1400" i="1" dirty="0" smtClean="0">
                <a:solidFill>
                  <a:schemeClr val="accent3">
                    <a:lumMod val="75000"/>
                  </a:schemeClr>
                </a:solidFill>
                <a:latin typeface="Arial" panose="020B0604020202020204" pitchFamily="34" charset="0"/>
                <a:cs typeface="Arial" panose="020B0604020202020204" pitchFamily="34" charset="0"/>
              </a:rPr>
              <a:t>orgánicos</a:t>
            </a:r>
            <a:r>
              <a:rPr lang="es-VE" sz="1400" dirty="0" smtClean="0">
                <a:latin typeface="Arial" panose="020B0604020202020204" pitchFamily="34" charset="0"/>
                <a:cs typeface="Arial" panose="020B0604020202020204" pitchFamily="34" charset="0"/>
              </a:rPr>
              <a:t>) </a:t>
            </a:r>
            <a:endParaRPr lang="es-VE" sz="1400" dirty="0">
              <a:latin typeface="Arial" panose="020B0604020202020204" pitchFamily="34" charset="0"/>
              <a:cs typeface="Arial" panose="020B0604020202020204" pitchFamily="34" charset="0"/>
            </a:endParaRPr>
          </a:p>
        </p:txBody>
      </p:sp>
      <p:sp>
        <p:nvSpPr>
          <p:cNvPr id="3" name="2 Rectángulo"/>
          <p:cNvSpPr/>
          <p:nvPr/>
        </p:nvSpPr>
        <p:spPr>
          <a:xfrm>
            <a:off x="3715257" y="1616768"/>
            <a:ext cx="4572000" cy="1200329"/>
          </a:xfrm>
          <a:prstGeom prst="rect">
            <a:avLst/>
          </a:prstGeom>
        </p:spPr>
        <p:txBody>
          <a:bodyPr>
            <a:spAutoFit/>
          </a:bodyPr>
          <a:lstStyle/>
          <a:p>
            <a:pPr algn="ctr"/>
            <a:r>
              <a:rPr lang="es-VE" sz="1200" b="1" dirty="0" smtClean="0">
                <a:solidFill>
                  <a:srgbClr val="354800"/>
                </a:solidFill>
                <a:latin typeface="Arial" panose="020B0604020202020204" pitchFamily="34" charset="0"/>
                <a:cs typeface="Arial" panose="020B0604020202020204" pitchFamily="34" charset="0"/>
              </a:rPr>
              <a:t>Combustión</a:t>
            </a:r>
          </a:p>
          <a:p>
            <a:pPr algn="ctr"/>
            <a:r>
              <a:rPr lang="es-VE" sz="1200" dirty="0" smtClean="0">
                <a:latin typeface="Arial" panose="020B0604020202020204" pitchFamily="34" charset="0"/>
                <a:cs typeface="Arial" panose="020B0604020202020204" pitchFamily="34" charset="0"/>
              </a:rPr>
              <a:t>Quema de combustible para extraer la energía en forma de calor, generándose aproximadamente el 90% de la energía obtenida a través de la biomasa. Durante la combustión, el carbono se transforma en dióxido de carbono y el hidrógeno en agua. El azufre se convierte en SO</a:t>
            </a:r>
            <a:r>
              <a:rPr lang="es-VE" sz="1200" baseline="-25000" dirty="0" smtClean="0">
                <a:latin typeface="Arial" panose="020B0604020202020204" pitchFamily="34" charset="0"/>
                <a:cs typeface="Arial" panose="020B0604020202020204" pitchFamily="34" charset="0"/>
              </a:rPr>
              <a:t>2</a:t>
            </a:r>
            <a:r>
              <a:rPr lang="es-VE" sz="1200" dirty="0" smtClean="0">
                <a:latin typeface="Arial" panose="020B0604020202020204" pitchFamily="34" charset="0"/>
                <a:cs typeface="Arial" panose="020B0604020202020204" pitchFamily="34" charset="0"/>
              </a:rPr>
              <a:t> y el nitrógeno a </a:t>
            </a:r>
            <a:r>
              <a:rPr lang="es-VE" sz="1200" dirty="0" err="1" smtClean="0">
                <a:latin typeface="Arial" panose="020B0604020202020204" pitchFamily="34" charset="0"/>
                <a:cs typeface="Arial" panose="020B0604020202020204" pitchFamily="34" charset="0"/>
              </a:rPr>
              <a:t>NO</a:t>
            </a:r>
            <a:r>
              <a:rPr lang="es-VE" sz="1200" baseline="-25000" dirty="0" err="1" smtClean="0">
                <a:latin typeface="Arial" panose="020B0604020202020204" pitchFamily="34" charset="0"/>
                <a:cs typeface="Arial" panose="020B0604020202020204" pitchFamily="34" charset="0"/>
              </a:rPr>
              <a:t>x</a:t>
            </a:r>
            <a:endParaRPr lang="es-VE" sz="1200" dirty="0">
              <a:latin typeface="Arial" panose="020B0604020202020204" pitchFamily="34" charset="0"/>
              <a:cs typeface="Arial" panose="020B0604020202020204" pitchFamily="34" charset="0"/>
            </a:endParaRPr>
          </a:p>
        </p:txBody>
      </p:sp>
      <p:sp>
        <p:nvSpPr>
          <p:cNvPr id="4" name="3 Rectángulo"/>
          <p:cNvSpPr/>
          <p:nvPr/>
        </p:nvSpPr>
        <p:spPr>
          <a:xfrm>
            <a:off x="3995936" y="3861048"/>
            <a:ext cx="3816424" cy="1169551"/>
          </a:xfrm>
          <a:prstGeom prst="rect">
            <a:avLst/>
          </a:prstGeom>
        </p:spPr>
        <p:txBody>
          <a:bodyPr wrap="square">
            <a:spAutoFit/>
          </a:bodyPr>
          <a:lstStyle/>
          <a:p>
            <a:pPr algn="ctr"/>
            <a:r>
              <a:rPr lang="es-VE" sz="1200" b="1" dirty="0" smtClean="0">
                <a:solidFill>
                  <a:srgbClr val="354800"/>
                </a:solidFill>
                <a:latin typeface="Arial" panose="020B0604020202020204" pitchFamily="34" charset="0"/>
                <a:cs typeface="Arial" panose="020B0604020202020204" pitchFamily="34" charset="0"/>
              </a:rPr>
              <a:t>Gasificación</a:t>
            </a:r>
            <a:endParaRPr lang="es-VE" sz="1200" dirty="0">
              <a:latin typeface="Arial" panose="020B0604020202020204" pitchFamily="34" charset="0"/>
              <a:cs typeface="Arial" panose="020B0604020202020204" pitchFamily="34" charset="0"/>
            </a:endParaRPr>
          </a:p>
          <a:p>
            <a:pPr algn="ctr"/>
            <a:r>
              <a:rPr lang="es-VE" sz="1200" dirty="0" smtClean="0">
                <a:latin typeface="Arial" panose="020B0604020202020204" pitchFamily="34" charset="0"/>
                <a:cs typeface="Arial" panose="020B0604020202020204" pitchFamily="34" charset="0"/>
              </a:rPr>
              <a:t>En un </a:t>
            </a:r>
            <a:r>
              <a:rPr lang="es-VE" sz="1200" dirty="0" err="1" smtClean="0">
                <a:latin typeface="Arial" panose="020B0604020202020204" pitchFamily="34" charset="0"/>
                <a:cs typeface="Arial" panose="020B0604020202020204" pitchFamily="34" charset="0"/>
              </a:rPr>
              <a:t>gasificador</a:t>
            </a:r>
            <a:r>
              <a:rPr lang="es-VE" sz="1200" dirty="0" smtClean="0">
                <a:latin typeface="Arial" panose="020B0604020202020204" pitchFamily="34" charset="0"/>
                <a:cs typeface="Arial" panose="020B0604020202020204" pitchFamily="34" charset="0"/>
              </a:rPr>
              <a:t>, la biomasa se convierte a gas. A T mayor a 1200 °C, (H</a:t>
            </a:r>
            <a:r>
              <a:rPr lang="es-VE" sz="900" dirty="0" smtClean="0">
                <a:latin typeface="Arial" panose="020B0604020202020204" pitchFamily="34" charset="0"/>
                <a:cs typeface="Arial" panose="020B0604020202020204" pitchFamily="34" charset="0"/>
              </a:rPr>
              <a:t>2</a:t>
            </a:r>
            <a:r>
              <a:rPr lang="es-VE" sz="1200" dirty="0" smtClean="0">
                <a:latin typeface="Arial" panose="020B0604020202020204" pitchFamily="34" charset="0"/>
                <a:cs typeface="Arial" panose="020B0604020202020204" pitchFamily="34" charset="0"/>
              </a:rPr>
              <a:t>  y CO). A T Menores (CH</a:t>
            </a:r>
            <a:r>
              <a:rPr lang="es-VE" sz="900" dirty="0" smtClean="0">
                <a:latin typeface="Arial" panose="020B0604020202020204" pitchFamily="34" charset="0"/>
                <a:cs typeface="Arial" panose="020B0604020202020204" pitchFamily="34" charset="0"/>
              </a:rPr>
              <a:t>4</a:t>
            </a:r>
            <a:r>
              <a:rPr lang="es-VE" sz="1200" dirty="0" smtClean="0">
                <a:latin typeface="Arial" panose="020B0604020202020204" pitchFamily="34" charset="0"/>
                <a:cs typeface="Arial" panose="020B0604020202020204" pitchFamily="34" charset="0"/>
              </a:rPr>
              <a:t>, CO</a:t>
            </a:r>
            <a:r>
              <a:rPr lang="es-VE" sz="900" dirty="0" smtClean="0">
                <a:latin typeface="Arial" panose="020B0604020202020204" pitchFamily="34" charset="0"/>
                <a:cs typeface="Arial" panose="020B0604020202020204" pitchFamily="34" charset="0"/>
              </a:rPr>
              <a:t>2</a:t>
            </a:r>
            <a:r>
              <a:rPr lang="es-VE" sz="1200" dirty="0" smtClean="0">
                <a:latin typeface="Arial" panose="020B0604020202020204" pitchFamily="34" charset="0"/>
                <a:cs typeface="Arial" panose="020B0604020202020204" pitchFamily="34" charset="0"/>
              </a:rPr>
              <a:t>, impurezas). </a:t>
            </a:r>
          </a:p>
          <a:p>
            <a:pPr algn="ctr"/>
            <a:r>
              <a:rPr lang="es-VE" sz="1000" dirty="0" smtClean="0">
                <a:solidFill>
                  <a:schemeClr val="accent3">
                    <a:lumMod val="75000"/>
                  </a:schemeClr>
                </a:solidFill>
                <a:latin typeface="Arial" panose="020B0604020202020204" pitchFamily="34" charset="0"/>
                <a:cs typeface="Arial" panose="020B0604020202020204" pitchFamily="34" charset="0"/>
              </a:rPr>
              <a:t>Es un proceso más eficiente que la combustión y la pirolisis y es el mejor proceso para generar hidrógeno de biomasa</a:t>
            </a:r>
            <a:r>
              <a:rPr lang="es-VE" sz="1200" dirty="0" smtClean="0">
                <a:latin typeface="Arial" panose="020B0604020202020204" pitchFamily="34" charset="0"/>
                <a:cs typeface="Arial" panose="020B0604020202020204" pitchFamily="34" charset="0"/>
              </a:rPr>
              <a:t>. </a:t>
            </a:r>
          </a:p>
        </p:txBody>
      </p:sp>
      <p:sp>
        <p:nvSpPr>
          <p:cNvPr id="5" name="4 Rectángulo"/>
          <p:cNvSpPr/>
          <p:nvPr/>
        </p:nvSpPr>
        <p:spPr>
          <a:xfrm>
            <a:off x="156638" y="1559410"/>
            <a:ext cx="3263234" cy="1277273"/>
          </a:xfrm>
          <a:prstGeom prst="rect">
            <a:avLst/>
          </a:prstGeom>
        </p:spPr>
        <p:txBody>
          <a:bodyPr wrap="square">
            <a:spAutoFit/>
          </a:bodyPr>
          <a:lstStyle/>
          <a:p>
            <a:pPr algn="ctr"/>
            <a:r>
              <a:rPr lang="es-VE" sz="1100" b="1" dirty="0" smtClean="0">
                <a:solidFill>
                  <a:srgbClr val="354800"/>
                </a:solidFill>
                <a:latin typeface="Arial" panose="020B0604020202020204" pitchFamily="34" charset="0"/>
                <a:cs typeface="Arial" panose="020B0604020202020204" pitchFamily="34" charset="0"/>
              </a:rPr>
              <a:t>Pirolisis</a:t>
            </a:r>
          </a:p>
          <a:p>
            <a:pPr algn="ctr"/>
            <a:r>
              <a:rPr lang="es-VE" sz="1100" dirty="0">
                <a:latin typeface="Arial" panose="020B0604020202020204" pitchFamily="34" charset="0"/>
                <a:cs typeface="Arial" panose="020B0604020202020204" pitchFamily="34" charset="0"/>
              </a:rPr>
              <a:t>Se</a:t>
            </a:r>
            <a:r>
              <a:rPr lang="es-VE" sz="1100" b="1" dirty="0" smtClean="0">
                <a:solidFill>
                  <a:srgbClr val="354800"/>
                </a:solidFill>
                <a:latin typeface="Arial" panose="020B0604020202020204" pitchFamily="34" charset="0"/>
                <a:cs typeface="Arial" panose="020B0604020202020204" pitchFamily="34" charset="0"/>
              </a:rPr>
              <a:t> </a:t>
            </a:r>
            <a:r>
              <a:rPr lang="es-VE" sz="1100" dirty="0" smtClean="0">
                <a:latin typeface="Arial" panose="020B0604020202020204" pitchFamily="34" charset="0"/>
                <a:cs typeface="Arial" panose="020B0604020202020204" pitchFamily="34" charset="0"/>
              </a:rPr>
              <a:t>aplican temperaturas específicas para transformar la biomasa en productos sólidos, líquidos y gaseosos (hidrógeno, metano, monóxido de carbono, dióxido de carbono, alquitrán, aceites)</a:t>
            </a:r>
          </a:p>
          <a:p>
            <a:pPr algn="ctr"/>
            <a:r>
              <a:rPr lang="es-VE" sz="1100" dirty="0" smtClean="0">
                <a:solidFill>
                  <a:schemeClr val="accent3">
                    <a:lumMod val="75000"/>
                  </a:schemeClr>
                </a:solidFill>
                <a:latin typeface="Arial" panose="020B0604020202020204" pitchFamily="34" charset="0"/>
                <a:cs typeface="Arial" panose="020B0604020202020204" pitchFamily="34" charset="0"/>
              </a:rPr>
              <a:t> (biocarbón</a:t>
            </a:r>
            <a:r>
              <a:rPr lang="es-VE" sz="1100" dirty="0">
                <a:solidFill>
                  <a:schemeClr val="accent3">
                    <a:lumMod val="75000"/>
                  </a:schemeClr>
                </a:solidFill>
                <a:latin typeface="Arial" panose="020B0604020202020204" pitchFamily="34" charset="0"/>
                <a:cs typeface="Arial" panose="020B0604020202020204" pitchFamily="34" charset="0"/>
              </a:rPr>
              <a:t> </a:t>
            </a:r>
            <a:r>
              <a:rPr lang="es-VE" sz="1100" dirty="0" smtClean="0">
                <a:solidFill>
                  <a:schemeClr val="accent3">
                    <a:lumMod val="75000"/>
                  </a:schemeClr>
                </a:solidFill>
                <a:latin typeface="Arial" panose="020B0604020202020204" pitchFamily="34" charset="0"/>
                <a:cs typeface="Arial" panose="020B0604020202020204" pitchFamily="34" charset="0"/>
              </a:rPr>
              <a:t>y combustibles líquidos)</a:t>
            </a:r>
          </a:p>
        </p:txBody>
      </p:sp>
      <p:sp>
        <p:nvSpPr>
          <p:cNvPr id="6" name="5 Rectángulo"/>
          <p:cNvSpPr/>
          <p:nvPr/>
        </p:nvSpPr>
        <p:spPr>
          <a:xfrm>
            <a:off x="72267" y="3976792"/>
            <a:ext cx="3431976" cy="1446550"/>
          </a:xfrm>
          <a:prstGeom prst="rect">
            <a:avLst/>
          </a:prstGeom>
        </p:spPr>
        <p:txBody>
          <a:bodyPr wrap="square">
            <a:spAutoFit/>
          </a:bodyPr>
          <a:lstStyle/>
          <a:p>
            <a:pPr algn="ctr"/>
            <a:r>
              <a:rPr lang="es-VE" sz="1100" b="1" dirty="0" smtClean="0">
                <a:solidFill>
                  <a:srgbClr val="354800"/>
                </a:solidFill>
                <a:latin typeface="Arial" panose="020B0604020202020204" pitchFamily="34" charset="0"/>
                <a:cs typeface="Arial" panose="020B0604020202020204" pitchFamily="34" charset="0"/>
              </a:rPr>
              <a:t>Licuefacción</a:t>
            </a:r>
          </a:p>
          <a:p>
            <a:pPr algn="ctr"/>
            <a:r>
              <a:rPr lang="es-VE" sz="1100" b="1" dirty="0" smtClean="0">
                <a:solidFill>
                  <a:srgbClr val="354800"/>
                </a:solidFill>
                <a:latin typeface="Arial" panose="020B0604020202020204" pitchFamily="34" charset="0"/>
                <a:cs typeface="Arial" panose="020B0604020202020204" pitchFamily="34" charset="0"/>
              </a:rPr>
              <a:t> </a:t>
            </a:r>
            <a:r>
              <a:rPr lang="es-VE" sz="1100" dirty="0" smtClean="0">
                <a:latin typeface="Arial" panose="020B0604020202020204" pitchFamily="34" charset="0"/>
                <a:cs typeface="Arial" panose="020B0604020202020204" pitchFamily="34" charset="0"/>
              </a:rPr>
              <a:t>También llamada </a:t>
            </a:r>
            <a:r>
              <a:rPr lang="es-VE" sz="1100" i="1" dirty="0" smtClean="0">
                <a:solidFill>
                  <a:schemeClr val="accent3">
                    <a:lumMod val="75000"/>
                  </a:schemeClr>
                </a:solidFill>
                <a:latin typeface="Arial" panose="020B0604020202020204" pitchFamily="34" charset="0"/>
                <a:cs typeface="Arial" panose="020B0604020202020204" pitchFamily="34" charset="0"/>
              </a:rPr>
              <a:t>licuefacción hidrotérmica</a:t>
            </a:r>
            <a:endParaRPr lang="es-VE" sz="1100" dirty="0">
              <a:latin typeface="Arial" panose="020B0604020202020204" pitchFamily="34" charset="0"/>
              <a:cs typeface="Arial" panose="020B0604020202020204" pitchFamily="34" charset="0"/>
            </a:endParaRPr>
          </a:p>
          <a:p>
            <a:pPr algn="ctr"/>
            <a:r>
              <a:rPr lang="es-VE" sz="1100" dirty="0" smtClean="0">
                <a:latin typeface="Arial" panose="020B0604020202020204" pitchFamily="34" charset="0"/>
                <a:cs typeface="Arial" panose="020B0604020202020204" pitchFamily="34" charset="0"/>
              </a:rPr>
              <a:t> (medio acuoso T: 280 y 370 °C y altas presiones de 10 – 25 </a:t>
            </a:r>
            <a:r>
              <a:rPr lang="es-VE" sz="1100" dirty="0" err="1" smtClean="0">
                <a:latin typeface="Arial" panose="020B0604020202020204" pitchFamily="34" charset="0"/>
                <a:cs typeface="Arial" panose="020B0604020202020204" pitchFamily="34" charset="0"/>
              </a:rPr>
              <a:t>MPa</a:t>
            </a:r>
            <a:r>
              <a:rPr lang="es-VE" sz="1100" dirty="0" smtClean="0">
                <a:latin typeface="Arial" panose="020B0604020202020204" pitchFamily="34" charset="0"/>
                <a:cs typeface="Arial" panose="020B0604020202020204" pitchFamily="34" charset="0"/>
              </a:rPr>
              <a:t> (</a:t>
            </a:r>
            <a:r>
              <a:rPr lang="es-VE" sz="1100" dirty="0" err="1" smtClean="0">
                <a:latin typeface="Arial" panose="020B0604020202020204" pitchFamily="34" charset="0"/>
                <a:cs typeface="Arial" panose="020B0604020202020204" pitchFamily="34" charset="0"/>
              </a:rPr>
              <a:t>megapascal</a:t>
            </a:r>
            <a:r>
              <a:rPr lang="es-VE" sz="1100" dirty="0" smtClean="0">
                <a:latin typeface="Arial" panose="020B0604020202020204" pitchFamily="34" charset="0"/>
                <a:cs typeface="Arial" panose="020B0604020202020204" pitchFamily="34" charset="0"/>
              </a:rPr>
              <a:t>). (Diferentes tipos de biomasa, sin embargo los residuos de algas son ideales). </a:t>
            </a:r>
          </a:p>
          <a:p>
            <a:pPr algn="ctr"/>
            <a:r>
              <a:rPr lang="es-VE" sz="1100" dirty="0" smtClean="0">
                <a:solidFill>
                  <a:schemeClr val="accent3">
                    <a:lumMod val="75000"/>
                  </a:schemeClr>
                </a:solidFill>
                <a:latin typeface="Arial" panose="020B0604020202020204" pitchFamily="34" charset="0"/>
                <a:cs typeface="Arial" panose="020B0604020202020204" pitchFamily="34" charset="0"/>
              </a:rPr>
              <a:t>Se obtiene el bioaceite que puede  transformarse a biocombustibles.  </a:t>
            </a:r>
            <a:endParaRPr lang="es-VE" sz="1100" dirty="0">
              <a:solidFill>
                <a:schemeClr val="accent3">
                  <a:lumMod val="75000"/>
                </a:schemeClr>
              </a:solidFill>
              <a:latin typeface="Arial" panose="020B0604020202020204" pitchFamily="34" charset="0"/>
              <a:cs typeface="Arial" panose="020B0604020202020204" pitchFamily="34" charset="0"/>
            </a:endParaRPr>
          </a:p>
        </p:txBody>
      </p:sp>
      <p:cxnSp>
        <p:nvCxnSpPr>
          <p:cNvPr id="8" name="7 Conector recto de flecha"/>
          <p:cNvCxnSpPr/>
          <p:nvPr/>
        </p:nvCxnSpPr>
        <p:spPr>
          <a:xfrm flipH="1">
            <a:off x="1115616" y="1358191"/>
            <a:ext cx="1656184" cy="270609"/>
          </a:xfrm>
          <a:prstGeom prst="straightConnector1">
            <a:avLst/>
          </a:prstGeom>
          <a:ln>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9" name="AutoShape 2" descr="Pirolisis catalítica de residuos plásticos para producir combustibles — Hive"/>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VE"/>
          </a:p>
        </p:txBody>
      </p:sp>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1418" y="2861828"/>
            <a:ext cx="2808312" cy="859829"/>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1" name="10 Conector recto de flecha"/>
          <p:cNvCxnSpPr/>
          <p:nvPr/>
        </p:nvCxnSpPr>
        <p:spPr>
          <a:xfrm>
            <a:off x="4572000" y="1373868"/>
            <a:ext cx="864096" cy="290650"/>
          </a:xfrm>
          <a:prstGeom prst="straightConnector1">
            <a:avLst/>
          </a:prstGeom>
          <a:ln>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12" name="AutoShape 5" descr="Combustible, comburente y enería de activación."/>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VE"/>
          </a:p>
        </p:txBody>
      </p:sp>
      <p:pic>
        <p:nvPicPr>
          <p:cNvPr id="3080" name="Picture 8" descr="Temas de ciencia: Reacciones de combustión en el entorno cotidian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59358" y="2854616"/>
            <a:ext cx="3283797" cy="86415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rgbClr val="FFFFFF"/>
                </a:solidFill>
              </a14:hiddenFill>
            </a:ext>
          </a:extLst>
        </p:spPr>
      </p:pic>
      <p:cxnSp>
        <p:nvCxnSpPr>
          <p:cNvPr id="14" name="13 Conector recto de flecha"/>
          <p:cNvCxnSpPr/>
          <p:nvPr/>
        </p:nvCxnSpPr>
        <p:spPr>
          <a:xfrm flipH="1">
            <a:off x="3131840" y="1373868"/>
            <a:ext cx="372403" cy="2703204"/>
          </a:xfrm>
          <a:prstGeom prst="straightConnector1">
            <a:avLst/>
          </a:prstGeom>
          <a:ln>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16" name="AutoShape 10" descr="Bioenergía - Nuevo biocarburante con algas en el laboratorio, pero ni un  litro a la venta - Energías Renovables, el periodismo de las energías  limpias."/>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VE"/>
          </a:p>
        </p:txBody>
      </p:sp>
      <p:pic>
        <p:nvPicPr>
          <p:cNvPr id="3083" name="Picture 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2775" y="5423342"/>
            <a:ext cx="2375049" cy="133002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84" name="Picture 1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72000" y="5157192"/>
            <a:ext cx="3048000" cy="150495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9" name="18 Conector recto de flecha"/>
          <p:cNvCxnSpPr/>
          <p:nvPr/>
        </p:nvCxnSpPr>
        <p:spPr>
          <a:xfrm>
            <a:off x="3504243" y="1373868"/>
            <a:ext cx="779725" cy="2602924"/>
          </a:xfrm>
          <a:prstGeom prst="straightConnector1">
            <a:avLst/>
          </a:prstGeom>
          <a:ln>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8429428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627784" y="1394237"/>
            <a:ext cx="3398687" cy="461665"/>
          </a:xfrm>
          <a:prstGeom prst="rect">
            <a:avLst/>
          </a:prstGeom>
        </p:spPr>
        <p:txBody>
          <a:bodyPr wrap="none">
            <a:spAutoFit/>
          </a:bodyPr>
          <a:lstStyle/>
          <a:p>
            <a:r>
              <a:rPr lang="es-VE" sz="2400" b="1" dirty="0">
                <a:solidFill>
                  <a:schemeClr val="accent3">
                    <a:lumMod val="75000"/>
                  </a:schemeClr>
                </a:solidFill>
                <a:latin typeface="Arial" panose="020B0604020202020204" pitchFamily="34" charset="0"/>
                <a:cs typeface="Arial" panose="020B0604020202020204" pitchFamily="34" charset="0"/>
              </a:rPr>
              <a:t>Resultados y análisis </a:t>
            </a:r>
            <a:endParaRPr lang="es-VE" sz="2400" dirty="0">
              <a:solidFill>
                <a:schemeClr val="accent3">
                  <a:lumMod val="75000"/>
                </a:schemeClr>
              </a:solidFill>
              <a:latin typeface="Arial" panose="020B0604020202020204" pitchFamily="34" charset="0"/>
              <a:cs typeface="Arial" panose="020B0604020202020204" pitchFamily="34" charset="0"/>
            </a:endParaRPr>
          </a:p>
        </p:txBody>
      </p:sp>
      <p:sp>
        <p:nvSpPr>
          <p:cNvPr id="3" name="2 Rectángulo"/>
          <p:cNvSpPr/>
          <p:nvPr/>
        </p:nvSpPr>
        <p:spPr>
          <a:xfrm>
            <a:off x="981479" y="2146893"/>
            <a:ext cx="7488832" cy="369332"/>
          </a:xfrm>
          <a:prstGeom prst="rect">
            <a:avLst/>
          </a:prstGeom>
        </p:spPr>
        <p:txBody>
          <a:bodyPr wrap="square">
            <a:spAutoFit/>
          </a:bodyPr>
          <a:lstStyle/>
          <a:p>
            <a:pPr lvl="0"/>
            <a:r>
              <a:rPr lang="es-VE" b="1" dirty="0">
                <a:solidFill>
                  <a:srgbClr val="354800"/>
                </a:solidFill>
              </a:rPr>
              <a:t>Evolución de las Tecnologías para la producción de los biocombustibles </a:t>
            </a:r>
            <a:endParaRPr lang="es-VE" dirty="0">
              <a:solidFill>
                <a:srgbClr val="354800"/>
              </a:solidFill>
            </a:endParaRPr>
          </a:p>
        </p:txBody>
      </p:sp>
      <p:pic>
        <p:nvPicPr>
          <p:cNvPr id="4" name="3 Imagen"/>
          <p:cNvPicPr/>
          <p:nvPr/>
        </p:nvPicPr>
        <p:blipFill>
          <a:blip r:embed="rId2">
            <a:extLst>
              <a:ext uri="{28A0092B-C50C-407E-A947-70E740481C1C}">
                <a14:useLocalDpi xmlns:a14="http://schemas.microsoft.com/office/drawing/2010/main" val="0"/>
              </a:ext>
            </a:extLst>
          </a:blip>
          <a:srcRect/>
          <a:stretch>
            <a:fillRect/>
          </a:stretch>
        </p:blipFill>
        <p:spPr bwMode="auto">
          <a:xfrm>
            <a:off x="2224722" y="2834441"/>
            <a:ext cx="4694555" cy="2736215"/>
          </a:xfrm>
          <a:prstGeom prst="rect">
            <a:avLst/>
          </a:prstGeom>
          <a:noFill/>
        </p:spPr>
      </p:pic>
      <p:sp>
        <p:nvSpPr>
          <p:cNvPr id="5" name="4 Rectángulo"/>
          <p:cNvSpPr/>
          <p:nvPr/>
        </p:nvSpPr>
        <p:spPr>
          <a:xfrm>
            <a:off x="971600" y="5570656"/>
            <a:ext cx="7272808" cy="738664"/>
          </a:xfrm>
          <a:prstGeom prst="rect">
            <a:avLst/>
          </a:prstGeom>
        </p:spPr>
        <p:txBody>
          <a:bodyPr wrap="square">
            <a:spAutoFit/>
          </a:bodyPr>
          <a:lstStyle/>
          <a:p>
            <a:pPr algn="ctr"/>
            <a:r>
              <a:rPr lang="es-VE" sz="1400" b="1" dirty="0">
                <a:solidFill>
                  <a:srgbClr val="354800"/>
                </a:solidFill>
                <a:latin typeface="Arial" panose="020B0604020202020204" pitchFamily="34" charset="0"/>
                <a:cs typeface="Arial" panose="020B0604020202020204" pitchFamily="34" charset="0"/>
              </a:rPr>
              <a:t>Tendencia de las publicaciones en biocombustibles</a:t>
            </a:r>
          </a:p>
          <a:p>
            <a:pPr algn="ctr"/>
            <a:r>
              <a:rPr lang="es-VE" sz="1400" dirty="0">
                <a:latin typeface="Arial" panose="020B0604020202020204" pitchFamily="34" charset="0"/>
                <a:cs typeface="Arial" panose="020B0604020202020204" pitchFamily="34" charset="0"/>
              </a:rPr>
              <a:t>Fuente: elaboración propia, datos tomados de la base de datos </a:t>
            </a:r>
            <a:r>
              <a:rPr lang="es-VE" sz="1400" i="1" dirty="0">
                <a:latin typeface="Arial" panose="020B0604020202020204" pitchFamily="34" charset="0"/>
                <a:cs typeface="Arial" panose="020B0604020202020204" pitchFamily="34" charset="0"/>
              </a:rPr>
              <a:t>Lens.org</a:t>
            </a:r>
            <a:r>
              <a:rPr lang="es-VE" sz="1400" dirty="0">
                <a:latin typeface="Arial" panose="020B0604020202020204" pitchFamily="34" charset="0"/>
                <a:cs typeface="Arial" panose="020B0604020202020204" pitchFamily="34" charset="0"/>
              </a:rPr>
              <a:t> (2022)</a:t>
            </a:r>
          </a:p>
          <a:p>
            <a:pPr algn="ctr"/>
            <a:r>
              <a:rPr lang="es-VE" sz="1400" dirty="0">
                <a:latin typeface="Arial" panose="020B0604020202020204" pitchFamily="34" charset="0"/>
                <a:cs typeface="Arial" panose="020B0604020202020204" pitchFamily="34" charset="0"/>
              </a:rPr>
              <a:t> </a:t>
            </a:r>
          </a:p>
        </p:txBody>
      </p:sp>
      <p:pic>
        <p:nvPicPr>
          <p:cNvPr id="6" name="Picture 2" descr="Aprender inglés en la Universidad Católica Andrés Bello | ABA English">
            <a:extLst>
              <a:ext uri="{FF2B5EF4-FFF2-40B4-BE49-F238E27FC236}">
                <a16:creationId xmlns="" xmlns:a16="http://schemas.microsoft.com/office/drawing/2014/main" id="{B9A623D8-FEC4-4274-9E0C-543C06A43930}"/>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6473" b="32849"/>
          <a:stretch/>
        </p:blipFill>
        <p:spPr bwMode="auto">
          <a:xfrm>
            <a:off x="155802" y="141513"/>
            <a:ext cx="5428569" cy="685801"/>
          </a:xfrm>
          <a:prstGeom prst="rect">
            <a:avLst/>
          </a:prstGeom>
          <a:noFill/>
          <a:extLst>
            <a:ext uri="{909E8E84-426E-40DD-AFC4-6F175D3DCCD1}">
              <a14:hiddenFill xmlns:a14="http://schemas.microsoft.com/office/drawing/2010/main">
                <a:solidFill>
                  <a:srgbClr val="FFFFFF"/>
                </a:solidFill>
              </a14:hiddenFill>
            </a:ext>
          </a:extLst>
        </p:spPr>
      </p:pic>
      <p:sp>
        <p:nvSpPr>
          <p:cNvPr id="7" name="CuadroTexto 6"/>
          <p:cNvSpPr txBox="1"/>
          <p:nvPr/>
        </p:nvSpPr>
        <p:spPr>
          <a:xfrm>
            <a:off x="539552" y="693296"/>
            <a:ext cx="4896544" cy="369332"/>
          </a:xfrm>
          <a:prstGeom prst="rect">
            <a:avLst/>
          </a:prstGeom>
          <a:noFill/>
        </p:spPr>
        <p:txBody>
          <a:bodyPr wrap="square" rtlCol="0">
            <a:spAutoFit/>
          </a:bodyPr>
          <a:lstStyle/>
          <a:p>
            <a:r>
              <a:rPr lang="es-VE" b="1" dirty="0" smtClean="0"/>
              <a:t>Centro de Investigación y Desarrollo de Ingeniería </a:t>
            </a:r>
            <a:endParaRPr lang="es-VE" b="1" dirty="0"/>
          </a:p>
        </p:txBody>
      </p:sp>
    </p:spTree>
    <p:extLst>
      <p:ext uri="{BB962C8B-B14F-4D97-AF65-F5344CB8AC3E}">
        <p14:creationId xmlns:p14="http://schemas.microsoft.com/office/powerpoint/2010/main" val="88429428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yacencia">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yacencia">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1572</TotalTime>
  <Words>1275</Words>
  <Application>Microsoft Office PowerPoint</Application>
  <PresentationFormat>Presentación en pantalla (4:3)</PresentationFormat>
  <Paragraphs>109</Paragraphs>
  <Slides>19</Slides>
  <Notes>8</Notes>
  <HiddenSlides>0</HiddenSlides>
  <MMClips>0</MMClips>
  <ScaleCrop>false</ScaleCrop>
  <HeadingPairs>
    <vt:vector size="4" baseType="variant">
      <vt:variant>
        <vt:lpstr>Tema</vt:lpstr>
      </vt:variant>
      <vt:variant>
        <vt:i4>1</vt:i4>
      </vt:variant>
      <vt:variant>
        <vt:lpstr>Títulos de diapositiva</vt:lpstr>
      </vt:variant>
      <vt:variant>
        <vt:i4>19</vt:i4>
      </vt:variant>
    </vt:vector>
  </HeadingPairs>
  <TitlesOfParts>
    <vt:vector size="20" baseType="lpstr">
      <vt:lpstr>Adyacencia</vt:lpstr>
      <vt:lpstr>Biocombustibles y su rol como fuente de energía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Biocombustibles y su rol como fuente de energía</dc:title>
  <dc:creator>Beatriz Soledad</dc:creator>
  <cp:lastModifiedBy>Beatriz Soledad</cp:lastModifiedBy>
  <cp:revision>51</cp:revision>
  <dcterms:created xsi:type="dcterms:W3CDTF">2022-06-06T13:11:03Z</dcterms:created>
  <dcterms:modified xsi:type="dcterms:W3CDTF">2022-07-08T20:56:11Z</dcterms:modified>
</cp:coreProperties>
</file>