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60" r:id="rId4"/>
    <p:sldId id="261" r:id="rId5"/>
    <p:sldId id="264" r:id="rId6"/>
    <p:sldId id="258" r:id="rId7"/>
    <p:sldId id="267" r:id="rId8"/>
    <p:sldId id="262" r:id="rId9"/>
    <p:sldId id="269" r:id="rId10"/>
    <p:sldId id="270" r:id="rId11"/>
    <p:sldId id="271" r:id="rId12"/>
    <p:sldId id="272" r:id="rId13"/>
    <p:sldId id="273" r:id="rId14"/>
    <p:sldId id="274" r:id="rId15"/>
    <p:sldId id="266" r:id="rId16"/>
    <p:sldId id="275" r:id="rId17"/>
  </p:sldIdLst>
  <p:sldSz cx="12192000" cy="6858000"/>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ía Isabel López Echeverría" initials="MILE"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53917"/>
    <a:srgbClr val="007033"/>
    <a:srgbClr val="005C2A"/>
    <a:srgbClr val="001007"/>
    <a:srgbClr val="9BDB81"/>
    <a:srgbClr val="C1E9B1"/>
    <a:srgbClr val="604900"/>
    <a:srgbClr val="684F00"/>
    <a:srgbClr val="FFDA65"/>
    <a:srgbClr val="FFD6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32" autoAdjust="0"/>
  </p:normalViewPr>
  <p:slideViewPr>
    <p:cSldViewPr snapToGrid="0">
      <p:cViewPr varScale="1">
        <p:scale>
          <a:sx n="78" d="100"/>
          <a:sy n="78" d="100"/>
        </p:scale>
        <p:origin x="-114" y="-5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VE"/>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13E5C0-80DC-45BF-82C1-359BC6180407}" type="datetimeFigureOut">
              <a:rPr lang="es-VE" smtClean="0"/>
              <a:t>15/7/2022</a:t>
            </a:fld>
            <a:endParaRPr lang="es-VE"/>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VE"/>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VE"/>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A11394-2496-4443-A0CA-8CC81EAEA81B}" type="slidenum">
              <a:rPr lang="es-VE" smtClean="0"/>
              <a:t>‹Nº›</a:t>
            </a:fld>
            <a:endParaRPr lang="es-VE"/>
          </a:p>
        </p:txBody>
      </p:sp>
    </p:spTree>
    <p:extLst>
      <p:ext uri="{BB962C8B-B14F-4D97-AF65-F5344CB8AC3E}">
        <p14:creationId xmlns:p14="http://schemas.microsoft.com/office/powerpoint/2010/main" val="4243241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VE" dirty="0"/>
              <a:t>Universidad técnica de Delft (Holanda=, </a:t>
            </a:r>
          </a:p>
        </p:txBody>
      </p:sp>
      <p:sp>
        <p:nvSpPr>
          <p:cNvPr id="4" name="Marcador de número de diapositiva 3"/>
          <p:cNvSpPr>
            <a:spLocks noGrp="1"/>
          </p:cNvSpPr>
          <p:nvPr>
            <p:ph type="sldNum" sz="quarter" idx="5"/>
          </p:nvPr>
        </p:nvSpPr>
        <p:spPr/>
        <p:txBody>
          <a:bodyPr/>
          <a:lstStyle/>
          <a:p>
            <a:fld id="{A8A11394-2496-4443-A0CA-8CC81EAEA81B}" type="slidenum">
              <a:rPr lang="es-VE" smtClean="0"/>
              <a:t>9</a:t>
            </a:fld>
            <a:endParaRPr lang="es-VE"/>
          </a:p>
        </p:txBody>
      </p:sp>
    </p:spTree>
    <p:extLst>
      <p:ext uri="{BB962C8B-B14F-4D97-AF65-F5344CB8AC3E}">
        <p14:creationId xmlns:p14="http://schemas.microsoft.com/office/powerpoint/2010/main" val="3306362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VE" dirty="0"/>
              <a:t>Universidad técnica de Delft (Holanda=, </a:t>
            </a:r>
          </a:p>
          <a:p>
            <a:r>
              <a:rPr lang="es-VE" dirty="0"/>
              <a:t>https://ecoinventos.com/innovaciones-energias-renovables-que-te-sorprenderan/#Celulassolaresimpresas</a:t>
            </a:r>
          </a:p>
        </p:txBody>
      </p:sp>
      <p:sp>
        <p:nvSpPr>
          <p:cNvPr id="4" name="Marcador de número de diapositiva 3"/>
          <p:cNvSpPr>
            <a:spLocks noGrp="1"/>
          </p:cNvSpPr>
          <p:nvPr>
            <p:ph type="sldNum" sz="quarter" idx="5"/>
          </p:nvPr>
        </p:nvSpPr>
        <p:spPr/>
        <p:txBody>
          <a:bodyPr/>
          <a:lstStyle/>
          <a:p>
            <a:fld id="{A8A11394-2496-4443-A0CA-8CC81EAEA81B}" type="slidenum">
              <a:rPr lang="es-VE" smtClean="0"/>
              <a:t>10</a:t>
            </a:fld>
            <a:endParaRPr lang="es-VE"/>
          </a:p>
        </p:txBody>
      </p:sp>
    </p:spTree>
    <p:extLst>
      <p:ext uri="{BB962C8B-B14F-4D97-AF65-F5344CB8AC3E}">
        <p14:creationId xmlns:p14="http://schemas.microsoft.com/office/powerpoint/2010/main" val="1052432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VE" dirty="0"/>
              <a:t>Universidad técnica de Delft (Holanda=, </a:t>
            </a:r>
          </a:p>
          <a:p>
            <a:r>
              <a:rPr lang="es-VE" dirty="0"/>
              <a:t>https://ecoinventos.com/innovaciones-energias-renovables-que-te-sorprenderan/#Celulassolaresimpresas</a:t>
            </a:r>
          </a:p>
        </p:txBody>
      </p:sp>
      <p:sp>
        <p:nvSpPr>
          <p:cNvPr id="4" name="Marcador de número de diapositiva 3"/>
          <p:cNvSpPr>
            <a:spLocks noGrp="1"/>
          </p:cNvSpPr>
          <p:nvPr>
            <p:ph type="sldNum" sz="quarter" idx="5"/>
          </p:nvPr>
        </p:nvSpPr>
        <p:spPr/>
        <p:txBody>
          <a:bodyPr/>
          <a:lstStyle/>
          <a:p>
            <a:fld id="{A8A11394-2496-4443-A0CA-8CC81EAEA81B}" type="slidenum">
              <a:rPr lang="es-VE" smtClean="0"/>
              <a:t>11</a:t>
            </a:fld>
            <a:endParaRPr lang="es-VE"/>
          </a:p>
        </p:txBody>
      </p:sp>
    </p:spTree>
    <p:extLst>
      <p:ext uri="{BB962C8B-B14F-4D97-AF65-F5344CB8AC3E}">
        <p14:creationId xmlns:p14="http://schemas.microsoft.com/office/powerpoint/2010/main" val="3754147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VE" dirty="0"/>
              <a:t>Universidad técnica de Delft (Holanda=, </a:t>
            </a:r>
          </a:p>
        </p:txBody>
      </p:sp>
      <p:sp>
        <p:nvSpPr>
          <p:cNvPr id="4" name="Marcador de número de diapositiva 3"/>
          <p:cNvSpPr>
            <a:spLocks noGrp="1"/>
          </p:cNvSpPr>
          <p:nvPr>
            <p:ph type="sldNum" sz="quarter" idx="5"/>
          </p:nvPr>
        </p:nvSpPr>
        <p:spPr/>
        <p:txBody>
          <a:bodyPr/>
          <a:lstStyle/>
          <a:p>
            <a:fld id="{A8A11394-2496-4443-A0CA-8CC81EAEA81B}" type="slidenum">
              <a:rPr lang="es-VE" smtClean="0"/>
              <a:t>12</a:t>
            </a:fld>
            <a:endParaRPr lang="es-VE"/>
          </a:p>
        </p:txBody>
      </p:sp>
    </p:spTree>
    <p:extLst>
      <p:ext uri="{BB962C8B-B14F-4D97-AF65-F5344CB8AC3E}">
        <p14:creationId xmlns:p14="http://schemas.microsoft.com/office/powerpoint/2010/main" val="4201128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VE" dirty="0"/>
              <a:t>Universidad técnica de Delft (Holanda=, </a:t>
            </a:r>
          </a:p>
        </p:txBody>
      </p:sp>
      <p:sp>
        <p:nvSpPr>
          <p:cNvPr id="4" name="Marcador de número de diapositiva 3"/>
          <p:cNvSpPr>
            <a:spLocks noGrp="1"/>
          </p:cNvSpPr>
          <p:nvPr>
            <p:ph type="sldNum" sz="quarter" idx="5"/>
          </p:nvPr>
        </p:nvSpPr>
        <p:spPr/>
        <p:txBody>
          <a:bodyPr/>
          <a:lstStyle/>
          <a:p>
            <a:fld id="{A8A11394-2496-4443-A0CA-8CC81EAEA81B}" type="slidenum">
              <a:rPr lang="es-VE" smtClean="0"/>
              <a:t>13</a:t>
            </a:fld>
            <a:endParaRPr lang="es-VE"/>
          </a:p>
        </p:txBody>
      </p:sp>
    </p:spTree>
    <p:extLst>
      <p:ext uri="{BB962C8B-B14F-4D97-AF65-F5344CB8AC3E}">
        <p14:creationId xmlns:p14="http://schemas.microsoft.com/office/powerpoint/2010/main" val="2782080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EFC8E18-53D6-FF1F-CA7E-C118E70D800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VE"/>
          </a:p>
        </p:txBody>
      </p:sp>
      <p:sp>
        <p:nvSpPr>
          <p:cNvPr id="3" name="Subtítulo 2">
            <a:extLst>
              <a:ext uri="{FF2B5EF4-FFF2-40B4-BE49-F238E27FC236}">
                <a16:creationId xmlns:a16="http://schemas.microsoft.com/office/drawing/2014/main" xmlns="" id="{8C4B3CC0-AC9E-86DA-974E-8E77838081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VE"/>
          </a:p>
        </p:txBody>
      </p:sp>
      <p:sp>
        <p:nvSpPr>
          <p:cNvPr id="4" name="Marcador de fecha 3">
            <a:extLst>
              <a:ext uri="{FF2B5EF4-FFF2-40B4-BE49-F238E27FC236}">
                <a16:creationId xmlns:a16="http://schemas.microsoft.com/office/drawing/2014/main" xmlns="" id="{B143AB2E-337B-F7CE-370F-4A1FD116283D}"/>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5" name="Marcador de pie de página 4">
            <a:extLst>
              <a:ext uri="{FF2B5EF4-FFF2-40B4-BE49-F238E27FC236}">
                <a16:creationId xmlns:a16="http://schemas.microsoft.com/office/drawing/2014/main" xmlns="" id="{C3474852-36CA-C2EE-0594-7067F4B7D346}"/>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xmlns="" id="{93197D87-BB39-E84F-3E86-CF2BFE12F066}"/>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4216897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2DA4279-6C73-239F-3F90-F93964A6B7D1}"/>
              </a:ext>
            </a:extLst>
          </p:cNvPr>
          <p:cNvSpPr>
            <a:spLocks noGrp="1"/>
          </p:cNvSpPr>
          <p:nvPr>
            <p:ph type="title"/>
          </p:nvPr>
        </p:nvSpPr>
        <p:spPr/>
        <p:txBody>
          <a:bodyPr/>
          <a:lstStyle/>
          <a:p>
            <a:r>
              <a:rPr lang="es-ES"/>
              <a:t>Haga clic para modificar el estilo de título del patrón</a:t>
            </a:r>
            <a:endParaRPr lang="es-VE"/>
          </a:p>
        </p:txBody>
      </p:sp>
      <p:sp>
        <p:nvSpPr>
          <p:cNvPr id="3" name="Marcador de texto vertical 2">
            <a:extLst>
              <a:ext uri="{FF2B5EF4-FFF2-40B4-BE49-F238E27FC236}">
                <a16:creationId xmlns:a16="http://schemas.microsoft.com/office/drawing/2014/main" xmlns="" id="{62CD467E-A931-C199-EC90-C3B8F249FB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fecha 3">
            <a:extLst>
              <a:ext uri="{FF2B5EF4-FFF2-40B4-BE49-F238E27FC236}">
                <a16:creationId xmlns:a16="http://schemas.microsoft.com/office/drawing/2014/main" xmlns="" id="{5DDA4050-4DCD-2BB4-4C81-C0CD5718EFB8}"/>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5" name="Marcador de pie de página 4">
            <a:extLst>
              <a:ext uri="{FF2B5EF4-FFF2-40B4-BE49-F238E27FC236}">
                <a16:creationId xmlns:a16="http://schemas.microsoft.com/office/drawing/2014/main" xmlns="" id="{253EDFD1-799E-AA11-B745-A24B2DDD236F}"/>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xmlns="" id="{1AA2587E-1C74-9544-5D17-20E827D54676}"/>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2321766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xmlns="" id="{3B132558-D8FE-DF85-079D-FAC88CEE394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VE"/>
          </a:p>
        </p:txBody>
      </p:sp>
      <p:sp>
        <p:nvSpPr>
          <p:cNvPr id="3" name="Marcador de texto vertical 2">
            <a:extLst>
              <a:ext uri="{FF2B5EF4-FFF2-40B4-BE49-F238E27FC236}">
                <a16:creationId xmlns:a16="http://schemas.microsoft.com/office/drawing/2014/main" xmlns="" id="{6E664B4A-7F4D-D974-BEA2-36367E661341}"/>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fecha 3">
            <a:extLst>
              <a:ext uri="{FF2B5EF4-FFF2-40B4-BE49-F238E27FC236}">
                <a16:creationId xmlns:a16="http://schemas.microsoft.com/office/drawing/2014/main" xmlns="" id="{B11F7F21-4F90-3F49-56E9-C5C9667B9B11}"/>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5" name="Marcador de pie de página 4">
            <a:extLst>
              <a:ext uri="{FF2B5EF4-FFF2-40B4-BE49-F238E27FC236}">
                <a16:creationId xmlns:a16="http://schemas.microsoft.com/office/drawing/2014/main" xmlns="" id="{AD2FDC52-755C-2162-B518-97B412EBCFB6}"/>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xmlns="" id="{D838E778-B4BA-9F70-EA76-37112BE6EABD}"/>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3170133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409A0FF-FD5E-4551-E974-00A0B229BCA4}"/>
              </a:ext>
            </a:extLst>
          </p:cNvPr>
          <p:cNvSpPr>
            <a:spLocks noGrp="1"/>
          </p:cNvSpPr>
          <p:nvPr>
            <p:ph type="title"/>
          </p:nvPr>
        </p:nvSpPr>
        <p:spPr/>
        <p:txBody>
          <a:bodyPr/>
          <a:lstStyle/>
          <a:p>
            <a:r>
              <a:rPr lang="es-ES"/>
              <a:t>Haga clic para modificar el estilo de título del patrón</a:t>
            </a:r>
            <a:endParaRPr lang="es-VE"/>
          </a:p>
        </p:txBody>
      </p:sp>
      <p:sp>
        <p:nvSpPr>
          <p:cNvPr id="3" name="Marcador de contenido 2">
            <a:extLst>
              <a:ext uri="{FF2B5EF4-FFF2-40B4-BE49-F238E27FC236}">
                <a16:creationId xmlns:a16="http://schemas.microsoft.com/office/drawing/2014/main" xmlns="" id="{57A62ADF-EC97-8FC1-21F0-1E8241526F3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fecha 3">
            <a:extLst>
              <a:ext uri="{FF2B5EF4-FFF2-40B4-BE49-F238E27FC236}">
                <a16:creationId xmlns:a16="http://schemas.microsoft.com/office/drawing/2014/main" xmlns="" id="{7D2C88EF-AE6B-AC0F-9875-28A11CC5FD74}"/>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5" name="Marcador de pie de página 4">
            <a:extLst>
              <a:ext uri="{FF2B5EF4-FFF2-40B4-BE49-F238E27FC236}">
                <a16:creationId xmlns:a16="http://schemas.microsoft.com/office/drawing/2014/main" xmlns="" id="{A3762088-0FF5-1AB7-B4AE-16D586DB48AD}"/>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xmlns="" id="{D5B25586-96F6-0165-866A-961827C48663}"/>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2082666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19FBCD8-3106-A2FB-F99E-CDB322CBC63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VE"/>
          </a:p>
        </p:txBody>
      </p:sp>
      <p:sp>
        <p:nvSpPr>
          <p:cNvPr id="3" name="Marcador de texto 2">
            <a:extLst>
              <a:ext uri="{FF2B5EF4-FFF2-40B4-BE49-F238E27FC236}">
                <a16:creationId xmlns:a16="http://schemas.microsoft.com/office/drawing/2014/main" xmlns="" id="{42993641-7AB5-1AD2-1BBF-5112D81F05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xmlns="" id="{0B63CDB4-4F2C-9B57-B7E9-0BE1139DC774}"/>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5" name="Marcador de pie de página 4">
            <a:extLst>
              <a:ext uri="{FF2B5EF4-FFF2-40B4-BE49-F238E27FC236}">
                <a16:creationId xmlns:a16="http://schemas.microsoft.com/office/drawing/2014/main" xmlns="" id="{89FBA6E3-8FAB-452E-1882-1DBD8151863E}"/>
              </a:ext>
            </a:extLst>
          </p:cNvPr>
          <p:cNvSpPr>
            <a:spLocks noGrp="1"/>
          </p:cNvSpPr>
          <p:nvPr>
            <p:ph type="ftr" sz="quarter" idx="11"/>
          </p:nvPr>
        </p:nvSpPr>
        <p:spPr/>
        <p:txBody>
          <a:bodyPr/>
          <a:lstStyle/>
          <a:p>
            <a:endParaRPr lang="es-VE"/>
          </a:p>
        </p:txBody>
      </p:sp>
      <p:sp>
        <p:nvSpPr>
          <p:cNvPr id="6" name="Marcador de número de diapositiva 5">
            <a:extLst>
              <a:ext uri="{FF2B5EF4-FFF2-40B4-BE49-F238E27FC236}">
                <a16:creationId xmlns:a16="http://schemas.microsoft.com/office/drawing/2014/main" xmlns="" id="{16D8DE46-8880-25B1-5A9E-76E65F2E6B8A}"/>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1321945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E22327D-BA5C-58E4-3D41-876B0C050EF4}"/>
              </a:ext>
            </a:extLst>
          </p:cNvPr>
          <p:cNvSpPr>
            <a:spLocks noGrp="1"/>
          </p:cNvSpPr>
          <p:nvPr>
            <p:ph type="title"/>
          </p:nvPr>
        </p:nvSpPr>
        <p:spPr/>
        <p:txBody>
          <a:bodyPr/>
          <a:lstStyle/>
          <a:p>
            <a:r>
              <a:rPr lang="es-ES"/>
              <a:t>Haga clic para modificar el estilo de título del patrón</a:t>
            </a:r>
            <a:endParaRPr lang="es-VE"/>
          </a:p>
        </p:txBody>
      </p:sp>
      <p:sp>
        <p:nvSpPr>
          <p:cNvPr id="3" name="Marcador de contenido 2">
            <a:extLst>
              <a:ext uri="{FF2B5EF4-FFF2-40B4-BE49-F238E27FC236}">
                <a16:creationId xmlns:a16="http://schemas.microsoft.com/office/drawing/2014/main" xmlns="" id="{7149149B-EC1F-572E-C260-F2AEFC8BE648}"/>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contenido 3">
            <a:extLst>
              <a:ext uri="{FF2B5EF4-FFF2-40B4-BE49-F238E27FC236}">
                <a16:creationId xmlns:a16="http://schemas.microsoft.com/office/drawing/2014/main" xmlns="" id="{DE1BC0FC-FD51-22D7-2C40-792EBB7793C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5" name="Marcador de fecha 4">
            <a:extLst>
              <a:ext uri="{FF2B5EF4-FFF2-40B4-BE49-F238E27FC236}">
                <a16:creationId xmlns:a16="http://schemas.microsoft.com/office/drawing/2014/main" xmlns="" id="{BC58038A-F443-8A75-B92B-C4AA0CE6A74F}"/>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6" name="Marcador de pie de página 5">
            <a:extLst>
              <a:ext uri="{FF2B5EF4-FFF2-40B4-BE49-F238E27FC236}">
                <a16:creationId xmlns:a16="http://schemas.microsoft.com/office/drawing/2014/main" xmlns="" id="{5B8E1C56-A1FF-C0A0-275B-A2B05B1ADD7B}"/>
              </a:ext>
            </a:extLst>
          </p:cNvPr>
          <p:cNvSpPr>
            <a:spLocks noGrp="1"/>
          </p:cNvSpPr>
          <p:nvPr>
            <p:ph type="ftr" sz="quarter" idx="11"/>
          </p:nvPr>
        </p:nvSpPr>
        <p:spPr/>
        <p:txBody>
          <a:bodyPr/>
          <a:lstStyle/>
          <a:p>
            <a:endParaRPr lang="es-VE"/>
          </a:p>
        </p:txBody>
      </p:sp>
      <p:sp>
        <p:nvSpPr>
          <p:cNvPr id="7" name="Marcador de número de diapositiva 6">
            <a:extLst>
              <a:ext uri="{FF2B5EF4-FFF2-40B4-BE49-F238E27FC236}">
                <a16:creationId xmlns:a16="http://schemas.microsoft.com/office/drawing/2014/main" xmlns="" id="{8EE40E25-29D8-CAA6-E58E-82055E3DBF52}"/>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2201807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57FFA59-59B5-9744-DBD5-F490C3A70E5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VE"/>
          </a:p>
        </p:txBody>
      </p:sp>
      <p:sp>
        <p:nvSpPr>
          <p:cNvPr id="3" name="Marcador de texto 2">
            <a:extLst>
              <a:ext uri="{FF2B5EF4-FFF2-40B4-BE49-F238E27FC236}">
                <a16:creationId xmlns:a16="http://schemas.microsoft.com/office/drawing/2014/main" xmlns="" id="{995F2D6A-B233-3895-6C6F-940A3E00D8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xmlns="" id="{97DE4B50-4BF3-A282-4C55-DDDDFC6533CF}"/>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5" name="Marcador de texto 4">
            <a:extLst>
              <a:ext uri="{FF2B5EF4-FFF2-40B4-BE49-F238E27FC236}">
                <a16:creationId xmlns:a16="http://schemas.microsoft.com/office/drawing/2014/main" xmlns="" id="{1924E8B9-0473-169E-1234-77ED96807C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xmlns="" id="{14F054FE-552C-4078-CE2F-6649187F6AD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7" name="Marcador de fecha 6">
            <a:extLst>
              <a:ext uri="{FF2B5EF4-FFF2-40B4-BE49-F238E27FC236}">
                <a16:creationId xmlns:a16="http://schemas.microsoft.com/office/drawing/2014/main" xmlns="" id="{907E3C66-DB13-603F-7813-7F6523034BB6}"/>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8" name="Marcador de pie de página 7">
            <a:extLst>
              <a:ext uri="{FF2B5EF4-FFF2-40B4-BE49-F238E27FC236}">
                <a16:creationId xmlns:a16="http://schemas.microsoft.com/office/drawing/2014/main" xmlns="" id="{D67F2A4C-A310-1ED4-10FF-47F6847F3F38}"/>
              </a:ext>
            </a:extLst>
          </p:cNvPr>
          <p:cNvSpPr>
            <a:spLocks noGrp="1"/>
          </p:cNvSpPr>
          <p:nvPr>
            <p:ph type="ftr" sz="quarter" idx="11"/>
          </p:nvPr>
        </p:nvSpPr>
        <p:spPr/>
        <p:txBody>
          <a:bodyPr/>
          <a:lstStyle/>
          <a:p>
            <a:endParaRPr lang="es-VE"/>
          </a:p>
        </p:txBody>
      </p:sp>
      <p:sp>
        <p:nvSpPr>
          <p:cNvPr id="9" name="Marcador de número de diapositiva 8">
            <a:extLst>
              <a:ext uri="{FF2B5EF4-FFF2-40B4-BE49-F238E27FC236}">
                <a16:creationId xmlns:a16="http://schemas.microsoft.com/office/drawing/2014/main" xmlns="" id="{BA31576A-CFDF-1EFB-A524-B184D8C68A0A}"/>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1789178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DBE0CA7-CB79-3468-5E1E-AE7E89914649}"/>
              </a:ext>
            </a:extLst>
          </p:cNvPr>
          <p:cNvSpPr>
            <a:spLocks noGrp="1"/>
          </p:cNvSpPr>
          <p:nvPr>
            <p:ph type="title"/>
          </p:nvPr>
        </p:nvSpPr>
        <p:spPr/>
        <p:txBody>
          <a:bodyPr/>
          <a:lstStyle/>
          <a:p>
            <a:r>
              <a:rPr lang="es-ES"/>
              <a:t>Haga clic para modificar el estilo de título del patrón</a:t>
            </a:r>
            <a:endParaRPr lang="es-VE"/>
          </a:p>
        </p:txBody>
      </p:sp>
      <p:sp>
        <p:nvSpPr>
          <p:cNvPr id="3" name="Marcador de fecha 2">
            <a:extLst>
              <a:ext uri="{FF2B5EF4-FFF2-40B4-BE49-F238E27FC236}">
                <a16:creationId xmlns:a16="http://schemas.microsoft.com/office/drawing/2014/main" xmlns="" id="{A95093EF-6FA0-6529-B21E-BDA31E5CD9E3}"/>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4" name="Marcador de pie de página 3">
            <a:extLst>
              <a:ext uri="{FF2B5EF4-FFF2-40B4-BE49-F238E27FC236}">
                <a16:creationId xmlns:a16="http://schemas.microsoft.com/office/drawing/2014/main" xmlns="" id="{0604856C-7775-8AF1-CEE9-3DA835F5EE9E}"/>
              </a:ext>
            </a:extLst>
          </p:cNvPr>
          <p:cNvSpPr>
            <a:spLocks noGrp="1"/>
          </p:cNvSpPr>
          <p:nvPr>
            <p:ph type="ftr" sz="quarter" idx="11"/>
          </p:nvPr>
        </p:nvSpPr>
        <p:spPr/>
        <p:txBody>
          <a:bodyPr/>
          <a:lstStyle/>
          <a:p>
            <a:endParaRPr lang="es-VE"/>
          </a:p>
        </p:txBody>
      </p:sp>
      <p:sp>
        <p:nvSpPr>
          <p:cNvPr id="5" name="Marcador de número de diapositiva 4">
            <a:extLst>
              <a:ext uri="{FF2B5EF4-FFF2-40B4-BE49-F238E27FC236}">
                <a16:creationId xmlns:a16="http://schemas.microsoft.com/office/drawing/2014/main" xmlns="" id="{980BBCA1-ABB2-6B82-2658-F10341091FDB}"/>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2186773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xmlns="" id="{9EF63ECD-FF40-2C6A-719D-46DC43D2F337}"/>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3" name="Marcador de pie de página 2">
            <a:extLst>
              <a:ext uri="{FF2B5EF4-FFF2-40B4-BE49-F238E27FC236}">
                <a16:creationId xmlns:a16="http://schemas.microsoft.com/office/drawing/2014/main" xmlns="" id="{1B52B356-072A-2EE9-5509-DF5FF5C27346}"/>
              </a:ext>
            </a:extLst>
          </p:cNvPr>
          <p:cNvSpPr>
            <a:spLocks noGrp="1"/>
          </p:cNvSpPr>
          <p:nvPr>
            <p:ph type="ftr" sz="quarter" idx="11"/>
          </p:nvPr>
        </p:nvSpPr>
        <p:spPr/>
        <p:txBody>
          <a:bodyPr/>
          <a:lstStyle/>
          <a:p>
            <a:endParaRPr lang="es-VE"/>
          </a:p>
        </p:txBody>
      </p:sp>
      <p:sp>
        <p:nvSpPr>
          <p:cNvPr id="4" name="Marcador de número de diapositiva 3">
            <a:extLst>
              <a:ext uri="{FF2B5EF4-FFF2-40B4-BE49-F238E27FC236}">
                <a16:creationId xmlns:a16="http://schemas.microsoft.com/office/drawing/2014/main" xmlns="" id="{6E4A217E-1550-8D76-48C5-DF14839D9B09}"/>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4192289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6F63DA4-B4D0-C974-86A0-F9C22555043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VE"/>
          </a:p>
        </p:txBody>
      </p:sp>
      <p:sp>
        <p:nvSpPr>
          <p:cNvPr id="3" name="Marcador de contenido 2">
            <a:extLst>
              <a:ext uri="{FF2B5EF4-FFF2-40B4-BE49-F238E27FC236}">
                <a16:creationId xmlns:a16="http://schemas.microsoft.com/office/drawing/2014/main" xmlns="" id="{1CED4518-13F9-6030-BA4A-A9E2C14C73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texto 3">
            <a:extLst>
              <a:ext uri="{FF2B5EF4-FFF2-40B4-BE49-F238E27FC236}">
                <a16:creationId xmlns:a16="http://schemas.microsoft.com/office/drawing/2014/main" xmlns="" id="{1D018086-BAEA-FBB9-92AC-9302755620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xmlns="" id="{EA25D33C-5CC5-D2F2-C244-A18192915596}"/>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6" name="Marcador de pie de página 5">
            <a:extLst>
              <a:ext uri="{FF2B5EF4-FFF2-40B4-BE49-F238E27FC236}">
                <a16:creationId xmlns:a16="http://schemas.microsoft.com/office/drawing/2014/main" xmlns="" id="{4D176734-583E-9720-8571-FF61DE1130A5}"/>
              </a:ext>
            </a:extLst>
          </p:cNvPr>
          <p:cNvSpPr>
            <a:spLocks noGrp="1"/>
          </p:cNvSpPr>
          <p:nvPr>
            <p:ph type="ftr" sz="quarter" idx="11"/>
          </p:nvPr>
        </p:nvSpPr>
        <p:spPr/>
        <p:txBody>
          <a:bodyPr/>
          <a:lstStyle/>
          <a:p>
            <a:endParaRPr lang="es-VE"/>
          </a:p>
        </p:txBody>
      </p:sp>
      <p:sp>
        <p:nvSpPr>
          <p:cNvPr id="7" name="Marcador de número de diapositiva 6">
            <a:extLst>
              <a:ext uri="{FF2B5EF4-FFF2-40B4-BE49-F238E27FC236}">
                <a16:creationId xmlns:a16="http://schemas.microsoft.com/office/drawing/2014/main" xmlns="" id="{3E5EC4AF-51D6-67EC-FA57-D535DF86BCE1}"/>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4025632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C38988B-7C92-578D-C861-28865CD914A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VE"/>
          </a:p>
        </p:txBody>
      </p:sp>
      <p:sp>
        <p:nvSpPr>
          <p:cNvPr id="3" name="Marcador de posición de imagen 2">
            <a:extLst>
              <a:ext uri="{FF2B5EF4-FFF2-40B4-BE49-F238E27FC236}">
                <a16:creationId xmlns:a16="http://schemas.microsoft.com/office/drawing/2014/main" xmlns="" id="{035D00F2-1266-D94A-37E4-9D401978BB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Marcador de texto 3">
            <a:extLst>
              <a:ext uri="{FF2B5EF4-FFF2-40B4-BE49-F238E27FC236}">
                <a16:creationId xmlns:a16="http://schemas.microsoft.com/office/drawing/2014/main" xmlns="" id="{B7390219-53A9-1270-CB3E-3C93767BE8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xmlns="" id="{35D97D72-0955-2912-901D-E9E1B5445EE8}"/>
              </a:ext>
            </a:extLst>
          </p:cNvPr>
          <p:cNvSpPr>
            <a:spLocks noGrp="1"/>
          </p:cNvSpPr>
          <p:nvPr>
            <p:ph type="dt" sz="half" idx="10"/>
          </p:nvPr>
        </p:nvSpPr>
        <p:spPr/>
        <p:txBody>
          <a:bodyPr/>
          <a:lstStyle/>
          <a:p>
            <a:fld id="{0BDB2860-3E6C-4E14-A9AA-0198958B8832}" type="datetimeFigureOut">
              <a:rPr lang="es-VE" smtClean="0"/>
              <a:t>15/7/2022</a:t>
            </a:fld>
            <a:endParaRPr lang="es-VE"/>
          </a:p>
        </p:txBody>
      </p:sp>
      <p:sp>
        <p:nvSpPr>
          <p:cNvPr id="6" name="Marcador de pie de página 5">
            <a:extLst>
              <a:ext uri="{FF2B5EF4-FFF2-40B4-BE49-F238E27FC236}">
                <a16:creationId xmlns:a16="http://schemas.microsoft.com/office/drawing/2014/main" xmlns="" id="{C9ED8FC9-32E3-A757-BAE8-587326B152F0}"/>
              </a:ext>
            </a:extLst>
          </p:cNvPr>
          <p:cNvSpPr>
            <a:spLocks noGrp="1"/>
          </p:cNvSpPr>
          <p:nvPr>
            <p:ph type="ftr" sz="quarter" idx="11"/>
          </p:nvPr>
        </p:nvSpPr>
        <p:spPr/>
        <p:txBody>
          <a:bodyPr/>
          <a:lstStyle/>
          <a:p>
            <a:endParaRPr lang="es-VE"/>
          </a:p>
        </p:txBody>
      </p:sp>
      <p:sp>
        <p:nvSpPr>
          <p:cNvPr id="7" name="Marcador de número de diapositiva 6">
            <a:extLst>
              <a:ext uri="{FF2B5EF4-FFF2-40B4-BE49-F238E27FC236}">
                <a16:creationId xmlns:a16="http://schemas.microsoft.com/office/drawing/2014/main" xmlns="" id="{E5E6C3A8-CD13-0582-1BA8-871242424E6E}"/>
              </a:ext>
            </a:extLst>
          </p:cNvPr>
          <p:cNvSpPr>
            <a:spLocks noGrp="1"/>
          </p:cNvSpPr>
          <p:nvPr>
            <p:ph type="sldNum" sz="quarter" idx="12"/>
          </p:nvPr>
        </p:nvSpPr>
        <p:spPr/>
        <p:txBody>
          <a:bodyPr/>
          <a:lstStyle/>
          <a:p>
            <a:fld id="{ED48CB8B-6BFD-4E5B-96DB-B834E66D4ABE}" type="slidenum">
              <a:rPr lang="es-VE" smtClean="0"/>
              <a:t>‹Nº›</a:t>
            </a:fld>
            <a:endParaRPr lang="es-VE"/>
          </a:p>
        </p:txBody>
      </p:sp>
    </p:spTree>
    <p:extLst>
      <p:ext uri="{BB962C8B-B14F-4D97-AF65-F5344CB8AC3E}">
        <p14:creationId xmlns:p14="http://schemas.microsoft.com/office/powerpoint/2010/main" val="2213931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2E520418-7686-D0EE-0F17-D2BF88F738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VE"/>
          </a:p>
        </p:txBody>
      </p:sp>
      <p:sp>
        <p:nvSpPr>
          <p:cNvPr id="3" name="Marcador de texto 2">
            <a:extLst>
              <a:ext uri="{FF2B5EF4-FFF2-40B4-BE49-F238E27FC236}">
                <a16:creationId xmlns:a16="http://schemas.microsoft.com/office/drawing/2014/main" xmlns="" id="{81058267-4489-941A-7AA9-B98E455E98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VE"/>
          </a:p>
        </p:txBody>
      </p:sp>
      <p:sp>
        <p:nvSpPr>
          <p:cNvPr id="4" name="Marcador de fecha 3">
            <a:extLst>
              <a:ext uri="{FF2B5EF4-FFF2-40B4-BE49-F238E27FC236}">
                <a16:creationId xmlns:a16="http://schemas.microsoft.com/office/drawing/2014/main" xmlns="" id="{522A8CA4-4DB5-2ADC-C11C-0BE1173FD4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DB2860-3E6C-4E14-A9AA-0198958B8832}" type="datetimeFigureOut">
              <a:rPr lang="es-VE" smtClean="0"/>
              <a:t>15/7/2022</a:t>
            </a:fld>
            <a:endParaRPr lang="es-VE"/>
          </a:p>
        </p:txBody>
      </p:sp>
      <p:sp>
        <p:nvSpPr>
          <p:cNvPr id="5" name="Marcador de pie de página 4">
            <a:extLst>
              <a:ext uri="{FF2B5EF4-FFF2-40B4-BE49-F238E27FC236}">
                <a16:creationId xmlns:a16="http://schemas.microsoft.com/office/drawing/2014/main" xmlns="" id="{95630928-37DC-1781-B5B2-CB23D2849A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Marcador de número de diapositiva 5">
            <a:extLst>
              <a:ext uri="{FF2B5EF4-FFF2-40B4-BE49-F238E27FC236}">
                <a16:creationId xmlns:a16="http://schemas.microsoft.com/office/drawing/2014/main" xmlns="" id="{1A1B9DE4-6CF1-B59A-012E-8544E45079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48CB8B-6BFD-4E5B-96DB-B834E66D4ABE}" type="slidenum">
              <a:rPr lang="es-VE" smtClean="0"/>
              <a:t>‹Nº›</a:t>
            </a:fld>
            <a:endParaRPr lang="es-VE"/>
          </a:p>
        </p:txBody>
      </p:sp>
    </p:spTree>
    <p:extLst>
      <p:ext uri="{BB962C8B-B14F-4D97-AF65-F5344CB8AC3E}">
        <p14:creationId xmlns:p14="http://schemas.microsoft.com/office/powerpoint/2010/main" val="11022830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hyperlink" Target="https://biomimicry.org/example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8" Type="http://schemas.openxmlformats.org/officeDocument/2006/relationships/image" Target="../media/image13.jpg"/><Relationship Id="rId13" Type="http://schemas.openxmlformats.org/officeDocument/2006/relationships/image" Target="../media/image18.jpg"/><Relationship Id="rId18" Type="http://schemas.openxmlformats.org/officeDocument/2006/relationships/image" Target="../media/image23.jpg"/><Relationship Id="rId3" Type="http://schemas.openxmlformats.org/officeDocument/2006/relationships/image" Target="../media/image7.jpg"/><Relationship Id="rId7" Type="http://schemas.openxmlformats.org/officeDocument/2006/relationships/image" Target="../media/image12.jpg"/><Relationship Id="rId12" Type="http://schemas.openxmlformats.org/officeDocument/2006/relationships/image" Target="../media/image17.jpg"/><Relationship Id="rId17" Type="http://schemas.openxmlformats.org/officeDocument/2006/relationships/image" Target="../media/image22.jpg"/><Relationship Id="rId2" Type="http://schemas.openxmlformats.org/officeDocument/2006/relationships/image" Target="../media/image2.png"/><Relationship Id="rId16"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11.jpg"/><Relationship Id="rId11" Type="http://schemas.openxmlformats.org/officeDocument/2006/relationships/image" Target="../media/image16.jpg"/><Relationship Id="rId5" Type="http://schemas.openxmlformats.org/officeDocument/2006/relationships/image" Target="../media/image10.jpg"/><Relationship Id="rId15" Type="http://schemas.openxmlformats.org/officeDocument/2006/relationships/image" Target="../media/image20.jpg"/><Relationship Id="rId10" Type="http://schemas.openxmlformats.org/officeDocument/2006/relationships/image" Target="../media/image15.jpg"/><Relationship Id="rId19" Type="http://schemas.openxmlformats.org/officeDocument/2006/relationships/image" Target="../media/image24.jpg"/><Relationship Id="rId4" Type="http://schemas.openxmlformats.org/officeDocument/2006/relationships/image" Target="../media/image9.jpg"/><Relationship Id="rId9" Type="http://schemas.openxmlformats.org/officeDocument/2006/relationships/image" Target="../media/image14.jpg"/><Relationship Id="rId14" Type="http://schemas.openxmlformats.org/officeDocument/2006/relationships/image" Target="../media/image19.jp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a:extLst>
              <a:ext uri="{FF2B5EF4-FFF2-40B4-BE49-F238E27FC236}">
                <a16:creationId xmlns:a16="http://schemas.microsoft.com/office/drawing/2014/main" xmlns="" id="{F8F62803-14C0-D169-5E49-F26756F9E5D9}"/>
              </a:ext>
            </a:extLst>
          </p:cNvPr>
          <p:cNvSpPr>
            <a:spLocks noGrp="1"/>
          </p:cNvSpPr>
          <p:nvPr>
            <p:ph type="ctrTitle"/>
          </p:nvPr>
        </p:nvSpPr>
        <p:spPr>
          <a:xfrm>
            <a:off x="539441" y="2943223"/>
            <a:ext cx="10747395" cy="1470025"/>
          </a:xfrm>
        </p:spPr>
        <p:txBody>
          <a:bodyPr anchor="ctr">
            <a:normAutofit fontScale="90000"/>
          </a:bodyPr>
          <a:lstStyle/>
          <a:p>
            <a:r>
              <a:rPr lang="es-VE" b="1" dirty="0">
                <a:solidFill>
                  <a:srgbClr val="002060"/>
                </a:solidFill>
              </a:rPr>
              <a:t>La Ingeniería y el Desarrollo Sostenible</a:t>
            </a:r>
          </a:p>
        </p:txBody>
      </p:sp>
      <p:sp>
        <p:nvSpPr>
          <p:cNvPr id="5" name="2 Subtítulo">
            <a:extLst>
              <a:ext uri="{FF2B5EF4-FFF2-40B4-BE49-F238E27FC236}">
                <a16:creationId xmlns:a16="http://schemas.microsoft.com/office/drawing/2014/main" xmlns="" id="{E20B59C6-0BB0-F934-BF06-FB4AA9509F37}"/>
              </a:ext>
            </a:extLst>
          </p:cNvPr>
          <p:cNvSpPr>
            <a:spLocks noGrp="1"/>
          </p:cNvSpPr>
          <p:nvPr>
            <p:ph type="subTitle" idx="1"/>
          </p:nvPr>
        </p:nvSpPr>
        <p:spPr>
          <a:xfrm>
            <a:off x="1881806" y="4698998"/>
            <a:ext cx="8062664" cy="1752600"/>
          </a:xfrm>
        </p:spPr>
        <p:txBody>
          <a:bodyPr>
            <a:normAutofit/>
          </a:bodyPr>
          <a:lstStyle/>
          <a:p>
            <a:r>
              <a:rPr lang="es-VE" sz="2200" b="1" dirty="0">
                <a:solidFill>
                  <a:srgbClr val="002060"/>
                </a:solidFill>
              </a:rPr>
              <a:t>María Isabel López Echeverría</a:t>
            </a:r>
          </a:p>
          <a:p>
            <a:r>
              <a:rPr lang="es-VE" sz="2200" b="1" dirty="0">
                <a:solidFill>
                  <a:srgbClr val="002060"/>
                </a:solidFill>
              </a:rPr>
              <a:t>Facultad de Ingeniería</a:t>
            </a:r>
          </a:p>
          <a:p>
            <a:r>
              <a:rPr lang="es-VE" sz="2200" b="1" dirty="0">
                <a:solidFill>
                  <a:srgbClr val="002060"/>
                </a:solidFill>
              </a:rPr>
              <a:t>Centro de Investigación y Desarrollo de Ingeniería</a:t>
            </a:r>
          </a:p>
          <a:p>
            <a:r>
              <a:rPr lang="es-VE" sz="2200" b="1" dirty="0">
                <a:solidFill>
                  <a:srgbClr val="002060"/>
                </a:solidFill>
              </a:rPr>
              <a:t>6 de Junio de 2022</a:t>
            </a:r>
          </a:p>
        </p:txBody>
      </p:sp>
      <p:pic>
        <p:nvPicPr>
          <p:cNvPr id="6" name="object 3">
            <a:extLst>
              <a:ext uri="{FF2B5EF4-FFF2-40B4-BE49-F238E27FC236}">
                <a16:creationId xmlns:a16="http://schemas.microsoft.com/office/drawing/2014/main" xmlns="" id="{16E1AEF9-A2E4-A441-D7F2-8DEB98BFEF93}"/>
              </a:ext>
            </a:extLst>
          </p:cNvPr>
          <p:cNvPicPr/>
          <p:nvPr/>
        </p:nvPicPr>
        <p:blipFill>
          <a:blip r:embed="rId2" cstate="print"/>
          <a:stretch>
            <a:fillRect/>
          </a:stretch>
        </p:blipFill>
        <p:spPr>
          <a:xfrm>
            <a:off x="539440" y="568327"/>
            <a:ext cx="5029059" cy="772442"/>
          </a:xfrm>
          <a:prstGeom prst="rect">
            <a:avLst/>
          </a:prstGeom>
        </p:spPr>
      </p:pic>
      <p:sp>
        <p:nvSpPr>
          <p:cNvPr id="7" name="object 2">
            <a:extLst>
              <a:ext uri="{FF2B5EF4-FFF2-40B4-BE49-F238E27FC236}">
                <a16:creationId xmlns:a16="http://schemas.microsoft.com/office/drawing/2014/main" xmlns="" id="{6448ECE9-C07C-843F-4B67-2527B96A11A4}"/>
              </a:ext>
            </a:extLst>
          </p:cNvPr>
          <p:cNvSpPr/>
          <p:nvPr/>
        </p:nvSpPr>
        <p:spPr>
          <a:xfrm>
            <a:off x="234846" y="65174"/>
            <a:ext cx="45719" cy="6727651"/>
          </a:xfrm>
          <a:custGeom>
            <a:avLst/>
            <a:gdLst/>
            <a:ahLst/>
            <a:cxnLst/>
            <a:rect l="l" t="t" r="r" b="b"/>
            <a:pathLst>
              <a:path h="8134350">
                <a:moveTo>
                  <a:pt x="0" y="8134349"/>
                </a:moveTo>
                <a:lnTo>
                  <a:pt x="0" y="0"/>
                </a:lnTo>
              </a:path>
            </a:pathLst>
          </a:custGeom>
          <a:ln w="95249">
            <a:solidFill>
              <a:srgbClr val="002E70"/>
            </a:solidFill>
          </a:ln>
        </p:spPr>
        <p:txBody>
          <a:bodyPr wrap="square" lIns="0" tIns="0" rIns="0" bIns="0" rtlCol="0"/>
          <a:lstStyle/>
          <a:p>
            <a:endParaRPr/>
          </a:p>
        </p:txBody>
      </p:sp>
      <p:sp>
        <p:nvSpPr>
          <p:cNvPr id="8" name="object 9">
            <a:extLst>
              <a:ext uri="{FF2B5EF4-FFF2-40B4-BE49-F238E27FC236}">
                <a16:creationId xmlns:a16="http://schemas.microsoft.com/office/drawing/2014/main" xmlns="" id="{860E1EED-3410-A90E-4589-1B469D4F5FEA}"/>
              </a:ext>
            </a:extLst>
          </p:cNvPr>
          <p:cNvSpPr txBox="1"/>
          <p:nvPr/>
        </p:nvSpPr>
        <p:spPr>
          <a:xfrm>
            <a:off x="3335819" y="9219779"/>
            <a:ext cx="5028565" cy="437940"/>
          </a:xfrm>
          <a:prstGeom prst="rect">
            <a:avLst/>
          </a:prstGeom>
          <a:solidFill>
            <a:srgbClr val="004A73"/>
          </a:solidFill>
        </p:spPr>
        <p:txBody>
          <a:bodyPr vert="horz" wrap="square" lIns="0" tIns="60325" rIns="0" bIns="0" rtlCol="0">
            <a:spAutoFit/>
          </a:bodyPr>
          <a:lstStyle/>
          <a:p>
            <a:pPr marL="635" algn="ctr">
              <a:lnSpc>
                <a:spcPct val="100000"/>
              </a:lnSpc>
              <a:spcBef>
                <a:spcPts val="475"/>
              </a:spcBef>
            </a:pPr>
            <a:r>
              <a:rPr sz="2450" spc="-45" dirty="0">
                <a:solidFill>
                  <a:srgbClr val="FFFFFF"/>
                </a:solidFill>
                <a:latin typeface="Lucida Sans Unicode"/>
                <a:cs typeface="Lucida Sans Unicode"/>
              </a:rPr>
              <a:t>28 </a:t>
            </a:r>
            <a:r>
              <a:rPr sz="2450" spc="150" dirty="0">
                <a:solidFill>
                  <a:srgbClr val="FFFFFF"/>
                </a:solidFill>
                <a:latin typeface="Lucida Sans Unicode"/>
                <a:cs typeface="Lucida Sans Unicode"/>
              </a:rPr>
              <a:t>de</a:t>
            </a:r>
            <a:r>
              <a:rPr sz="2450" spc="-40" dirty="0">
                <a:solidFill>
                  <a:srgbClr val="FFFFFF"/>
                </a:solidFill>
                <a:latin typeface="Lucida Sans Unicode"/>
                <a:cs typeface="Lucida Sans Unicode"/>
              </a:rPr>
              <a:t> </a:t>
            </a:r>
            <a:r>
              <a:rPr sz="2450" spc="50" dirty="0">
                <a:solidFill>
                  <a:srgbClr val="FFFFFF"/>
                </a:solidFill>
                <a:latin typeface="Lucida Sans Unicode"/>
                <a:cs typeface="Lucida Sans Unicode"/>
              </a:rPr>
              <a:t>Enero</a:t>
            </a:r>
            <a:r>
              <a:rPr sz="2450" spc="-45" dirty="0">
                <a:solidFill>
                  <a:srgbClr val="FFFFFF"/>
                </a:solidFill>
                <a:latin typeface="Lucida Sans Unicode"/>
                <a:cs typeface="Lucida Sans Unicode"/>
              </a:rPr>
              <a:t> </a:t>
            </a:r>
            <a:r>
              <a:rPr sz="2450" spc="150" dirty="0">
                <a:solidFill>
                  <a:srgbClr val="FFFFFF"/>
                </a:solidFill>
                <a:latin typeface="Lucida Sans Unicode"/>
                <a:cs typeface="Lucida Sans Unicode"/>
              </a:rPr>
              <a:t>de</a:t>
            </a:r>
            <a:r>
              <a:rPr sz="2450" spc="-40" dirty="0">
                <a:solidFill>
                  <a:srgbClr val="FFFFFF"/>
                </a:solidFill>
                <a:latin typeface="Lucida Sans Unicode"/>
                <a:cs typeface="Lucida Sans Unicode"/>
              </a:rPr>
              <a:t> </a:t>
            </a:r>
            <a:r>
              <a:rPr sz="2450" spc="-80" dirty="0">
                <a:solidFill>
                  <a:srgbClr val="FFFFFF"/>
                </a:solidFill>
                <a:latin typeface="Lucida Sans Unicode"/>
                <a:cs typeface="Lucida Sans Unicode"/>
              </a:rPr>
              <a:t>2022</a:t>
            </a:r>
            <a:endParaRPr sz="2450" dirty="0">
              <a:latin typeface="Lucida Sans Unicode"/>
              <a:cs typeface="Lucida Sans Unicode"/>
            </a:endParaRPr>
          </a:p>
        </p:txBody>
      </p:sp>
      <p:grpSp>
        <p:nvGrpSpPr>
          <p:cNvPr id="12" name="Grupo 11">
            <a:extLst>
              <a:ext uri="{FF2B5EF4-FFF2-40B4-BE49-F238E27FC236}">
                <a16:creationId xmlns:a16="http://schemas.microsoft.com/office/drawing/2014/main" xmlns="" id="{E5F9924B-DBE4-338D-88CD-A4B2B0A906B4}"/>
              </a:ext>
            </a:extLst>
          </p:cNvPr>
          <p:cNvGrpSpPr/>
          <p:nvPr/>
        </p:nvGrpSpPr>
        <p:grpSpPr>
          <a:xfrm>
            <a:off x="8863883" y="0"/>
            <a:ext cx="3070411" cy="1026794"/>
            <a:chOff x="8863883" y="0"/>
            <a:chExt cx="3070411" cy="1026794"/>
          </a:xfrm>
        </p:grpSpPr>
        <p:sp>
          <p:nvSpPr>
            <p:cNvPr id="9" name="object 10">
              <a:extLst>
                <a:ext uri="{FF2B5EF4-FFF2-40B4-BE49-F238E27FC236}">
                  <a16:creationId xmlns:a16="http://schemas.microsoft.com/office/drawing/2014/main" xmlns="" id="{88C17094-AB97-8A0B-84EE-6F6B12B84B0E}"/>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10" name="object 11">
              <a:extLst>
                <a:ext uri="{FF2B5EF4-FFF2-40B4-BE49-F238E27FC236}">
                  <a16:creationId xmlns:a16="http://schemas.microsoft.com/office/drawing/2014/main" xmlns="" id="{135256B6-57A0-F331-06C2-666583DABFB4}"/>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11" name="object 12">
              <a:extLst>
                <a:ext uri="{FF2B5EF4-FFF2-40B4-BE49-F238E27FC236}">
                  <a16:creationId xmlns:a16="http://schemas.microsoft.com/office/drawing/2014/main" xmlns="" id="{BEB5B091-9B30-16C0-9E37-CD4836EB0505}"/>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spTree>
    <p:extLst>
      <p:ext uri="{BB962C8B-B14F-4D97-AF65-F5344CB8AC3E}">
        <p14:creationId xmlns:p14="http://schemas.microsoft.com/office/powerpoint/2010/main" val="2954092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3"/>
          <a:stretch>
            <a:fillRect/>
          </a:stretch>
        </p:blipFill>
        <p:spPr>
          <a:xfrm>
            <a:off x="0" y="6783"/>
            <a:ext cx="12192000" cy="741429"/>
          </a:xfrm>
          <a:prstGeom prst="rect">
            <a:avLst/>
          </a:prstGeom>
        </p:spPr>
      </p:pic>
      <p:grpSp>
        <p:nvGrpSpPr>
          <p:cNvPr id="7" name="Grupo 6">
            <a:extLst>
              <a:ext uri="{FF2B5EF4-FFF2-40B4-BE49-F238E27FC236}">
                <a16:creationId xmlns:a16="http://schemas.microsoft.com/office/drawing/2014/main" xmlns="" id="{9DBAA578-2AF5-65A6-C8F7-F0E5EC111FBB}"/>
              </a:ext>
            </a:extLst>
          </p:cNvPr>
          <p:cNvGrpSpPr/>
          <p:nvPr/>
        </p:nvGrpSpPr>
        <p:grpSpPr>
          <a:xfrm>
            <a:off x="385923" y="3035839"/>
            <a:ext cx="5400000" cy="3276000"/>
            <a:chOff x="405589" y="2783527"/>
            <a:chExt cx="5607055" cy="3305151"/>
          </a:xfrm>
        </p:grpSpPr>
        <p:sp>
          <p:nvSpPr>
            <p:cNvPr id="15" name="Flecha: hacia la izquierda 14">
              <a:extLst>
                <a:ext uri="{FF2B5EF4-FFF2-40B4-BE49-F238E27FC236}">
                  <a16:creationId xmlns:a16="http://schemas.microsoft.com/office/drawing/2014/main" xmlns="" id="{7E84F940-D658-E406-0F03-B5CA76A076D1}"/>
                </a:ext>
              </a:extLst>
            </p:cNvPr>
            <p:cNvSpPr/>
            <p:nvPr/>
          </p:nvSpPr>
          <p:spPr>
            <a:xfrm rot="10800000">
              <a:off x="716429" y="5568630"/>
              <a:ext cx="1437854"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6" name="Forma libre: forma 15">
              <a:extLst>
                <a:ext uri="{FF2B5EF4-FFF2-40B4-BE49-F238E27FC236}">
                  <a16:creationId xmlns:a16="http://schemas.microsoft.com/office/drawing/2014/main" xmlns="" id="{029A02C4-A2E6-ABE2-CECA-6EE759C8A1F6}"/>
                </a:ext>
              </a:extLst>
            </p:cNvPr>
            <p:cNvSpPr/>
            <p:nvPr/>
          </p:nvSpPr>
          <p:spPr>
            <a:xfrm>
              <a:off x="405589" y="4941504"/>
              <a:ext cx="1224000" cy="114717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kern="1200" dirty="0">
                  <a:solidFill>
                    <a:schemeClr val="accent2">
                      <a:lumMod val="75000"/>
                    </a:schemeClr>
                  </a:solidFill>
                </a:rPr>
                <a:t>Servicios energéticos asequibles, fiable y modernos</a:t>
              </a:r>
            </a:p>
          </p:txBody>
        </p:sp>
        <p:sp>
          <p:nvSpPr>
            <p:cNvPr id="17" name="Flecha: hacia la izquierda 16">
              <a:extLst>
                <a:ext uri="{FF2B5EF4-FFF2-40B4-BE49-F238E27FC236}">
                  <a16:creationId xmlns:a16="http://schemas.microsoft.com/office/drawing/2014/main" xmlns="" id="{D1E7D1DE-0218-68BC-93EF-CD3043B8116A}"/>
                </a:ext>
              </a:extLst>
            </p:cNvPr>
            <p:cNvSpPr/>
            <p:nvPr/>
          </p:nvSpPr>
          <p:spPr>
            <a:xfrm rot="12960000">
              <a:off x="750374" y="4460068"/>
              <a:ext cx="1593489"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8" name="Forma libre: forma 17">
              <a:extLst>
                <a:ext uri="{FF2B5EF4-FFF2-40B4-BE49-F238E27FC236}">
                  <a16:creationId xmlns:a16="http://schemas.microsoft.com/office/drawing/2014/main" xmlns="" id="{047BD72C-C71B-3387-3C2F-B46E9888FBBA}"/>
                </a:ext>
              </a:extLst>
            </p:cNvPr>
            <p:cNvSpPr/>
            <p:nvPr/>
          </p:nvSpPr>
          <p:spPr>
            <a:xfrm>
              <a:off x="502289" y="3659434"/>
              <a:ext cx="1260000"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kern="1200" dirty="0">
                  <a:solidFill>
                    <a:schemeClr val="accent2">
                      <a:lumMod val="75000"/>
                    </a:schemeClr>
                  </a:solidFill>
                </a:rPr>
                <a:t>Aumentar uso de  energías renovables</a:t>
              </a:r>
            </a:p>
          </p:txBody>
        </p:sp>
        <p:sp>
          <p:nvSpPr>
            <p:cNvPr id="19" name="Flecha: hacia la izquierda 18">
              <a:extLst>
                <a:ext uri="{FF2B5EF4-FFF2-40B4-BE49-F238E27FC236}">
                  <a16:creationId xmlns:a16="http://schemas.microsoft.com/office/drawing/2014/main" xmlns="" id="{CA379912-FE63-46E6-4A1A-E7410E3D2A9D}"/>
                </a:ext>
              </a:extLst>
            </p:cNvPr>
            <p:cNvSpPr/>
            <p:nvPr/>
          </p:nvSpPr>
          <p:spPr>
            <a:xfrm rot="15120000">
              <a:off x="1708179" y="4002378"/>
              <a:ext cx="1727161"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 name="Forma libre: forma 19">
              <a:extLst>
                <a:ext uri="{FF2B5EF4-FFF2-40B4-BE49-F238E27FC236}">
                  <a16:creationId xmlns:a16="http://schemas.microsoft.com/office/drawing/2014/main" xmlns="" id="{DCD8E56F-65D3-68FB-25D2-6B7FDCA3E99E}"/>
                </a:ext>
              </a:extLst>
            </p:cNvPr>
            <p:cNvSpPr/>
            <p:nvPr/>
          </p:nvSpPr>
          <p:spPr>
            <a:xfrm>
              <a:off x="1825855" y="2783527"/>
              <a:ext cx="1224000"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kern="1200" dirty="0">
                  <a:solidFill>
                    <a:schemeClr val="accent2">
                      <a:lumMod val="75000"/>
                    </a:schemeClr>
                  </a:solidFill>
                </a:rPr>
                <a:t>Mejorar la eficiencia energética</a:t>
              </a:r>
            </a:p>
          </p:txBody>
        </p:sp>
        <p:sp>
          <p:nvSpPr>
            <p:cNvPr id="21" name="Flecha: hacia la izquierda 20">
              <a:extLst>
                <a:ext uri="{FF2B5EF4-FFF2-40B4-BE49-F238E27FC236}">
                  <a16:creationId xmlns:a16="http://schemas.microsoft.com/office/drawing/2014/main" xmlns="" id="{06F94E20-BF01-8E82-04B2-0AFDF53D4419}"/>
                </a:ext>
              </a:extLst>
            </p:cNvPr>
            <p:cNvSpPr/>
            <p:nvPr/>
          </p:nvSpPr>
          <p:spPr>
            <a:xfrm rot="16900097">
              <a:off x="2690535" y="3972619"/>
              <a:ext cx="1727161"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2" name="Forma libre: forma 21">
              <a:extLst>
                <a:ext uri="{FF2B5EF4-FFF2-40B4-BE49-F238E27FC236}">
                  <a16:creationId xmlns:a16="http://schemas.microsoft.com/office/drawing/2014/main" xmlns="" id="{C2084849-3A07-1E2B-F747-7D16D350229A}"/>
                </a:ext>
              </a:extLst>
            </p:cNvPr>
            <p:cNvSpPr/>
            <p:nvPr/>
          </p:nvSpPr>
          <p:spPr>
            <a:xfrm>
              <a:off x="3316036" y="2783527"/>
              <a:ext cx="1400608"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600" b="1" i="0" dirty="0">
                  <a:solidFill>
                    <a:schemeClr val="accent2">
                      <a:lumMod val="75000"/>
                    </a:schemeClr>
                  </a:solidFill>
                  <a:effectLst/>
                </a:rPr>
                <a:t>Ampliar la infraestructura energética</a:t>
              </a:r>
              <a:endParaRPr lang="es-VE" sz="1600" b="1" kern="1200" dirty="0">
                <a:solidFill>
                  <a:schemeClr val="accent2">
                    <a:lumMod val="75000"/>
                  </a:schemeClr>
                </a:solidFill>
              </a:endParaRPr>
            </a:p>
          </p:txBody>
        </p:sp>
        <p:sp>
          <p:nvSpPr>
            <p:cNvPr id="23" name="Flecha: hacia la izquierda 22">
              <a:extLst>
                <a:ext uri="{FF2B5EF4-FFF2-40B4-BE49-F238E27FC236}">
                  <a16:creationId xmlns:a16="http://schemas.microsoft.com/office/drawing/2014/main" xmlns="" id="{72177C34-733F-E2D7-7E93-891BCC6C96B2}"/>
                </a:ext>
              </a:extLst>
            </p:cNvPr>
            <p:cNvSpPr/>
            <p:nvPr/>
          </p:nvSpPr>
          <p:spPr>
            <a:xfrm rot="19401012">
              <a:off x="3751940" y="4355599"/>
              <a:ext cx="1562182"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4" name="Forma libre: forma 23">
              <a:extLst>
                <a:ext uri="{FF2B5EF4-FFF2-40B4-BE49-F238E27FC236}">
                  <a16:creationId xmlns:a16="http://schemas.microsoft.com/office/drawing/2014/main" xmlns="" id="{C26757D6-E9F0-BE47-88A8-AC1DFF305424}"/>
                </a:ext>
              </a:extLst>
            </p:cNvPr>
            <p:cNvSpPr/>
            <p:nvPr/>
          </p:nvSpPr>
          <p:spPr>
            <a:xfrm>
              <a:off x="4454013" y="3750997"/>
              <a:ext cx="1558631" cy="1201661"/>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lvl="0" algn="ctr" defTabSz="622300">
                <a:lnSpc>
                  <a:spcPct val="90000"/>
                </a:lnSpc>
                <a:spcBef>
                  <a:spcPct val="0"/>
                </a:spcBef>
                <a:spcAft>
                  <a:spcPct val="35000"/>
                </a:spcAft>
              </a:pPr>
              <a:r>
                <a:rPr lang="es-ES" sz="1600" b="1" dirty="0">
                  <a:solidFill>
                    <a:schemeClr val="accent2">
                      <a:lumMod val="75000"/>
                    </a:schemeClr>
                  </a:solidFill>
                </a:rPr>
                <a:t>Mejorar las tecnologías para los servicios energéticos</a:t>
              </a:r>
              <a:endParaRPr lang="es-VE" sz="1600" b="1" kern="1200" dirty="0">
                <a:solidFill>
                  <a:schemeClr val="accent2">
                    <a:lumMod val="75000"/>
                  </a:schemeClr>
                </a:solidFill>
              </a:endParaRPr>
            </a:p>
          </p:txBody>
        </p:sp>
        <p:sp>
          <p:nvSpPr>
            <p:cNvPr id="25" name="Flecha: hacia la izquierda 24">
              <a:extLst>
                <a:ext uri="{FF2B5EF4-FFF2-40B4-BE49-F238E27FC236}">
                  <a16:creationId xmlns:a16="http://schemas.microsoft.com/office/drawing/2014/main" xmlns="" id="{8B8B40E6-A95E-2AE5-9421-B79C0C21AD8E}"/>
                </a:ext>
              </a:extLst>
            </p:cNvPr>
            <p:cNvSpPr/>
            <p:nvPr/>
          </p:nvSpPr>
          <p:spPr>
            <a:xfrm>
              <a:off x="4100900" y="5295362"/>
              <a:ext cx="1437854"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8" name="Forma libre: forma 27">
              <a:extLst>
                <a:ext uri="{FF2B5EF4-FFF2-40B4-BE49-F238E27FC236}">
                  <a16:creationId xmlns:a16="http://schemas.microsoft.com/office/drawing/2014/main" xmlns="" id="{1FFDCBBC-A20F-62C5-2F24-5737CD16F0C9}"/>
                </a:ext>
              </a:extLst>
            </p:cNvPr>
            <p:cNvSpPr/>
            <p:nvPr/>
          </p:nvSpPr>
          <p:spPr>
            <a:xfrm>
              <a:off x="4716644" y="5076680"/>
              <a:ext cx="1296000"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i="0" dirty="0">
                  <a:solidFill>
                    <a:schemeClr val="accent2">
                      <a:lumMod val="75000"/>
                    </a:schemeClr>
                  </a:solidFill>
                  <a:effectLst/>
                  <a:latin typeface="Calibri" panose="020F0502020204030204" pitchFamily="34" charset="0"/>
                  <a:cs typeface="Calibri" panose="020F0502020204030204" pitchFamily="34" charset="0"/>
                </a:rPr>
                <a:t>Aumentar la cooperación internacional</a:t>
              </a:r>
              <a:endParaRPr lang="es-VE" sz="1600" b="1" kern="1200" dirty="0">
                <a:solidFill>
                  <a:schemeClr val="accent2">
                    <a:lumMod val="75000"/>
                  </a:schemeClr>
                </a:solidFill>
                <a:latin typeface="Calibri" panose="020F0502020204030204" pitchFamily="34" charset="0"/>
                <a:cs typeface="Calibri" panose="020F0502020204030204" pitchFamily="34" charset="0"/>
              </a:endParaRPr>
            </a:p>
          </p:txBody>
        </p:sp>
        <p:sp>
          <p:nvSpPr>
            <p:cNvPr id="14" name="Forma libre: forma 13">
              <a:extLst>
                <a:ext uri="{FF2B5EF4-FFF2-40B4-BE49-F238E27FC236}">
                  <a16:creationId xmlns:a16="http://schemas.microsoft.com/office/drawing/2014/main" xmlns="" id="{7CF2CC78-6BB0-3BB2-C2E4-9AC913379892}"/>
                </a:ext>
              </a:extLst>
            </p:cNvPr>
            <p:cNvSpPr/>
            <p:nvPr/>
          </p:nvSpPr>
          <p:spPr>
            <a:xfrm>
              <a:off x="2237967" y="4955315"/>
              <a:ext cx="1779248" cy="1133363"/>
            </a:xfrm>
            <a:custGeom>
              <a:avLst/>
              <a:gdLst>
                <a:gd name="connsiteX0" fmla="*/ 0 w 1779248"/>
                <a:gd name="connsiteY0" fmla="*/ 188898 h 1133363"/>
                <a:gd name="connsiteX1" fmla="*/ 188898 w 1779248"/>
                <a:gd name="connsiteY1" fmla="*/ 0 h 1133363"/>
                <a:gd name="connsiteX2" fmla="*/ 1590350 w 1779248"/>
                <a:gd name="connsiteY2" fmla="*/ 0 h 1133363"/>
                <a:gd name="connsiteX3" fmla="*/ 1779248 w 1779248"/>
                <a:gd name="connsiteY3" fmla="*/ 188898 h 1133363"/>
                <a:gd name="connsiteX4" fmla="*/ 1779248 w 1779248"/>
                <a:gd name="connsiteY4" fmla="*/ 944465 h 1133363"/>
                <a:gd name="connsiteX5" fmla="*/ 1590350 w 1779248"/>
                <a:gd name="connsiteY5" fmla="*/ 1133363 h 1133363"/>
                <a:gd name="connsiteX6" fmla="*/ 188898 w 1779248"/>
                <a:gd name="connsiteY6" fmla="*/ 1133363 h 1133363"/>
                <a:gd name="connsiteX7" fmla="*/ 0 w 1779248"/>
                <a:gd name="connsiteY7" fmla="*/ 944465 h 1133363"/>
                <a:gd name="connsiteX8" fmla="*/ 0 w 1779248"/>
                <a:gd name="connsiteY8" fmla="*/ 188898 h 1133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9248" h="1133363">
                  <a:moveTo>
                    <a:pt x="0" y="188898"/>
                  </a:moveTo>
                  <a:cubicBezTo>
                    <a:pt x="0" y="84573"/>
                    <a:pt x="84573" y="0"/>
                    <a:pt x="188898" y="0"/>
                  </a:cubicBezTo>
                  <a:lnTo>
                    <a:pt x="1590350" y="0"/>
                  </a:lnTo>
                  <a:cubicBezTo>
                    <a:pt x="1694675" y="0"/>
                    <a:pt x="1779248" y="84573"/>
                    <a:pt x="1779248" y="188898"/>
                  </a:cubicBezTo>
                  <a:lnTo>
                    <a:pt x="1779248" y="944465"/>
                  </a:lnTo>
                  <a:cubicBezTo>
                    <a:pt x="1779248" y="1048790"/>
                    <a:pt x="1694675" y="1133363"/>
                    <a:pt x="1590350" y="1133363"/>
                  </a:cubicBezTo>
                  <a:lnTo>
                    <a:pt x="188898" y="1133363"/>
                  </a:lnTo>
                  <a:cubicBezTo>
                    <a:pt x="84573" y="1133363"/>
                    <a:pt x="0" y="1048790"/>
                    <a:pt x="0" y="944465"/>
                  </a:cubicBezTo>
                  <a:lnTo>
                    <a:pt x="0" y="188898"/>
                  </a:lnTo>
                  <a:close/>
                </a:path>
              </a:pathLst>
            </a:custGeom>
            <a:solidFill>
              <a:srgbClr val="FFDF79"/>
            </a:solidFill>
            <a:ln w="19050">
              <a:solidFill>
                <a:schemeClr val="accent2">
                  <a:lumMod val="50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5486" tIns="65486" rIns="65486" bIns="65486" numCol="1" spcCol="1270" anchor="ctr" anchorCtr="0">
              <a:noAutofit/>
            </a:bodyPr>
            <a:lstStyle/>
            <a:p>
              <a:pPr marL="0" lvl="0" indent="0" algn="ctr" defTabSz="711200">
                <a:lnSpc>
                  <a:spcPct val="90000"/>
                </a:lnSpc>
                <a:spcBef>
                  <a:spcPct val="0"/>
                </a:spcBef>
                <a:spcAft>
                  <a:spcPct val="35000"/>
                </a:spcAft>
                <a:buNone/>
              </a:pPr>
              <a:r>
                <a:rPr lang="es-VE" sz="2000" b="1" kern="1200" dirty="0">
                  <a:solidFill>
                    <a:schemeClr val="accent2">
                      <a:lumMod val="75000"/>
                    </a:schemeClr>
                  </a:solidFill>
                </a:rPr>
                <a:t>Energía asequible y no contaminante</a:t>
              </a:r>
            </a:p>
          </p:txBody>
        </p:sp>
      </p:grpSp>
      <p:graphicFrame>
        <p:nvGraphicFramePr>
          <p:cNvPr id="5" name="Tabla 6">
            <a:extLst>
              <a:ext uri="{FF2B5EF4-FFF2-40B4-BE49-F238E27FC236}">
                <a16:creationId xmlns:a16="http://schemas.microsoft.com/office/drawing/2014/main" xmlns="" id="{B40F54FF-26E8-2E61-B882-7DF0B4B82992}"/>
              </a:ext>
            </a:extLst>
          </p:cNvPr>
          <p:cNvGraphicFramePr>
            <a:graphicFrameLocks noGrp="1"/>
          </p:cNvGraphicFramePr>
          <p:nvPr>
            <p:extLst>
              <p:ext uri="{D42A27DB-BD31-4B8C-83A1-F6EECF244321}">
                <p14:modId xmlns:p14="http://schemas.microsoft.com/office/powerpoint/2010/main" val="3634352502"/>
              </p:ext>
            </p:extLst>
          </p:nvPr>
        </p:nvGraphicFramePr>
        <p:xfrm>
          <a:off x="6206590" y="3021060"/>
          <a:ext cx="5648647" cy="3549399"/>
        </p:xfrm>
        <a:graphic>
          <a:graphicData uri="http://schemas.openxmlformats.org/drawingml/2006/table">
            <a:tbl>
              <a:tblPr firstRow="1" bandRow="1">
                <a:tableStyleId>{BC89EF96-8CEA-46FF-86C4-4CE0E7609802}</a:tableStyleId>
              </a:tblPr>
              <a:tblGrid>
                <a:gridCol w="5648647">
                  <a:extLst>
                    <a:ext uri="{9D8B030D-6E8A-4147-A177-3AD203B41FA5}">
                      <a16:colId xmlns:a16="http://schemas.microsoft.com/office/drawing/2014/main" xmlns="" val="1454340923"/>
                    </a:ext>
                  </a:extLst>
                </a:gridCol>
              </a:tblGrid>
              <a:tr h="58369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600" b="0" dirty="0"/>
                        <a:t>Innovaciones con las energías renovables con cero huella de carbono: celdas solares:, que pueden tomar energía de la luna, incorporadas a tejas, globos aéreos que pueden almacenarse bajo el agua, aerogeneradores flotantes, alumbrado público con sistemas híbridos, cometas para generar energía eólica, producción de electricidad e hidrógeno simultáneamente, entre otras. </a:t>
                      </a:r>
                    </a:p>
                  </a:txBody>
                  <a:tcPr anchor="ctr">
                    <a:lnL w="19050" cap="flat" cmpd="sng" algn="ctr">
                      <a:solidFill>
                        <a:schemeClr val="accent2">
                          <a:lumMod val="75000"/>
                        </a:schemeClr>
                      </a:solidFill>
                      <a:prstDash val="solid"/>
                      <a:round/>
                      <a:headEnd type="none" w="med" len="med"/>
                      <a:tailEnd type="none" w="med" len="med"/>
                    </a:lnL>
                    <a:lnR w="19050" cap="flat" cmpd="sng" algn="ctr">
                      <a:solidFill>
                        <a:schemeClr val="accent2">
                          <a:lumMod val="75000"/>
                        </a:schemeClr>
                      </a:solidFill>
                      <a:prstDash val="solid"/>
                      <a:round/>
                      <a:headEnd type="none" w="med" len="med"/>
                      <a:tailEnd type="none" w="med" len="med"/>
                    </a:lnR>
                    <a:lnT w="19050" cap="flat" cmpd="sng" algn="ctr">
                      <a:solidFill>
                        <a:schemeClr val="accent2">
                          <a:lumMod val="75000"/>
                        </a:schemeClr>
                      </a:solidFill>
                      <a:prstDash val="solid"/>
                      <a:round/>
                      <a:headEnd type="none" w="med" len="med"/>
                      <a:tailEnd type="none" w="med" len="med"/>
                    </a:lnT>
                    <a:lnB w="1905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xmlns="" val="4086208613"/>
                  </a:ext>
                </a:extLst>
              </a:tr>
              <a:tr h="583693">
                <a:tc>
                  <a:txBody>
                    <a:bodyPr/>
                    <a:lstStyle/>
                    <a:p>
                      <a:pPr marL="285750" indent="-285750">
                        <a:buFont typeface="Arial" panose="020B0604020202020204" pitchFamily="34" charset="0"/>
                        <a:buChar char="•"/>
                      </a:pPr>
                      <a:r>
                        <a:rPr lang="es-ES" sz="1600" dirty="0"/>
                        <a:t>Desarrollos de fuentes hidroeléctricas de  electricidad y bioenergía.</a:t>
                      </a:r>
                    </a:p>
                  </a:txBody>
                  <a:tcPr anchor="ctr">
                    <a:lnL w="19050" cap="flat" cmpd="sng" algn="ctr">
                      <a:solidFill>
                        <a:schemeClr val="accent2">
                          <a:lumMod val="75000"/>
                        </a:schemeClr>
                      </a:solidFill>
                      <a:prstDash val="solid"/>
                      <a:round/>
                      <a:headEnd type="none" w="med" len="med"/>
                      <a:tailEnd type="none" w="med" len="med"/>
                    </a:lnL>
                    <a:lnR w="19050" cap="flat" cmpd="sng" algn="ctr">
                      <a:solidFill>
                        <a:schemeClr val="accent2">
                          <a:lumMod val="75000"/>
                        </a:schemeClr>
                      </a:solidFill>
                      <a:prstDash val="solid"/>
                      <a:round/>
                      <a:headEnd type="none" w="med" len="med"/>
                      <a:tailEnd type="none" w="med" len="med"/>
                    </a:lnR>
                    <a:lnT w="19050" cap="flat" cmpd="sng" algn="ctr">
                      <a:solidFill>
                        <a:schemeClr val="accent2">
                          <a:lumMod val="75000"/>
                        </a:schemeClr>
                      </a:solidFill>
                      <a:prstDash val="solid"/>
                      <a:round/>
                      <a:headEnd type="none" w="med" len="med"/>
                      <a:tailEnd type="none" w="med" len="med"/>
                    </a:lnT>
                    <a:lnB w="19050" cap="flat" cmpd="sng" algn="ctr">
                      <a:solidFill>
                        <a:schemeClr val="accent2">
                          <a:lumMod val="75000"/>
                        </a:schemeClr>
                      </a:solidFill>
                      <a:prstDash val="solid"/>
                      <a:round/>
                      <a:headEnd type="none" w="med" len="med"/>
                      <a:tailEnd type="none" w="med" len="med"/>
                    </a:lnB>
                    <a:solidFill>
                      <a:srgbClr val="FFFF00">
                        <a:alpha val="20000"/>
                      </a:srgbClr>
                    </a:solidFill>
                  </a:tcPr>
                </a:tc>
                <a:extLst>
                  <a:ext uri="{0D108BD9-81ED-4DB2-BD59-A6C34878D82A}">
                    <a16:rowId xmlns:a16="http://schemas.microsoft.com/office/drawing/2014/main" xmlns="" val="2268430320"/>
                  </a:ext>
                </a:extLst>
              </a:tr>
              <a:tr h="583693">
                <a:tc>
                  <a:txBody>
                    <a:bodyPr/>
                    <a:lstStyle/>
                    <a:p>
                      <a:pPr marL="285750" indent="-285750">
                        <a:buFont typeface="Arial" panose="020B0604020202020204" pitchFamily="34" charset="0"/>
                        <a:buChar char="•"/>
                      </a:pPr>
                      <a:r>
                        <a:rPr lang="es-ES" sz="1600" b="0" dirty="0"/>
                        <a:t>Promoción y desarrollo de medios de transporte de menor consumo energético</a:t>
                      </a:r>
                    </a:p>
                  </a:txBody>
                  <a:tcPr anchor="ctr">
                    <a:lnL w="19050" cap="flat" cmpd="sng" algn="ctr">
                      <a:solidFill>
                        <a:schemeClr val="accent2">
                          <a:lumMod val="75000"/>
                        </a:schemeClr>
                      </a:solidFill>
                      <a:prstDash val="solid"/>
                      <a:round/>
                      <a:headEnd type="none" w="med" len="med"/>
                      <a:tailEnd type="none" w="med" len="med"/>
                    </a:lnL>
                    <a:lnR w="19050" cap="flat" cmpd="sng" algn="ctr">
                      <a:solidFill>
                        <a:schemeClr val="accent2">
                          <a:lumMod val="75000"/>
                        </a:schemeClr>
                      </a:solidFill>
                      <a:prstDash val="solid"/>
                      <a:round/>
                      <a:headEnd type="none" w="med" len="med"/>
                      <a:tailEnd type="none" w="med" len="med"/>
                    </a:lnR>
                    <a:lnT w="19050" cap="flat" cmpd="sng" algn="ctr">
                      <a:solidFill>
                        <a:schemeClr val="accent2">
                          <a:lumMod val="75000"/>
                        </a:schemeClr>
                      </a:solidFill>
                      <a:prstDash val="solid"/>
                      <a:round/>
                      <a:headEnd type="none" w="med" len="med"/>
                      <a:tailEnd type="none" w="med" len="med"/>
                    </a:lnT>
                    <a:lnB w="1905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xmlns="" val="1766504623"/>
                  </a:ext>
                </a:extLst>
              </a:tr>
              <a:tr h="583693">
                <a:tc>
                  <a:txBody>
                    <a:bodyPr/>
                    <a:lstStyle/>
                    <a:p>
                      <a:pPr marL="285750" indent="-285750">
                        <a:buFont typeface="Arial" panose="020B0604020202020204" pitchFamily="34" charset="0"/>
                        <a:buChar char="•"/>
                      </a:pPr>
                      <a:r>
                        <a:rPr lang="es-ES" sz="1600" b="0" dirty="0"/>
                        <a:t>Promoción del ahorro en el consumo de energía.</a:t>
                      </a:r>
                    </a:p>
                  </a:txBody>
                  <a:tcPr anchor="ctr">
                    <a:lnL w="19050" cap="flat" cmpd="sng" algn="ctr">
                      <a:solidFill>
                        <a:schemeClr val="accent2">
                          <a:lumMod val="75000"/>
                        </a:schemeClr>
                      </a:solidFill>
                      <a:prstDash val="solid"/>
                      <a:round/>
                      <a:headEnd type="none" w="med" len="med"/>
                      <a:tailEnd type="none" w="med" len="med"/>
                    </a:lnL>
                    <a:lnR w="19050" cap="flat" cmpd="sng" algn="ctr">
                      <a:solidFill>
                        <a:schemeClr val="accent2">
                          <a:lumMod val="75000"/>
                        </a:schemeClr>
                      </a:solidFill>
                      <a:prstDash val="solid"/>
                      <a:round/>
                      <a:headEnd type="none" w="med" len="med"/>
                      <a:tailEnd type="none" w="med" len="med"/>
                    </a:lnR>
                    <a:lnT w="19050" cap="flat" cmpd="sng" algn="ctr">
                      <a:solidFill>
                        <a:schemeClr val="accent2">
                          <a:lumMod val="75000"/>
                        </a:schemeClr>
                      </a:solidFill>
                      <a:prstDash val="solid"/>
                      <a:round/>
                      <a:headEnd type="none" w="med" len="med"/>
                      <a:tailEnd type="none" w="med" len="med"/>
                    </a:lnT>
                    <a:lnB w="19050" cap="flat" cmpd="sng" algn="ctr">
                      <a:solidFill>
                        <a:schemeClr val="accent2">
                          <a:lumMod val="75000"/>
                        </a:schemeClr>
                      </a:solidFill>
                      <a:prstDash val="solid"/>
                      <a:round/>
                      <a:headEnd type="none" w="med" len="med"/>
                      <a:tailEnd type="none" w="med" len="med"/>
                    </a:lnB>
                    <a:solidFill>
                      <a:srgbClr val="FFFF00">
                        <a:alpha val="20000"/>
                      </a:srgbClr>
                    </a:solidFill>
                  </a:tcPr>
                </a:tc>
                <a:extLst>
                  <a:ext uri="{0D108BD9-81ED-4DB2-BD59-A6C34878D82A}">
                    <a16:rowId xmlns:a16="http://schemas.microsoft.com/office/drawing/2014/main" xmlns="" val="350410299"/>
                  </a:ext>
                </a:extLst>
              </a:tr>
            </a:tbl>
          </a:graphicData>
        </a:graphic>
      </p:graphicFrame>
      <p:graphicFrame>
        <p:nvGraphicFramePr>
          <p:cNvPr id="31" name="Tabla 31">
            <a:extLst>
              <a:ext uri="{FF2B5EF4-FFF2-40B4-BE49-F238E27FC236}">
                <a16:creationId xmlns:a16="http://schemas.microsoft.com/office/drawing/2014/main" xmlns="" id="{133C79B3-9EB9-0EC3-FD6C-EBB517762D11}"/>
              </a:ext>
            </a:extLst>
          </p:cNvPr>
          <p:cNvGraphicFramePr>
            <a:graphicFrameLocks noGrp="1"/>
          </p:cNvGraphicFramePr>
          <p:nvPr>
            <p:extLst>
              <p:ext uri="{D42A27DB-BD31-4B8C-83A1-F6EECF244321}">
                <p14:modId xmlns:p14="http://schemas.microsoft.com/office/powerpoint/2010/main" val="3490732026"/>
              </p:ext>
            </p:extLst>
          </p:nvPr>
        </p:nvGraphicFramePr>
        <p:xfrm>
          <a:off x="405589" y="858061"/>
          <a:ext cx="9352000" cy="1742440"/>
        </p:xfrm>
        <a:graphic>
          <a:graphicData uri="http://schemas.openxmlformats.org/drawingml/2006/table">
            <a:tbl>
              <a:tblPr firstRow="1" bandRow="1">
                <a:tableStyleId>{5C22544A-7EE6-4342-B048-85BDC9FD1C3A}</a:tableStyleId>
              </a:tblPr>
              <a:tblGrid>
                <a:gridCol w="9352000">
                  <a:extLst>
                    <a:ext uri="{9D8B030D-6E8A-4147-A177-3AD203B41FA5}">
                      <a16:colId xmlns:a16="http://schemas.microsoft.com/office/drawing/2014/main" xmlns="" val="2763410723"/>
                    </a:ext>
                  </a:extLst>
                </a:gridCol>
              </a:tblGrid>
              <a:tr h="370840">
                <a:tc>
                  <a:txBody>
                    <a:bodyPr/>
                    <a:lstStyle/>
                    <a:p>
                      <a:pPr algn="ctr"/>
                      <a:r>
                        <a:rPr lang="es-ES" sz="2400" dirty="0"/>
                        <a:t>La Ingeniería en los Objetivos de Desarrollo Sostenible</a:t>
                      </a:r>
                      <a:endParaRPr lang="es-VE" dirty="0"/>
                    </a:p>
                  </a:txBody>
                  <a:tcPr>
                    <a:lnL w="12700" cap="flat" cmpd="sng" algn="ctr">
                      <a:solidFill>
                        <a:schemeClr val="accent2">
                          <a:lumMod val="50000"/>
                        </a:schemeClr>
                      </a:solidFill>
                      <a:prstDash val="solid"/>
                      <a:round/>
                      <a:headEnd type="none" w="med" len="med"/>
                      <a:tailEnd type="none" w="med" len="med"/>
                    </a:lnL>
                    <a:lnR w="12700" cap="flat" cmpd="sng" algn="ctr">
                      <a:solidFill>
                        <a:schemeClr val="accent2">
                          <a:lumMod val="50000"/>
                        </a:schemeClr>
                      </a:solidFill>
                      <a:prstDash val="solid"/>
                      <a:round/>
                      <a:headEnd type="none" w="med" len="med"/>
                      <a:tailEnd type="none" w="med" len="med"/>
                    </a:lnR>
                    <a:lnT w="12700" cap="flat" cmpd="sng" algn="ctr">
                      <a:solidFill>
                        <a:schemeClr val="accent2">
                          <a:lumMod val="50000"/>
                        </a:schemeClr>
                      </a:solidFill>
                      <a:prstDash val="solid"/>
                      <a:round/>
                      <a:headEnd type="none" w="med" len="med"/>
                      <a:tailEnd type="none" w="med" len="med"/>
                    </a:lnT>
                    <a:lnB w="12700" cap="flat" cmpd="sng" algn="ctr">
                      <a:solidFill>
                        <a:schemeClr val="accent2">
                          <a:lumMod val="50000"/>
                        </a:schemeClr>
                      </a:solidFill>
                      <a:prstDash val="solid"/>
                      <a:round/>
                      <a:headEnd type="none" w="med" len="med"/>
                      <a:tailEnd type="none" w="med" len="med"/>
                    </a:lnB>
                  </a:tcPr>
                </a:tc>
                <a:extLst>
                  <a:ext uri="{0D108BD9-81ED-4DB2-BD59-A6C34878D82A}">
                    <a16:rowId xmlns:a16="http://schemas.microsoft.com/office/drawing/2014/main" xmlns="" val="2265660352"/>
                  </a:ext>
                </a:extLst>
              </a:tr>
              <a:tr h="370840">
                <a:tc>
                  <a:txBody>
                    <a:bodyPr/>
                    <a:lstStyle/>
                    <a:p>
                      <a:pPr algn="ctr"/>
                      <a:r>
                        <a:rPr lang="es-ES" b="1" dirty="0"/>
                        <a:t>Objetivo 7: Garantizar el acceso a una energía asequible, segura, sostenible y moderna</a:t>
                      </a:r>
                    </a:p>
                  </a:txBody>
                  <a:tcPr anchor="ctr">
                    <a:lnL w="12700" cap="flat" cmpd="sng" algn="ctr">
                      <a:solidFill>
                        <a:schemeClr val="accent2">
                          <a:lumMod val="50000"/>
                        </a:schemeClr>
                      </a:solidFill>
                      <a:prstDash val="solid"/>
                      <a:round/>
                      <a:headEnd type="none" w="med" len="med"/>
                      <a:tailEnd type="none" w="med" len="med"/>
                    </a:lnL>
                    <a:lnR w="12700" cap="flat" cmpd="sng" algn="ctr">
                      <a:solidFill>
                        <a:schemeClr val="accent2">
                          <a:lumMod val="50000"/>
                        </a:schemeClr>
                      </a:solidFill>
                      <a:prstDash val="solid"/>
                      <a:round/>
                      <a:headEnd type="none" w="med" len="med"/>
                      <a:tailEnd type="none" w="med" len="med"/>
                    </a:lnR>
                    <a:lnT w="12700" cap="flat" cmpd="sng" algn="ctr">
                      <a:solidFill>
                        <a:schemeClr val="accent2">
                          <a:lumMod val="50000"/>
                        </a:schemeClr>
                      </a:solidFill>
                      <a:prstDash val="solid"/>
                      <a:round/>
                      <a:headEnd type="none" w="med" len="med"/>
                      <a:tailEnd type="none" w="med" len="med"/>
                    </a:lnT>
                    <a:lnB w="12700" cap="flat" cmpd="sng" algn="ctr">
                      <a:solidFill>
                        <a:schemeClr val="accent2">
                          <a:lumMod val="50000"/>
                        </a:schemeClr>
                      </a:solidFill>
                      <a:prstDash val="solid"/>
                      <a:round/>
                      <a:headEnd type="none" w="med" len="med"/>
                      <a:tailEnd type="none" w="med" len="med"/>
                    </a:lnB>
                    <a:solidFill>
                      <a:srgbClr val="FFFF99"/>
                    </a:solidFill>
                  </a:tcPr>
                </a:tc>
                <a:extLst>
                  <a:ext uri="{0D108BD9-81ED-4DB2-BD59-A6C34878D82A}">
                    <a16:rowId xmlns:a16="http://schemas.microsoft.com/office/drawing/2014/main" xmlns="" val="3262231365"/>
                  </a:ext>
                </a:extLst>
              </a:tr>
              <a:tr h="370840">
                <a:tc>
                  <a:txBody>
                    <a:bodyPr/>
                    <a:lstStyle/>
                    <a:p>
                      <a:pPr algn="ctr"/>
                      <a:r>
                        <a:rPr lang="es-ES" b="1" dirty="0">
                          <a:solidFill>
                            <a:schemeClr val="accent2">
                              <a:lumMod val="50000"/>
                            </a:schemeClr>
                          </a:solidFill>
                        </a:rPr>
                        <a:t>“Una de cada cinco personas en el mundo, vive sin electricidad (…) </a:t>
                      </a:r>
                    </a:p>
                    <a:p>
                      <a:pPr algn="ctr"/>
                      <a:r>
                        <a:rPr lang="es-ES" b="1" dirty="0">
                          <a:solidFill>
                            <a:schemeClr val="accent2">
                              <a:lumMod val="50000"/>
                            </a:schemeClr>
                          </a:solidFill>
                        </a:rPr>
                        <a:t>La energía es el factor que más contribuye con el cambio climático, y representa alrededor del 60% de las emisiones de gases de efecto invernadero”</a:t>
                      </a:r>
                    </a:p>
                  </a:txBody>
                  <a:tcPr>
                    <a:lnL w="12700" cap="flat" cmpd="sng" algn="ctr">
                      <a:solidFill>
                        <a:schemeClr val="accent2">
                          <a:lumMod val="50000"/>
                        </a:schemeClr>
                      </a:solidFill>
                      <a:prstDash val="solid"/>
                      <a:round/>
                      <a:headEnd type="none" w="med" len="med"/>
                      <a:tailEnd type="none" w="med" len="med"/>
                    </a:lnL>
                    <a:lnR w="12700" cap="flat" cmpd="sng" algn="ctr">
                      <a:solidFill>
                        <a:schemeClr val="accent2">
                          <a:lumMod val="50000"/>
                        </a:schemeClr>
                      </a:solidFill>
                      <a:prstDash val="solid"/>
                      <a:round/>
                      <a:headEnd type="none" w="med" len="med"/>
                      <a:tailEnd type="none" w="med" len="med"/>
                    </a:lnR>
                    <a:lnT w="12700" cap="flat" cmpd="sng" algn="ctr">
                      <a:solidFill>
                        <a:schemeClr val="accent2">
                          <a:lumMod val="50000"/>
                        </a:schemeClr>
                      </a:solidFill>
                      <a:prstDash val="solid"/>
                      <a:round/>
                      <a:headEnd type="none" w="med" len="med"/>
                      <a:tailEnd type="none" w="med" len="med"/>
                    </a:lnT>
                    <a:lnB w="12700" cap="flat" cmpd="sng" algn="ctr">
                      <a:solidFill>
                        <a:schemeClr val="accent2">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711435211"/>
                  </a:ext>
                </a:extLst>
              </a:tr>
            </a:tbl>
          </a:graphicData>
        </a:graphic>
      </p:graphicFrame>
      <p:pic>
        <p:nvPicPr>
          <p:cNvPr id="2" name="Imagen 1">
            <a:extLst>
              <a:ext uri="{FF2B5EF4-FFF2-40B4-BE49-F238E27FC236}">
                <a16:creationId xmlns:a16="http://schemas.microsoft.com/office/drawing/2014/main" xmlns="" id="{536DACDB-4CD6-2D58-C0DC-0CA2A59F3C65}"/>
              </a:ext>
            </a:extLst>
          </p:cNvPr>
          <p:cNvPicPr>
            <a:picLocks noChangeAspect="1"/>
          </p:cNvPicPr>
          <p:nvPr/>
        </p:nvPicPr>
        <p:blipFill>
          <a:blip r:embed="rId4"/>
          <a:stretch>
            <a:fillRect/>
          </a:stretch>
        </p:blipFill>
        <p:spPr>
          <a:xfrm>
            <a:off x="10148690" y="1004405"/>
            <a:ext cx="1368000" cy="1449753"/>
          </a:xfrm>
          <a:prstGeom prst="rect">
            <a:avLst/>
          </a:prstGeom>
        </p:spPr>
      </p:pic>
    </p:spTree>
    <p:extLst>
      <p:ext uri="{BB962C8B-B14F-4D97-AF65-F5344CB8AC3E}">
        <p14:creationId xmlns:p14="http://schemas.microsoft.com/office/powerpoint/2010/main" val="3583307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3"/>
          <a:stretch>
            <a:fillRect/>
          </a:stretch>
        </p:blipFill>
        <p:spPr>
          <a:xfrm>
            <a:off x="0" y="6783"/>
            <a:ext cx="12192000" cy="684000"/>
          </a:xfrm>
          <a:prstGeom prst="rect">
            <a:avLst/>
          </a:prstGeom>
        </p:spPr>
      </p:pic>
      <p:graphicFrame>
        <p:nvGraphicFramePr>
          <p:cNvPr id="5" name="Tabla 6">
            <a:extLst>
              <a:ext uri="{FF2B5EF4-FFF2-40B4-BE49-F238E27FC236}">
                <a16:creationId xmlns:a16="http://schemas.microsoft.com/office/drawing/2014/main" xmlns="" id="{B40F54FF-26E8-2E61-B882-7DF0B4B82992}"/>
              </a:ext>
            </a:extLst>
          </p:cNvPr>
          <p:cNvGraphicFramePr>
            <a:graphicFrameLocks noGrp="1"/>
          </p:cNvGraphicFramePr>
          <p:nvPr>
            <p:extLst>
              <p:ext uri="{D42A27DB-BD31-4B8C-83A1-F6EECF244321}">
                <p14:modId xmlns:p14="http://schemas.microsoft.com/office/powerpoint/2010/main" val="3142954803"/>
              </p:ext>
            </p:extLst>
          </p:nvPr>
        </p:nvGraphicFramePr>
        <p:xfrm>
          <a:off x="6418902" y="3002441"/>
          <a:ext cx="5220000" cy="3401572"/>
        </p:xfrm>
        <a:graphic>
          <a:graphicData uri="http://schemas.openxmlformats.org/drawingml/2006/table">
            <a:tbl>
              <a:tblPr firstRow="1" bandRow="1">
                <a:tableStyleId>{BC89EF96-8CEA-46FF-86C4-4CE0E7609802}</a:tableStyleId>
              </a:tblPr>
              <a:tblGrid>
                <a:gridCol w="5220000">
                  <a:extLst>
                    <a:ext uri="{9D8B030D-6E8A-4147-A177-3AD203B41FA5}">
                      <a16:colId xmlns:a16="http://schemas.microsoft.com/office/drawing/2014/main" xmlns="" val="1454340923"/>
                    </a:ext>
                  </a:extLst>
                </a:gridCol>
              </a:tblGrid>
              <a:tr h="58369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600" b="0" dirty="0"/>
                        <a:t>Desarrollo de proyectos en IA, macrodatos, robótica, computación en la nube, entre otros.</a:t>
                      </a:r>
                    </a:p>
                  </a:txBody>
                  <a:tcPr anchor="ctr">
                    <a:lnL w="19050" cap="flat" cmpd="sng" algn="ctr">
                      <a:solidFill>
                        <a:schemeClr val="accent2">
                          <a:lumMod val="75000"/>
                        </a:schemeClr>
                      </a:solidFill>
                      <a:prstDash val="solid"/>
                      <a:round/>
                      <a:headEnd type="none" w="med" len="med"/>
                      <a:tailEnd type="none" w="med" len="med"/>
                    </a:lnL>
                    <a:lnR w="19050" cap="flat" cmpd="sng" algn="ctr">
                      <a:solidFill>
                        <a:schemeClr val="accent2">
                          <a:lumMod val="75000"/>
                        </a:schemeClr>
                      </a:solidFill>
                      <a:prstDash val="solid"/>
                      <a:round/>
                      <a:headEnd type="none" w="med" len="med"/>
                      <a:tailEnd type="none" w="med" len="med"/>
                    </a:lnR>
                    <a:lnT w="19050" cap="flat" cmpd="sng" algn="ctr">
                      <a:solidFill>
                        <a:schemeClr val="accent2">
                          <a:lumMod val="75000"/>
                        </a:schemeClr>
                      </a:solidFill>
                      <a:prstDash val="solid"/>
                      <a:round/>
                      <a:headEnd type="none" w="med" len="med"/>
                      <a:tailEnd type="none" w="med" len="med"/>
                    </a:lnT>
                    <a:lnB w="1905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xmlns="" val="4086208613"/>
                  </a:ext>
                </a:extLst>
              </a:tr>
              <a:tr h="583693">
                <a:tc>
                  <a:txBody>
                    <a:bodyPr/>
                    <a:lstStyle/>
                    <a:p>
                      <a:pPr marL="285750" indent="-285750">
                        <a:buFont typeface="Arial" panose="020B0604020202020204" pitchFamily="34" charset="0"/>
                        <a:buChar char="•"/>
                      </a:pPr>
                      <a:r>
                        <a:rPr lang="es-ES" sz="1600" dirty="0"/>
                        <a:t>Uso de la biomimética para el desarrollo de proyectos sostenibles: </a:t>
                      </a:r>
                      <a:r>
                        <a:rPr lang="es-ES" sz="1600" dirty="0">
                          <a:hlinkClick r:id="rId4"/>
                        </a:rPr>
                        <a:t>https://biomimicry.org/examples/</a:t>
                      </a:r>
                      <a:r>
                        <a:rPr lang="es-ES" sz="1600" dirty="0"/>
                        <a:t> </a:t>
                      </a:r>
                    </a:p>
                    <a:p>
                      <a:pPr marL="0" indent="0">
                        <a:buFont typeface="Arial" panose="020B0604020202020204" pitchFamily="34" charset="0"/>
                        <a:buNone/>
                      </a:pPr>
                      <a:r>
                        <a:rPr lang="es-ES" sz="1600" dirty="0"/>
                        <a:t>(energía, materiales, agricultura, saneamiento, construcción, transporte, entre otros.) </a:t>
                      </a:r>
                      <a:r>
                        <a:rPr lang="es-ES" sz="1600" b="1" dirty="0"/>
                        <a:t>Reto Hackathon </a:t>
                      </a:r>
                    </a:p>
                  </a:txBody>
                  <a:tcPr anchor="ctr">
                    <a:lnL w="19050" cap="flat" cmpd="sng" algn="ctr">
                      <a:solidFill>
                        <a:schemeClr val="accent2">
                          <a:lumMod val="75000"/>
                        </a:schemeClr>
                      </a:solidFill>
                      <a:prstDash val="solid"/>
                      <a:round/>
                      <a:headEnd type="none" w="med" len="med"/>
                      <a:tailEnd type="none" w="med" len="med"/>
                    </a:lnL>
                    <a:lnR w="19050" cap="flat" cmpd="sng" algn="ctr">
                      <a:solidFill>
                        <a:schemeClr val="accent2">
                          <a:lumMod val="75000"/>
                        </a:schemeClr>
                      </a:solidFill>
                      <a:prstDash val="solid"/>
                      <a:round/>
                      <a:headEnd type="none" w="med" len="med"/>
                      <a:tailEnd type="none" w="med" len="med"/>
                    </a:lnR>
                    <a:lnT w="19050" cap="flat" cmpd="sng" algn="ctr">
                      <a:solidFill>
                        <a:schemeClr val="accent2">
                          <a:lumMod val="75000"/>
                        </a:schemeClr>
                      </a:solidFill>
                      <a:prstDash val="solid"/>
                      <a:round/>
                      <a:headEnd type="none" w="med" len="med"/>
                      <a:tailEnd type="none" w="med" len="med"/>
                    </a:lnT>
                    <a:lnB w="19050" cap="flat" cmpd="sng" algn="ctr">
                      <a:solidFill>
                        <a:schemeClr val="accent2">
                          <a:lumMod val="75000"/>
                        </a:schemeClr>
                      </a:solidFill>
                      <a:prstDash val="solid"/>
                      <a:round/>
                      <a:headEnd type="none" w="med" len="med"/>
                      <a:tailEnd type="none" w="med" len="med"/>
                    </a:lnB>
                    <a:solidFill>
                      <a:srgbClr val="FFD6C1">
                        <a:alpha val="20000"/>
                      </a:srgbClr>
                    </a:solidFill>
                  </a:tcPr>
                </a:tc>
                <a:extLst>
                  <a:ext uri="{0D108BD9-81ED-4DB2-BD59-A6C34878D82A}">
                    <a16:rowId xmlns:a16="http://schemas.microsoft.com/office/drawing/2014/main" xmlns="" val="2268430320"/>
                  </a:ext>
                </a:extLst>
              </a:tr>
              <a:tr h="583693">
                <a:tc>
                  <a:txBody>
                    <a:bodyPr/>
                    <a:lstStyle/>
                    <a:p>
                      <a:pPr marL="285750" indent="-285750">
                        <a:buFont typeface="Arial" panose="020B0604020202020204" pitchFamily="34" charset="0"/>
                        <a:buChar char="•"/>
                      </a:pPr>
                      <a:r>
                        <a:rPr lang="es-ES" sz="1600" b="0" dirty="0"/>
                        <a:t>Desarrollo de Industria 4.0 e hiperautomatización.</a:t>
                      </a:r>
                    </a:p>
                  </a:txBody>
                  <a:tcPr anchor="ctr">
                    <a:lnL w="19050" cap="flat" cmpd="sng" algn="ctr">
                      <a:solidFill>
                        <a:schemeClr val="accent2">
                          <a:lumMod val="75000"/>
                        </a:schemeClr>
                      </a:solidFill>
                      <a:prstDash val="solid"/>
                      <a:round/>
                      <a:headEnd type="none" w="med" len="med"/>
                      <a:tailEnd type="none" w="med" len="med"/>
                    </a:lnL>
                    <a:lnR w="19050" cap="flat" cmpd="sng" algn="ctr">
                      <a:solidFill>
                        <a:schemeClr val="accent2">
                          <a:lumMod val="75000"/>
                        </a:schemeClr>
                      </a:solidFill>
                      <a:prstDash val="solid"/>
                      <a:round/>
                      <a:headEnd type="none" w="med" len="med"/>
                      <a:tailEnd type="none" w="med" len="med"/>
                    </a:lnR>
                    <a:lnT w="19050" cap="flat" cmpd="sng" algn="ctr">
                      <a:solidFill>
                        <a:schemeClr val="accent2">
                          <a:lumMod val="75000"/>
                        </a:schemeClr>
                      </a:solidFill>
                      <a:prstDash val="solid"/>
                      <a:round/>
                      <a:headEnd type="none" w="med" len="med"/>
                      <a:tailEnd type="none" w="med" len="med"/>
                    </a:lnT>
                    <a:lnB w="1905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xmlns="" val="1766504623"/>
                  </a:ext>
                </a:extLst>
              </a:tr>
              <a:tr h="583693">
                <a:tc>
                  <a:txBody>
                    <a:bodyPr/>
                    <a:lstStyle/>
                    <a:p>
                      <a:pPr marL="285750" indent="-285750">
                        <a:buFont typeface="Arial" panose="020B0604020202020204" pitchFamily="34" charset="0"/>
                        <a:buChar char="•"/>
                      </a:pPr>
                      <a:r>
                        <a:rPr lang="es-ES" sz="1600" b="0" dirty="0"/>
                        <a:t>.Fortalecimiento de los emprendimientos en esta ramas.</a:t>
                      </a:r>
                    </a:p>
                  </a:txBody>
                  <a:tcPr anchor="ctr">
                    <a:lnL w="19050" cap="flat" cmpd="sng" algn="ctr">
                      <a:solidFill>
                        <a:schemeClr val="accent2">
                          <a:lumMod val="75000"/>
                        </a:schemeClr>
                      </a:solidFill>
                      <a:prstDash val="solid"/>
                      <a:round/>
                      <a:headEnd type="none" w="med" len="med"/>
                      <a:tailEnd type="none" w="med" len="med"/>
                    </a:lnL>
                    <a:lnR w="19050" cap="flat" cmpd="sng" algn="ctr">
                      <a:solidFill>
                        <a:schemeClr val="accent2">
                          <a:lumMod val="75000"/>
                        </a:schemeClr>
                      </a:solidFill>
                      <a:prstDash val="solid"/>
                      <a:round/>
                      <a:headEnd type="none" w="med" len="med"/>
                      <a:tailEnd type="none" w="med" len="med"/>
                    </a:lnR>
                    <a:lnT w="19050" cap="flat" cmpd="sng" algn="ctr">
                      <a:solidFill>
                        <a:schemeClr val="accent2">
                          <a:lumMod val="75000"/>
                        </a:schemeClr>
                      </a:solidFill>
                      <a:prstDash val="solid"/>
                      <a:round/>
                      <a:headEnd type="none" w="med" len="med"/>
                      <a:tailEnd type="none" w="med" len="med"/>
                    </a:lnT>
                    <a:lnB w="19050" cap="flat" cmpd="sng" algn="ctr">
                      <a:solidFill>
                        <a:schemeClr val="accent2">
                          <a:lumMod val="75000"/>
                        </a:schemeClr>
                      </a:solidFill>
                      <a:prstDash val="solid"/>
                      <a:round/>
                      <a:headEnd type="none" w="med" len="med"/>
                      <a:tailEnd type="none" w="med" len="med"/>
                    </a:lnB>
                    <a:solidFill>
                      <a:srgbClr val="FFD6C1">
                        <a:alpha val="20000"/>
                      </a:srgbClr>
                    </a:solidFill>
                  </a:tcPr>
                </a:tc>
                <a:extLst>
                  <a:ext uri="{0D108BD9-81ED-4DB2-BD59-A6C34878D82A}">
                    <a16:rowId xmlns:a16="http://schemas.microsoft.com/office/drawing/2014/main" xmlns="" val="350410299"/>
                  </a:ext>
                </a:extLst>
              </a:tr>
              <a:tr h="583693">
                <a:tc>
                  <a:txBody>
                    <a:bodyPr/>
                    <a:lstStyle/>
                    <a:p>
                      <a:pPr marL="285750" indent="-285750">
                        <a:buFont typeface="Arial" panose="020B0604020202020204" pitchFamily="34" charset="0"/>
                        <a:buChar char="•"/>
                      </a:pPr>
                      <a:r>
                        <a:rPr lang="es-ES" sz="1600" b="0" dirty="0"/>
                        <a:t>Promover proyectos y políticas para favorecer el acceso a Internet.</a:t>
                      </a:r>
                    </a:p>
                  </a:txBody>
                  <a:tcPr anchor="ctr">
                    <a:lnL w="19050" cap="flat" cmpd="sng" algn="ctr">
                      <a:solidFill>
                        <a:schemeClr val="accent2">
                          <a:lumMod val="75000"/>
                        </a:schemeClr>
                      </a:solidFill>
                      <a:prstDash val="solid"/>
                      <a:round/>
                      <a:headEnd type="none" w="med" len="med"/>
                      <a:tailEnd type="none" w="med" len="med"/>
                    </a:lnL>
                    <a:lnR w="19050" cap="flat" cmpd="sng" algn="ctr">
                      <a:solidFill>
                        <a:schemeClr val="accent2">
                          <a:lumMod val="75000"/>
                        </a:schemeClr>
                      </a:solidFill>
                      <a:prstDash val="solid"/>
                      <a:round/>
                      <a:headEnd type="none" w="med" len="med"/>
                      <a:tailEnd type="none" w="med" len="med"/>
                    </a:lnR>
                    <a:lnT w="19050" cap="flat" cmpd="sng" algn="ctr">
                      <a:solidFill>
                        <a:schemeClr val="accent2">
                          <a:lumMod val="75000"/>
                        </a:schemeClr>
                      </a:solidFill>
                      <a:prstDash val="solid"/>
                      <a:round/>
                      <a:headEnd type="none" w="med" len="med"/>
                      <a:tailEnd type="none" w="med" len="med"/>
                    </a:lnT>
                    <a:lnB w="19050" cap="flat" cmpd="sng" algn="ctr">
                      <a:solidFill>
                        <a:schemeClr val="accent2">
                          <a:lumMod val="75000"/>
                        </a:schemeClr>
                      </a:solidFill>
                      <a:prstDash val="solid"/>
                      <a:round/>
                      <a:headEnd type="none" w="med" len="med"/>
                      <a:tailEnd type="none" w="med" len="med"/>
                    </a:lnB>
                    <a:solidFill>
                      <a:srgbClr val="FFD6C1">
                        <a:alpha val="20000"/>
                      </a:srgbClr>
                    </a:solidFill>
                  </a:tcPr>
                </a:tc>
                <a:extLst>
                  <a:ext uri="{0D108BD9-81ED-4DB2-BD59-A6C34878D82A}">
                    <a16:rowId xmlns:a16="http://schemas.microsoft.com/office/drawing/2014/main" xmlns="" val="1708537117"/>
                  </a:ext>
                </a:extLst>
              </a:tr>
            </a:tbl>
          </a:graphicData>
        </a:graphic>
      </p:graphicFrame>
      <p:graphicFrame>
        <p:nvGraphicFramePr>
          <p:cNvPr id="31" name="Tabla 31">
            <a:extLst>
              <a:ext uri="{FF2B5EF4-FFF2-40B4-BE49-F238E27FC236}">
                <a16:creationId xmlns:a16="http://schemas.microsoft.com/office/drawing/2014/main" xmlns="" id="{133C79B3-9EB9-0EC3-FD6C-EBB517762D11}"/>
              </a:ext>
            </a:extLst>
          </p:cNvPr>
          <p:cNvGraphicFramePr>
            <a:graphicFrameLocks noGrp="1"/>
          </p:cNvGraphicFramePr>
          <p:nvPr>
            <p:extLst>
              <p:ext uri="{D42A27DB-BD31-4B8C-83A1-F6EECF244321}">
                <p14:modId xmlns:p14="http://schemas.microsoft.com/office/powerpoint/2010/main" val="1967901688"/>
              </p:ext>
            </p:extLst>
          </p:nvPr>
        </p:nvGraphicFramePr>
        <p:xfrm>
          <a:off x="310143" y="855646"/>
          <a:ext cx="9576000" cy="1767840"/>
        </p:xfrm>
        <a:graphic>
          <a:graphicData uri="http://schemas.openxmlformats.org/drawingml/2006/table">
            <a:tbl>
              <a:tblPr firstRow="1" bandRow="1">
                <a:tableStyleId>{5C22544A-7EE6-4342-B048-85BDC9FD1C3A}</a:tableStyleId>
              </a:tblPr>
              <a:tblGrid>
                <a:gridCol w="9576000">
                  <a:extLst>
                    <a:ext uri="{9D8B030D-6E8A-4147-A177-3AD203B41FA5}">
                      <a16:colId xmlns:a16="http://schemas.microsoft.com/office/drawing/2014/main" xmlns="" val="2763410723"/>
                    </a:ext>
                  </a:extLst>
                </a:gridCol>
              </a:tblGrid>
              <a:tr h="370840">
                <a:tc>
                  <a:txBody>
                    <a:bodyPr/>
                    <a:lstStyle/>
                    <a:p>
                      <a:pPr algn="ctr"/>
                      <a:r>
                        <a:rPr lang="es-ES" sz="2400" dirty="0"/>
                        <a:t>La Ingeniería en los Objetivos de Desarrollo Sostenible</a:t>
                      </a:r>
                      <a:endParaRPr lang="es-VE" dirty="0"/>
                    </a:p>
                  </a:txBody>
                  <a:tcPr>
                    <a:lnL w="12700" cap="flat" cmpd="sng" algn="ctr">
                      <a:solidFill>
                        <a:schemeClr val="accent2">
                          <a:lumMod val="50000"/>
                        </a:schemeClr>
                      </a:solidFill>
                      <a:prstDash val="solid"/>
                      <a:round/>
                      <a:headEnd type="none" w="med" len="med"/>
                      <a:tailEnd type="none" w="med" len="med"/>
                    </a:lnL>
                    <a:lnR w="12700" cap="flat" cmpd="sng" algn="ctr">
                      <a:solidFill>
                        <a:schemeClr val="accent2">
                          <a:lumMod val="50000"/>
                        </a:schemeClr>
                      </a:solidFill>
                      <a:prstDash val="solid"/>
                      <a:round/>
                      <a:headEnd type="none" w="med" len="med"/>
                      <a:tailEnd type="none" w="med" len="med"/>
                    </a:lnR>
                    <a:lnT w="12700" cap="flat" cmpd="sng" algn="ctr">
                      <a:solidFill>
                        <a:schemeClr val="accent2">
                          <a:lumMod val="50000"/>
                        </a:schemeClr>
                      </a:solidFill>
                      <a:prstDash val="solid"/>
                      <a:round/>
                      <a:headEnd type="none" w="med" len="med"/>
                      <a:tailEnd type="none" w="med" len="med"/>
                    </a:lnT>
                    <a:lnB w="12700" cap="flat" cmpd="sng" algn="ctr">
                      <a:solidFill>
                        <a:schemeClr val="accent2">
                          <a:lumMod val="50000"/>
                        </a:schemeClr>
                      </a:solidFill>
                      <a:prstDash val="solid"/>
                      <a:round/>
                      <a:headEnd type="none" w="med" len="med"/>
                      <a:tailEnd type="none" w="med" len="med"/>
                    </a:lnB>
                  </a:tcPr>
                </a:tc>
                <a:extLst>
                  <a:ext uri="{0D108BD9-81ED-4DB2-BD59-A6C34878D82A}">
                    <a16:rowId xmlns:a16="http://schemas.microsoft.com/office/drawing/2014/main" xmlns="" val="2265660352"/>
                  </a:ext>
                </a:extLst>
              </a:tr>
              <a:tr h="370840">
                <a:tc>
                  <a:txBody>
                    <a:bodyPr/>
                    <a:lstStyle/>
                    <a:p>
                      <a:pPr algn="ctr"/>
                      <a:r>
                        <a:rPr lang="es-ES" sz="1700" b="1" baseline="0" dirty="0"/>
                        <a:t>Objetivo 9: Construir infraestructuras resilientes, promover la </a:t>
                      </a:r>
                    </a:p>
                    <a:p>
                      <a:pPr algn="ctr"/>
                      <a:r>
                        <a:rPr lang="es-ES" sz="1700" b="1" baseline="0" dirty="0"/>
                        <a:t>industrialización sostenible y fomentar la innovación.</a:t>
                      </a:r>
                    </a:p>
                  </a:txBody>
                  <a:tcPr anchor="ctr">
                    <a:lnL w="12700" cap="flat" cmpd="sng" algn="ctr">
                      <a:solidFill>
                        <a:schemeClr val="accent2">
                          <a:lumMod val="50000"/>
                        </a:schemeClr>
                      </a:solidFill>
                      <a:prstDash val="solid"/>
                      <a:round/>
                      <a:headEnd type="none" w="med" len="med"/>
                      <a:tailEnd type="none" w="med" len="med"/>
                    </a:lnL>
                    <a:lnR w="12700" cap="flat" cmpd="sng" algn="ctr">
                      <a:solidFill>
                        <a:schemeClr val="accent2">
                          <a:lumMod val="50000"/>
                        </a:schemeClr>
                      </a:solidFill>
                      <a:prstDash val="solid"/>
                      <a:round/>
                      <a:headEnd type="none" w="med" len="med"/>
                      <a:tailEnd type="none" w="med" len="med"/>
                    </a:lnR>
                    <a:lnT w="12700" cap="flat" cmpd="sng" algn="ctr">
                      <a:solidFill>
                        <a:schemeClr val="accent2">
                          <a:lumMod val="50000"/>
                        </a:schemeClr>
                      </a:solidFill>
                      <a:prstDash val="solid"/>
                      <a:round/>
                      <a:headEnd type="none" w="med" len="med"/>
                      <a:tailEnd type="none" w="med" len="med"/>
                    </a:lnT>
                    <a:lnB w="12700" cap="flat" cmpd="sng" algn="ctr">
                      <a:solidFill>
                        <a:schemeClr val="accent2">
                          <a:lumMod val="50000"/>
                        </a:schemeClr>
                      </a:solidFill>
                      <a:prstDash val="solid"/>
                      <a:round/>
                      <a:headEnd type="none" w="med" len="med"/>
                      <a:tailEnd type="none" w="med" len="med"/>
                    </a:lnB>
                    <a:solidFill>
                      <a:srgbClr val="FFD6C1"/>
                    </a:solidFill>
                  </a:tcPr>
                </a:tc>
                <a:extLst>
                  <a:ext uri="{0D108BD9-81ED-4DB2-BD59-A6C34878D82A}">
                    <a16:rowId xmlns:a16="http://schemas.microsoft.com/office/drawing/2014/main" xmlns="" val="3262231365"/>
                  </a:ext>
                </a:extLst>
              </a:tr>
              <a:tr h="370840">
                <a:tc>
                  <a:txBody>
                    <a:bodyPr/>
                    <a:lstStyle/>
                    <a:p>
                      <a:pPr algn="ctr">
                        <a:lnSpc>
                          <a:spcPts val="2400"/>
                        </a:lnSpc>
                        <a:spcBef>
                          <a:spcPts val="600"/>
                        </a:spcBef>
                        <a:spcAft>
                          <a:spcPts val="600"/>
                        </a:spcAft>
                      </a:pPr>
                      <a:r>
                        <a:rPr lang="es-ES" sz="1600" b="1" i="0" kern="1200" baseline="0" dirty="0">
                          <a:solidFill>
                            <a:schemeClr val="dk1"/>
                          </a:solidFill>
                          <a:effectLst/>
                          <a:latin typeface="+mn-lt"/>
                          <a:ea typeface="+mn-ea"/>
                          <a:cs typeface="+mn-cs"/>
                        </a:rPr>
                        <a:t>La industrialización sostenible, la </a:t>
                      </a:r>
                      <a:r>
                        <a:rPr lang="es-ES" sz="1600" b="1" i="0" u="none" kern="1200" baseline="0" dirty="0">
                          <a:solidFill>
                            <a:schemeClr val="dk1"/>
                          </a:solidFill>
                          <a:effectLst/>
                          <a:latin typeface="+mn-lt"/>
                          <a:ea typeface="+mn-ea"/>
                          <a:cs typeface="+mn-cs"/>
                        </a:rPr>
                        <a:t>innovación y la infraestructura</a:t>
                      </a:r>
                      <a:r>
                        <a:rPr lang="es-ES" sz="1600" b="1" i="0" kern="1200" baseline="0" dirty="0">
                          <a:solidFill>
                            <a:schemeClr val="dk1"/>
                          </a:solidFill>
                          <a:effectLst/>
                          <a:latin typeface="+mn-lt"/>
                          <a:ea typeface="+mn-ea"/>
                          <a:cs typeface="+mn-cs"/>
                        </a:rPr>
                        <a:t>, contribuyen con nuevos empleos e ingresos; la inclusión de nuevas tecnologías, el comercio internacional y el uso eficiente de los recursos.</a:t>
                      </a:r>
                    </a:p>
                  </a:txBody>
                  <a:tcPr>
                    <a:lnL w="12700" cap="flat" cmpd="sng" algn="ctr">
                      <a:solidFill>
                        <a:schemeClr val="accent2">
                          <a:lumMod val="50000"/>
                        </a:schemeClr>
                      </a:solidFill>
                      <a:prstDash val="solid"/>
                      <a:round/>
                      <a:headEnd type="none" w="med" len="med"/>
                      <a:tailEnd type="none" w="med" len="med"/>
                    </a:lnL>
                    <a:lnR w="12700" cap="flat" cmpd="sng" algn="ctr">
                      <a:solidFill>
                        <a:schemeClr val="accent2">
                          <a:lumMod val="50000"/>
                        </a:schemeClr>
                      </a:solidFill>
                      <a:prstDash val="solid"/>
                      <a:round/>
                      <a:headEnd type="none" w="med" len="med"/>
                      <a:tailEnd type="none" w="med" len="med"/>
                    </a:lnR>
                    <a:lnT w="12700" cap="flat" cmpd="sng" algn="ctr">
                      <a:solidFill>
                        <a:schemeClr val="accent2">
                          <a:lumMod val="50000"/>
                        </a:schemeClr>
                      </a:solidFill>
                      <a:prstDash val="solid"/>
                      <a:round/>
                      <a:headEnd type="none" w="med" len="med"/>
                      <a:tailEnd type="none" w="med" len="med"/>
                    </a:lnT>
                    <a:lnB w="12700" cap="flat" cmpd="sng" algn="ctr">
                      <a:solidFill>
                        <a:schemeClr val="accent2">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711435211"/>
                  </a:ext>
                </a:extLst>
              </a:tr>
            </a:tbl>
          </a:graphicData>
        </a:graphic>
      </p:graphicFrame>
      <p:pic>
        <p:nvPicPr>
          <p:cNvPr id="4" name="Imagen 3">
            <a:extLst>
              <a:ext uri="{FF2B5EF4-FFF2-40B4-BE49-F238E27FC236}">
                <a16:creationId xmlns:a16="http://schemas.microsoft.com/office/drawing/2014/main" xmlns="" id="{3F34094B-F9B9-94A1-BB1A-32A9FF6D3511}"/>
              </a:ext>
            </a:extLst>
          </p:cNvPr>
          <p:cNvPicPr>
            <a:picLocks noChangeAspect="1"/>
          </p:cNvPicPr>
          <p:nvPr/>
        </p:nvPicPr>
        <p:blipFill rotWithShape="1">
          <a:blip r:embed="rId5">
            <a:extLst>
              <a:ext uri="{28A0092B-C50C-407E-A947-70E740481C1C}">
                <a14:useLocalDpi xmlns:a14="http://schemas.microsoft.com/office/drawing/2010/main" val="0"/>
              </a:ext>
            </a:extLst>
          </a:blip>
          <a:srcRect l="5846" r="3708"/>
          <a:stretch/>
        </p:blipFill>
        <p:spPr>
          <a:xfrm>
            <a:off x="10441857" y="920711"/>
            <a:ext cx="1440000" cy="1515790"/>
          </a:xfrm>
          <a:prstGeom prst="rect">
            <a:avLst/>
          </a:prstGeom>
        </p:spPr>
      </p:pic>
      <p:grpSp>
        <p:nvGrpSpPr>
          <p:cNvPr id="2" name="Grupo 1">
            <a:extLst>
              <a:ext uri="{FF2B5EF4-FFF2-40B4-BE49-F238E27FC236}">
                <a16:creationId xmlns:a16="http://schemas.microsoft.com/office/drawing/2014/main" xmlns="" id="{16C0E9B4-9A14-076A-BC53-95C39629F8B9}"/>
              </a:ext>
            </a:extLst>
          </p:cNvPr>
          <p:cNvGrpSpPr/>
          <p:nvPr/>
        </p:nvGrpSpPr>
        <p:grpSpPr>
          <a:xfrm>
            <a:off x="370459" y="2829815"/>
            <a:ext cx="5687769" cy="3707497"/>
            <a:chOff x="289191" y="2706397"/>
            <a:chExt cx="5687769" cy="4099303"/>
          </a:xfrm>
        </p:grpSpPr>
        <p:sp>
          <p:nvSpPr>
            <p:cNvPr id="30" name="Flecha: hacia la izquierda 29">
              <a:extLst>
                <a:ext uri="{FF2B5EF4-FFF2-40B4-BE49-F238E27FC236}">
                  <a16:creationId xmlns:a16="http://schemas.microsoft.com/office/drawing/2014/main" xmlns="" id="{7931B45D-96CA-BB1B-C1CE-14FAABD9F6E1}"/>
                </a:ext>
              </a:extLst>
            </p:cNvPr>
            <p:cNvSpPr/>
            <p:nvPr/>
          </p:nvSpPr>
          <p:spPr>
            <a:xfrm rot="15309849">
              <a:off x="1764353" y="4488188"/>
              <a:ext cx="1570706"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 name="Flecha: hacia la izquierda 14">
              <a:extLst>
                <a:ext uri="{FF2B5EF4-FFF2-40B4-BE49-F238E27FC236}">
                  <a16:creationId xmlns:a16="http://schemas.microsoft.com/office/drawing/2014/main" xmlns="" id="{7E84F940-D658-E406-0F03-B5CA76A076D1}"/>
                </a:ext>
              </a:extLst>
            </p:cNvPr>
            <p:cNvSpPr/>
            <p:nvPr/>
          </p:nvSpPr>
          <p:spPr>
            <a:xfrm rot="10800000">
              <a:off x="697162" y="5898452"/>
              <a:ext cx="1489012" cy="18675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6" name="Forma libre: forma 15">
              <a:extLst>
                <a:ext uri="{FF2B5EF4-FFF2-40B4-BE49-F238E27FC236}">
                  <a16:creationId xmlns:a16="http://schemas.microsoft.com/office/drawing/2014/main" xmlns="" id="{029A02C4-A2E6-ABE2-CECA-6EE759C8A1F6}"/>
                </a:ext>
              </a:extLst>
            </p:cNvPr>
            <p:cNvSpPr/>
            <p:nvPr/>
          </p:nvSpPr>
          <p:spPr>
            <a:xfrm>
              <a:off x="289191" y="5253326"/>
              <a:ext cx="1557651" cy="155237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spcBef>
                  <a:spcPct val="0"/>
                </a:spcBef>
                <a:buNone/>
              </a:pPr>
              <a:r>
                <a:rPr lang="es-ES" sz="1600" b="1" i="0" dirty="0">
                  <a:solidFill>
                    <a:schemeClr val="accent2">
                      <a:lumMod val="75000"/>
                    </a:schemeClr>
                  </a:solidFill>
                  <a:effectLst/>
                </a:rPr>
                <a:t>Infraestructuras fiables, sostenibles, modernas, resilientes y de calidad</a:t>
              </a:r>
              <a:endParaRPr lang="es-VE" sz="1600" b="1" kern="1200" dirty="0">
                <a:solidFill>
                  <a:schemeClr val="accent2">
                    <a:lumMod val="75000"/>
                  </a:schemeClr>
                </a:solidFill>
                <a:cs typeface="Calibri" panose="020F0502020204030204" pitchFamily="34" charset="0"/>
              </a:endParaRPr>
            </a:p>
          </p:txBody>
        </p:sp>
        <p:sp>
          <p:nvSpPr>
            <p:cNvPr id="19" name="Flecha: hacia la izquierda 18">
              <a:extLst>
                <a:ext uri="{FF2B5EF4-FFF2-40B4-BE49-F238E27FC236}">
                  <a16:creationId xmlns:a16="http://schemas.microsoft.com/office/drawing/2014/main" xmlns="" id="{CA379912-FE63-46E6-4A1A-E7410E3D2A9D}"/>
                </a:ext>
              </a:extLst>
            </p:cNvPr>
            <p:cNvSpPr/>
            <p:nvPr/>
          </p:nvSpPr>
          <p:spPr>
            <a:xfrm rot="13664291">
              <a:off x="626334" y="4695326"/>
              <a:ext cx="1911471" cy="144237"/>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 name="Forma libre: forma 19">
              <a:extLst>
                <a:ext uri="{FF2B5EF4-FFF2-40B4-BE49-F238E27FC236}">
                  <a16:creationId xmlns:a16="http://schemas.microsoft.com/office/drawing/2014/main" xmlns="" id="{DCD8E56F-65D3-68FB-25D2-6B7FDCA3E99E}"/>
                </a:ext>
              </a:extLst>
            </p:cNvPr>
            <p:cNvSpPr/>
            <p:nvPr/>
          </p:nvSpPr>
          <p:spPr>
            <a:xfrm>
              <a:off x="289191" y="4013831"/>
              <a:ext cx="1622441" cy="972000"/>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600" b="1" i="0" dirty="0">
                  <a:solidFill>
                    <a:schemeClr val="accent2">
                      <a:lumMod val="75000"/>
                    </a:schemeClr>
                  </a:solidFill>
                  <a:effectLst/>
                  <a:latin typeface="Calibri" panose="020F0502020204030204" pitchFamily="34" charset="0"/>
                  <a:cs typeface="Calibri" panose="020F0502020204030204" pitchFamily="34" charset="0"/>
                </a:rPr>
                <a:t>Promover una industrialización inclusiva y sostenible </a:t>
              </a:r>
              <a:endParaRPr lang="es-VE" sz="1600" b="1" kern="1200" dirty="0">
                <a:solidFill>
                  <a:schemeClr val="accent2">
                    <a:lumMod val="75000"/>
                  </a:schemeClr>
                </a:solidFill>
                <a:latin typeface="Calibri" panose="020F0502020204030204" pitchFamily="34" charset="0"/>
                <a:cs typeface="Calibri" panose="020F0502020204030204" pitchFamily="34" charset="0"/>
              </a:endParaRPr>
            </a:p>
          </p:txBody>
        </p:sp>
        <p:sp>
          <p:nvSpPr>
            <p:cNvPr id="21" name="Flecha: hacia la izquierda 20">
              <a:extLst>
                <a:ext uri="{FF2B5EF4-FFF2-40B4-BE49-F238E27FC236}">
                  <a16:creationId xmlns:a16="http://schemas.microsoft.com/office/drawing/2014/main" xmlns="" id="{06F94E20-BF01-8E82-04B2-0AFDF53D4419}"/>
                </a:ext>
              </a:extLst>
            </p:cNvPr>
            <p:cNvSpPr/>
            <p:nvPr/>
          </p:nvSpPr>
          <p:spPr>
            <a:xfrm rot="16934688">
              <a:off x="2633395" y="4298434"/>
              <a:ext cx="1936300"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3" name="Flecha: hacia la izquierda 22">
              <a:extLst>
                <a:ext uri="{FF2B5EF4-FFF2-40B4-BE49-F238E27FC236}">
                  <a16:creationId xmlns:a16="http://schemas.microsoft.com/office/drawing/2014/main" xmlns="" id="{72177C34-733F-E2D7-7E93-891BCC6C96B2}"/>
                </a:ext>
              </a:extLst>
            </p:cNvPr>
            <p:cNvSpPr/>
            <p:nvPr/>
          </p:nvSpPr>
          <p:spPr>
            <a:xfrm rot="18142209">
              <a:off x="3520070" y="4690308"/>
              <a:ext cx="1506935"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s-VE" dirty="0"/>
            </a:p>
          </p:txBody>
        </p:sp>
        <p:sp>
          <p:nvSpPr>
            <p:cNvPr id="24" name="Forma libre: forma 23">
              <a:extLst>
                <a:ext uri="{FF2B5EF4-FFF2-40B4-BE49-F238E27FC236}">
                  <a16:creationId xmlns:a16="http://schemas.microsoft.com/office/drawing/2014/main" xmlns="" id="{C26757D6-E9F0-BE47-88A8-AC1DFF305424}"/>
                </a:ext>
              </a:extLst>
            </p:cNvPr>
            <p:cNvSpPr/>
            <p:nvPr/>
          </p:nvSpPr>
          <p:spPr>
            <a:xfrm>
              <a:off x="4126658" y="3883524"/>
              <a:ext cx="1850302" cy="1363067"/>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lvl="0" algn="ctr" defTabSz="622300">
                <a:lnSpc>
                  <a:spcPct val="90000"/>
                </a:lnSpc>
                <a:spcBef>
                  <a:spcPct val="0"/>
                </a:spcBef>
                <a:spcAft>
                  <a:spcPct val="35000"/>
                </a:spcAft>
              </a:pPr>
              <a:r>
                <a:rPr lang="es-VE" sz="1500" b="1" kern="1200" dirty="0">
                  <a:solidFill>
                    <a:schemeClr val="accent2">
                      <a:lumMod val="75000"/>
                    </a:schemeClr>
                  </a:solidFill>
                </a:rPr>
                <a:t>Modernizar la infraestructura industrial con sostenibilidad en los recursos y nuevas tecnologías.</a:t>
              </a:r>
            </a:p>
          </p:txBody>
        </p:sp>
        <p:sp>
          <p:nvSpPr>
            <p:cNvPr id="22" name="Forma libre: forma 21">
              <a:extLst>
                <a:ext uri="{FF2B5EF4-FFF2-40B4-BE49-F238E27FC236}">
                  <a16:creationId xmlns:a16="http://schemas.microsoft.com/office/drawing/2014/main" xmlns="" id="{C2084849-3A07-1E2B-F747-7D16D350229A}"/>
                </a:ext>
              </a:extLst>
            </p:cNvPr>
            <p:cNvSpPr/>
            <p:nvPr/>
          </p:nvSpPr>
          <p:spPr>
            <a:xfrm>
              <a:off x="1189854" y="2706397"/>
              <a:ext cx="1841901" cy="1147930"/>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500" b="1" kern="1200" dirty="0">
                  <a:solidFill>
                    <a:schemeClr val="accent2">
                      <a:lumMod val="75000"/>
                    </a:schemeClr>
                  </a:solidFill>
                </a:rPr>
                <a:t>Aumentar el acceso al financiamiento accesible  de pequeñas industria e infraestructuras</a:t>
              </a:r>
            </a:p>
          </p:txBody>
        </p:sp>
        <p:sp>
          <p:nvSpPr>
            <p:cNvPr id="25" name="Flecha: hacia la izquierda 24">
              <a:extLst>
                <a:ext uri="{FF2B5EF4-FFF2-40B4-BE49-F238E27FC236}">
                  <a16:creationId xmlns:a16="http://schemas.microsoft.com/office/drawing/2014/main" xmlns="" id="{8B8B40E6-A95E-2AE5-9421-B79C0C21AD8E}"/>
                </a:ext>
              </a:extLst>
            </p:cNvPr>
            <p:cNvSpPr/>
            <p:nvPr/>
          </p:nvSpPr>
          <p:spPr>
            <a:xfrm>
              <a:off x="3957861" y="5901827"/>
              <a:ext cx="1387004" cy="180000"/>
            </a:xfrm>
            <a:prstGeom prst="leftArrow">
              <a:avLst>
                <a:gd name="adj1" fmla="val 60000"/>
                <a:gd name="adj2" fmla="val 50000"/>
              </a:avLst>
            </a:prstGeom>
            <a:solidFill>
              <a:schemeClr val="bg1"/>
            </a:solidFill>
            <a:ln w="19050">
              <a:solidFill>
                <a:schemeClr val="accent4">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8" name="Forma libre: forma 27">
              <a:extLst>
                <a:ext uri="{FF2B5EF4-FFF2-40B4-BE49-F238E27FC236}">
                  <a16:creationId xmlns:a16="http://schemas.microsoft.com/office/drawing/2014/main" xmlns="" id="{1FFDCBBC-A20F-62C5-2F24-5737CD16F0C9}"/>
                </a:ext>
              </a:extLst>
            </p:cNvPr>
            <p:cNvSpPr/>
            <p:nvPr/>
          </p:nvSpPr>
          <p:spPr>
            <a:xfrm>
              <a:off x="4275395" y="5396043"/>
              <a:ext cx="1660856" cy="1191568"/>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500" b="1" i="0" dirty="0">
                  <a:solidFill>
                    <a:schemeClr val="accent2">
                      <a:lumMod val="75000"/>
                    </a:schemeClr>
                  </a:solidFill>
                  <a:effectLst/>
                  <a:latin typeface="Calibri" panose="020F0502020204030204" pitchFamily="34" charset="0"/>
                  <a:cs typeface="Calibri" panose="020F0502020204030204" pitchFamily="34" charset="0"/>
                </a:rPr>
                <a:t>Apoyar el desarrollo de tecnologías</a:t>
              </a:r>
              <a:r>
                <a:rPr lang="es-ES" sz="1500" b="1" dirty="0">
                  <a:solidFill>
                    <a:schemeClr val="accent2">
                      <a:lumMod val="75000"/>
                    </a:schemeClr>
                  </a:solidFill>
                  <a:latin typeface="Calibri" panose="020F0502020204030204" pitchFamily="34" charset="0"/>
                  <a:cs typeface="Calibri" panose="020F0502020204030204" pitchFamily="34" charset="0"/>
                </a:rPr>
                <a:t> y </a:t>
              </a:r>
              <a:r>
                <a:rPr lang="es-ES" sz="1500" b="1" i="0" dirty="0">
                  <a:solidFill>
                    <a:schemeClr val="accent2">
                      <a:lumMod val="75000"/>
                    </a:schemeClr>
                  </a:solidFill>
                  <a:effectLst/>
                  <a:latin typeface="Calibri" panose="020F0502020204030204" pitchFamily="34" charset="0"/>
                  <a:cs typeface="Calibri" panose="020F0502020204030204" pitchFamily="34" charset="0"/>
                </a:rPr>
                <a:t>proyectos </a:t>
              </a:r>
              <a:r>
                <a:rPr lang="es-ES" sz="1500" b="1" i="0" dirty="0" err="1">
                  <a:solidFill>
                    <a:schemeClr val="accent2">
                      <a:lumMod val="75000"/>
                    </a:schemeClr>
                  </a:solidFill>
                  <a:effectLst/>
                  <a:latin typeface="Calibri" panose="020F0502020204030204" pitchFamily="34" charset="0"/>
                  <a:cs typeface="Calibri" panose="020F0502020204030204" pitchFamily="34" charset="0"/>
                </a:rPr>
                <a:t>ID+i</a:t>
              </a:r>
              <a:r>
                <a:rPr lang="es-ES" sz="1500" b="1" i="0" dirty="0">
                  <a:solidFill>
                    <a:schemeClr val="accent2">
                      <a:lumMod val="75000"/>
                    </a:schemeClr>
                  </a:solidFill>
                  <a:effectLst/>
                  <a:latin typeface="Calibri" panose="020F0502020204030204" pitchFamily="34" charset="0"/>
                  <a:cs typeface="Calibri" panose="020F0502020204030204" pitchFamily="34" charset="0"/>
                </a:rPr>
                <a:t> nacionales</a:t>
              </a:r>
              <a:endParaRPr lang="es-VE" sz="1500" b="1" kern="1200" dirty="0">
                <a:solidFill>
                  <a:schemeClr val="accent2">
                    <a:lumMod val="75000"/>
                  </a:schemeClr>
                </a:solidFill>
                <a:latin typeface="Calibri" panose="020F0502020204030204" pitchFamily="34" charset="0"/>
                <a:cs typeface="Calibri" panose="020F0502020204030204" pitchFamily="34" charset="0"/>
              </a:endParaRPr>
            </a:p>
          </p:txBody>
        </p:sp>
        <p:sp>
          <p:nvSpPr>
            <p:cNvPr id="14" name="Forma libre: forma 13">
              <a:extLst>
                <a:ext uri="{FF2B5EF4-FFF2-40B4-BE49-F238E27FC236}">
                  <a16:creationId xmlns:a16="http://schemas.microsoft.com/office/drawing/2014/main" xmlns="" id="{7CF2CC78-6BB0-3BB2-C2E4-9AC913379892}"/>
                </a:ext>
              </a:extLst>
            </p:cNvPr>
            <p:cNvSpPr/>
            <p:nvPr/>
          </p:nvSpPr>
          <p:spPr>
            <a:xfrm>
              <a:off x="2206618" y="5444748"/>
              <a:ext cx="1705492" cy="1147931"/>
            </a:xfrm>
            <a:custGeom>
              <a:avLst/>
              <a:gdLst>
                <a:gd name="connsiteX0" fmla="*/ 0 w 1779248"/>
                <a:gd name="connsiteY0" fmla="*/ 188898 h 1133363"/>
                <a:gd name="connsiteX1" fmla="*/ 188898 w 1779248"/>
                <a:gd name="connsiteY1" fmla="*/ 0 h 1133363"/>
                <a:gd name="connsiteX2" fmla="*/ 1590350 w 1779248"/>
                <a:gd name="connsiteY2" fmla="*/ 0 h 1133363"/>
                <a:gd name="connsiteX3" fmla="*/ 1779248 w 1779248"/>
                <a:gd name="connsiteY3" fmla="*/ 188898 h 1133363"/>
                <a:gd name="connsiteX4" fmla="*/ 1779248 w 1779248"/>
                <a:gd name="connsiteY4" fmla="*/ 944465 h 1133363"/>
                <a:gd name="connsiteX5" fmla="*/ 1590350 w 1779248"/>
                <a:gd name="connsiteY5" fmla="*/ 1133363 h 1133363"/>
                <a:gd name="connsiteX6" fmla="*/ 188898 w 1779248"/>
                <a:gd name="connsiteY6" fmla="*/ 1133363 h 1133363"/>
                <a:gd name="connsiteX7" fmla="*/ 0 w 1779248"/>
                <a:gd name="connsiteY7" fmla="*/ 944465 h 1133363"/>
                <a:gd name="connsiteX8" fmla="*/ 0 w 1779248"/>
                <a:gd name="connsiteY8" fmla="*/ 188898 h 1133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9248" h="1133363">
                  <a:moveTo>
                    <a:pt x="0" y="188898"/>
                  </a:moveTo>
                  <a:cubicBezTo>
                    <a:pt x="0" y="84573"/>
                    <a:pt x="84573" y="0"/>
                    <a:pt x="188898" y="0"/>
                  </a:cubicBezTo>
                  <a:lnTo>
                    <a:pt x="1590350" y="0"/>
                  </a:lnTo>
                  <a:cubicBezTo>
                    <a:pt x="1694675" y="0"/>
                    <a:pt x="1779248" y="84573"/>
                    <a:pt x="1779248" y="188898"/>
                  </a:cubicBezTo>
                  <a:lnTo>
                    <a:pt x="1779248" y="944465"/>
                  </a:lnTo>
                  <a:cubicBezTo>
                    <a:pt x="1779248" y="1048790"/>
                    <a:pt x="1694675" y="1133363"/>
                    <a:pt x="1590350" y="1133363"/>
                  </a:cubicBezTo>
                  <a:lnTo>
                    <a:pt x="188898" y="1133363"/>
                  </a:lnTo>
                  <a:cubicBezTo>
                    <a:pt x="84573" y="1133363"/>
                    <a:pt x="0" y="1048790"/>
                    <a:pt x="0" y="944465"/>
                  </a:cubicBezTo>
                  <a:lnTo>
                    <a:pt x="0" y="188898"/>
                  </a:lnTo>
                  <a:close/>
                </a:path>
              </a:pathLst>
            </a:custGeom>
            <a:solidFill>
              <a:srgbClr val="FFD6C1"/>
            </a:solidFill>
            <a:ln w="19050">
              <a:solidFill>
                <a:schemeClr val="accent2">
                  <a:lumMod val="50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5486" tIns="65486" rIns="65486" bIns="65486" numCol="1" spcCol="1270" anchor="ctr" anchorCtr="0">
              <a:noAutofit/>
            </a:bodyPr>
            <a:lstStyle/>
            <a:p>
              <a:pPr marL="0" lvl="0" indent="0" algn="ctr" defTabSz="711200">
                <a:lnSpc>
                  <a:spcPct val="90000"/>
                </a:lnSpc>
                <a:spcBef>
                  <a:spcPct val="0"/>
                </a:spcBef>
                <a:spcAft>
                  <a:spcPct val="35000"/>
                </a:spcAft>
                <a:buNone/>
              </a:pPr>
              <a:r>
                <a:rPr lang="es-VE" b="1" kern="1200" dirty="0">
                  <a:solidFill>
                    <a:srgbClr val="990000"/>
                  </a:solidFill>
                </a:rPr>
                <a:t>Industria, Innovación e Infraestructuras</a:t>
              </a:r>
            </a:p>
          </p:txBody>
        </p:sp>
        <p:sp>
          <p:nvSpPr>
            <p:cNvPr id="32" name="Forma libre: forma 31">
              <a:extLst>
                <a:ext uri="{FF2B5EF4-FFF2-40B4-BE49-F238E27FC236}">
                  <a16:creationId xmlns:a16="http://schemas.microsoft.com/office/drawing/2014/main" xmlns="" id="{AE581D6B-A5D2-A2B4-AEB0-FDFEEB8F1CAF}"/>
                </a:ext>
              </a:extLst>
            </p:cNvPr>
            <p:cNvSpPr/>
            <p:nvPr/>
          </p:nvSpPr>
          <p:spPr>
            <a:xfrm>
              <a:off x="3322639" y="2783363"/>
              <a:ext cx="1660052" cy="972257"/>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4">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500" b="1" i="0" dirty="0">
                  <a:solidFill>
                    <a:schemeClr val="accent2">
                      <a:lumMod val="75000"/>
                    </a:schemeClr>
                  </a:solidFill>
                  <a:effectLst/>
                  <a:latin typeface="Calibri" panose="020F0502020204030204" pitchFamily="34" charset="0"/>
                  <a:cs typeface="Calibri" panose="020F0502020204030204" pitchFamily="34" charset="0"/>
                </a:rPr>
                <a:t>Favorecer el acceso universal y asequible a Internet </a:t>
              </a:r>
              <a:endParaRPr lang="es-VE" sz="1500" b="1" kern="1200" dirty="0">
                <a:solidFill>
                  <a:schemeClr val="accent2">
                    <a:lumMod val="75000"/>
                  </a:schemeClr>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618423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3"/>
          <a:stretch>
            <a:fillRect/>
          </a:stretch>
        </p:blipFill>
        <p:spPr>
          <a:xfrm>
            <a:off x="0" y="6783"/>
            <a:ext cx="12192000" cy="741429"/>
          </a:xfrm>
          <a:prstGeom prst="rect">
            <a:avLst/>
          </a:prstGeom>
        </p:spPr>
      </p:pic>
      <p:graphicFrame>
        <p:nvGraphicFramePr>
          <p:cNvPr id="31" name="Tabla 31">
            <a:extLst>
              <a:ext uri="{FF2B5EF4-FFF2-40B4-BE49-F238E27FC236}">
                <a16:creationId xmlns:a16="http://schemas.microsoft.com/office/drawing/2014/main" xmlns="" id="{133C79B3-9EB9-0EC3-FD6C-EBB517762D11}"/>
              </a:ext>
            </a:extLst>
          </p:cNvPr>
          <p:cNvGraphicFramePr>
            <a:graphicFrameLocks noGrp="1"/>
          </p:cNvGraphicFramePr>
          <p:nvPr>
            <p:extLst>
              <p:ext uri="{D42A27DB-BD31-4B8C-83A1-F6EECF244321}">
                <p14:modId xmlns:p14="http://schemas.microsoft.com/office/powerpoint/2010/main" val="4231952440"/>
              </p:ext>
            </p:extLst>
          </p:nvPr>
        </p:nvGraphicFramePr>
        <p:xfrm>
          <a:off x="405589" y="858061"/>
          <a:ext cx="9352000" cy="1468120"/>
        </p:xfrm>
        <a:graphic>
          <a:graphicData uri="http://schemas.openxmlformats.org/drawingml/2006/table">
            <a:tbl>
              <a:tblPr firstRow="1" bandRow="1">
                <a:tableStyleId>{5C22544A-7EE6-4342-B048-85BDC9FD1C3A}</a:tableStyleId>
              </a:tblPr>
              <a:tblGrid>
                <a:gridCol w="9352000">
                  <a:extLst>
                    <a:ext uri="{9D8B030D-6E8A-4147-A177-3AD203B41FA5}">
                      <a16:colId xmlns:a16="http://schemas.microsoft.com/office/drawing/2014/main" xmlns="" val="2763410723"/>
                    </a:ext>
                  </a:extLst>
                </a:gridCol>
              </a:tblGrid>
              <a:tr h="370840">
                <a:tc>
                  <a:txBody>
                    <a:bodyPr/>
                    <a:lstStyle/>
                    <a:p>
                      <a:pPr algn="ctr"/>
                      <a:r>
                        <a:rPr lang="es-ES" sz="2400" dirty="0"/>
                        <a:t>La Ingeniería en los Objetivos de Desarrollo Sostenible</a:t>
                      </a:r>
                      <a:endParaRPr lang="es-V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2265660352"/>
                  </a:ext>
                </a:extLst>
              </a:tr>
              <a:tr h="370840">
                <a:tc>
                  <a:txBody>
                    <a:bodyPr/>
                    <a:lstStyle/>
                    <a:p>
                      <a:pPr algn="ctr"/>
                      <a:r>
                        <a:rPr lang="es-ES" b="1" dirty="0"/>
                        <a:t>Objetivo 12: Garantizar modalidades de consumo y producción sostenibles</a:t>
                      </a:r>
                      <a:endParaRPr lang="es-VE"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DA65"/>
                    </a:solidFill>
                  </a:tcPr>
                </a:tc>
                <a:extLst>
                  <a:ext uri="{0D108BD9-81ED-4DB2-BD59-A6C34878D82A}">
                    <a16:rowId xmlns:a16="http://schemas.microsoft.com/office/drawing/2014/main" xmlns="" val="3262231365"/>
                  </a:ext>
                </a:extLst>
              </a:tr>
              <a:tr h="370840">
                <a:tc>
                  <a:txBody>
                    <a:bodyPr/>
                    <a:lstStyle/>
                    <a:p>
                      <a:pPr algn="ctr"/>
                      <a:r>
                        <a:rPr lang="es-ES" b="1" dirty="0">
                          <a:solidFill>
                            <a:schemeClr val="tx1"/>
                          </a:solidFill>
                        </a:rPr>
                        <a:t>El consumo y la producción mundiales (…) dependen del uso del ambiente natural y de los recursos de una manera que continúa teniendo efectos destructivos sobre el planeta.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711435211"/>
                  </a:ext>
                </a:extLst>
              </a:tr>
            </a:tbl>
          </a:graphicData>
        </a:graphic>
      </p:graphicFrame>
      <p:graphicFrame>
        <p:nvGraphicFramePr>
          <p:cNvPr id="26" name="Tabla 6">
            <a:extLst>
              <a:ext uri="{FF2B5EF4-FFF2-40B4-BE49-F238E27FC236}">
                <a16:creationId xmlns:a16="http://schemas.microsoft.com/office/drawing/2014/main" xmlns="" id="{10A9784F-6329-E24B-244B-8B42865D14BD}"/>
              </a:ext>
            </a:extLst>
          </p:cNvPr>
          <p:cNvGraphicFramePr>
            <a:graphicFrameLocks noGrp="1"/>
          </p:cNvGraphicFramePr>
          <p:nvPr>
            <p:extLst>
              <p:ext uri="{D42A27DB-BD31-4B8C-83A1-F6EECF244321}">
                <p14:modId xmlns:p14="http://schemas.microsoft.com/office/powerpoint/2010/main" val="2436840752"/>
              </p:ext>
            </p:extLst>
          </p:nvPr>
        </p:nvGraphicFramePr>
        <p:xfrm>
          <a:off x="6265582" y="3379430"/>
          <a:ext cx="5262985" cy="2574039"/>
        </p:xfrm>
        <a:graphic>
          <a:graphicData uri="http://schemas.openxmlformats.org/drawingml/2006/table">
            <a:tbl>
              <a:tblPr firstRow="1" bandRow="1">
                <a:tableStyleId>{BC89EF96-8CEA-46FF-86C4-4CE0E7609802}</a:tableStyleId>
              </a:tblPr>
              <a:tblGrid>
                <a:gridCol w="5262985">
                  <a:extLst>
                    <a:ext uri="{9D8B030D-6E8A-4147-A177-3AD203B41FA5}">
                      <a16:colId xmlns:a16="http://schemas.microsoft.com/office/drawing/2014/main" xmlns="" val="1454340923"/>
                    </a:ext>
                  </a:extLst>
                </a:gridCol>
              </a:tblGrid>
              <a:tr h="58369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600" b="0" dirty="0"/>
                        <a:t>Fortalecimiento de la economía circular: </a:t>
                      </a:r>
                    </a:p>
                  </a:txBody>
                  <a:tcPr anchor="ctr">
                    <a:lnL w="28575" cap="flat" cmpd="sng" algn="ctr">
                      <a:solidFill>
                        <a:schemeClr val="accent4">
                          <a:lumMod val="50000"/>
                        </a:schemeClr>
                      </a:solidFill>
                      <a:prstDash val="solid"/>
                      <a:round/>
                      <a:headEnd type="none" w="med" len="med"/>
                      <a:tailEnd type="none" w="med" len="med"/>
                    </a:lnL>
                    <a:lnR w="28575" cap="flat" cmpd="sng" algn="ctr">
                      <a:solidFill>
                        <a:schemeClr val="accent4">
                          <a:lumMod val="50000"/>
                        </a:schemeClr>
                      </a:solidFill>
                      <a:prstDash val="solid"/>
                      <a:round/>
                      <a:headEnd type="none" w="med" len="med"/>
                      <a:tailEnd type="none" w="med" len="med"/>
                    </a:lnR>
                    <a:lnT w="28575" cap="flat" cmpd="sng" algn="ctr">
                      <a:solidFill>
                        <a:schemeClr val="accent4">
                          <a:lumMod val="50000"/>
                        </a:schemeClr>
                      </a:solidFill>
                      <a:prstDash val="solid"/>
                      <a:round/>
                      <a:headEnd type="none" w="med" len="med"/>
                      <a:tailEnd type="none" w="med" len="med"/>
                    </a:lnT>
                    <a:lnB w="28575" cap="flat" cmpd="sng" algn="ctr">
                      <a:solidFill>
                        <a:schemeClr val="accent4">
                          <a:lumMod val="50000"/>
                        </a:schemeClr>
                      </a:solidFill>
                      <a:prstDash val="solid"/>
                      <a:round/>
                      <a:headEnd type="none" w="med" len="med"/>
                      <a:tailEnd type="none" w="med" len="med"/>
                    </a:lnB>
                  </a:tcPr>
                </a:tc>
                <a:extLst>
                  <a:ext uri="{0D108BD9-81ED-4DB2-BD59-A6C34878D82A}">
                    <a16:rowId xmlns:a16="http://schemas.microsoft.com/office/drawing/2014/main" xmlns="" val="4086208613"/>
                  </a:ext>
                </a:extLst>
              </a:tr>
              <a:tr h="583693">
                <a:tc>
                  <a:txBody>
                    <a:bodyPr/>
                    <a:lstStyle/>
                    <a:p>
                      <a:pPr marL="285750" indent="-285750">
                        <a:buFont typeface="Arial" panose="020B0604020202020204" pitchFamily="34" charset="0"/>
                        <a:buChar char="•"/>
                      </a:pPr>
                      <a:r>
                        <a:rPr lang="es-ES" sz="1600" dirty="0"/>
                        <a:t>Innovaciones para reciclar y reutilizar los materiales de desecho y para minimizar los desechos o pérdidas.</a:t>
                      </a:r>
                    </a:p>
                  </a:txBody>
                  <a:tcPr anchor="ctr">
                    <a:lnL w="28575" cap="flat" cmpd="sng" algn="ctr">
                      <a:solidFill>
                        <a:schemeClr val="accent4">
                          <a:lumMod val="50000"/>
                        </a:schemeClr>
                      </a:solidFill>
                      <a:prstDash val="solid"/>
                      <a:round/>
                      <a:headEnd type="none" w="med" len="med"/>
                      <a:tailEnd type="none" w="med" len="med"/>
                    </a:lnL>
                    <a:lnR w="28575" cap="flat" cmpd="sng" algn="ctr">
                      <a:solidFill>
                        <a:schemeClr val="accent4">
                          <a:lumMod val="50000"/>
                        </a:schemeClr>
                      </a:solidFill>
                      <a:prstDash val="solid"/>
                      <a:round/>
                      <a:headEnd type="none" w="med" len="med"/>
                      <a:tailEnd type="none" w="med" len="med"/>
                    </a:lnR>
                    <a:lnT w="28575" cap="flat" cmpd="sng" algn="ctr">
                      <a:solidFill>
                        <a:schemeClr val="accent4">
                          <a:lumMod val="50000"/>
                        </a:schemeClr>
                      </a:solidFill>
                      <a:prstDash val="solid"/>
                      <a:round/>
                      <a:headEnd type="none" w="med" len="med"/>
                      <a:tailEnd type="none" w="med" len="med"/>
                    </a:lnT>
                    <a:lnB w="28575" cap="flat" cmpd="sng" algn="ctr">
                      <a:solidFill>
                        <a:schemeClr val="accent4">
                          <a:lumMod val="50000"/>
                        </a:schemeClr>
                      </a:solidFill>
                      <a:prstDash val="solid"/>
                      <a:round/>
                      <a:headEnd type="none" w="med" len="med"/>
                      <a:tailEnd type="none" w="med" len="med"/>
                    </a:lnB>
                    <a:solidFill>
                      <a:schemeClr val="accent4">
                        <a:lumMod val="40000"/>
                        <a:lumOff val="60000"/>
                        <a:alpha val="20000"/>
                      </a:schemeClr>
                    </a:solidFill>
                  </a:tcPr>
                </a:tc>
                <a:extLst>
                  <a:ext uri="{0D108BD9-81ED-4DB2-BD59-A6C34878D82A}">
                    <a16:rowId xmlns:a16="http://schemas.microsoft.com/office/drawing/2014/main" xmlns="" val="2268430320"/>
                  </a:ext>
                </a:extLst>
              </a:tr>
              <a:tr h="583693">
                <a:tc>
                  <a:txBody>
                    <a:bodyPr/>
                    <a:lstStyle/>
                    <a:p>
                      <a:pPr marL="285750" indent="-285750">
                        <a:buFont typeface="Arial" panose="020B0604020202020204" pitchFamily="34" charset="0"/>
                        <a:buChar char="•"/>
                      </a:pPr>
                      <a:r>
                        <a:rPr lang="es-ES" sz="1600" b="0" dirty="0"/>
                        <a:t>Proyectos para apoyar la producción agrícola (acondicionamiento de suelos, mejoras en los sistemas de riego y de transporte, entre otros).</a:t>
                      </a:r>
                    </a:p>
                  </a:txBody>
                  <a:tcPr anchor="ctr">
                    <a:lnL w="28575" cap="flat" cmpd="sng" algn="ctr">
                      <a:solidFill>
                        <a:schemeClr val="accent4">
                          <a:lumMod val="50000"/>
                        </a:schemeClr>
                      </a:solidFill>
                      <a:prstDash val="solid"/>
                      <a:round/>
                      <a:headEnd type="none" w="med" len="med"/>
                      <a:tailEnd type="none" w="med" len="med"/>
                    </a:lnL>
                    <a:lnR w="28575" cap="flat" cmpd="sng" algn="ctr">
                      <a:solidFill>
                        <a:schemeClr val="accent4">
                          <a:lumMod val="50000"/>
                        </a:schemeClr>
                      </a:solidFill>
                      <a:prstDash val="solid"/>
                      <a:round/>
                      <a:headEnd type="none" w="med" len="med"/>
                      <a:tailEnd type="none" w="med" len="med"/>
                    </a:lnR>
                    <a:lnT w="28575" cap="flat" cmpd="sng" algn="ctr">
                      <a:solidFill>
                        <a:schemeClr val="accent4">
                          <a:lumMod val="50000"/>
                        </a:schemeClr>
                      </a:solidFill>
                      <a:prstDash val="solid"/>
                      <a:round/>
                      <a:headEnd type="none" w="med" len="med"/>
                      <a:tailEnd type="none" w="med" len="med"/>
                    </a:lnT>
                    <a:lnB w="28575" cap="flat" cmpd="sng" algn="ctr">
                      <a:solidFill>
                        <a:schemeClr val="accent4">
                          <a:lumMod val="50000"/>
                        </a:schemeClr>
                      </a:solidFill>
                      <a:prstDash val="solid"/>
                      <a:round/>
                      <a:headEnd type="none" w="med" len="med"/>
                      <a:tailEnd type="none" w="med" len="med"/>
                    </a:lnB>
                  </a:tcPr>
                </a:tc>
                <a:extLst>
                  <a:ext uri="{0D108BD9-81ED-4DB2-BD59-A6C34878D82A}">
                    <a16:rowId xmlns:a16="http://schemas.microsoft.com/office/drawing/2014/main" xmlns="" val="1766504623"/>
                  </a:ext>
                </a:extLst>
              </a:tr>
              <a:tr h="583693">
                <a:tc>
                  <a:txBody>
                    <a:bodyPr/>
                    <a:lstStyle/>
                    <a:p>
                      <a:pPr marL="285750" indent="-285750">
                        <a:buFont typeface="Arial" panose="020B0604020202020204" pitchFamily="34" charset="0"/>
                        <a:buChar char="•"/>
                      </a:pPr>
                      <a:r>
                        <a:rPr lang="es-ES" sz="1600" b="0" dirty="0"/>
                        <a:t>Mejoras en los sistemas de gestión de producción y servicios.</a:t>
                      </a:r>
                    </a:p>
                  </a:txBody>
                  <a:tcPr anchor="ctr">
                    <a:lnL w="28575" cap="flat" cmpd="sng" algn="ctr">
                      <a:solidFill>
                        <a:schemeClr val="accent4">
                          <a:lumMod val="50000"/>
                        </a:schemeClr>
                      </a:solidFill>
                      <a:prstDash val="solid"/>
                      <a:round/>
                      <a:headEnd type="none" w="med" len="med"/>
                      <a:tailEnd type="none" w="med" len="med"/>
                    </a:lnL>
                    <a:lnR w="28575" cap="flat" cmpd="sng" algn="ctr">
                      <a:solidFill>
                        <a:schemeClr val="accent4">
                          <a:lumMod val="50000"/>
                        </a:schemeClr>
                      </a:solidFill>
                      <a:prstDash val="solid"/>
                      <a:round/>
                      <a:headEnd type="none" w="med" len="med"/>
                      <a:tailEnd type="none" w="med" len="med"/>
                    </a:lnR>
                    <a:lnT w="28575" cap="flat" cmpd="sng" algn="ctr">
                      <a:solidFill>
                        <a:schemeClr val="accent4">
                          <a:lumMod val="50000"/>
                        </a:schemeClr>
                      </a:solidFill>
                      <a:prstDash val="solid"/>
                      <a:round/>
                      <a:headEnd type="none" w="med" len="med"/>
                      <a:tailEnd type="none" w="med" len="med"/>
                    </a:lnT>
                    <a:lnB w="28575" cap="flat" cmpd="sng" algn="ctr">
                      <a:solidFill>
                        <a:schemeClr val="accent4">
                          <a:lumMod val="50000"/>
                        </a:schemeClr>
                      </a:solidFill>
                      <a:prstDash val="solid"/>
                      <a:round/>
                      <a:headEnd type="none" w="med" len="med"/>
                      <a:tailEnd type="none" w="med" len="med"/>
                    </a:lnB>
                    <a:solidFill>
                      <a:schemeClr val="accent4">
                        <a:lumMod val="40000"/>
                        <a:lumOff val="60000"/>
                        <a:alpha val="20000"/>
                      </a:schemeClr>
                    </a:solidFill>
                  </a:tcPr>
                </a:tc>
                <a:extLst>
                  <a:ext uri="{0D108BD9-81ED-4DB2-BD59-A6C34878D82A}">
                    <a16:rowId xmlns:a16="http://schemas.microsoft.com/office/drawing/2014/main" xmlns="" val="350410299"/>
                  </a:ext>
                </a:extLst>
              </a:tr>
            </a:tbl>
          </a:graphicData>
        </a:graphic>
      </p:graphicFrame>
      <p:grpSp>
        <p:nvGrpSpPr>
          <p:cNvPr id="29" name="Grupo 28">
            <a:extLst>
              <a:ext uri="{FF2B5EF4-FFF2-40B4-BE49-F238E27FC236}">
                <a16:creationId xmlns:a16="http://schemas.microsoft.com/office/drawing/2014/main" xmlns="" id="{8409B907-62F5-992A-C52D-E4147E9965DF}"/>
              </a:ext>
            </a:extLst>
          </p:cNvPr>
          <p:cNvGrpSpPr/>
          <p:nvPr/>
        </p:nvGrpSpPr>
        <p:grpSpPr>
          <a:xfrm>
            <a:off x="385923" y="3028449"/>
            <a:ext cx="5400000" cy="3276001"/>
            <a:chOff x="405589" y="2783526"/>
            <a:chExt cx="5607055" cy="3305152"/>
          </a:xfrm>
        </p:grpSpPr>
        <p:sp>
          <p:nvSpPr>
            <p:cNvPr id="30" name="Flecha: hacia la izquierda 29">
              <a:extLst>
                <a:ext uri="{FF2B5EF4-FFF2-40B4-BE49-F238E27FC236}">
                  <a16:creationId xmlns:a16="http://schemas.microsoft.com/office/drawing/2014/main" xmlns="" id="{4EC68251-4D0E-10C1-1DE1-2D43958B5607}"/>
                </a:ext>
              </a:extLst>
            </p:cNvPr>
            <p:cNvSpPr/>
            <p:nvPr/>
          </p:nvSpPr>
          <p:spPr>
            <a:xfrm rot="10800000">
              <a:off x="716429" y="5568630"/>
              <a:ext cx="1437854" cy="180000"/>
            </a:xfrm>
            <a:prstGeom prst="leftArrow">
              <a:avLst>
                <a:gd name="adj1" fmla="val 60000"/>
                <a:gd name="adj2" fmla="val 50000"/>
              </a:avLst>
            </a:prstGeom>
            <a:solidFill>
              <a:schemeClr val="bg1"/>
            </a:solidFill>
            <a:ln w="19050">
              <a:solidFill>
                <a:srgbClr val="6049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2" name="Forma libre: forma 31">
              <a:extLst>
                <a:ext uri="{FF2B5EF4-FFF2-40B4-BE49-F238E27FC236}">
                  <a16:creationId xmlns:a16="http://schemas.microsoft.com/office/drawing/2014/main" xmlns="" id="{7849291F-BC2C-E42B-A20E-7F4F630EF2AA}"/>
                </a:ext>
              </a:extLst>
            </p:cNvPr>
            <p:cNvSpPr/>
            <p:nvPr/>
          </p:nvSpPr>
          <p:spPr>
            <a:xfrm>
              <a:off x="405589" y="4941504"/>
              <a:ext cx="1395581" cy="114717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6049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500" b="1" i="0" dirty="0">
                  <a:solidFill>
                    <a:schemeClr val="accent4">
                      <a:lumMod val="50000"/>
                    </a:schemeClr>
                  </a:solidFill>
                  <a:effectLst/>
                </a:rPr>
                <a:t>Gestión sostenible y uso eficiente de los recursos naturales</a:t>
              </a:r>
              <a:endParaRPr lang="es-VE" sz="1500" b="1" kern="1200" dirty="0">
                <a:solidFill>
                  <a:schemeClr val="accent4">
                    <a:lumMod val="50000"/>
                  </a:schemeClr>
                </a:solidFill>
              </a:endParaRPr>
            </a:p>
          </p:txBody>
        </p:sp>
        <p:sp>
          <p:nvSpPr>
            <p:cNvPr id="33" name="Flecha: hacia la izquierda 32">
              <a:extLst>
                <a:ext uri="{FF2B5EF4-FFF2-40B4-BE49-F238E27FC236}">
                  <a16:creationId xmlns:a16="http://schemas.microsoft.com/office/drawing/2014/main" xmlns="" id="{E404B189-37D3-F1B4-B8AA-86A76EEBA314}"/>
                </a:ext>
              </a:extLst>
            </p:cNvPr>
            <p:cNvSpPr/>
            <p:nvPr/>
          </p:nvSpPr>
          <p:spPr>
            <a:xfrm rot="12960000">
              <a:off x="750374" y="4460068"/>
              <a:ext cx="1593489" cy="180000"/>
            </a:xfrm>
            <a:prstGeom prst="leftArrow">
              <a:avLst>
                <a:gd name="adj1" fmla="val 60000"/>
                <a:gd name="adj2" fmla="val 50000"/>
              </a:avLst>
            </a:prstGeom>
            <a:solidFill>
              <a:schemeClr val="bg1"/>
            </a:solidFill>
            <a:ln w="19050">
              <a:solidFill>
                <a:srgbClr val="6049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4" name="Forma libre: forma 33">
              <a:extLst>
                <a:ext uri="{FF2B5EF4-FFF2-40B4-BE49-F238E27FC236}">
                  <a16:creationId xmlns:a16="http://schemas.microsoft.com/office/drawing/2014/main" xmlns="" id="{2AC56363-A087-1380-704D-7E8DE8717B4C}"/>
                </a:ext>
              </a:extLst>
            </p:cNvPr>
            <p:cNvSpPr/>
            <p:nvPr/>
          </p:nvSpPr>
          <p:spPr>
            <a:xfrm>
              <a:off x="405590" y="3402895"/>
              <a:ext cx="1356700" cy="1386771"/>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6049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500" b="1" i="0" dirty="0">
                  <a:solidFill>
                    <a:schemeClr val="accent4">
                      <a:lumMod val="50000"/>
                    </a:schemeClr>
                  </a:solidFill>
                  <a:effectLst/>
                </a:rPr>
                <a:t>Reducir las pérdidas de alimentos en las cadenas de producción y suministro</a:t>
              </a:r>
              <a:endParaRPr lang="es-VE" sz="1500" b="1" kern="1200" dirty="0">
                <a:solidFill>
                  <a:schemeClr val="accent4">
                    <a:lumMod val="50000"/>
                  </a:schemeClr>
                </a:solidFill>
              </a:endParaRPr>
            </a:p>
          </p:txBody>
        </p:sp>
        <p:sp>
          <p:nvSpPr>
            <p:cNvPr id="35" name="Flecha: hacia la izquierda 34">
              <a:extLst>
                <a:ext uri="{FF2B5EF4-FFF2-40B4-BE49-F238E27FC236}">
                  <a16:creationId xmlns:a16="http://schemas.microsoft.com/office/drawing/2014/main" xmlns="" id="{4B253200-40D3-D9AB-52B0-C47A739CAC7D}"/>
                </a:ext>
              </a:extLst>
            </p:cNvPr>
            <p:cNvSpPr/>
            <p:nvPr/>
          </p:nvSpPr>
          <p:spPr>
            <a:xfrm rot="15120000">
              <a:off x="1708179" y="4002378"/>
              <a:ext cx="1727161" cy="180000"/>
            </a:xfrm>
            <a:prstGeom prst="leftArrow">
              <a:avLst>
                <a:gd name="adj1" fmla="val 60000"/>
                <a:gd name="adj2" fmla="val 50000"/>
              </a:avLst>
            </a:prstGeom>
            <a:solidFill>
              <a:schemeClr val="bg1"/>
            </a:solidFill>
            <a:ln w="19050">
              <a:solidFill>
                <a:srgbClr val="6049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6" name="Forma libre: forma 35">
              <a:extLst>
                <a:ext uri="{FF2B5EF4-FFF2-40B4-BE49-F238E27FC236}">
                  <a16:creationId xmlns:a16="http://schemas.microsoft.com/office/drawing/2014/main" xmlns="" id="{77E0B314-109B-F46F-5814-E4B9F38D983E}"/>
                </a:ext>
              </a:extLst>
            </p:cNvPr>
            <p:cNvSpPr/>
            <p:nvPr/>
          </p:nvSpPr>
          <p:spPr>
            <a:xfrm>
              <a:off x="1825855" y="2783526"/>
              <a:ext cx="1398050" cy="1224095"/>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6049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500" b="1" i="0" dirty="0">
                  <a:solidFill>
                    <a:schemeClr val="accent4">
                      <a:lumMod val="50000"/>
                    </a:schemeClr>
                  </a:solidFill>
                  <a:effectLst/>
                </a:rPr>
                <a:t>Gestión racional de los productos químicos y los desechos</a:t>
              </a:r>
              <a:endParaRPr lang="es-VE" sz="1500" b="1" kern="1200" dirty="0">
                <a:solidFill>
                  <a:schemeClr val="accent4">
                    <a:lumMod val="50000"/>
                  </a:schemeClr>
                </a:solidFill>
              </a:endParaRPr>
            </a:p>
          </p:txBody>
        </p:sp>
        <p:sp>
          <p:nvSpPr>
            <p:cNvPr id="37" name="Flecha: hacia la izquierda 36">
              <a:extLst>
                <a:ext uri="{FF2B5EF4-FFF2-40B4-BE49-F238E27FC236}">
                  <a16:creationId xmlns:a16="http://schemas.microsoft.com/office/drawing/2014/main" xmlns="" id="{8ABF8A44-1A48-A06D-4D35-F36CB94EADFB}"/>
                </a:ext>
              </a:extLst>
            </p:cNvPr>
            <p:cNvSpPr/>
            <p:nvPr/>
          </p:nvSpPr>
          <p:spPr>
            <a:xfrm rot="17190666">
              <a:off x="2915133" y="3972619"/>
              <a:ext cx="1727161" cy="180000"/>
            </a:xfrm>
            <a:prstGeom prst="leftArrow">
              <a:avLst>
                <a:gd name="adj1" fmla="val 60000"/>
                <a:gd name="adj2" fmla="val 50000"/>
              </a:avLst>
            </a:prstGeom>
            <a:solidFill>
              <a:schemeClr val="bg1"/>
            </a:solidFill>
            <a:ln w="19050">
              <a:solidFill>
                <a:srgbClr val="6049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8" name="Forma libre: forma 37">
              <a:extLst>
                <a:ext uri="{FF2B5EF4-FFF2-40B4-BE49-F238E27FC236}">
                  <a16:creationId xmlns:a16="http://schemas.microsoft.com/office/drawing/2014/main" xmlns="" id="{DA845A99-0548-F254-B13E-24E6B92BC89A}"/>
                </a:ext>
              </a:extLst>
            </p:cNvPr>
            <p:cNvSpPr/>
            <p:nvPr/>
          </p:nvSpPr>
          <p:spPr>
            <a:xfrm>
              <a:off x="3602103" y="2837075"/>
              <a:ext cx="1400608"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6049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600" b="1" i="0" dirty="0">
                  <a:solidFill>
                    <a:schemeClr val="accent4">
                      <a:lumMod val="50000"/>
                    </a:schemeClr>
                  </a:solidFill>
                  <a:effectLst/>
                </a:rPr>
                <a:t>Reducir la generación de desechos</a:t>
              </a:r>
              <a:endParaRPr lang="es-VE" sz="1600" b="1" kern="1200" dirty="0">
                <a:solidFill>
                  <a:schemeClr val="accent4">
                    <a:lumMod val="50000"/>
                  </a:schemeClr>
                </a:solidFill>
              </a:endParaRPr>
            </a:p>
          </p:txBody>
        </p:sp>
        <p:sp>
          <p:nvSpPr>
            <p:cNvPr id="39" name="Flecha: hacia la izquierda 38">
              <a:extLst>
                <a:ext uri="{FF2B5EF4-FFF2-40B4-BE49-F238E27FC236}">
                  <a16:creationId xmlns:a16="http://schemas.microsoft.com/office/drawing/2014/main" xmlns="" id="{400670EF-86E6-4E13-BAB6-AEB74246EC4B}"/>
                </a:ext>
              </a:extLst>
            </p:cNvPr>
            <p:cNvSpPr/>
            <p:nvPr/>
          </p:nvSpPr>
          <p:spPr>
            <a:xfrm rot="19401012">
              <a:off x="3751940" y="4355599"/>
              <a:ext cx="1562182" cy="180000"/>
            </a:xfrm>
            <a:prstGeom prst="leftArrow">
              <a:avLst>
                <a:gd name="adj1" fmla="val 60000"/>
                <a:gd name="adj2" fmla="val 50000"/>
              </a:avLst>
            </a:prstGeom>
            <a:solidFill>
              <a:schemeClr val="bg1"/>
            </a:solidFill>
            <a:ln w="19050">
              <a:solidFill>
                <a:srgbClr val="6049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0" name="Forma libre: forma 39">
              <a:extLst>
                <a:ext uri="{FF2B5EF4-FFF2-40B4-BE49-F238E27FC236}">
                  <a16:creationId xmlns:a16="http://schemas.microsoft.com/office/drawing/2014/main" xmlns="" id="{8ECDAA20-F528-FCCB-E2CA-5399EBEE6686}"/>
                </a:ext>
              </a:extLst>
            </p:cNvPr>
            <p:cNvSpPr/>
            <p:nvPr/>
          </p:nvSpPr>
          <p:spPr>
            <a:xfrm>
              <a:off x="4454013" y="3814518"/>
              <a:ext cx="1558631" cy="986951"/>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6049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lvl="0" algn="ctr" defTabSz="622300">
                <a:lnSpc>
                  <a:spcPct val="90000"/>
                </a:lnSpc>
                <a:spcBef>
                  <a:spcPct val="0"/>
                </a:spcBef>
                <a:spcAft>
                  <a:spcPct val="35000"/>
                </a:spcAft>
              </a:pPr>
              <a:r>
                <a:rPr lang="es-VE" sz="1500" b="1" i="0" dirty="0">
                  <a:solidFill>
                    <a:schemeClr val="accent4">
                      <a:lumMod val="50000"/>
                    </a:schemeClr>
                  </a:solidFill>
                  <a:effectLst/>
                  <a:latin typeface="Roboto" panose="02000000000000000000" pitchFamily="2" charset="0"/>
                </a:rPr>
                <a:t>Procurar un turismo sostenible</a:t>
              </a:r>
              <a:endParaRPr lang="es-VE" sz="1500" b="1" kern="1200" dirty="0">
                <a:solidFill>
                  <a:schemeClr val="accent4">
                    <a:lumMod val="50000"/>
                  </a:schemeClr>
                </a:solidFill>
              </a:endParaRPr>
            </a:p>
          </p:txBody>
        </p:sp>
        <p:sp>
          <p:nvSpPr>
            <p:cNvPr id="41" name="Flecha: hacia la izquierda 40">
              <a:extLst>
                <a:ext uri="{FF2B5EF4-FFF2-40B4-BE49-F238E27FC236}">
                  <a16:creationId xmlns:a16="http://schemas.microsoft.com/office/drawing/2014/main" xmlns="" id="{BD63C494-4C3D-1CAC-21FF-89E12D79CFB2}"/>
                </a:ext>
              </a:extLst>
            </p:cNvPr>
            <p:cNvSpPr/>
            <p:nvPr/>
          </p:nvSpPr>
          <p:spPr>
            <a:xfrm>
              <a:off x="4202990" y="5424315"/>
              <a:ext cx="1437854" cy="180000"/>
            </a:xfrm>
            <a:prstGeom prst="leftArrow">
              <a:avLst>
                <a:gd name="adj1" fmla="val 60000"/>
                <a:gd name="adj2" fmla="val 50000"/>
              </a:avLst>
            </a:prstGeom>
            <a:solidFill>
              <a:schemeClr val="bg1"/>
            </a:solidFill>
            <a:ln w="19050">
              <a:solidFill>
                <a:srgbClr val="6049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2" name="Forma libre: forma 41">
              <a:extLst>
                <a:ext uri="{FF2B5EF4-FFF2-40B4-BE49-F238E27FC236}">
                  <a16:creationId xmlns:a16="http://schemas.microsoft.com/office/drawing/2014/main" xmlns="" id="{F3175D56-1F9C-7AF8-C66B-BA41332915A1}"/>
                </a:ext>
              </a:extLst>
            </p:cNvPr>
            <p:cNvSpPr/>
            <p:nvPr/>
          </p:nvSpPr>
          <p:spPr>
            <a:xfrm>
              <a:off x="4586509" y="5076680"/>
              <a:ext cx="1426135"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6049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500" b="1" i="0" dirty="0">
                  <a:solidFill>
                    <a:schemeClr val="accent4">
                      <a:lumMod val="50000"/>
                    </a:schemeClr>
                  </a:solidFill>
                  <a:effectLst/>
                </a:rPr>
                <a:t>Racionalizar los subsidios a los combustibles fósiles</a:t>
              </a:r>
              <a:endParaRPr lang="es-VE" sz="1500" b="1" kern="1200" dirty="0">
                <a:solidFill>
                  <a:schemeClr val="accent4">
                    <a:lumMod val="50000"/>
                  </a:schemeClr>
                </a:solidFill>
                <a:cs typeface="Calibri" panose="020F0502020204030204" pitchFamily="34" charset="0"/>
              </a:endParaRPr>
            </a:p>
          </p:txBody>
        </p:sp>
        <p:sp>
          <p:nvSpPr>
            <p:cNvPr id="43" name="Forma libre: forma 42">
              <a:extLst>
                <a:ext uri="{FF2B5EF4-FFF2-40B4-BE49-F238E27FC236}">
                  <a16:creationId xmlns:a16="http://schemas.microsoft.com/office/drawing/2014/main" xmlns="" id="{3EB4D2FB-630D-F3EB-0257-E2FFDE873140}"/>
                </a:ext>
              </a:extLst>
            </p:cNvPr>
            <p:cNvSpPr/>
            <p:nvPr/>
          </p:nvSpPr>
          <p:spPr>
            <a:xfrm>
              <a:off x="2329848" y="4955315"/>
              <a:ext cx="1779248" cy="1133363"/>
            </a:xfrm>
            <a:custGeom>
              <a:avLst/>
              <a:gdLst>
                <a:gd name="connsiteX0" fmla="*/ 0 w 1779248"/>
                <a:gd name="connsiteY0" fmla="*/ 188898 h 1133363"/>
                <a:gd name="connsiteX1" fmla="*/ 188898 w 1779248"/>
                <a:gd name="connsiteY1" fmla="*/ 0 h 1133363"/>
                <a:gd name="connsiteX2" fmla="*/ 1590350 w 1779248"/>
                <a:gd name="connsiteY2" fmla="*/ 0 h 1133363"/>
                <a:gd name="connsiteX3" fmla="*/ 1779248 w 1779248"/>
                <a:gd name="connsiteY3" fmla="*/ 188898 h 1133363"/>
                <a:gd name="connsiteX4" fmla="*/ 1779248 w 1779248"/>
                <a:gd name="connsiteY4" fmla="*/ 944465 h 1133363"/>
                <a:gd name="connsiteX5" fmla="*/ 1590350 w 1779248"/>
                <a:gd name="connsiteY5" fmla="*/ 1133363 h 1133363"/>
                <a:gd name="connsiteX6" fmla="*/ 188898 w 1779248"/>
                <a:gd name="connsiteY6" fmla="*/ 1133363 h 1133363"/>
                <a:gd name="connsiteX7" fmla="*/ 0 w 1779248"/>
                <a:gd name="connsiteY7" fmla="*/ 944465 h 1133363"/>
                <a:gd name="connsiteX8" fmla="*/ 0 w 1779248"/>
                <a:gd name="connsiteY8" fmla="*/ 188898 h 1133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9248" h="1133363">
                  <a:moveTo>
                    <a:pt x="0" y="188898"/>
                  </a:moveTo>
                  <a:cubicBezTo>
                    <a:pt x="0" y="84573"/>
                    <a:pt x="84573" y="0"/>
                    <a:pt x="188898" y="0"/>
                  </a:cubicBezTo>
                  <a:lnTo>
                    <a:pt x="1590350" y="0"/>
                  </a:lnTo>
                  <a:cubicBezTo>
                    <a:pt x="1694675" y="0"/>
                    <a:pt x="1779248" y="84573"/>
                    <a:pt x="1779248" y="188898"/>
                  </a:cubicBezTo>
                  <a:lnTo>
                    <a:pt x="1779248" y="944465"/>
                  </a:lnTo>
                  <a:cubicBezTo>
                    <a:pt x="1779248" y="1048790"/>
                    <a:pt x="1694675" y="1133363"/>
                    <a:pt x="1590350" y="1133363"/>
                  </a:cubicBezTo>
                  <a:lnTo>
                    <a:pt x="188898" y="1133363"/>
                  </a:lnTo>
                  <a:cubicBezTo>
                    <a:pt x="84573" y="1133363"/>
                    <a:pt x="0" y="1048790"/>
                    <a:pt x="0" y="944465"/>
                  </a:cubicBezTo>
                  <a:lnTo>
                    <a:pt x="0" y="188898"/>
                  </a:lnTo>
                  <a:close/>
                </a:path>
              </a:pathLst>
            </a:custGeom>
            <a:solidFill>
              <a:schemeClr val="accent4">
                <a:lumMod val="40000"/>
                <a:lumOff val="60000"/>
              </a:schemeClr>
            </a:solidFill>
            <a:ln w="19050">
              <a:solidFill>
                <a:schemeClr val="accent2">
                  <a:lumMod val="50000"/>
                </a:schemeClr>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5486" tIns="65486" rIns="65486" bIns="65486" numCol="1" spcCol="1270" anchor="ctr" anchorCtr="0">
              <a:noAutofit/>
            </a:bodyPr>
            <a:lstStyle/>
            <a:p>
              <a:pPr marL="0" lvl="0" indent="0" algn="ctr" defTabSz="711200">
                <a:lnSpc>
                  <a:spcPct val="90000"/>
                </a:lnSpc>
                <a:spcBef>
                  <a:spcPct val="0"/>
                </a:spcBef>
                <a:spcAft>
                  <a:spcPct val="35000"/>
                </a:spcAft>
                <a:buNone/>
              </a:pPr>
              <a:r>
                <a:rPr lang="es-VE" sz="2000" b="1" kern="1200" dirty="0">
                  <a:solidFill>
                    <a:srgbClr val="684F00"/>
                  </a:solidFill>
                </a:rPr>
                <a:t>Producción y Consumo Responsable</a:t>
              </a:r>
            </a:p>
          </p:txBody>
        </p:sp>
      </p:grpSp>
      <p:pic>
        <p:nvPicPr>
          <p:cNvPr id="3" name="Imagen 2">
            <a:extLst>
              <a:ext uri="{FF2B5EF4-FFF2-40B4-BE49-F238E27FC236}">
                <a16:creationId xmlns:a16="http://schemas.microsoft.com/office/drawing/2014/main" xmlns="" id="{9B86F66E-53B0-CBDC-7961-96CAA18BA3A1}"/>
              </a:ext>
            </a:extLst>
          </p:cNvPr>
          <p:cNvPicPr>
            <a:picLocks noChangeAspect="1"/>
          </p:cNvPicPr>
          <p:nvPr/>
        </p:nvPicPr>
        <p:blipFill rotWithShape="1">
          <a:blip r:embed="rId4">
            <a:extLst>
              <a:ext uri="{28A0092B-C50C-407E-A947-70E740481C1C}">
                <a14:useLocalDpi xmlns:a14="http://schemas.microsoft.com/office/drawing/2010/main" val="0"/>
              </a:ext>
            </a:extLst>
          </a:blip>
          <a:srcRect t="3170"/>
          <a:stretch/>
        </p:blipFill>
        <p:spPr>
          <a:xfrm>
            <a:off x="10082735" y="865239"/>
            <a:ext cx="1386840" cy="1460942"/>
          </a:xfrm>
          <a:prstGeom prst="rect">
            <a:avLst/>
          </a:prstGeom>
        </p:spPr>
      </p:pic>
    </p:spTree>
    <p:extLst>
      <p:ext uri="{BB962C8B-B14F-4D97-AF65-F5344CB8AC3E}">
        <p14:creationId xmlns:p14="http://schemas.microsoft.com/office/powerpoint/2010/main" val="609911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3"/>
          <a:stretch>
            <a:fillRect/>
          </a:stretch>
        </p:blipFill>
        <p:spPr>
          <a:xfrm>
            <a:off x="0" y="6783"/>
            <a:ext cx="12192000" cy="741429"/>
          </a:xfrm>
          <a:prstGeom prst="rect">
            <a:avLst/>
          </a:prstGeom>
        </p:spPr>
      </p:pic>
      <p:grpSp>
        <p:nvGrpSpPr>
          <p:cNvPr id="7" name="Grupo 6">
            <a:extLst>
              <a:ext uri="{FF2B5EF4-FFF2-40B4-BE49-F238E27FC236}">
                <a16:creationId xmlns:a16="http://schemas.microsoft.com/office/drawing/2014/main" xmlns="" id="{9DBAA578-2AF5-65A6-C8F7-F0E5EC111FBB}"/>
              </a:ext>
            </a:extLst>
          </p:cNvPr>
          <p:cNvGrpSpPr/>
          <p:nvPr/>
        </p:nvGrpSpPr>
        <p:grpSpPr>
          <a:xfrm>
            <a:off x="283228" y="3099736"/>
            <a:ext cx="5851531" cy="3200262"/>
            <a:chOff x="283228" y="2888416"/>
            <a:chExt cx="5851531" cy="3200262"/>
          </a:xfrm>
        </p:grpSpPr>
        <p:sp>
          <p:nvSpPr>
            <p:cNvPr id="15" name="Flecha: hacia la izquierda 14">
              <a:extLst>
                <a:ext uri="{FF2B5EF4-FFF2-40B4-BE49-F238E27FC236}">
                  <a16:creationId xmlns:a16="http://schemas.microsoft.com/office/drawing/2014/main" xmlns="" id="{7E84F940-D658-E406-0F03-B5CA76A076D1}"/>
                </a:ext>
              </a:extLst>
            </p:cNvPr>
            <p:cNvSpPr/>
            <p:nvPr/>
          </p:nvSpPr>
          <p:spPr>
            <a:xfrm rot="10800000">
              <a:off x="838984" y="5476703"/>
              <a:ext cx="1437854" cy="180000"/>
            </a:xfrm>
            <a:prstGeom prst="leftArrow">
              <a:avLst>
                <a:gd name="adj1" fmla="val 60000"/>
                <a:gd name="adj2" fmla="val 50000"/>
              </a:avLst>
            </a:prstGeom>
            <a:solidFill>
              <a:schemeClr val="bg1"/>
            </a:solidFill>
            <a:ln w="19050">
              <a:solidFill>
                <a:srgbClr val="005C2A"/>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6" name="Forma libre: forma 15">
              <a:extLst>
                <a:ext uri="{FF2B5EF4-FFF2-40B4-BE49-F238E27FC236}">
                  <a16:creationId xmlns:a16="http://schemas.microsoft.com/office/drawing/2014/main" xmlns="" id="{029A02C4-A2E6-ABE2-CECA-6EE759C8A1F6}"/>
                </a:ext>
              </a:extLst>
            </p:cNvPr>
            <p:cNvSpPr/>
            <p:nvPr/>
          </p:nvSpPr>
          <p:spPr>
            <a:xfrm>
              <a:off x="283228" y="4766376"/>
              <a:ext cx="1643895" cy="1322302"/>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005C2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490" b="1" i="0" dirty="0">
                  <a:solidFill>
                    <a:srgbClr val="007033"/>
                  </a:solidFill>
                  <a:effectLst/>
                </a:rPr>
                <a:t>Fortalecer la resiliencia y la capacidad de adaptación a los riesgos y desastres naturales por el CC</a:t>
              </a:r>
              <a:endParaRPr lang="es-VE" sz="1490" b="1" kern="1200" dirty="0">
                <a:solidFill>
                  <a:srgbClr val="007033"/>
                </a:solidFill>
              </a:endParaRPr>
            </a:p>
          </p:txBody>
        </p:sp>
        <p:sp>
          <p:nvSpPr>
            <p:cNvPr id="17" name="Flecha: hacia la izquierda 16">
              <a:extLst>
                <a:ext uri="{FF2B5EF4-FFF2-40B4-BE49-F238E27FC236}">
                  <a16:creationId xmlns:a16="http://schemas.microsoft.com/office/drawing/2014/main" xmlns="" id="{D1E7D1DE-0218-68BC-93EF-CD3043B8116A}"/>
                </a:ext>
              </a:extLst>
            </p:cNvPr>
            <p:cNvSpPr/>
            <p:nvPr/>
          </p:nvSpPr>
          <p:spPr>
            <a:xfrm rot="13535038">
              <a:off x="1044677" y="4265310"/>
              <a:ext cx="1593489" cy="180000"/>
            </a:xfrm>
            <a:prstGeom prst="leftArrow">
              <a:avLst>
                <a:gd name="adj1" fmla="val 60000"/>
                <a:gd name="adj2" fmla="val 50000"/>
              </a:avLst>
            </a:prstGeom>
            <a:solidFill>
              <a:schemeClr val="bg1"/>
            </a:solidFill>
            <a:ln w="19050">
              <a:solidFill>
                <a:srgbClr val="005C2A"/>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8" name="Forma libre: forma 17">
              <a:extLst>
                <a:ext uri="{FF2B5EF4-FFF2-40B4-BE49-F238E27FC236}">
                  <a16:creationId xmlns:a16="http://schemas.microsoft.com/office/drawing/2014/main" xmlns="" id="{047BD72C-C71B-3387-3C2F-B46E9888FBBA}"/>
                </a:ext>
              </a:extLst>
            </p:cNvPr>
            <p:cNvSpPr/>
            <p:nvPr/>
          </p:nvSpPr>
          <p:spPr>
            <a:xfrm>
              <a:off x="391760" y="3212666"/>
              <a:ext cx="1453043" cy="1030689"/>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005C2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lvl="0" algn="ctr" defTabSz="622300">
                <a:lnSpc>
                  <a:spcPct val="90000"/>
                </a:lnSpc>
                <a:spcBef>
                  <a:spcPct val="0"/>
                </a:spcBef>
                <a:spcAft>
                  <a:spcPct val="35000"/>
                </a:spcAft>
              </a:pPr>
              <a:r>
                <a:rPr lang="es-VE" sz="1500" b="0" i="0" dirty="0">
                  <a:solidFill>
                    <a:srgbClr val="4D4D4D"/>
                  </a:solidFill>
                  <a:effectLst/>
                  <a:latin typeface="Calibri" panose="020F0502020204030204" pitchFamily="34" charset="0"/>
                  <a:cs typeface="Calibri" panose="020F0502020204030204" pitchFamily="34" charset="0"/>
                </a:rPr>
                <a:t> </a:t>
              </a:r>
              <a:r>
                <a:rPr lang="es-VE" sz="1500" b="1" dirty="0">
                  <a:solidFill>
                    <a:srgbClr val="007033"/>
                  </a:solidFill>
                  <a:latin typeface="Calibri" panose="020F0502020204030204" pitchFamily="34" charset="0"/>
                  <a:cs typeface="Calibri" panose="020F0502020204030204" pitchFamily="34" charset="0"/>
                </a:rPr>
                <a:t>Incorporar planes, políticas, y estrategias nacionales </a:t>
              </a:r>
              <a:r>
                <a:rPr lang="es-VE" sz="1500" b="1" i="0" dirty="0">
                  <a:solidFill>
                    <a:srgbClr val="007033"/>
                  </a:solidFill>
                  <a:effectLst/>
                  <a:latin typeface="Calibri" panose="020F0502020204030204" pitchFamily="34" charset="0"/>
                  <a:cs typeface="Calibri" panose="020F0502020204030204" pitchFamily="34" charset="0"/>
                </a:rPr>
                <a:t>sobre el CC</a:t>
              </a:r>
              <a:endParaRPr lang="es-VE" sz="1500" b="1" kern="1200" dirty="0">
                <a:solidFill>
                  <a:srgbClr val="007033"/>
                </a:solidFill>
                <a:latin typeface="Calibri" panose="020F0502020204030204" pitchFamily="34" charset="0"/>
                <a:cs typeface="Calibri" panose="020F0502020204030204" pitchFamily="34" charset="0"/>
              </a:endParaRPr>
            </a:p>
          </p:txBody>
        </p:sp>
        <p:sp>
          <p:nvSpPr>
            <p:cNvPr id="19" name="Flecha: hacia la izquierda 18">
              <a:extLst>
                <a:ext uri="{FF2B5EF4-FFF2-40B4-BE49-F238E27FC236}">
                  <a16:creationId xmlns:a16="http://schemas.microsoft.com/office/drawing/2014/main" xmlns="" id="{CA379912-FE63-46E6-4A1A-E7410E3D2A9D}"/>
                </a:ext>
              </a:extLst>
            </p:cNvPr>
            <p:cNvSpPr/>
            <p:nvPr/>
          </p:nvSpPr>
          <p:spPr>
            <a:xfrm rot="16200000">
              <a:off x="1936822" y="4034063"/>
              <a:ext cx="1727161" cy="180000"/>
            </a:xfrm>
            <a:prstGeom prst="leftArrow">
              <a:avLst>
                <a:gd name="adj1" fmla="val 60000"/>
                <a:gd name="adj2" fmla="val 50000"/>
              </a:avLst>
            </a:prstGeom>
            <a:solidFill>
              <a:schemeClr val="bg1"/>
            </a:solidFill>
            <a:ln w="19050">
              <a:solidFill>
                <a:srgbClr val="005C2A"/>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 name="Forma libre: forma 19">
              <a:extLst>
                <a:ext uri="{FF2B5EF4-FFF2-40B4-BE49-F238E27FC236}">
                  <a16:creationId xmlns:a16="http://schemas.microsoft.com/office/drawing/2014/main" xmlns="" id="{DCD8E56F-65D3-68FB-25D2-6B7FDCA3E99E}"/>
                </a:ext>
              </a:extLst>
            </p:cNvPr>
            <p:cNvSpPr/>
            <p:nvPr/>
          </p:nvSpPr>
          <p:spPr>
            <a:xfrm>
              <a:off x="2035533" y="2888416"/>
              <a:ext cx="1606929" cy="1099010"/>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005C2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500" b="1" i="0" dirty="0">
                  <a:solidFill>
                    <a:srgbClr val="007033"/>
                  </a:solidFill>
                  <a:effectLst/>
                  <a:latin typeface="Calibri" panose="020F0502020204030204" pitchFamily="34" charset="0"/>
                  <a:cs typeface="Calibri" panose="020F0502020204030204" pitchFamily="34" charset="0"/>
                </a:rPr>
                <a:t>Poner en pleno funcionamiento el Fondo Verde para el Clima</a:t>
              </a:r>
              <a:endParaRPr lang="es-VE" sz="1500" b="1" kern="1200" dirty="0">
                <a:solidFill>
                  <a:srgbClr val="007033"/>
                </a:solidFill>
                <a:latin typeface="Calibri" panose="020F0502020204030204" pitchFamily="34" charset="0"/>
                <a:cs typeface="Calibri" panose="020F0502020204030204" pitchFamily="34" charset="0"/>
              </a:endParaRPr>
            </a:p>
          </p:txBody>
        </p:sp>
        <p:sp>
          <p:nvSpPr>
            <p:cNvPr id="21" name="Flecha: hacia la izquierda 20">
              <a:extLst>
                <a:ext uri="{FF2B5EF4-FFF2-40B4-BE49-F238E27FC236}">
                  <a16:creationId xmlns:a16="http://schemas.microsoft.com/office/drawing/2014/main" xmlns="" id="{06F94E20-BF01-8E82-04B2-0AFDF53D4419}"/>
                </a:ext>
              </a:extLst>
            </p:cNvPr>
            <p:cNvSpPr/>
            <p:nvPr/>
          </p:nvSpPr>
          <p:spPr>
            <a:xfrm rot="17579293">
              <a:off x="3169693" y="4079956"/>
              <a:ext cx="1727161" cy="180000"/>
            </a:xfrm>
            <a:prstGeom prst="leftArrow">
              <a:avLst>
                <a:gd name="adj1" fmla="val 60000"/>
                <a:gd name="adj2" fmla="val 50000"/>
              </a:avLst>
            </a:prstGeom>
            <a:solidFill>
              <a:schemeClr val="bg1"/>
            </a:solidFill>
            <a:ln w="19050">
              <a:solidFill>
                <a:srgbClr val="005C2A"/>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2" name="Forma libre: forma 21">
              <a:extLst>
                <a:ext uri="{FF2B5EF4-FFF2-40B4-BE49-F238E27FC236}">
                  <a16:creationId xmlns:a16="http://schemas.microsoft.com/office/drawing/2014/main" xmlns="" id="{C2084849-3A07-1E2B-F747-7D16D350229A}"/>
                </a:ext>
              </a:extLst>
            </p:cNvPr>
            <p:cNvSpPr/>
            <p:nvPr/>
          </p:nvSpPr>
          <p:spPr>
            <a:xfrm>
              <a:off x="3863705" y="3182500"/>
              <a:ext cx="2065705" cy="143760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005C2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500" b="1" i="0" dirty="0">
                  <a:solidFill>
                    <a:srgbClr val="007033"/>
                  </a:solidFill>
                  <a:effectLst/>
                  <a:latin typeface="Calibri" panose="020F0502020204030204" pitchFamily="34" charset="0"/>
                  <a:cs typeface="Calibri" panose="020F0502020204030204" pitchFamily="34" charset="0"/>
                </a:rPr>
                <a:t>Mejorar la educación, la sensibilización y la capacidad humana e institucional para la mitigación y adaptación al CC</a:t>
              </a:r>
              <a:endParaRPr lang="es-VE" sz="1500" b="1" kern="1200" dirty="0">
                <a:solidFill>
                  <a:srgbClr val="007033"/>
                </a:solidFill>
                <a:latin typeface="Calibri" panose="020F0502020204030204" pitchFamily="34" charset="0"/>
                <a:cs typeface="Calibri" panose="020F0502020204030204" pitchFamily="34" charset="0"/>
              </a:endParaRPr>
            </a:p>
          </p:txBody>
        </p:sp>
        <p:sp>
          <p:nvSpPr>
            <p:cNvPr id="23" name="Flecha: hacia la izquierda 22">
              <a:extLst>
                <a:ext uri="{FF2B5EF4-FFF2-40B4-BE49-F238E27FC236}">
                  <a16:creationId xmlns:a16="http://schemas.microsoft.com/office/drawing/2014/main" xmlns="" id="{72177C34-733F-E2D7-7E93-891BCC6C96B2}"/>
                </a:ext>
              </a:extLst>
            </p:cNvPr>
            <p:cNvSpPr/>
            <p:nvPr/>
          </p:nvSpPr>
          <p:spPr>
            <a:xfrm>
              <a:off x="4074053" y="5492270"/>
              <a:ext cx="1562182" cy="180000"/>
            </a:xfrm>
            <a:prstGeom prst="leftArrow">
              <a:avLst>
                <a:gd name="adj1" fmla="val 60000"/>
                <a:gd name="adj2" fmla="val 50000"/>
              </a:avLst>
            </a:prstGeom>
            <a:solidFill>
              <a:schemeClr val="bg1"/>
            </a:solidFill>
            <a:ln w="19050">
              <a:solidFill>
                <a:srgbClr val="005C2A"/>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4" name="Forma libre: forma 23">
              <a:extLst>
                <a:ext uri="{FF2B5EF4-FFF2-40B4-BE49-F238E27FC236}">
                  <a16:creationId xmlns:a16="http://schemas.microsoft.com/office/drawing/2014/main" xmlns="" id="{C26757D6-E9F0-BE47-88A8-AC1DFF305424}"/>
                </a:ext>
              </a:extLst>
            </p:cNvPr>
            <p:cNvSpPr/>
            <p:nvPr/>
          </p:nvSpPr>
          <p:spPr>
            <a:xfrm>
              <a:off x="4429023" y="4990664"/>
              <a:ext cx="1705736" cy="1076916"/>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rgbClr val="005C2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ES" sz="1500" b="1" i="0" dirty="0">
                  <a:solidFill>
                    <a:srgbClr val="007033"/>
                  </a:solidFill>
                  <a:effectLst/>
                  <a:latin typeface="Calibri" panose="020F0502020204030204" pitchFamily="34" charset="0"/>
                  <a:cs typeface="Calibri" panose="020F0502020204030204" pitchFamily="34" charset="0"/>
                </a:rPr>
                <a:t>Planificación y gestión eficaces en relación con el CC en los países menos desarrollados.</a:t>
              </a:r>
              <a:endParaRPr lang="es-VE" sz="1500" b="1" kern="1200" dirty="0">
                <a:solidFill>
                  <a:srgbClr val="007033"/>
                </a:solidFill>
                <a:latin typeface="Calibri" panose="020F0502020204030204" pitchFamily="34" charset="0"/>
                <a:cs typeface="Calibri" panose="020F0502020204030204" pitchFamily="34" charset="0"/>
              </a:endParaRPr>
            </a:p>
          </p:txBody>
        </p:sp>
        <p:sp>
          <p:nvSpPr>
            <p:cNvPr id="14" name="Forma libre: forma 13">
              <a:extLst>
                <a:ext uri="{FF2B5EF4-FFF2-40B4-BE49-F238E27FC236}">
                  <a16:creationId xmlns:a16="http://schemas.microsoft.com/office/drawing/2014/main" xmlns="" id="{7CF2CC78-6BB0-3BB2-C2E4-9AC913379892}"/>
                </a:ext>
              </a:extLst>
            </p:cNvPr>
            <p:cNvSpPr/>
            <p:nvPr/>
          </p:nvSpPr>
          <p:spPr>
            <a:xfrm>
              <a:off x="2237967" y="4955315"/>
              <a:ext cx="1779248" cy="1133363"/>
            </a:xfrm>
            <a:custGeom>
              <a:avLst/>
              <a:gdLst>
                <a:gd name="connsiteX0" fmla="*/ 0 w 1779248"/>
                <a:gd name="connsiteY0" fmla="*/ 188898 h 1133363"/>
                <a:gd name="connsiteX1" fmla="*/ 188898 w 1779248"/>
                <a:gd name="connsiteY1" fmla="*/ 0 h 1133363"/>
                <a:gd name="connsiteX2" fmla="*/ 1590350 w 1779248"/>
                <a:gd name="connsiteY2" fmla="*/ 0 h 1133363"/>
                <a:gd name="connsiteX3" fmla="*/ 1779248 w 1779248"/>
                <a:gd name="connsiteY3" fmla="*/ 188898 h 1133363"/>
                <a:gd name="connsiteX4" fmla="*/ 1779248 w 1779248"/>
                <a:gd name="connsiteY4" fmla="*/ 944465 h 1133363"/>
                <a:gd name="connsiteX5" fmla="*/ 1590350 w 1779248"/>
                <a:gd name="connsiteY5" fmla="*/ 1133363 h 1133363"/>
                <a:gd name="connsiteX6" fmla="*/ 188898 w 1779248"/>
                <a:gd name="connsiteY6" fmla="*/ 1133363 h 1133363"/>
                <a:gd name="connsiteX7" fmla="*/ 0 w 1779248"/>
                <a:gd name="connsiteY7" fmla="*/ 944465 h 1133363"/>
                <a:gd name="connsiteX8" fmla="*/ 0 w 1779248"/>
                <a:gd name="connsiteY8" fmla="*/ 188898 h 1133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9248" h="1133363">
                  <a:moveTo>
                    <a:pt x="0" y="188898"/>
                  </a:moveTo>
                  <a:cubicBezTo>
                    <a:pt x="0" y="84573"/>
                    <a:pt x="84573" y="0"/>
                    <a:pt x="188898" y="0"/>
                  </a:cubicBezTo>
                  <a:lnTo>
                    <a:pt x="1590350" y="0"/>
                  </a:lnTo>
                  <a:cubicBezTo>
                    <a:pt x="1694675" y="0"/>
                    <a:pt x="1779248" y="84573"/>
                    <a:pt x="1779248" y="188898"/>
                  </a:cubicBezTo>
                  <a:lnTo>
                    <a:pt x="1779248" y="944465"/>
                  </a:lnTo>
                  <a:cubicBezTo>
                    <a:pt x="1779248" y="1048790"/>
                    <a:pt x="1694675" y="1133363"/>
                    <a:pt x="1590350" y="1133363"/>
                  </a:cubicBezTo>
                  <a:lnTo>
                    <a:pt x="188898" y="1133363"/>
                  </a:lnTo>
                  <a:cubicBezTo>
                    <a:pt x="84573" y="1133363"/>
                    <a:pt x="0" y="1048790"/>
                    <a:pt x="0" y="944465"/>
                  </a:cubicBezTo>
                  <a:lnTo>
                    <a:pt x="0" y="188898"/>
                  </a:lnTo>
                  <a:close/>
                </a:path>
              </a:pathLst>
            </a:custGeom>
            <a:solidFill>
              <a:srgbClr val="9BDB81"/>
            </a:solidFill>
            <a:ln w="19050">
              <a:solidFill>
                <a:srgbClr val="007033"/>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5486" tIns="65486" rIns="65486" bIns="65486" numCol="1" spcCol="1270" anchor="ctr" anchorCtr="0">
              <a:noAutofit/>
            </a:bodyPr>
            <a:lstStyle/>
            <a:p>
              <a:pPr marL="0" lvl="0" indent="0" algn="ctr" defTabSz="711200">
                <a:lnSpc>
                  <a:spcPct val="90000"/>
                </a:lnSpc>
                <a:spcBef>
                  <a:spcPct val="0"/>
                </a:spcBef>
                <a:spcAft>
                  <a:spcPct val="35000"/>
                </a:spcAft>
                <a:buNone/>
              </a:pPr>
              <a:r>
                <a:rPr lang="es-VE" sz="2100" b="1" kern="1200" dirty="0">
                  <a:solidFill>
                    <a:srgbClr val="001007"/>
                  </a:solidFill>
                </a:rPr>
                <a:t>Acción por el Clima</a:t>
              </a:r>
            </a:p>
          </p:txBody>
        </p:sp>
      </p:grpSp>
      <p:graphicFrame>
        <p:nvGraphicFramePr>
          <p:cNvPr id="5" name="Tabla 6">
            <a:extLst>
              <a:ext uri="{FF2B5EF4-FFF2-40B4-BE49-F238E27FC236}">
                <a16:creationId xmlns:a16="http://schemas.microsoft.com/office/drawing/2014/main" xmlns="" id="{B40F54FF-26E8-2E61-B882-7DF0B4B82992}"/>
              </a:ext>
            </a:extLst>
          </p:cNvPr>
          <p:cNvGraphicFramePr>
            <a:graphicFrameLocks noGrp="1"/>
          </p:cNvGraphicFramePr>
          <p:nvPr>
            <p:extLst>
              <p:ext uri="{D42A27DB-BD31-4B8C-83A1-F6EECF244321}">
                <p14:modId xmlns:p14="http://schemas.microsoft.com/office/powerpoint/2010/main" val="567298983"/>
              </p:ext>
            </p:extLst>
          </p:nvPr>
        </p:nvGraphicFramePr>
        <p:xfrm>
          <a:off x="6439645" y="3328267"/>
          <a:ext cx="5346766" cy="3057146"/>
        </p:xfrm>
        <a:graphic>
          <a:graphicData uri="http://schemas.openxmlformats.org/drawingml/2006/table">
            <a:tbl>
              <a:tblPr firstRow="1" bandRow="1">
                <a:tableStyleId>{E8B1032C-EA38-4F05-BA0D-38AFFFC7BED3}</a:tableStyleId>
              </a:tblPr>
              <a:tblGrid>
                <a:gridCol w="5346766">
                  <a:extLst>
                    <a:ext uri="{9D8B030D-6E8A-4147-A177-3AD203B41FA5}">
                      <a16:colId xmlns:a16="http://schemas.microsoft.com/office/drawing/2014/main" xmlns="" val="1454340923"/>
                    </a:ext>
                  </a:extLst>
                </a:gridCol>
              </a:tblGrid>
              <a:tr h="58369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600" b="1" dirty="0">
                          <a:solidFill>
                            <a:srgbClr val="253917"/>
                          </a:solidFill>
                        </a:rPr>
                        <a:t>Innovaciones en sistemas de generación de energía carbono cero:  solar, eólica, hidroeléctrica, mareomotriz, H</a:t>
                      </a:r>
                      <a:r>
                        <a:rPr lang="es-ES" sz="1600" b="1" baseline="-25000" dirty="0">
                          <a:solidFill>
                            <a:srgbClr val="253917"/>
                          </a:solidFill>
                        </a:rPr>
                        <a:t>2</a:t>
                      </a:r>
                      <a:r>
                        <a:rPr lang="es-ES" sz="1600" b="1" dirty="0">
                          <a:solidFill>
                            <a:srgbClr val="253917"/>
                          </a:solidFill>
                        </a:rPr>
                        <a:t> verde.</a:t>
                      </a:r>
                      <a:endParaRPr lang="es-VE" sz="1600" b="1" dirty="0">
                        <a:solidFill>
                          <a:srgbClr val="253917"/>
                        </a:solidFill>
                      </a:endParaRPr>
                    </a:p>
                  </a:txBody>
                  <a:tcP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extLst>
                  <a:ext uri="{0D108BD9-81ED-4DB2-BD59-A6C34878D82A}">
                    <a16:rowId xmlns:a16="http://schemas.microsoft.com/office/drawing/2014/main" xmlns="" val="4086208613"/>
                  </a:ext>
                </a:extLst>
              </a:tr>
              <a:tr h="583693">
                <a:tc>
                  <a:txBody>
                    <a:bodyPr/>
                    <a:lstStyle/>
                    <a:p>
                      <a:pPr marL="285750" indent="-285750">
                        <a:buFont typeface="Arial" panose="020B0604020202020204" pitchFamily="34" charset="0"/>
                        <a:buChar char="•"/>
                      </a:pPr>
                      <a:r>
                        <a:rPr lang="es-ES" sz="1600" b="1" dirty="0">
                          <a:solidFill>
                            <a:srgbClr val="253917"/>
                          </a:solidFill>
                        </a:rPr>
                        <a:t>Desarrollo de infraestructuras resilientes ante los embates del clima.</a:t>
                      </a:r>
                      <a:endParaRPr lang="es-ES" sz="1600" dirty="0">
                        <a:solidFill>
                          <a:srgbClr val="253917"/>
                        </a:solidFill>
                      </a:endParaRPr>
                    </a:p>
                  </a:txBody>
                  <a:tcP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xmlns="" val="2268430320"/>
                  </a:ext>
                </a:extLst>
              </a:tr>
              <a:tr h="583693">
                <a:tc>
                  <a:txBody>
                    <a:bodyPr/>
                    <a:lstStyle/>
                    <a:p>
                      <a:pPr marL="285750" indent="-285750">
                        <a:buFont typeface="Arial" panose="020B0604020202020204" pitchFamily="34" charset="0"/>
                        <a:buChar char="•"/>
                      </a:pPr>
                      <a:r>
                        <a:rPr lang="es-ES" sz="1600" b="1" dirty="0">
                          <a:solidFill>
                            <a:srgbClr val="253917"/>
                          </a:solidFill>
                        </a:rPr>
                        <a:t>Desarrollo de sistemas de captura de CO</a:t>
                      </a:r>
                      <a:r>
                        <a:rPr lang="es-ES" sz="1600" b="1" baseline="-25000" dirty="0">
                          <a:solidFill>
                            <a:srgbClr val="253917"/>
                          </a:solidFill>
                        </a:rPr>
                        <a:t>2  </a:t>
                      </a:r>
                      <a:r>
                        <a:rPr lang="es-ES" sz="1600" b="1" baseline="0" dirty="0">
                          <a:solidFill>
                            <a:srgbClr val="253917"/>
                          </a:solidFill>
                        </a:rPr>
                        <a:t>con materiales de construcción carbono cero (bambú o similares por su rápido crecimiento), innovación en el procesamiento químico del CO2.</a:t>
                      </a:r>
                      <a:endParaRPr lang="es-ES" sz="1600" b="1" baseline="-25000" dirty="0">
                        <a:solidFill>
                          <a:srgbClr val="253917"/>
                        </a:solidFill>
                      </a:endParaRPr>
                    </a:p>
                  </a:txBody>
                  <a:tcP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extLst>
                  <a:ext uri="{0D108BD9-81ED-4DB2-BD59-A6C34878D82A}">
                    <a16:rowId xmlns:a16="http://schemas.microsoft.com/office/drawing/2014/main" xmlns="" val="1766504623"/>
                  </a:ext>
                </a:extLst>
              </a:tr>
              <a:tr h="583693">
                <a:tc>
                  <a:txBody>
                    <a:bodyPr/>
                    <a:lstStyle/>
                    <a:p>
                      <a:pPr marL="285750" indent="-285750">
                        <a:buFont typeface="Arial" panose="020B0604020202020204" pitchFamily="34" charset="0"/>
                        <a:buChar char="•"/>
                      </a:pPr>
                      <a:r>
                        <a:rPr lang="es-ES" sz="1600" b="1" baseline="0" dirty="0">
                          <a:solidFill>
                            <a:srgbClr val="253917"/>
                          </a:solidFill>
                        </a:rPr>
                        <a:t>Desarrollo de la agricultura climáticamente inteligente y rehabilitación de suelos.</a:t>
                      </a:r>
                    </a:p>
                  </a:txBody>
                  <a:tcP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extLst>
                  <a:ext uri="{0D108BD9-81ED-4DB2-BD59-A6C34878D82A}">
                    <a16:rowId xmlns:a16="http://schemas.microsoft.com/office/drawing/2014/main" xmlns="" val="1801826464"/>
                  </a:ext>
                </a:extLst>
              </a:tr>
            </a:tbl>
          </a:graphicData>
        </a:graphic>
      </p:graphicFrame>
      <p:graphicFrame>
        <p:nvGraphicFramePr>
          <p:cNvPr id="31" name="Tabla 31">
            <a:extLst>
              <a:ext uri="{FF2B5EF4-FFF2-40B4-BE49-F238E27FC236}">
                <a16:creationId xmlns:a16="http://schemas.microsoft.com/office/drawing/2014/main" xmlns="" id="{133C79B3-9EB9-0EC3-FD6C-EBB517762D11}"/>
              </a:ext>
            </a:extLst>
          </p:cNvPr>
          <p:cNvGraphicFramePr>
            <a:graphicFrameLocks noGrp="1"/>
          </p:cNvGraphicFramePr>
          <p:nvPr>
            <p:extLst>
              <p:ext uri="{D42A27DB-BD31-4B8C-83A1-F6EECF244321}">
                <p14:modId xmlns:p14="http://schemas.microsoft.com/office/powerpoint/2010/main" val="627100723"/>
              </p:ext>
            </p:extLst>
          </p:nvPr>
        </p:nvGraphicFramePr>
        <p:xfrm>
          <a:off x="405589" y="858061"/>
          <a:ext cx="9352000" cy="1468120"/>
        </p:xfrm>
        <a:graphic>
          <a:graphicData uri="http://schemas.openxmlformats.org/drawingml/2006/table">
            <a:tbl>
              <a:tblPr firstRow="1" bandRow="1">
                <a:tableStyleId>{5C22544A-7EE6-4342-B048-85BDC9FD1C3A}</a:tableStyleId>
              </a:tblPr>
              <a:tblGrid>
                <a:gridCol w="9352000">
                  <a:extLst>
                    <a:ext uri="{9D8B030D-6E8A-4147-A177-3AD203B41FA5}">
                      <a16:colId xmlns:a16="http://schemas.microsoft.com/office/drawing/2014/main" xmlns="" val="2763410723"/>
                    </a:ext>
                  </a:extLst>
                </a:gridCol>
              </a:tblGrid>
              <a:tr h="370840">
                <a:tc>
                  <a:txBody>
                    <a:bodyPr/>
                    <a:lstStyle/>
                    <a:p>
                      <a:pPr algn="ctr"/>
                      <a:r>
                        <a:rPr lang="es-ES" sz="2400" dirty="0"/>
                        <a:t>a Ingeniería en los Objetivos de Desarrollo Sostenible</a:t>
                      </a:r>
                      <a:endParaRPr lang="es-V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2265660352"/>
                  </a:ext>
                </a:extLst>
              </a:tr>
              <a:tr h="370840">
                <a:tc>
                  <a:txBody>
                    <a:bodyPr/>
                    <a:lstStyle/>
                    <a:p>
                      <a:pPr algn="ctr"/>
                      <a:r>
                        <a:rPr lang="es-ES" b="1" dirty="0"/>
                        <a:t>Objetivo 13:Adoptar medidas urgentes para combatir el cambio climático y sus efectos</a:t>
                      </a:r>
                      <a:endParaRPr lang="es-VE"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1E9B1"/>
                    </a:solidFill>
                  </a:tcPr>
                </a:tc>
                <a:extLst>
                  <a:ext uri="{0D108BD9-81ED-4DB2-BD59-A6C34878D82A}">
                    <a16:rowId xmlns:a16="http://schemas.microsoft.com/office/drawing/2014/main" xmlns="" val="3262231365"/>
                  </a:ext>
                </a:extLst>
              </a:tr>
              <a:tr h="370840">
                <a:tc>
                  <a:txBody>
                    <a:bodyPr/>
                    <a:lstStyle/>
                    <a:p>
                      <a:pPr algn="ctr"/>
                      <a:r>
                        <a:rPr lang="es-ES" b="1" dirty="0">
                          <a:solidFill>
                            <a:srgbClr val="005C2A"/>
                          </a:solidFill>
                        </a:rPr>
                        <a:t>“El cambio climático es consecuencia de la actividad humana y está amenazando</a:t>
                      </a:r>
                    </a:p>
                    <a:p>
                      <a:pPr algn="ctr"/>
                      <a:r>
                        <a:rPr lang="es-ES" b="1" dirty="0">
                          <a:solidFill>
                            <a:srgbClr val="005C2A"/>
                          </a:solidFill>
                        </a:rPr>
                        <a:t>nuestra forma de vida y el futuro de nuestro planeta”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711435211"/>
                  </a:ext>
                </a:extLst>
              </a:tr>
            </a:tbl>
          </a:graphicData>
        </a:graphic>
      </p:graphicFrame>
      <p:pic>
        <p:nvPicPr>
          <p:cNvPr id="3" name="Imagen 2">
            <a:extLst>
              <a:ext uri="{FF2B5EF4-FFF2-40B4-BE49-F238E27FC236}">
                <a16:creationId xmlns:a16="http://schemas.microsoft.com/office/drawing/2014/main" xmlns="" id="{0ABB9FB1-1CC8-E3E3-7961-851E0D334B86}"/>
              </a:ext>
            </a:extLst>
          </p:cNvPr>
          <p:cNvPicPr>
            <a:picLocks noChangeAspect="1"/>
          </p:cNvPicPr>
          <p:nvPr/>
        </p:nvPicPr>
        <p:blipFill rotWithShape="1">
          <a:blip r:embed="rId4">
            <a:extLst>
              <a:ext uri="{28A0092B-C50C-407E-A947-70E740481C1C}">
                <a14:useLocalDpi xmlns:a14="http://schemas.microsoft.com/office/drawing/2010/main" val="0"/>
              </a:ext>
            </a:extLst>
          </a:blip>
          <a:srcRect r="3079" b="4146"/>
          <a:stretch/>
        </p:blipFill>
        <p:spPr>
          <a:xfrm>
            <a:off x="10181672" y="858061"/>
            <a:ext cx="1381063" cy="1468120"/>
          </a:xfrm>
          <a:prstGeom prst="rect">
            <a:avLst/>
          </a:prstGeom>
        </p:spPr>
      </p:pic>
    </p:spTree>
    <p:extLst>
      <p:ext uri="{BB962C8B-B14F-4D97-AF65-F5344CB8AC3E}">
        <p14:creationId xmlns:p14="http://schemas.microsoft.com/office/powerpoint/2010/main" val="2778804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9DB3FB-BF50-AACB-1FFC-C9B0DA050D83}"/>
              </a:ext>
            </a:extLst>
          </p:cNvPr>
          <p:cNvSpPr>
            <a:spLocks noGrp="1"/>
          </p:cNvSpPr>
          <p:nvPr>
            <p:ph type="title"/>
          </p:nvPr>
        </p:nvSpPr>
        <p:spPr>
          <a:xfrm>
            <a:off x="1075168" y="731829"/>
            <a:ext cx="10515600" cy="935976"/>
          </a:xfrm>
        </p:spPr>
        <p:txBody>
          <a:bodyPr>
            <a:normAutofit/>
          </a:bodyPr>
          <a:lstStyle/>
          <a:p>
            <a:pPr algn="ctr"/>
            <a:r>
              <a:rPr lang="es-ES" sz="3600" b="1" dirty="0"/>
              <a:t>La Ingeniería y los ODS : Un Sistema</a:t>
            </a:r>
            <a:endParaRPr lang="es-VE" sz="3600" dirty="0"/>
          </a:p>
        </p:txBody>
      </p:sp>
      <p:grpSp>
        <p:nvGrpSpPr>
          <p:cNvPr id="8" name="Grupo 7">
            <a:extLst>
              <a:ext uri="{FF2B5EF4-FFF2-40B4-BE49-F238E27FC236}">
                <a16:creationId xmlns:a16="http://schemas.microsoft.com/office/drawing/2014/main" xmlns="" id="{35A7B5A6-650A-B33F-3203-AD50832CC218}"/>
              </a:ext>
            </a:extLst>
          </p:cNvPr>
          <p:cNvGrpSpPr/>
          <p:nvPr/>
        </p:nvGrpSpPr>
        <p:grpSpPr>
          <a:xfrm>
            <a:off x="0" y="6783"/>
            <a:ext cx="12192000" cy="1260000"/>
            <a:chOff x="0" y="6783"/>
            <a:chExt cx="12192000" cy="1529478"/>
          </a:xfrm>
        </p:grpSpPr>
        <p:grpSp>
          <p:nvGrpSpPr>
            <p:cNvPr id="9" name="Grupo 8">
              <a:extLst>
                <a:ext uri="{FF2B5EF4-FFF2-40B4-BE49-F238E27FC236}">
                  <a16:creationId xmlns:a16="http://schemas.microsoft.com/office/drawing/2014/main" xmlns="" id="{FD8B7BAE-78C1-88A7-29A5-0E79A76F3BB1}"/>
                </a:ext>
              </a:extLst>
            </p:cNvPr>
            <p:cNvGrpSpPr/>
            <p:nvPr/>
          </p:nvGrpSpPr>
          <p:grpSpPr>
            <a:xfrm>
              <a:off x="64652" y="744261"/>
              <a:ext cx="2700000" cy="792000"/>
              <a:chOff x="8863883" y="0"/>
              <a:chExt cx="3070411" cy="1026794"/>
            </a:xfrm>
          </p:grpSpPr>
          <p:sp>
            <p:nvSpPr>
              <p:cNvPr id="11" name="object 10">
                <a:extLst>
                  <a:ext uri="{FF2B5EF4-FFF2-40B4-BE49-F238E27FC236}">
                    <a16:creationId xmlns:a16="http://schemas.microsoft.com/office/drawing/2014/main" xmlns="" id="{EF75F925-0057-9073-451B-B21C7CFB1CEC}"/>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12" name="object 11">
                <a:extLst>
                  <a:ext uri="{FF2B5EF4-FFF2-40B4-BE49-F238E27FC236}">
                    <a16:creationId xmlns:a16="http://schemas.microsoft.com/office/drawing/2014/main" xmlns="" id="{EF6A5CFA-2E0D-7139-9F49-C4D50BC0716F}"/>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13" name="object 12">
                <a:extLst>
                  <a:ext uri="{FF2B5EF4-FFF2-40B4-BE49-F238E27FC236}">
                    <a16:creationId xmlns:a16="http://schemas.microsoft.com/office/drawing/2014/main" xmlns="" id="{F000CB38-1832-E3EF-A2F0-0B60FB0A6F13}"/>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2"/>
            <a:stretch>
              <a:fillRect/>
            </a:stretch>
          </p:blipFill>
          <p:spPr>
            <a:xfrm>
              <a:off x="0" y="6783"/>
              <a:ext cx="12192000" cy="900000"/>
            </a:xfrm>
            <a:prstGeom prst="rect">
              <a:avLst/>
            </a:prstGeom>
          </p:spPr>
        </p:pic>
      </p:grpSp>
      <p:pic>
        <p:nvPicPr>
          <p:cNvPr id="7" name="Marcador de contenido 6">
            <a:extLst>
              <a:ext uri="{FF2B5EF4-FFF2-40B4-BE49-F238E27FC236}">
                <a16:creationId xmlns:a16="http://schemas.microsoft.com/office/drawing/2014/main" xmlns="" id="{37AC984E-80B3-E37C-4052-7A3FE89214B7}"/>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3723" t="3308" b="8717"/>
          <a:stretch/>
        </p:blipFill>
        <p:spPr>
          <a:xfrm>
            <a:off x="1077001" y="1912625"/>
            <a:ext cx="1252346" cy="1260000"/>
          </a:xfrm>
          <a:ln w="19050">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15" name="Imagen 14">
            <a:extLst>
              <a:ext uri="{FF2B5EF4-FFF2-40B4-BE49-F238E27FC236}">
                <a16:creationId xmlns:a16="http://schemas.microsoft.com/office/drawing/2014/main" xmlns="" id="{003DC445-36BE-5DC8-8404-D1A08617AFE4}"/>
              </a:ext>
            </a:extLst>
          </p:cNvPr>
          <p:cNvPicPr>
            <a:picLocks noChangeAspect="1"/>
          </p:cNvPicPr>
          <p:nvPr/>
        </p:nvPicPr>
        <p:blipFill rotWithShape="1">
          <a:blip r:embed="rId4">
            <a:extLst>
              <a:ext uri="{28A0092B-C50C-407E-A947-70E740481C1C}">
                <a14:useLocalDpi xmlns:a14="http://schemas.microsoft.com/office/drawing/2010/main" val="0"/>
              </a:ext>
            </a:extLst>
          </a:blip>
          <a:srcRect r="5077"/>
          <a:stretch/>
        </p:blipFill>
        <p:spPr>
          <a:xfrm>
            <a:off x="6594352" y="1904864"/>
            <a:ext cx="1224000" cy="1309091"/>
          </a:xfrm>
          <a:prstGeom prst="rect">
            <a:avLst/>
          </a:prstGeom>
          <a:ln w="19050">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17" name="Imagen 16">
            <a:extLst>
              <a:ext uri="{FF2B5EF4-FFF2-40B4-BE49-F238E27FC236}">
                <a16:creationId xmlns:a16="http://schemas.microsoft.com/office/drawing/2014/main" xmlns="" id="{6F5099B4-66C5-EAC4-A4C0-7CFC1D2092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79158" y="1933099"/>
            <a:ext cx="1158181" cy="1260000"/>
          </a:xfrm>
          <a:prstGeom prst="rect">
            <a:avLst/>
          </a:prstGeom>
          <a:ln w="19050">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19" name="Imagen 18">
            <a:extLst>
              <a:ext uri="{FF2B5EF4-FFF2-40B4-BE49-F238E27FC236}">
                <a16:creationId xmlns:a16="http://schemas.microsoft.com/office/drawing/2014/main" xmlns="" id="{34645182-FDAD-5D4C-0447-C0DB8FBDAA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92755" y="1888327"/>
            <a:ext cx="1172238" cy="1260000"/>
          </a:xfrm>
          <a:prstGeom prst="rect">
            <a:avLst/>
          </a:prstGeom>
          <a:ln w="19050">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21" name="Imagen 20">
            <a:extLst>
              <a:ext uri="{FF2B5EF4-FFF2-40B4-BE49-F238E27FC236}">
                <a16:creationId xmlns:a16="http://schemas.microsoft.com/office/drawing/2014/main" xmlns="" id="{AAF199D4-4B58-1D56-61AE-680E34AE2119}"/>
              </a:ext>
            </a:extLst>
          </p:cNvPr>
          <p:cNvPicPr>
            <a:picLocks noChangeAspect="1"/>
          </p:cNvPicPr>
          <p:nvPr/>
        </p:nvPicPr>
        <p:blipFill rotWithShape="1">
          <a:blip r:embed="rId7">
            <a:extLst>
              <a:ext uri="{28A0092B-C50C-407E-A947-70E740481C1C}">
                <a14:useLocalDpi xmlns:a14="http://schemas.microsoft.com/office/drawing/2010/main" val="0"/>
              </a:ext>
            </a:extLst>
          </a:blip>
          <a:srcRect t="6171" b="-1"/>
          <a:stretch/>
        </p:blipFill>
        <p:spPr>
          <a:xfrm>
            <a:off x="4636207" y="1882152"/>
            <a:ext cx="1197339" cy="1260000"/>
          </a:xfrm>
          <a:prstGeom prst="rect">
            <a:avLst/>
          </a:prstGeom>
          <a:ln w="19050">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29" name="Imagen 28">
            <a:extLst>
              <a:ext uri="{FF2B5EF4-FFF2-40B4-BE49-F238E27FC236}">
                <a16:creationId xmlns:a16="http://schemas.microsoft.com/office/drawing/2014/main" xmlns="" id="{9A05C569-A698-3B10-1E97-0E6CD6BDA1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225715" y="1081958"/>
            <a:ext cx="1665669" cy="1800000"/>
          </a:xfrm>
          <a:prstGeom prst="rect">
            <a:avLst/>
          </a:prstGeom>
          <a:ln w="28575">
            <a:solidFill>
              <a:schemeClr val="tx1">
                <a:lumMod val="95000"/>
                <a:lumOff val="5000"/>
              </a:schemeClr>
            </a:solidFill>
          </a:ln>
          <a:effectLst>
            <a:glow rad="101600">
              <a:schemeClr val="accent4">
                <a:satMod val="175000"/>
                <a:alpha val="40000"/>
              </a:schemeClr>
            </a:glow>
          </a:effectLst>
          <a:scene3d>
            <a:camera prst="orthographicFront"/>
            <a:lightRig rig="threePt" dir="t"/>
          </a:scene3d>
          <a:sp3d>
            <a:bevelT/>
          </a:sp3d>
        </p:spPr>
      </p:pic>
      <p:grpSp>
        <p:nvGrpSpPr>
          <p:cNvPr id="51" name="Grupo 50">
            <a:extLst>
              <a:ext uri="{FF2B5EF4-FFF2-40B4-BE49-F238E27FC236}">
                <a16:creationId xmlns:a16="http://schemas.microsoft.com/office/drawing/2014/main" xmlns="" id="{97F37990-B149-8B17-8A3E-A0A38C38DCC4}"/>
              </a:ext>
            </a:extLst>
          </p:cNvPr>
          <p:cNvGrpSpPr/>
          <p:nvPr/>
        </p:nvGrpSpPr>
        <p:grpSpPr>
          <a:xfrm>
            <a:off x="3220470" y="5051125"/>
            <a:ext cx="4900080" cy="1296000"/>
            <a:chOff x="3220470" y="5051125"/>
            <a:chExt cx="4900080" cy="1296000"/>
          </a:xfrm>
        </p:grpSpPr>
        <p:pic>
          <p:nvPicPr>
            <p:cNvPr id="23" name="Imagen 22">
              <a:extLst>
                <a:ext uri="{FF2B5EF4-FFF2-40B4-BE49-F238E27FC236}">
                  <a16:creationId xmlns:a16="http://schemas.microsoft.com/office/drawing/2014/main" xmlns="" id="{4D097C6D-7795-2843-8AC4-DDB46985F3E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43274" y="5069125"/>
              <a:ext cx="1186241" cy="1260000"/>
            </a:xfrm>
            <a:prstGeom prst="rect">
              <a:avLst/>
            </a:prstGeom>
            <a:ln w="19050">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25" name="Imagen 24">
              <a:extLst>
                <a:ext uri="{FF2B5EF4-FFF2-40B4-BE49-F238E27FC236}">
                  <a16:creationId xmlns:a16="http://schemas.microsoft.com/office/drawing/2014/main" xmlns="" id="{C77FB48B-2C41-989F-B51D-CFCFA48DE43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20470" y="5051125"/>
              <a:ext cx="1147883" cy="1296000"/>
            </a:xfrm>
            <a:prstGeom prst="rect">
              <a:avLst/>
            </a:prstGeom>
            <a:ln w="19050">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31" name="Imagen 30">
              <a:extLst>
                <a:ext uri="{FF2B5EF4-FFF2-40B4-BE49-F238E27FC236}">
                  <a16:creationId xmlns:a16="http://schemas.microsoft.com/office/drawing/2014/main" xmlns="" id="{E297F31B-7B10-8046-DDC4-2951576FB7A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954116" y="5069125"/>
              <a:ext cx="1166434" cy="1260000"/>
            </a:xfrm>
            <a:prstGeom prst="rect">
              <a:avLst/>
            </a:prstGeom>
            <a:ln w="19050">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grpSp>
      <p:grpSp>
        <p:nvGrpSpPr>
          <p:cNvPr id="50" name="Grupo 49">
            <a:extLst>
              <a:ext uri="{FF2B5EF4-FFF2-40B4-BE49-F238E27FC236}">
                <a16:creationId xmlns:a16="http://schemas.microsoft.com/office/drawing/2014/main" xmlns="" id="{281BFD13-A23D-5960-8C11-A896165DA960}"/>
              </a:ext>
            </a:extLst>
          </p:cNvPr>
          <p:cNvGrpSpPr/>
          <p:nvPr/>
        </p:nvGrpSpPr>
        <p:grpSpPr>
          <a:xfrm>
            <a:off x="288882" y="5369254"/>
            <a:ext cx="11614236" cy="1302354"/>
            <a:chOff x="277148" y="5329926"/>
            <a:chExt cx="11352237" cy="1302354"/>
          </a:xfrm>
        </p:grpSpPr>
        <p:pic>
          <p:nvPicPr>
            <p:cNvPr id="41" name="Imagen 40">
              <a:extLst>
                <a:ext uri="{FF2B5EF4-FFF2-40B4-BE49-F238E27FC236}">
                  <a16:creationId xmlns:a16="http://schemas.microsoft.com/office/drawing/2014/main" xmlns="" id="{C960F23E-2054-2F28-E467-BB0F51D91E7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441385" y="5329926"/>
              <a:ext cx="1188000" cy="1302354"/>
            </a:xfrm>
            <a:prstGeom prst="rect">
              <a:avLst/>
            </a:prstGeom>
            <a:ln w="28575">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43" name="Imagen 42">
              <a:extLst>
                <a:ext uri="{FF2B5EF4-FFF2-40B4-BE49-F238E27FC236}">
                  <a16:creationId xmlns:a16="http://schemas.microsoft.com/office/drawing/2014/main" xmlns="" id="{E91136DD-DCD3-B6F9-6A2C-62614E545993}"/>
                </a:ext>
              </a:extLst>
            </p:cNvPr>
            <p:cNvPicPr>
              <a:picLocks noChangeAspect="1"/>
            </p:cNvPicPr>
            <p:nvPr/>
          </p:nvPicPr>
          <p:blipFill rotWithShape="1">
            <a:blip r:embed="rId13">
              <a:extLst>
                <a:ext uri="{28A0092B-C50C-407E-A947-70E740481C1C}">
                  <a14:useLocalDpi xmlns:a14="http://schemas.microsoft.com/office/drawing/2010/main" val="0"/>
                </a:ext>
              </a:extLst>
            </a:blip>
            <a:srcRect l="4368"/>
            <a:stretch/>
          </p:blipFill>
          <p:spPr>
            <a:xfrm>
              <a:off x="277148" y="5351103"/>
              <a:ext cx="1187153" cy="1260000"/>
            </a:xfrm>
            <a:prstGeom prst="rect">
              <a:avLst/>
            </a:prstGeom>
            <a:ln w="28575">
              <a:solidFill>
                <a:schemeClr val="accent1">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grpSp>
      <p:grpSp>
        <p:nvGrpSpPr>
          <p:cNvPr id="52" name="Grupo 51">
            <a:extLst>
              <a:ext uri="{FF2B5EF4-FFF2-40B4-BE49-F238E27FC236}">
                <a16:creationId xmlns:a16="http://schemas.microsoft.com/office/drawing/2014/main" xmlns="" id="{B97CF7DB-A610-80FB-5515-6D13EBB2C558}"/>
              </a:ext>
            </a:extLst>
          </p:cNvPr>
          <p:cNvGrpSpPr/>
          <p:nvPr/>
        </p:nvGrpSpPr>
        <p:grpSpPr>
          <a:xfrm>
            <a:off x="430535" y="3446118"/>
            <a:ext cx="10186140" cy="1260000"/>
            <a:chOff x="430535" y="3446118"/>
            <a:chExt cx="10186140" cy="1260000"/>
          </a:xfrm>
        </p:grpSpPr>
        <p:pic>
          <p:nvPicPr>
            <p:cNvPr id="27" name="Imagen 26">
              <a:extLst>
                <a:ext uri="{FF2B5EF4-FFF2-40B4-BE49-F238E27FC236}">
                  <a16:creationId xmlns:a16="http://schemas.microsoft.com/office/drawing/2014/main" xmlns="" id="{6D8236DE-2712-4EB5-8B89-68B8271C38D5}"/>
                </a:ext>
              </a:extLst>
            </p:cNvPr>
            <p:cNvPicPr>
              <a:picLocks noChangeAspect="1"/>
            </p:cNvPicPr>
            <p:nvPr/>
          </p:nvPicPr>
          <p:blipFill rotWithShape="1">
            <a:blip r:embed="rId14">
              <a:extLst>
                <a:ext uri="{28A0092B-C50C-407E-A947-70E740481C1C}">
                  <a14:useLocalDpi xmlns:a14="http://schemas.microsoft.com/office/drawing/2010/main" val="0"/>
                </a:ext>
              </a:extLst>
            </a:blip>
            <a:srcRect t="7303" r="5260"/>
            <a:stretch/>
          </p:blipFill>
          <p:spPr>
            <a:xfrm>
              <a:off x="430535" y="3446118"/>
              <a:ext cx="1217996" cy="1260000"/>
            </a:xfrm>
            <a:prstGeom prst="rect">
              <a:avLst/>
            </a:prstGeom>
            <a:ln w="28575">
              <a:solidFill>
                <a:schemeClr val="accent6">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33" name="Imagen 32">
              <a:extLst>
                <a:ext uri="{FF2B5EF4-FFF2-40B4-BE49-F238E27FC236}">
                  <a16:creationId xmlns:a16="http://schemas.microsoft.com/office/drawing/2014/main" xmlns="" id="{B1B6458A-CF57-58EB-2C3B-9842558F39A3}"/>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640594" y="3446118"/>
              <a:ext cx="1183249" cy="1260000"/>
            </a:xfrm>
            <a:prstGeom prst="rect">
              <a:avLst/>
            </a:prstGeom>
            <a:ln w="28575">
              <a:solidFill>
                <a:schemeClr val="accent6">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35" name="Imagen 34">
              <a:extLst>
                <a:ext uri="{FF2B5EF4-FFF2-40B4-BE49-F238E27FC236}">
                  <a16:creationId xmlns:a16="http://schemas.microsoft.com/office/drawing/2014/main" xmlns="" id="{50467AC9-5E28-E26A-BFA1-D9A53FE1185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437367" y="3446118"/>
              <a:ext cx="1179308" cy="1260000"/>
            </a:xfrm>
            <a:prstGeom prst="rect">
              <a:avLst/>
            </a:prstGeom>
            <a:ln w="28575">
              <a:solidFill>
                <a:schemeClr val="accent6">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37" name="Imagen 36">
              <a:extLst>
                <a:ext uri="{FF2B5EF4-FFF2-40B4-BE49-F238E27FC236}">
                  <a16:creationId xmlns:a16="http://schemas.microsoft.com/office/drawing/2014/main" xmlns="" id="{6F56E817-71BE-1780-C0C4-2514C0495D44}"/>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262053" y="3446118"/>
              <a:ext cx="1178505" cy="1260000"/>
            </a:xfrm>
            <a:prstGeom prst="rect">
              <a:avLst/>
            </a:prstGeom>
            <a:ln w="28575">
              <a:solidFill>
                <a:schemeClr val="accent6">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39" name="Imagen 38">
              <a:extLst>
                <a:ext uri="{FF2B5EF4-FFF2-40B4-BE49-F238E27FC236}">
                  <a16:creationId xmlns:a16="http://schemas.microsoft.com/office/drawing/2014/main" xmlns="" id="{1FE27A73-F9DA-E449-C9AD-B5D7D765E110}"/>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054080" y="3446118"/>
              <a:ext cx="1185517" cy="1260000"/>
            </a:xfrm>
            <a:prstGeom prst="rect">
              <a:avLst/>
            </a:prstGeom>
            <a:ln w="28575">
              <a:solidFill>
                <a:schemeClr val="accent6">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pic>
          <p:nvPicPr>
            <p:cNvPr id="47" name="Imagen 46">
              <a:extLst>
                <a:ext uri="{FF2B5EF4-FFF2-40B4-BE49-F238E27FC236}">
                  <a16:creationId xmlns:a16="http://schemas.microsoft.com/office/drawing/2014/main" xmlns="" id="{0CBACAED-487B-15FE-CE14-F920458F6D77}"/>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853119" y="3446118"/>
              <a:ext cx="1173953" cy="1260000"/>
            </a:xfrm>
            <a:prstGeom prst="rect">
              <a:avLst/>
            </a:prstGeom>
            <a:ln w="28575">
              <a:solidFill>
                <a:schemeClr val="accent6">
                  <a:lumMod val="50000"/>
                </a:schemeClr>
              </a:solidFill>
            </a:ln>
            <a:effectLst>
              <a:outerShdw blurRad="50800" dist="38100" dir="2700000" algn="tl" rotWithShape="0">
                <a:prstClr val="black">
                  <a:alpha val="40000"/>
                </a:prstClr>
              </a:outerShdw>
            </a:effectLst>
            <a:scene3d>
              <a:camera prst="orthographicFront"/>
              <a:lightRig rig="threePt" dir="t"/>
            </a:scene3d>
            <a:sp3d>
              <a:bevelT/>
            </a:sp3d>
          </p:spPr>
        </p:pic>
      </p:grpSp>
    </p:spTree>
    <p:extLst>
      <p:ext uri="{BB962C8B-B14F-4D97-AF65-F5344CB8AC3E}">
        <p14:creationId xmlns:p14="http://schemas.microsoft.com/office/powerpoint/2010/main" val="3682784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9DB3FB-BF50-AACB-1FFC-C9B0DA050D83}"/>
              </a:ext>
            </a:extLst>
          </p:cNvPr>
          <p:cNvSpPr>
            <a:spLocks noGrp="1"/>
          </p:cNvSpPr>
          <p:nvPr>
            <p:ph type="title"/>
          </p:nvPr>
        </p:nvSpPr>
        <p:spPr>
          <a:xfrm>
            <a:off x="838200" y="1105375"/>
            <a:ext cx="10515600" cy="935976"/>
          </a:xfrm>
        </p:spPr>
        <p:txBody>
          <a:bodyPr>
            <a:normAutofit fontScale="90000"/>
          </a:bodyPr>
          <a:lstStyle/>
          <a:p>
            <a:pPr algn="ctr"/>
            <a:r>
              <a:rPr lang="es-ES" sz="4000" b="1" dirty="0"/>
              <a:t>La Ingeniería y los Objetivos de Desarrollo Sostenible</a:t>
            </a:r>
            <a:endParaRPr lang="es-VE" sz="4000" dirty="0"/>
          </a:p>
        </p:txBody>
      </p:sp>
      <p:sp>
        <p:nvSpPr>
          <p:cNvPr id="3" name="Marcador de contenido 2">
            <a:extLst>
              <a:ext uri="{FF2B5EF4-FFF2-40B4-BE49-F238E27FC236}">
                <a16:creationId xmlns:a16="http://schemas.microsoft.com/office/drawing/2014/main" xmlns="" id="{8570CFA9-E8FD-0983-FBB7-73C1B40DA098}"/>
              </a:ext>
            </a:extLst>
          </p:cNvPr>
          <p:cNvSpPr>
            <a:spLocks noGrp="1"/>
          </p:cNvSpPr>
          <p:nvPr>
            <p:ph idx="1"/>
          </p:nvPr>
        </p:nvSpPr>
        <p:spPr>
          <a:xfrm>
            <a:off x="838200" y="1874325"/>
            <a:ext cx="10515600" cy="4467184"/>
          </a:xfrm>
        </p:spPr>
        <p:txBody>
          <a:bodyPr>
            <a:noAutofit/>
          </a:bodyPr>
          <a:lstStyle/>
          <a:p>
            <a:pPr>
              <a:lnSpc>
                <a:spcPts val="2800"/>
              </a:lnSpc>
              <a:spcBef>
                <a:spcPts val="0"/>
              </a:spcBef>
            </a:pPr>
            <a:r>
              <a:rPr lang="es-VE" sz="2000" b="1" dirty="0">
                <a:ea typeface="Calibri" panose="020F0502020204030204" pitchFamily="34" charset="0"/>
                <a:cs typeface="Times New Roman" panose="02020603050405020304" pitchFamily="18" charset="0"/>
              </a:rPr>
              <a:t>E</a:t>
            </a:r>
            <a:r>
              <a:rPr lang="es-VE" sz="2000" b="1" dirty="0">
                <a:effectLst/>
                <a:ea typeface="Calibri" panose="020F0502020204030204" pitchFamily="34" charset="0"/>
                <a:cs typeface="Times New Roman" panose="02020603050405020304" pitchFamily="18" charset="0"/>
              </a:rPr>
              <a:t>n el entendido que los enfoques económicos del desarrollo no son suficientes para dar bienestar a las personas, los proyectos basados en los ODS deben favorecer la aplicación de competencias de carácter técnico o tecnológico, propias de la ingeniería, integradas a las diversas realidades socioculturales. </a:t>
            </a:r>
          </a:p>
          <a:p>
            <a:pPr>
              <a:lnSpc>
                <a:spcPts val="2800"/>
              </a:lnSpc>
              <a:spcBef>
                <a:spcPts val="0"/>
              </a:spcBef>
            </a:pPr>
            <a:r>
              <a:rPr lang="es-VE" sz="2000" b="1" dirty="0">
                <a:effectLst/>
                <a:ea typeface="Calibri" panose="020F0502020204030204" pitchFamily="34" charset="0"/>
                <a:cs typeface="Times New Roman" panose="02020603050405020304" pitchFamily="18" charset="0"/>
              </a:rPr>
              <a:t>De ese modo se puede favorecer el bienestar de las personas mediante nuevos modos de hacer y nuevas tomas de decisiones, por lo que dichos proyectos pueden ser profundamente transformadores y, sin duda, dar aportes concretos a la denominada década de la acción (2020-2030) </a:t>
            </a:r>
          </a:p>
          <a:p>
            <a:pPr>
              <a:lnSpc>
                <a:spcPts val="2800"/>
              </a:lnSpc>
              <a:spcBef>
                <a:spcPts val="0"/>
              </a:spcBef>
            </a:pPr>
            <a:r>
              <a:rPr lang="es-VE" sz="2000" b="1" dirty="0">
                <a:effectLst/>
                <a:ea typeface="Calibri" panose="020F0502020204030204" pitchFamily="34" charset="0"/>
                <a:cs typeface="Times New Roman" panose="02020603050405020304" pitchFamily="18" charset="0"/>
              </a:rPr>
              <a:t>Esto  representa un desafío urgente, implica el empoderamiento y movilización de las personas y la aceleración de las acciones a nivel local. ya que queda muy poco tiempo para cumplir con las metas prescritas.</a:t>
            </a:r>
            <a:endParaRPr lang="es-VE" sz="2400" dirty="0"/>
          </a:p>
          <a:p>
            <a:pPr marL="0" indent="0">
              <a:lnSpc>
                <a:spcPts val="2400"/>
              </a:lnSpc>
              <a:spcBef>
                <a:spcPts val="0"/>
              </a:spcBef>
              <a:buNone/>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000"/>
              </a:lnSpc>
              <a:spcBef>
                <a:spcPts val="0"/>
              </a:spcBef>
            </a:pPr>
            <a:endParaRPr lang="es-VE" sz="2000" b="1" dirty="0"/>
          </a:p>
        </p:txBody>
      </p:sp>
      <p:grpSp>
        <p:nvGrpSpPr>
          <p:cNvPr id="8" name="Grupo 7">
            <a:extLst>
              <a:ext uri="{FF2B5EF4-FFF2-40B4-BE49-F238E27FC236}">
                <a16:creationId xmlns:a16="http://schemas.microsoft.com/office/drawing/2014/main" xmlns="" id="{35A7B5A6-650A-B33F-3203-AD50832CC218}"/>
              </a:ext>
            </a:extLst>
          </p:cNvPr>
          <p:cNvGrpSpPr/>
          <p:nvPr/>
        </p:nvGrpSpPr>
        <p:grpSpPr>
          <a:xfrm>
            <a:off x="0" y="6783"/>
            <a:ext cx="12192000" cy="1260000"/>
            <a:chOff x="0" y="6783"/>
            <a:chExt cx="12192000" cy="1529478"/>
          </a:xfrm>
        </p:grpSpPr>
        <p:grpSp>
          <p:nvGrpSpPr>
            <p:cNvPr id="9" name="Grupo 8">
              <a:extLst>
                <a:ext uri="{FF2B5EF4-FFF2-40B4-BE49-F238E27FC236}">
                  <a16:creationId xmlns:a16="http://schemas.microsoft.com/office/drawing/2014/main" xmlns="" id="{FD8B7BAE-78C1-88A7-29A5-0E79A76F3BB1}"/>
                </a:ext>
              </a:extLst>
            </p:cNvPr>
            <p:cNvGrpSpPr/>
            <p:nvPr/>
          </p:nvGrpSpPr>
          <p:grpSpPr>
            <a:xfrm>
              <a:off x="64652" y="744261"/>
              <a:ext cx="2700000" cy="792000"/>
              <a:chOff x="8863883" y="0"/>
              <a:chExt cx="3070411" cy="1026794"/>
            </a:xfrm>
          </p:grpSpPr>
          <p:sp>
            <p:nvSpPr>
              <p:cNvPr id="11" name="object 10">
                <a:extLst>
                  <a:ext uri="{FF2B5EF4-FFF2-40B4-BE49-F238E27FC236}">
                    <a16:creationId xmlns:a16="http://schemas.microsoft.com/office/drawing/2014/main" xmlns="" id="{EF75F925-0057-9073-451B-B21C7CFB1CEC}"/>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object 11">
                <a:extLst>
                  <a:ext uri="{FF2B5EF4-FFF2-40B4-BE49-F238E27FC236}">
                    <a16:creationId xmlns:a16="http://schemas.microsoft.com/office/drawing/2014/main" xmlns="" id="{EF6A5CFA-2E0D-7139-9F49-C4D50BC0716F}"/>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object 12">
                <a:extLst>
                  <a:ext uri="{FF2B5EF4-FFF2-40B4-BE49-F238E27FC236}">
                    <a16:creationId xmlns:a16="http://schemas.microsoft.com/office/drawing/2014/main" xmlns="" id="{F000CB38-1832-E3EF-A2F0-0B60FB0A6F13}"/>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2"/>
            <a:stretch>
              <a:fillRect/>
            </a:stretch>
          </p:blipFill>
          <p:spPr>
            <a:xfrm>
              <a:off x="0" y="6783"/>
              <a:ext cx="12192000" cy="900000"/>
            </a:xfrm>
            <a:prstGeom prst="rect">
              <a:avLst/>
            </a:prstGeom>
          </p:spPr>
        </p:pic>
      </p:grpSp>
    </p:spTree>
    <p:extLst>
      <p:ext uri="{BB962C8B-B14F-4D97-AF65-F5344CB8AC3E}">
        <p14:creationId xmlns:p14="http://schemas.microsoft.com/office/powerpoint/2010/main" val="1569259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a:extLst>
              <a:ext uri="{FF2B5EF4-FFF2-40B4-BE49-F238E27FC236}">
                <a16:creationId xmlns:a16="http://schemas.microsoft.com/office/drawing/2014/main" xmlns="" id="{F8F62803-14C0-D169-5E49-F26756F9E5D9}"/>
              </a:ext>
            </a:extLst>
          </p:cNvPr>
          <p:cNvSpPr>
            <a:spLocks noGrp="1"/>
          </p:cNvSpPr>
          <p:nvPr>
            <p:ph type="ctrTitle"/>
          </p:nvPr>
        </p:nvSpPr>
        <p:spPr>
          <a:xfrm>
            <a:off x="539440" y="2064774"/>
            <a:ext cx="10747395" cy="2125149"/>
          </a:xfrm>
        </p:spPr>
        <p:txBody>
          <a:bodyPr anchor="ctr">
            <a:normAutofit fontScale="90000"/>
          </a:bodyPr>
          <a:lstStyle/>
          <a:p>
            <a:r>
              <a:rPr lang="es-VE" b="1" dirty="0">
                <a:solidFill>
                  <a:srgbClr val="002060"/>
                </a:solidFill>
              </a:rPr>
              <a:t>La Ingeniería y el Desarrollo Sostenible</a:t>
            </a:r>
            <a:br>
              <a:rPr lang="es-VE" b="1" dirty="0">
                <a:solidFill>
                  <a:srgbClr val="002060"/>
                </a:solidFill>
              </a:rPr>
            </a:br>
            <a:r>
              <a:rPr lang="es-VE" b="1" dirty="0">
                <a:solidFill>
                  <a:srgbClr val="002060"/>
                </a:solidFill>
              </a:rPr>
              <a:t/>
            </a:r>
            <a:br>
              <a:rPr lang="es-VE" b="1" dirty="0">
                <a:solidFill>
                  <a:srgbClr val="002060"/>
                </a:solidFill>
              </a:rPr>
            </a:br>
            <a:r>
              <a:rPr lang="es-VE" b="1" dirty="0">
                <a:solidFill>
                  <a:srgbClr val="002060"/>
                </a:solidFill>
              </a:rPr>
              <a:t>MUCHAS GRACIAS</a:t>
            </a:r>
          </a:p>
        </p:txBody>
      </p:sp>
      <p:sp>
        <p:nvSpPr>
          <p:cNvPr id="5" name="2 Subtítulo">
            <a:extLst>
              <a:ext uri="{FF2B5EF4-FFF2-40B4-BE49-F238E27FC236}">
                <a16:creationId xmlns:a16="http://schemas.microsoft.com/office/drawing/2014/main" xmlns="" id="{E20B59C6-0BB0-F934-BF06-FB4AA9509F37}"/>
              </a:ext>
            </a:extLst>
          </p:cNvPr>
          <p:cNvSpPr>
            <a:spLocks noGrp="1"/>
          </p:cNvSpPr>
          <p:nvPr>
            <p:ph type="subTitle" idx="1"/>
          </p:nvPr>
        </p:nvSpPr>
        <p:spPr>
          <a:xfrm>
            <a:off x="1881806" y="4698998"/>
            <a:ext cx="8062664" cy="1752600"/>
          </a:xfrm>
        </p:spPr>
        <p:txBody>
          <a:bodyPr>
            <a:normAutofit/>
          </a:bodyPr>
          <a:lstStyle/>
          <a:p>
            <a:r>
              <a:rPr lang="es-VE" sz="2200" b="1" dirty="0">
                <a:solidFill>
                  <a:srgbClr val="002060"/>
                </a:solidFill>
              </a:rPr>
              <a:t>María Isabel López Echeverría</a:t>
            </a:r>
          </a:p>
          <a:p>
            <a:r>
              <a:rPr lang="es-VE" sz="2200" b="1" dirty="0">
                <a:solidFill>
                  <a:srgbClr val="002060"/>
                </a:solidFill>
              </a:rPr>
              <a:t>Facultad de Ingeniería</a:t>
            </a:r>
          </a:p>
          <a:p>
            <a:r>
              <a:rPr lang="es-VE" sz="2200" b="1" dirty="0">
                <a:solidFill>
                  <a:srgbClr val="002060"/>
                </a:solidFill>
              </a:rPr>
              <a:t>Centro de Investigación y Desarrollo de Ingeniería</a:t>
            </a:r>
          </a:p>
          <a:p>
            <a:r>
              <a:rPr lang="es-VE" sz="2200" b="1" dirty="0">
                <a:solidFill>
                  <a:srgbClr val="002060"/>
                </a:solidFill>
              </a:rPr>
              <a:t>6 de Junio de 2022</a:t>
            </a:r>
          </a:p>
        </p:txBody>
      </p:sp>
      <p:pic>
        <p:nvPicPr>
          <p:cNvPr id="6" name="object 3">
            <a:extLst>
              <a:ext uri="{FF2B5EF4-FFF2-40B4-BE49-F238E27FC236}">
                <a16:creationId xmlns:a16="http://schemas.microsoft.com/office/drawing/2014/main" xmlns="" id="{16E1AEF9-A2E4-A441-D7F2-8DEB98BFEF93}"/>
              </a:ext>
            </a:extLst>
          </p:cNvPr>
          <p:cNvPicPr/>
          <p:nvPr/>
        </p:nvPicPr>
        <p:blipFill>
          <a:blip r:embed="rId2" cstate="print"/>
          <a:stretch>
            <a:fillRect/>
          </a:stretch>
        </p:blipFill>
        <p:spPr>
          <a:xfrm>
            <a:off x="539440" y="568327"/>
            <a:ext cx="5029059" cy="772442"/>
          </a:xfrm>
          <a:prstGeom prst="rect">
            <a:avLst/>
          </a:prstGeom>
        </p:spPr>
      </p:pic>
      <p:sp>
        <p:nvSpPr>
          <p:cNvPr id="7" name="object 2">
            <a:extLst>
              <a:ext uri="{FF2B5EF4-FFF2-40B4-BE49-F238E27FC236}">
                <a16:creationId xmlns:a16="http://schemas.microsoft.com/office/drawing/2014/main" xmlns="" id="{6448ECE9-C07C-843F-4B67-2527B96A11A4}"/>
              </a:ext>
            </a:extLst>
          </p:cNvPr>
          <p:cNvSpPr/>
          <p:nvPr/>
        </p:nvSpPr>
        <p:spPr>
          <a:xfrm>
            <a:off x="234846" y="65174"/>
            <a:ext cx="45719" cy="6727651"/>
          </a:xfrm>
          <a:custGeom>
            <a:avLst/>
            <a:gdLst/>
            <a:ahLst/>
            <a:cxnLst/>
            <a:rect l="l" t="t" r="r" b="b"/>
            <a:pathLst>
              <a:path h="8134350">
                <a:moveTo>
                  <a:pt x="0" y="8134349"/>
                </a:moveTo>
                <a:lnTo>
                  <a:pt x="0" y="0"/>
                </a:lnTo>
              </a:path>
            </a:pathLst>
          </a:custGeom>
          <a:ln w="95249">
            <a:solidFill>
              <a:srgbClr val="002E70"/>
            </a:solidFill>
          </a:ln>
        </p:spPr>
        <p:txBody>
          <a:bodyPr wrap="square" lIns="0" tIns="0" rIns="0" bIns="0" rtlCol="0"/>
          <a:lstStyle/>
          <a:p>
            <a:endParaRPr/>
          </a:p>
        </p:txBody>
      </p:sp>
      <p:sp>
        <p:nvSpPr>
          <p:cNvPr id="8" name="object 9">
            <a:extLst>
              <a:ext uri="{FF2B5EF4-FFF2-40B4-BE49-F238E27FC236}">
                <a16:creationId xmlns:a16="http://schemas.microsoft.com/office/drawing/2014/main" xmlns="" id="{860E1EED-3410-A90E-4589-1B469D4F5FEA}"/>
              </a:ext>
            </a:extLst>
          </p:cNvPr>
          <p:cNvSpPr txBox="1"/>
          <p:nvPr/>
        </p:nvSpPr>
        <p:spPr>
          <a:xfrm>
            <a:off x="3335819" y="9219779"/>
            <a:ext cx="5028565" cy="437940"/>
          </a:xfrm>
          <a:prstGeom prst="rect">
            <a:avLst/>
          </a:prstGeom>
          <a:solidFill>
            <a:srgbClr val="004A73"/>
          </a:solidFill>
        </p:spPr>
        <p:txBody>
          <a:bodyPr vert="horz" wrap="square" lIns="0" tIns="60325" rIns="0" bIns="0" rtlCol="0">
            <a:spAutoFit/>
          </a:bodyPr>
          <a:lstStyle/>
          <a:p>
            <a:pPr marL="635" algn="ctr">
              <a:lnSpc>
                <a:spcPct val="100000"/>
              </a:lnSpc>
              <a:spcBef>
                <a:spcPts val="475"/>
              </a:spcBef>
            </a:pPr>
            <a:r>
              <a:rPr sz="2450" spc="-45" dirty="0">
                <a:solidFill>
                  <a:srgbClr val="FFFFFF"/>
                </a:solidFill>
                <a:latin typeface="Lucida Sans Unicode"/>
                <a:cs typeface="Lucida Sans Unicode"/>
              </a:rPr>
              <a:t>28 </a:t>
            </a:r>
            <a:r>
              <a:rPr sz="2450" spc="150" dirty="0">
                <a:solidFill>
                  <a:srgbClr val="FFFFFF"/>
                </a:solidFill>
                <a:latin typeface="Lucida Sans Unicode"/>
                <a:cs typeface="Lucida Sans Unicode"/>
              </a:rPr>
              <a:t>de</a:t>
            </a:r>
            <a:r>
              <a:rPr sz="2450" spc="-40" dirty="0">
                <a:solidFill>
                  <a:srgbClr val="FFFFFF"/>
                </a:solidFill>
                <a:latin typeface="Lucida Sans Unicode"/>
                <a:cs typeface="Lucida Sans Unicode"/>
              </a:rPr>
              <a:t> </a:t>
            </a:r>
            <a:r>
              <a:rPr sz="2450" spc="50" dirty="0">
                <a:solidFill>
                  <a:srgbClr val="FFFFFF"/>
                </a:solidFill>
                <a:latin typeface="Lucida Sans Unicode"/>
                <a:cs typeface="Lucida Sans Unicode"/>
              </a:rPr>
              <a:t>Enero</a:t>
            </a:r>
            <a:r>
              <a:rPr sz="2450" spc="-45" dirty="0">
                <a:solidFill>
                  <a:srgbClr val="FFFFFF"/>
                </a:solidFill>
                <a:latin typeface="Lucida Sans Unicode"/>
                <a:cs typeface="Lucida Sans Unicode"/>
              </a:rPr>
              <a:t> </a:t>
            </a:r>
            <a:r>
              <a:rPr sz="2450" spc="150" dirty="0">
                <a:solidFill>
                  <a:srgbClr val="FFFFFF"/>
                </a:solidFill>
                <a:latin typeface="Lucida Sans Unicode"/>
                <a:cs typeface="Lucida Sans Unicode"/>
              </a:rPr>
              <a:t>de</a:t>
            </a:r>
            <a:r>
              <a:rPr sz="2450" spc="-40" dirty="0">
                <a:solidFill>
                  <a:srgbClr val="FFFFFF"/>
                </a:solidFill>
                <a:latin typeface="Lucida Sans Unicode"/>
                <a:cs typeface="Lucida Sans Unicode"/>
              </a:rPr>
              <a:t> </a:t>
            </a:r>
            <a:r>
              <a:rPr sz="2450" spc="-80" dirty="0">
                <a:solidFill>
                  <a:srgbClr val="FFFFFF"/>
                </a:solidFill>
                <a:latin typeface="Lucida Sans Unicode"/>
                <a:cs typeface="Lucida Sans Unicode"/>
              </a:rPr>
              <a:t>2022</a:t>
            </a:r>
            <a:endParaRPr sz="2450" dirty="0">
              <a:latin typeface="Lucida Sans Unicode"/>
              <a:cs typeface="Lucida Sans Unicode"/>
            </a:endParaRPr>
          </a:p>
        </p:txBody>
      </p:sp>
      <p:grpSp>
        <p:nvGrpSpPr>
          <p:cNvPr id="12" name="Grupo 11">
            <a:extLst>
              <a:ext uri="{FF2B5EF4-FFF2-40B4-BE49-F238E27FC236}">
                <a16:creationId xmlns:a16="http://schemas.microsoft.com/office/drawing/2014/main" xmlns="" id="{E5F9924B-DBE4-338D-88CD-A4B2B0A906B4}"/>
              </a:ext>
            </a:extLst>
          </p:cNvPr>
          <p:cNvGrpSpPr/>
          <p:nvPr/>
        </p:nvGrpSpPr>
        <p:grpSpPr>
          <a:xfrm>
            <a:off x="8863883" y="0"/>
            <a:ext cx="3070411" cy="1026794"/>
            <a:chOff x="8863883" y="0"/>
            <a:chExt cx="3070411" cy="1026794"/>
          </a:xfrm>
        </p:grpSpPr>
        <p:sp>
          <p:nvSpPr>
            <p:cNvPr id="9" name="object 10">
              <a:extLst>
                <a:ext uri="{FF2B5EF4-FFF2-40B4-BE49-F238E27FC236}">
                  <a16:creationId xmlns:a16="http://schemas.microsoft.com/office/drawing/2014/main" xmlns="" id="{88C17094-AB97-8A0B-84EE-6F6B12B84B0E}"/>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10" name="object 11">
              <a:extLst>
                <a:ext uri="{FF2B5EF4-FFF2-40B4-BE49-F238E27FC236}">
                  <a16:creationId xmlns:a16="http://schemas.microsoft.com/office/drawing/2014/main" xmlns="" id="{135256B6-57A0-F331-06C2-666583DABFB4}"/>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11" name="object 12">
              <a:extLst>
                <a:ext uri="{FF2B5EF4-FFF2-40B4-BE49-F238E27FC236}">
                  <a16:creationId xmlns:a16="http://schemas.microsoft.com/office/drawing/2014/main" xmlns="" id="{BEB5B091-9B30-16C0-9E37-CD4836EB0505}"/>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spTree>
    <p:extLst>
      <p:ext uri="{BB962C8B-B14F-4D97-AF65-F5344CB8AC3E}">
        <p14:creationId xmlns:p14="http://schemas.microsoft.com/office/powerpoint/2010/main" val="2758087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4C9C6B2-A17C-3046-DFB3-F618A038BCA2}"/>
              </a:ext>
            </a:extLst>
          </p:cNvPr>
          <p:cNvSpPr>
            <a:spLocks noGrp="1"/>
          </p:cNvSpPr>
          <p:nvPr>
            <p:ph type="title"/>
          </p:nvPr>
        </p:nvSpPr>
        <p:spPr>
          <a:xfrm>
            <a:off x="838200" y="817713"/>
            <a:ext cx="10515600" cy="1325563"/>
          </a:xfrm>
        </p:spPr>
        <p:txBody>
          <a:bodyPr/>
          <a:lstStyle/>
          <a:p>
            <a:pPr algn="ctr"/>
            <a:r>
              <a:rPr lang="es-VE" dirty="0"/>
              <a:t>Desarrollo Sostenible</a:t>
            </a:r>
          </a:p>
        </p:txBody>
      </p:sp>
      <p:sp>
        <p:nvSpPr>
          <p:cNvPr id="3" name="Marcador de contenido 2">
            <a:extLst>
              <a:ext uri="{FF2B5EF4-FFF2-40B4-BE49-F238E27FC236}">
                <a16:creationId xmlns:a16="http://schemas.microsoft.com/office/drawing/2014/main" xmlns="" id="{7CD46CE2-0799-74B8-CC94-67D718821F04}"/>
              </a:ext>
            </a:extLst>
          </p:cNvPr>
          <p:cNvSpPr>
            <a:spLocks noGrp="1"/>
          </p:cNvSpPr>
          <p:nvPr>
            <p:ph idx="1"/>
          </p:nvPr>
        </p:nvSpPr>
        <p:spPr/>
        <p:txBody>
          <a:bodyPr>
            <a:normAutofit lnSpcReduction="10000"/>
          </a:bodyPr>
          <a:lstStyle/>
          <a:p>
            <a:r>
              <a:rPr lang="es-ES" dirty="0"/>
              <a:t>Está en manos de la humanidad hacer que el desarrollo sea sostenible, duradero, o sea, asegurar que satisfaga las necesidades del presente sin comprometer la capacidad de las futuras generaciones para satisfacer las propias (…) que se satisfagan las necesidades básicas de todos y que se extienda a todos la oportunidad de colmar sus aspiraciones a una vida mejor. (IB; ONU, 1987, p.23)</a:t>
            </a:r>
          </a:p>
          <a:p>
            <a:r>
              <a:rPr lang="es-ES" sz="2800" b="0" baseline="0" dirty="0">
                <a:latin typeface="Times New Roman" panose="02020603050405020304" pitchFamily="18" charset="0"/>
                <a:cs typeface="Times New Roman" panose="02020603050405020304" pitchFamily="18" charset="0"/>
              </a:rPr>
              <a:t>Es un cambio fundamental de la concepción del desarrollo al pasar de una perspectiva económica centrada en el Estado a una perspectiva social y compleja, orientada al bienestar de todos y con visión de futuro.</a:t>
            </a:r>
          </a:p>
          <a:p>
            <a:endParaRPr lang="es-VE" dirty="0"/>
          </a:p>
        </p:txBody>
      </p:sp>
      <p:grpSp>
        <p:nvGrpSpPr>
          <p:cNvPr id="10" name="Grupo 9">
            <a:extLst>
              <a:ext uri="{FF2B5EF4-FFF2-40B4-BE49-F238E27FC236}">
                <a16:creationId xmlns:a16="http://schemas.microsoft.com/office/drawing/2014/main" xmlns="" id="{40569617-2F68-F194-7AF7-84F69596B05A}"/>
              </a:ext>
            </a:extLst>
          </p:cNvPr>
          <p:cNvGrpSpPr/>
          <p:nvPr/>
        </p:nvGrpSpPr>
        <p:grpSpPr>
          <a:xfrm>
            <a:off x="0" y="6783"/>
            <a:ext cx="12192000" cy="1529478"/>
            <a:chOff x="0" y="6783"/>
            <a:chExt cx="12192000" cy="1529478"/>
          </a:xfrm>
        </p:grpSpPr>
        <p:grpSp>
          <p:nvGrpSpPr>
            <p:cNvPr id="5" name="Grupo 4">
              <a:extLst>
                <a:ext uri="{FF2B5EF4-FFF2-40B4-BE49-F238E27FC236}">
                  <a16:creationId xmlns:a16="http://schemas.microsoft.com/office/drawing/2014/main" xmlns="" id="{6E0755EE-5A80-61CB-DB92-34CBF262BAAA}"/>
                </a:ext>
              </a:extLst>
            </p:cNvPr>
            <p:cNvGrpSpPr/>
            <p:nvPr/>
          </p:nvGrpSpPr>
          <p:grpSpPr>
            <a:xfrm>
              <a:off x="64652" y="744261"/>
              <a:ext cx="2700000" cy="792000"/>
              <a:chOff x="8863883" y="0"/>
              <a:chExt cx="3070411" cy="1026794"/>
            </a:xfrm>
          </p:grpSpPr>
          <p:sp>
            <p:nvSpPr>
              <p:cNvPr id="6" name="object 10">
                <a:extLst>
                  <a:ext uri="{FF2B5EF4-FFF2-40B4-BE49-F238E27FC236}">
                    <a16:creationId xmlns:a16="http://schemas.microsoft.com/office/drawing/2014/main" xmlns="" id="{38DC5487-B873-27E5-8E8E-9E8054AB6B23}"/>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7" name="object 11">
                <a:extLst>
                  <a:ext uri="{FF2B5EF4-FFF2-40B4-BE49-F238E27FC236}">
                    <a16:creationId xmlns:a16="http://schemas.microsoft.com/office/drawing/2014/main" xmlns="" id="{8AF5C5C6-EE4B-AAF4-55A6-7E914AFEFB02}"/>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8" name="object 12">
                <a:extLst>
                  <a:ext uri="{FF2B5EF4-FFF2-40B4-BE49-F238E27FC236}">
                    <a16:creationId xmlns:a16="http://schemas.microsoft.com/office/drawing/2014/main" xmlns="" id="{D69DA0D8-E45F-36F6-6CF3-ECA1A7211A38}"/>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pic>
          <p:nvPicPr>
            <p:cNvPr id="9" name="Imagen 8">
              <a:extLst>
                <a:ext uri="{FF2B5EF4-FFF2-40B4-BE49-F238E27FC236}">
                  <a16:creationId xmlns:a16="http://schemas.microsoft.com/office/drawing/2014/main" xmlns="" id="{B2F7778D-20BF-512C-7EC5-4DFFBC4577B6}"/>
                </a:ext>
              </a:extLst>
            </p:cNvPr>
            <p:cNvPicPr preferRelativeResize="0">
              <a:picLocks/>
            </p:cNvPicPr>
            <p:nvPr/>
          </p:nvPicPr>
          <p:blipFill>
            <a:blip r:embed="rId2"/>
            <a:stretch>
              <a:fillRect/>
            </a:stretch>
          </p:blipFill>
          <p:spPr>
            <a:xfrm>
              <a:off x="0" y="6783"/>
              <a:ext cx="12192000" cy="900000"/>
            </a:xfrm>
            <a:prstGeom prst="rect">
              <a:avLst/>
            </a:prstGeom>
          </p:spPr>
        </p:pic>
      </p:grpSp>
    </p:spTree>
    <p:extLst>
      <p:ext uri="{BB962C8B-B14F-4D97-AF65-F5344CB8AC3E}">
        <p14:creationId xmlns:p14="http://schemas.microsoft.com/office/powerpoint/2010/main" val="391428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9DB3FB-BF50-AACB-1FFC-C9B0DA050D83}"/>
              </a:ext>
            </a:extLst>
          </p:cNvPr>
          <p:cNvSpPr>
            <a:spLocks noGrp="1"/>
          </p:cNvSpPr>
          <p:nvPr>
            <p:ph type="title"/>
          </p:nvPr>
        </p:nvSpPr>
        <p:spPr>
          <a:xfrm>
            <a:off x="838200" y="1105375"/>
            <a:ext cx="10515600" cy="935976"/>
          </a:xfrm>
        </p:spPr>
        <p:txBody>
          <a:bodyPr>
            <a:normAutofit/>
          </a:bodyPr>
          <a:lstStyle/>
          <a:p>
            <a:pPr algn="ctr"/>
            <a:r>
              <a:rPr lang="es-ES" sz="4000" b="1" dirty="0"/>
              <a:t>La Ingeniería en el Desarrollo Sostenible</a:t>
            </a:r>
            <a:endParaRPr lang="es-VE" sz="4000" dirty="0"/>
          </a:p>
        </p:txBody>
      </p:sp>
      <p:sp>
        <p:nvSpPr>
          <p:cNvPr id="3" name="Marcador de contenido 2">
            <a:extLst>
              <a:ext uri="{FF2B5EF4-FFF2-40B4-BE49-F238E27FC236}">
                <a16:creationId xmlns:a16="http://schemas.microsoft.com/office/drawing/2014/main" xmlns="" id="{8570CFA9-E8FD-0983-FBB7-73C1B40DA098}"/>
              </a:ext>
            </a:extLst>
          </p:cNvPr>
          <p:cNvSpPr>
            <a:spLocks noGrp="1"/>
          </p:cNvSpPr>
          <p:nvPr>
            <p:ph idx="1"/>
          </p:nvPr>
        </p:nvSpPr>
        <p:spPr>
          <a:xfrm>
            <a:off x="838200" y="1961325"/>
            <a:ext cx="10515600" cy="4467184"/>
          </a:xfrm>
        </p:spPr>
        <p:txBody>
          <a:bodyPr>
            <a:noAutofit/>
          </a:bodyPr>
          <a:lstStyle/>
          <a:p>
            <a:r>
              <a:rPr lang="es-VE" sz="2400" dirty="0"/>
              <a:t>Desde tiempo remotos la ingeniería ha tenido un papel clave en el desarrollo de la humanidad. </a:t>
            </a:r>
          </a:p>
          <a:p>
            <a:r>
              <a:rPr lang="es-VE" sz="2400" dirty="0"/>
              <a:t>Al presente, la innovación en ingeniería, especialmente  </a:t>
            </a:r>
            <a:r>
              <a:rPr lang="es-VE" sz="2400" dirty="0">
                <a:solidFill>
                  <a:srgbClr val="FF0000"/>
                </a:solidFill>
              </a:rPr>
              <a:t>el vertiginoso desarrollo de nuevas tecnologías,  debe ser una oportunidad para </a:t>
            </a:r>
            <a:r>
              <a:rPr lang="es-VE" sz="2400" dirty="0"/>
              <a:t>responder a los retos mundiales y alcanzar los Objetivos de Desarrollo Sostenible (ODS), especialmente urgente en la década de la acción: 2020-2030.</a:t>
            </a:r>
          </a:p>
          <a:p>
            <a:r>
              <a:rPr lang="es-VE" sz="2400" dirty="0"/>
              <a:t>La ´pertinencia de la carrera de ingeniería está vinculada con las competencias de las futuras generaciones de ingenieros para idear soluciones para los retos locales y mundiales</a:t>
            </a:r>
          </a:p>
          <a:p>
            <a:r>
              <a:rPr lang="es-VE" sz="2400" dirty="0"/>
              <a:t>Concienciar sobre el papel de la ingeniería en la vida actual es imprescindible para avanzar hacia el desarrollo humano sostenible</a:t>
            </a:r>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000"/>
              </a:lnSpc>
              <a:spcBef>
                <a:spcPts val="0"/>
              </a:spcBef>
            </a:pPr>
            <a:endParaRPr lang="es-VE" sz="2000" b="1" dirty="0"/>
          </a:p>
        </p:txBody>
      </p:sp>
      <p:grpSp>
        <p:nvGrpSpPr>
          <p:cNvPr id="8" name="Grupo 7">
            <a:extLst>
              <a:ext uri="{FF2B5EF4-FFF2-40B4-BE49-F238E27FC236}">
                <a16:creationId xmlns:a16="http://schemas.microsoft.com/office/drawing/2014/main" xmlns="" id="{35A7B5A6-650A-B33F-3203-AD50832CC218}"/>
              </a:ext>
            </a:extLst>
          </p:cNvPr>
          <p:cNvGrpSpPr/>
          <p:nvPr/>
        </p:nvGrpSpPr>
        <p:grpSpPr>
          <a:xfrm>
            <a:off x="0" y="6783"/>
            <a:ext cx="12192000" cy="1260000"/>
            <a:chOff x="0" y="6783"/>
            <a:chExt cx="12192000" cy="1529478"/>
          </a:xfrm>
        </p:grpSpPr>
        <p:grpSp>
          <p:nvGrpSpPr>
            <p:cNvPr id="9" name="Grupo 8">
              <a:extLst>
                <a:ext uri="{FF2B5EF4-FFF2-40B4-BE49-F238E27FC236}">
                  <a16:creationId xmlns:a16="http://schemas.microsoft.com/office/drawing/2014/main" xmlns="" id="{FD8B7BAE-78C1-88A7-29A5-0E79A76F3BB1}"/>
                </a:ext>
              </a:extLst>
            </p:cNvPr>
            <p:cNvGrpSpPr/>
            <p:nvPr/>
          </p:nvGrpSpPr>
          <p:grpSpPr>
            <a:xfrm>
              <a:off x="64652" y="744261"/>
              <a:ext cx="2700000" cy="792000"/>
              <a:chOff x="8863883" y="0"/>
              <a:chExt cx="3070411" cy="1026794"/>
            </a:xfrm>
          </p:grpSpPr>
          <p:sp>
            <p:nvSpPr>
              <p:cNvPr id="11" name="object 10">
                <a:extLst>
                  <a:ext uri="{FF2B5EF4-FFF2-40B4-BE49-F238E27FC236}">
                    <a16:creationId xmlns:a16="http://schemas.microsoft.com/office/drawing/2014/main" xmlns="" id="{EF75F925-0057-9073-451B-B21C7CFB1CEC}"/>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12" name="object 11">
                <a:extLst>
                  <a:ext uri="{FF2B5EF4-FFF2-40B4-BE49-F238E27FC236}">
                    <a16:creationId xmlns:a16="http://schemas.microsoft.com/office/drawing/2014/main" xmlns="" id="{EF6A5CFA-2E0D-7139-9F49-C4D50BC0716F}"/>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13" name="object 12">
                <a:extLst>
                  <a:ext uri="{FF2B5EF4-FFF2-40B4-BE49-F238E27FC236}">
                    <a16:creationId xmlns:a16="http://schemas.microsoft.com/office/drawing/2014/main" xmlns="" id="{F000CB38-1832-E3EF-A2F0-0B60FB0A6F13}"/>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2"/>
            <a:stretch>
              <a:fillRect/>
            </a:stretch>
          </p:blipFill>
          <p:spPr>
            <a:xfrm>
              <a:off x="0" y="6783"/>
              <a:ext cx="12192000" cy="900000"/>
            </a:xfrm>
            <a:prstGeom prst="rect">
              <a:avLst/>
            </a:prstGeom>
          </p:spPr>
        </p:pic>
      </p:grpSp>
    </p:spTree>
    <p:extLst>
      <p:ext uri="{BB962C8B-B14F-4D97-AF65-F5344CB8AC3E}">
        <p14:creationId xmlns:p14="http://schemas.microsoft.com/office/powerpoint/2010/main" val="6513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9DB3FB-BF50-AACB-1FFC-C9B0DA050D83}"/>
              </a:ext>
            </a:extLst>
          </p:cNvPr>
          <p:cNvSpPr>
            <a:spLocks noGrp="1"/>
          </p:cNvSpPr>
          <p:nvPr>
            <p:ph type="title"/>
          </p:nvPr>
        </p:nvSpPr>
        <p:spPr>
          <a:xfrm>
            <a:off x="838200" y="1105375"/>
            <a:ext cx="10515600" cy="935976"/>
          </a:xfrm>
        </p:spPr>
        <p:txBody>
          <a:bodyPr>
            <a:normAutofit/>
          </a:bodyPr>
          <a:lstStyle/>
          <a:p>
            <a:pPr algn="ctr"/>
            <a:r>
              <a:rPr lang="es-ES" sz="4000" b="1" dirty="0"/>
              <a:t>La Ingeniería en el Desarrollo Sostenible</a:t>
            </a:r>
            <a:endParaRPr lang="es-VE" sz="4000" dirty="0"/>
          </a:p>
        </p:txBody>
      </p:sp>
      <p:sp>
        <p:nvSpPr>
          <p:cNvPr id="3" name="Marcador de contenido 2">
            <a:extLst>
              <a:ext uri="{FF2B5EF4-FFF2-40B4-BE49-F238E27FC236}">
                <a16:creationId xmlns:a16="http://schemas.microsoft.com/office/drawing/2014/main" xmlns="" id="{8570CFA9-E8FD-0983-FBB7-73C1B40DA098}"/>
              </a:ext>
            </a:extLst>
          </p:cNvPr>
          <p:cNvSpPr>
            <a:spLocks noGrp="1"/>
          </p:cNvSpPr>
          <p:nvPr>
            <p:ph idx="1"/>
          </p:nvPr>
        </p:nvSpPr>
        <p:spPr>
          <a:xfrm>
            <a:off x="838200" y="1961325"/>
            <a:ext cx="10515600" cy="4467184"/>
          </a:xfrm>
        </p:spPr>
        <p:txBody>
          <a:bodyPr>
            <a:noAutofit/>
          </a:bodyPr>
          <a:lstStyle/>
          <a:p>
            <a:r>
              <a:rPr lang="es-VE" sz="2800" dirty="0"/>
              <a:t>A través de la creación y el mantenimiento de las infraestructuras físicas que ayudan a erradicar la pobreza extrema y el hambre, lograr la educación primaria universal, reducir la mortalidad infantil y mejorar la salud materna, los ingenieros están demostrando su responsabilidad social y ambiental para desarrollar sociedades de manera sostenible.</a:t>
            </a:r>
          </a:p>
          <a:p>
            <a:r>
              <a:rPr lang="es-VE" sz="2400" dirty="0"/>
              <a:t>La ingeniería no solo es esencial para el progreso económico y la aplicación de nuevas tecnologías, también favorece la aplicación de la ciencia para satisfacer las necesidades básicas de alimentación, sanidad, infraestructuras, transporte, recursos hídricos, energía y, en general, la  gestión de los recursos del planeta.</a:t>
            </a:r>
          </a:p>
          <a:p>
            <a:pPr marL="0" indent="0">
              <a:lnSpc>
                <a:spcPts val="2400"/>
              </a:lnSpc>
              <a:spcBef>
                <a:spcPts val="0"/>
              </a:spcBef>
              <a:buNone/>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000"/>
              </a:lnSpc>
              <a:spcBef>
                <a:spcPts val="0"/>
              </a:spcBef>
            </a:pPr>
            <a:endParaRPr lang="es-VE" sz="2000" b="1" dirty="0"/>
          </a:p>
        </p:txBody>
      </p:sp>
      <p:grpSp>
        <p:nvGrpSpPr>
          <p:cNvPr id="8" name="Grupo 7">
            <a:extLst>
              <a:ext uri="{FF2B5EF4-FFF2-40B4-BE49-F238E27FC236}">
                <a16:creationId xmlns:a16="http://schemas.microsoft.com/office/drawing/2014/main" xmlns="" id="{35A7B5A6-650A-B33F-3203-AD50832CC218}"/>
              </a:ext>
            </a:extLst>
          </p:cNvPr>
          <p:cNvGrpSpPr/>
          <p:nvPr/>
        </p:nvGrpSpPr>
        <p:grpSpPr>
          <a:xfrm>
            <a:off x="0" y="6783"/>
            <a:ext cx="12192000" cy="1260000"/>
            <a:chOff x="0" y="6783"/>
            <a:chExt cx="12192000" cy="1529478"/>
          </a:xfrm>
        </p:grpSpPr>
        <p:grpSp>
          <p:nvGrpSpPr>
            <p:cNvPr id="9" name="Grupo 8">
              <a:extLst>
                <a:ext uri="{FF2B5EF4-FFF2-40B4-BE49-F238E27FC236}">
                  <a16:creationId xmlns:a16="http://schemas.microsoft.com/office/drawing/2014/main" xmlns="" id="{FD8B7BAE-78C1-88A7-29A5-0E79A76F3BB1}"/>
                </a:ext>
              </a:extLst>
            </p:cNvPr>
            <p:cNvGrpSpPr/>
            <p:nvPr/>
          </p:nvGrpSpPr>
          <p:grpSpPr>
            <a:xfrm>
              <a:off x="64652" y="744261"/>
              <a:ext cx="2700000" cy="792000"/>
              <a:chOff x="8863883" y="0"/>
              <a:chExt cx="3070411" cy="1026794"/>
            </a:xfrm>
          </p:grpSpPr>
          <p:sp>
            <p:nvSpPr>
              <p:cNvPr id="11" name="object 10">
                <a:extLst>
                  <a:ext uri="{FF2B5EF4-FFF2-40B4-BE49-F238E27FC236}">
                    <a16:creationId xmlns:a16="http://schemas.microsoft.com/office/drawing/2014/main" xmlns="" id="{EF75F925-0057-9073-451B-B21C7CFB1CEC}"/>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12" name="object 11">
                <a:extLst>
                  <a:ext uri="{FF2B5EF4-FFF2-40B4-BE49-F238E27FC236}">
                    <a16:creationId xmlns:a16="http://schemas.microsoft.com/office/drawing/2014/main" xmlns="" id="{EF6A5CFA-2E0D-7139-9F49-C4D50BC0716F}"/>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13" name="object 12">
                <a:extLst>
                  <a:ext uri="{FF2B5EF4-FFF2-40B4-BE49-F238E27FC236}">
                    <a16:creationId xmlns:a16="http://schemas.microsoft.com/office/drawing/2014/main" xmlns="" id="{F000CB38-1832-E3EF-A2F0-0B60FB0A6F13}"/>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2"/>
            <a:stretch>
              <a:fillRect/>
            </a:stretch>
          </p:blipFill>
          <p:spPr>
            <a:xfrm>
              <a:off x="0" y="6783"/>
              <a:ext cx="12192000" cy="900000"/>
            </a:xfrm>
            <a:prstGeom prst="rect">
              <a:avLst/>
            </a:prstGeom>
          </p:spPr>
        </p:pic>
      </p:grpSp>
    </p:spTree>
    <p:extLst>
      <p:ext uri="{BB962C8B-B14F-4D97-AF65-F5344CB8AC3E}">
        <p14:creationId xmlns:p14="http://schemas.microsoft.com/office/powerpoint/2010/main" val="606057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9DB3FB-BF50-AACB-1FFC-C9B0DA050D83}"/>
              </a:ext>
            </a:extLst>
          </p:cNvPr>
          <p:cNvSpPr>
            <a:spLocks noGrp="1"/>
          </p:cNvSpPr>
          <p:nvPr>
            <p:ph type="title"/>
          </p:nvPr>
        </p:nvSpPr>
        <p:spPr>
          <a:xfrm>
            <a:off x="838200" y="1105375"/>
            <a:ext cx="10515600" cy="935976"/>
          </a:xfrm>
        </p:spPr>
        <p:txBody>
          <a:bodyPr>
            <a:normAutofit/>
          </a:bodyPr>
          <a:lstStyle/>
          <a:p>
            <a:pPr algn="ctr"/>
            <a:r>
              <a:rPr lang="es-ES" sz="4000" b="1" dirty="0"/>
              <a:t>La Ingeniería en el Desarrollo Sostenible</a:t>
            </a:r>
            <a:endParaRPr lang="es-VE" sz="4000" dirty="0"/>
          </a:p>
        </p:txBody>
      </p:sp>
      <p:sp>
        <p:nvSpPr>
          <p:cNvPr id="3" name="Marcador de contenido 2">
            <a:extLst>
              <a:ext uri="{FF2B5EF4-FFF2-40B4-BE49-F238E27FC236}">
                <a16:creationId xmlns:a16="http://schemas.microsoft.com/office/drawing/2014/main" xmlns="" id="{8570CFA9-E8FD-0983-FBB7-73C1B40DA098}"/>
              </a:ext>
            </a:extLst>
          </p:cNvPr>
          <p:cNvSpPr>
            <a:spLocks noGrp="1"/>
          </p:cNvSpPr>
          <p:nvPr>
            <p:ph idx="1"/>
          </p:nvPr>
        </p:nvSpPr>
        <p:spPr>
          <a:xfrm>
            <a:off x="838200" y="1874325"/>
            <a:ext cx="10515600" cy="4467184"/>
          </a:xfrm>
        </p:spPr>
        <p:txBody>
          <a:bodyPr>
            <a:noAutofit/>
          </a:bodyPr>
          <a:lstStyle/>
          <a:p>
            <a:r>
              <a:rPr lang="es-VE" dirty="0"/>
              <a:t>La ingeniería sostenible es el proceso de utilizar los recursos de una manera que no comprometa el medio ambiente ni agote los materiales para las generaciones futuras. La ingeniería sostenible requiere un enfoque interdisciplinario en todos los aspectos de la ingeniería y no debe designarse como responsabilidad exclusiva de la ingeniería ambiental. Todos los campos de la ingeniería deberían incorporar la sostenibilidad en su práctica para mejorar la calidad de vida de todos.</a:t>
            </a:r>
          </a:p>
          <a:p>
            <a:r>
              <a:rPr lang="es-VE" dirty="0"/>
              <a:t>En virtud de ello la profesión de ingeniero es esencial para satisfacer las necesidades humanas básicas, reducir la pobreza, responder a las emergencias, mitigar los riesgos, salvar la brecha del conocimiento y promover la cooperación intercultural</a:t>
            </a:r>
            <a:r>
              <a:rPr lang="es-VE" sz="2800" dirty="0"/>
              <a:t>.</a:t>
            </a:r>
          </a:p>
          <a:p>
            <a:r>
              <a:rPr lang="es-VE" sz="2400" dirty="0"/>
              <a:t>.</a:t>
            </a:r>
          </a:p>
          <a:p>
            <a:pPr marL="0" indent="0">
              <a:lnSpc>
                <a:spcPts val="2400"/>
              </a:lnSpc>
              <a:spcBef>
                <a:spcPts val="0"/>
              </a:spcBef>
              <a:buNone/>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000"/>
              </a:lnSpc>
              <a:spcBef>
                <a:spcPts val="0"/>
              </a:spcBef>
            </a:pPr>
            <a:endParaRPr lang="es-VE" sz="2000" b="1" dirty="0"/>
          </a:p>
        </p:txBody>
      </p:sp>
      <p:grpSp>
        <p:nvGrpSpPr>
          <p:cNvPr id="8" name="Grupo 7">
            <a:extLst>
              <a:ext uri="{FF2B5EF4-FFF2-40B4-BE49-F238E27FC236}">
                <a16:creationId xmlns:a16="http://schemas.microsoft.com/office/drawing/2014/main" xmlns="" id="{35A7B5A6-650A-B33F-3203-AD50832CC218}"/>
              </a:ext>
            </a:extLst>
          </p:cNvPr>
          <p:cNvGrpSpPr/>
          <p:nvPr/>
        </p:nvGrpSpPr>
        <p:grpSpPr>
          <a:xfrm>
            <a:off x="0" y="6783"/>
            <a:ext cx="12192000" cy="1260000"/>
            <a:chOff x="0" y="6783"/>
            <a:chExt cx="12192000" cy="1529478"/>
          </a:xfrm>
        </p:grpSpPr>
        <p:grpSp>
          <p:nvGrpSpPr>
            <p:cNvPr id="9" name="Grupo 8">
              <a:extLst>
                <a:ext uri="{FF2B5EF4-FFF2-40B4-BE49-F238E27FC236}">
                  <a16:creationId xmlns:a16="http://schemas.microsoft.com/office/drawing/2014/main" xmlns="" id="{FD8B7BAE-78C1-88A7-29A5-0E79A76F3BB1}"/>
                </a:ext>
              </a:extLst>
            </p:cNvPr>
            <p:cNvGrpSpPr/>
            <p:nvPr/>
          </p:nvGrpSpPr>
          <p:grpSpPr>
            <a:xfrm>
              <a:off x="64652" y="744261"/>
              <a:ext cx="2700000" cy="792000"/>
              <a:chOff x="8863883" y="0"/>
              <a:chExt cx="3070411" cy="1026794"/>
            </a:xfrm>
          </p:grpSpPr>
          <p:sp>
            <p:nvSpPr>
              <p:cNvPr id="11" name="object 10">
                <a:extLst>
                  <a:ext uri="{FF2B5EF4-FFF2-40B4-BE49-F238E27FC236}">
                    <a16:creationId xmlns:a16="http://schemas.microsoft.com/office/drawing/2014/main" xmlns="" id="{EF75F925-0057-9073-451B-B21C7CFB1CEC}"/>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12" name="object 11">
                <a:extLst>
                  <a:ext uri="{FF2B5EF4-FFF2-40B4-BE49-F238E27FC236}">
                    <a16:creationId xmlns:a16="http://schemas.microsoft.com/office/drawing/2014/main" xmlns="" id="{EF6A5CFA-2E0D-7139-9F49-C4D50BC0716F}"/>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13" name="object 12">
                <a:extLst>
                  <a:ext uri="{FF2B5EF4-FFF2-40B4-BE49-F238E27FC236}">
                    <a16:creationId xmlns:a16="http://schemas.microsoft.com/office/drawing/2014/main" xmlns="" id="{F000CB38-1832-E3EF-A2F0-0B60FB0A6F13}"/>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2"/>
            <a:stretch>
              <a:fillRect/>
            </a:stretch>
          </p:blipFill>
          <p:spPr>
            <a:xfrm>
              <a:off x="0" y="6783"/>
              <a:ext cx="12192000" cy="900000"/>
            </a:xfrm>
            <a:prstGeom prst="rect">
              <a:avLst/>
            </a:prstGeom>
          </p:spPr>
        </p:pic>
      </p:grpSp>
    </p:spTree>
    <p:extLst>
      <p:ext uri="{BB962C8B-B14F-4D97-AF65-F5344CB8AC3E}">
        <p14:creationId xmlns:p14="http://schemas.microsoft.com/office/powerpoint/2010/main" val="2663595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9DB3FB-BF50-AACB-1FFC-C9B0DA050D83}"/>
              </a:ext>
            </a:extLst>
          </p:cNvPr>
          <p:cNvSpPr>
            <a:spLocks noGrp="1"/>
          </p:cNvSpPr>
          <p:nvPr>
            <p:ph type="title"/>
          </p:nvPr>
        </p:nvSpPr>
        <p:spPr>
          <a:xfrm>
            <a:off x="838200" y="1105375"/>
            <a:ext cx="10515600" cy="935976"/>
          </a:xfrm>
        </p:spPr>
        <p:txBody>
          <a:bodyPr>
            <a:normAutofit/>
          </a:bodyPr>
          <a:lstStyle/>
          <a:p>
            <a:pPr algn="ctr"/>
            <a:r>
              <a:rPr lang="es-ES" sz="4000" b="1" dirty="0"/>
              <a:t>Objetivos de Desarrollo Sostenible (ODS)</a:t>
            </a:r>
            <a:endParaRPr lang="es-VE" sz="4000" dirty="0"/>
          </a:p>
        </p:txBody>
      </p:sp>
      <p:sp>
        <p:nvSpPr>
          <p:cNvPr id="3" name="Marcador de contenido 2">
            <a:extLst>
              <a:ext uri="{FF2B5EF4-FFF2-40B4-BE49-F238E27FC236}">
                <a16:creationId xmlns:a16="http://schemas.microsoft.com/office/drawing/2014/main" xmlns="" id="{8570CFA9-E8FD-0983-FBB7-73C1B40DA098}"/>
              </a:ext>
            </a:extLst>
          </p:cNvPr>
          <p:cNvSpPr>
            <a:spLocks noGrp="1"/>
          </p:cNvSpPr>
          <p:nvPr>
            <p:ph idx="1"/>
          </p:nvPr>
        </p:nvSpPr>
        <p:spPr>
          <a:xfrm>
            <a:off x="838200" y="2062925"/>
            <a:ext cx="10515600" cy="1331425"/>
          </a:xfrm>
        </p:spPr>
        <p:txBody>
          <a:bodyPr>
            <a:noAutofit/>
          </a:bodyPr>
          <a:lstStyle/>
          <a:p>
            <a:pPr>
              <a:lnSpc>
                <a:spcPts val="2400"/>
              </a:lnSpc>
              <a:spcBef>
                <a:spcPts val="0"/>
              </a:spcBef>
            </a:pPr>
            <a:r>
              <a:rPr lang="es-ES" sz="2000" b="1" dirty="0"/>
              <a:t>El plan Transformando nuestro Mundo: la Agenda de Desarrollo Sostenible de 2030 pretende lograr mejoras en cinco dimensiones globales: las personas, el planeta, la prosperidad, la paz y las alianzas, mediante un sistema de 17 ODS que estipulan el logro de 169 metas universales, con el propósito de alcanzar un mundo sostenible para el año 2030</a:t>
            </a:r>
          </a:p>
          <a:p>
            <a:pPr>
              <a:lnSpc>
                <a:spcPts val="2000"/>
              </a:lnSpc>
              <a:spcBef>
                <a:spcPts val="0"/>
              </a:spcBef>
            </a:pPr>
            <a:endParaRPr lang="es-VE" sz="2000" b="1" dirty="0"/>
          </a:p>
        </p:txBody>
      </p:sp>
      <p:pic>
        <p:nvPicPr>
          <p:cNvPr id="4" name="image1.jpeg">
            <a:extLst>
              <a:ext uri="{FF2B5EF4-FFF2-40B4-BE49-F238E27FC236}">
                <a16:creationId xmlns:a16="http://schemas.microsoft.com/office/drawing/2014/main" xmlns="" id="{8212FE61-6187-0C34-3269-217B0825D5AF}"/>
              </a:ext>
            </a:extLst>
          </p:cNvPr>
          <p:cNvPicPr>
            <a:picLocks noChangeAspect="1"/>
          </p:cNvPicPr>
          <p:nvPr/>
        </p:nvPicPr>
        <p:blipFill>
          <a:blip r:embed="rId2" cstate="print"/>
          <a:stretch>
            <a:fillRect/>
          </a:stretch>
        </p:blipFill>
        <p:spPr>
          <a:xfrm>
            <a:off x="2370162" y="3415924"/>
            <a:ext cx="5785551" cy="2880000"/>
          </a:xfrm>
          <a:prstGeom prst="rect">
            <a:avLst/>
          </a:prstGeom>
        </p:spPr>
      </p:pic>
      <p:sp>
        <p:nvSpPr>
          <p:cNvPr id="5" name="CuadroTexto 4">
            <a:extLst>
              <a:ext uri="{FF2B5EF4-FFF2-40B4-BE49-F238E27FC236}">
                <a16:creationId xmlns:a16="http://schemas.microsoft.com/office/drawing/2014/main" xmlns="" id="{88583EC4-BDA4-8266-5778-3C708213165B}"/>
              </a:ext>
            </a:extLst>
          </p:cNvPr>
          <p:cNvSpPr txBox="1"/>
          <p:nvPr/>
        </p:nvSpPr>
        <p:spPr>
          <a:xfrm>
            <a:off x="8944684" y="4394259"/>
            <a:ext cx="2750433" cy="923330"/>
          </a:xfrm>
          <a:prstGeom prst="rect">
            <a:avLst/>
          </a:prstGeom>
          <a:noFill/>
        </p:spPr>
        <p:txBody>
          <a:bodyPr wrap="none" rtlCol="0">
            <a:spAutoFit/>
          </a:bodyPr>
          <a:lstStyle/>
          <a:p>
            <a:pPr marL="354013" indent="0">
              <a:buNone/>
            </a:pPr>
            <a:r>
              <a:rPr lang="es-ES" sz="1800" b="1" dirty="0">
                <a:latin typeface="Times New Roman" panose="02020603050405020304" pitchFamily="18" charset="0"/>
                <a:cs typeface="Times New Roman" panose="02020603050405020304" pitchFamily="18" charset="0"/>
              </a:rPr>
              <a:t>Fig.1 Objetivos del </a:t>
            </a:r>
          </a:p>
          <a:p>
            <a:pPr marL="354013" indent="0">
              <a:buNone/>
            </a:pPr>
            <a:r>
              <a:rPr lang="es-ES" sz="1800" b="1" dirty="0">
                <a:latin typeface="Times New Roman" panose="02020603050405020304" pitchFamily="18" charset="0"/>
                <a:cs typeface="Times New Roman" panose="02020603050405020304" pitchFamily="18" charset="0"/>
              </a:rPr>
              <a:t>Desarrollo Sostenible. </a:t>
            </a:r>
          </a:p>
          <a:p>
            <a:pPr marL="354013" indent="0">
              <a:buNone/>
            </a:pPr>
            <a:r>
              <a:rPr lang="es-ES" sz="1800" b="1" dirty="0">
                <a:latin typeface="Times New Roman" panose="02020603050405020304" pitchFamily="18" charset="0"/>
                <a:cs typeface="Times New Roman" panose="02020603050405020304" pitchFamily="18" charset="0"/>
              </a:rPr>
              <a:t>Fuente ONU (2020)</a:t>
            </a:r>
          </a:p>
        </p:txBody>
      </p:sp>
      <p:sp>
        <p:nvSpPr>
          <p:cNvPr id="7" name="CuadroTexto 6">
            <a:extLst>
              <a:ext uri="{FF2B5EF4-FFF2-40B4-BE49-F238E27FC236}">
                <a16:creationId xmlns:a16="http://schemas.microsoft.com/office/drawing/2014/main" xmlns="" id="{EE4B872B-97AF-A4D1-387E-488173786055}"/>
              </a:ext>
            </a:extLst>
          </p:cNvPr>
          <p:cNvSpPr txBox="1"/>
          <p:nvPr/>
        </p:nvSpPr>
        <p:spPr>
          <a:xfrm>
            <a:off x="618836" y="6317499"/>
            <a:ext cx="11325224" cy="369332"/>
          </a:xfrm>
          <a:prstGeom prst="rect">
            <a:avLst/>
          </a:prstGeom>
          <a:noFill/>
        </p:spPr>
        <p:txBody>
          <a:bodyPr wrap="square">
            <a:spAutoFit/>
          </a:bodyPr>
          <a:lstStyle/>
          <a:p>
            <a:pPr marL="639763" indent="-285750"/>
            <a:r>
              <a:rPr lang="es-ES" sz="1800" b="1" dirty="0">
                <a:latin typeface="Times New Roman" panose="02020603050405020304" pitchFamily="18" charset="0"/>
                <a:cs typeface="Times New Roman" panose="02020603050405020304" pitchFamily="18" charset="0"/>
              </a:rPr>
              <a:t>Erradicar la pobreza es el mayor desafío al que se enfrenta el mundo y sin ello no podría lograrse el DS</a:t>
            </a:r>
            <a:endParaRPr lang="es-VE" sz="1800" b="1" dirty="0">
              <a:latin typeface="Times New Roman" panose="02020603050405020304" pitchFamily="18" charset="0"/>
              <a:cs typeface="Times New Roman" panose="02020603050405020304" pitchFamily="18" charset="0"/>
            </a:endParaRPr>
          </a:p>
        </p:txBody>
      </p:sp>
      <p:grpSp>
        <p:nvGrpSpPr>
          <p:cNvPr id="8" name="Grupo 7">
            <a:extLst>
              <a:ext uri="{FF2B5EF4-FFF2-40B4-BE49-F238E27FC236}">
                <a16:creationId xmlns:a16="http://schemas.microsoft.com/office/drawing/2014/main" xmlns="" id="{35A7B5A6-650A-B33F-3203-AD50832CC218}"/>
              </a:ext>
            </a:extLst>
          </p:cNvPr>
          <p:cNvGrpSpPr/>
          <p:nvPr/>
        </p:nvGrpSpPr>
        <p:grpSpPr>
          <a:xfrm>
            <a:off x="0" y="6783"/>
            <a:ext cx="12192000" cy="1260000"/>
            <a:chOff x="0" y="6783"/>
            <a:chExt cx="12192000" cy="1529478"/>
          </a:xfrm>
        </p:grpSpPr>
        <p:grpSp>
          <p:nvGrpSpPr>
            <p:cNvPr id="9" name="Grupo 8">
              <a:extLst>
                <a:ext uri="{FF2B5EF4-FFF2-40B4-BE49-F238E27FC236}">
                  <a16:creationId xmlns:a16="http://schemas.microsoft.com/office/drawing/2014/main" xmlns="" id="{FD8B7BAE-78C1-88A7-29A5-0E79A76F3BB1}"/>
                </a:ext>
              </a:extLst>
            </p:cNvPr>
            <p:cNvGrpSpPr/>
            <p:nvPr/>
          </p:nvGrpSpPr>
          <p:grpSpPr>
            <a:xfrm>
              <a:off x="64652" y="744261"/>
              <a:ext cx="2700000" cy="792000"/>
              <a:chOff x="8863883" y="0"/>
              <a:chExt cx="3070411" cy="1026794"/>
            </a:xfrm>
          </p:grpSpPr>
          <p:sp>
            <p:nvSpPr>
              <p:cNvPr id="11" name="object 10">
                <a:extLst>
                  <a:ext uri="{FF2B5EF4-FFF2-40B4-BE49-F238E27FC236}">
                    <a16:creationId xmlns:a16="http://schemas.microsoft.com/office/drawing/2014/main" xmlns="" id="{EF75F925-0057-9073-451B-B21C7CFB1CEC}"/>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12" name="object 11">
                <a:extLst>
                  <a:ext uri="{FF2B5EF4-FFF2-40B4-BE49-F238E27FC236}">
                    <a16:creationId xmlns:a16="http://schemas.microsoft.com/office/drawing/2014/main" xmlns="" id="{EF6A5CFA-2E0D-7139-9F49-C4D50BC0716F}"/>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13" name="object 12">
                <a:extLst>
                  <a:ext uri="{FF2B5EF4-FFF2-40B4-BE49-F238E27FC236}">
                    <a16:creationId xmlns:a16="http://schemas.microsoft.com/office/drawing/2014/main" xmlns="" id="{F000CB38-1832-E3EF-A2F0-0B60FB0A6F13}"/>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3"/>
            <a:stretch>
              <a:fillRect/>
            </a:stretch>
          </p:blipFill>
          <p:spPr>
            <a:xfrm>
              <a:off x="0" y="6783"/>
              <a:ext cx="12192000" cy="900000"/>
            </a:xfrm>
            <a:prstGeom prst="rect">
              <a:avLst/>
            </a:prstGeom>
          </p:spPr>
        </p:pic>
      </p:grpSp>
    </p:spTree>
    <p:extLst>
      <p:ext uri="{BB962C8B-B14F-4D97-AF65-F5344CB8AC3E}">
        <p14:creationId xmlns:p14="http://schemas.microsoft.com/office/powerpoint/2010/main" val="365969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9DB3FB-BF50-AACB-1FFC-C9B0DA050D83}"/>
              </a:ext>
            </a:extLst>
          </p:cNvPr>
          <p:cNvSpPr>
            <a:spLocks noGrp="1"/>
          </p:cNvSpPr>
          <p:nvPr>
            <p:ph type="title"/>
          </p:nvPr>
        </p:nvSpPr>
        <p:spPr>
          <a:xfrm>
            <a:off x="838200" y="1105375"/>
            <a:ext cx="10515600" cy="935976"/>
          </a:xfrm>
        </p:spPr>
        <p:txBody>
          <a:bodyPr>
            <a:normAutofit/>
          </a:bodyPr>
          <a:lstStyle/>
          <a:p>
            <a:pPr algn="ctr"/>
            <a:r>
              <a:rPr lang="es-ES" sz="4000" b="1" dirty="0"/>
              <a:t>Los objetivos del Desarrollo Sostenible</a:t>
            </a:r>
            <a:endParaRPr lang="es-VE" sz="4000" dirty="0"/>
          </a:p>
        </p:txBody>
      </p:sp>
      <p:sp>
        <p:nvSpPr>
          <p:cNvPr id="3" name="Marcador de contenido 2">
            <a:extLst>
              <a:ext uri="{FF2B5EF4-FFF2-40B4-BE49-F238E27FC236}">
                <a16:creationId xmlns:a16="http://schemas.microsoft.com/office/drawing/2014/main" xmlns="" id="{8570CFA9-E8FD-0983-FBB7-73C1B40DA098}"/>
              </a:ext>
            </a:extLst>
          </p:cNvPr>
          <p:cNvSpPr>
            <a:spLocks noGrp="1"/>
          </p:cNvSpPr>
          <p:nvPr>
            <p:ph idx="1"/>
          </p:nvPr>
        </p:nvSpPr>
        <p:spPr>
          <a:xfrm>
            <a:off x="838200" y="1874325"/>
            <a:ext cx="10515600" cy="4467184"/>
          </a:xfrm>
        </p:spPr>
        <p:txBody>
          <a:bodyPr>
            <a:noAutofit/>
          </a:bodyPr>
          <a:lstStyle/>
          <a:p>
            <a:pPr>
              <a:lnSpc>
                <a:spcPts val="3000"/>
              </a:lnSpc>
            </a:pPr>
            <a:r>
              <a:rPr lang="es-VE" sz="2000" dirty="0">
                <a:effectLst/>
                <a:ea typeface="Calibri" panose="020F0502020204030204" pitchFamily="34" charset="0"/>
                <a:cs typeface="Times New Roman" panose="02020603050405020304" pitchFamily="18" charset="0"/>
              </a:rPr>
              <a:t>Una característica fundamental de los ODS es que cubren diferentes aristas de trabajo, por ejemplo, en algunos predomina el enfoque de equidad: fin de la pobreza, hambre cero, igualdad de género, reducción de las desigualdades;</a:t>
            </a:r>
          </a:p>
          <a:p>
            <a:pPr>
              <a:lnSpc>
                <a:spcPts val="3000"/>
              </a:lnSpc>
            </a:pPr>
            <a:r>
              <a:rPr lang="es-VE" sz="2000" dirty="0">
                <a:effectLst/>
                <a:ea typeface="Calibri" panose="020F0502020204030204" pitchFamily="34" charset="0"/>
                <a:cs typeface="Times New Roman" panose="02020603050405020304" pitchFamily="18" charset="0"/>
              </a:rPr>
              <a:t> en otros prevalece una perspectiva ambientalista: vida submarina y ecosistemas terrestres, </a:t>
            </a:r>
          </a:p>
          <a:p>
            <a:pPr>
              <a:lnSpc>
                <a:spcPts val="3000"/>
              </a:lnSpc>
            </a:pPr>
            <a:r>
              <a:rPr lang="es-VE" sz="2000" dirty="0">
                <a:effectLst/>
                <a:ea typeface="Calibri" panose="020F0502020204030204" pitchFamily="34" charset="0"/>
                <a:cs typeface="Times New Roman" panose="02020603050405020304" pitchFamily="18" charset="0"/>
              </a:rPr>
              <a:t>mientras que en otros prepondera un enfoque técnico: energía asequible y no contaminante, industria, innovación e infraestructura y acción por el clima. </a:t>
            </a:r>
          </a:p>
          <a:p>
            <a:pPr>
              <a:lnSpc>
                <a:spcPts val="3000"/>
              </a:lnSpc>
            </a:pPr>
            <a:r>
              <a:rPr lang="es-VE" sz="2000" dirty="0">
                <a:effectLst/>
                <a:ea typeface="Calibri" panose="020F0502020204030204" pitchFamily="34" charset="0"/>
                <a:cs typeface="Times New Roman" panose="02020603050405020304" pitchFamily="18" charset="0"/>
              </a:rPr>
              <a:t> Por ende, a la hora de abordar un proyecto cuyo objetivo sea favorecer el DS, es necesario considerar dicha complejidad y valorar, de manera significativa, el trabajo en equipos multidisciplinares</a:t>
            </a:r>
            <a:r>
              <a:rPr lang="es-VE" sz="2000" dirty="0"/>
              <a:t>.</a:t>
            </a:r>
          </a:p>
          <a:p>
            <a:pPr marL="0" indent="0">
              <a:lnSpc>
                <a:spcPts val="3000"/>
              </a:lnSpc>
              <a:spcBef>
                <a:spcPts val="0"/>
              </a:spcBef>
              <a:buNone/>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400"/>
              </a:lnSpc>
              <a:spcBef>
                <a:spcPts val="0"/>
              </a:spcBef>
            </a:pPr>
            <a:endParaRPr lang="es-ES" sz="2000" b="1" dirty="0"/>
          </a:p>
          <a:p>
            <a:pPr>
              <a:lnSpc>
                <a:spcPts val="2000"/>
              </a:lnSpc>
              <a:spcBef>
                <a:spcPts val="0"/>
              </a:spcBef>
            </a:pPr>
            <a:endParaRPr lang="es-VE" sz="2000" b="1" dirty="0"/>
          </a:p>
        </p:txBody>
      </p:sp>
      <p:grpSp>
        <p:nvGrpSpPr>
          <p:cNvPr id="8" name="Grupo 7">
            <a:extLst>
              <a:ext uri="{FF2B5EF4-FFF2-40B4-BE49-F238E27FC236}">
                <a16:creationId xmlns:a16="http://schemas.microsoft.com/office/drawing/2014/main" xmlns="" id="{35A7B5A6-650A-B33F-3203-AD50832CC218}"/>
              </a:ext>
            </a:extLst>
          </p:cNvPr>
          <p:cNvGrpSpPr/>
          <p:nvPr/>
        </p:nvGrpSpPr>
        <p:grpSpPr>
          <a:xfrm>
            <a:off x="0" y="6783"/>
            <a:ext cx="12192000" cy="1260000"/>
            <a:chOff x="0" y="6783"/>
            <a:chExt cx="12192000" cy="1529478"/>
          </a:xfrm>
        </p:grpSpPr>
        <p:grpSp>
          <p:nvGrpSpPr>
            <p:cNvPr id="9" name="Grupo 8">
              <a:extLst>
                <a:ext uri="{FF2B5EF4-FFF2-40B4-BE49-F238E27FC236}">
                  <a16:creationId xmlns:a16="http://schemas.microsoft.com/office/drawing/2014/main" xmlns="" id="{FD8B7BAE-78C1-88A7-29A5-0E79A76F3BB1}"/>
                </a:ext>
              </a:extLst>
            </p:cNvPr>
            <p:cNvGrpSpPr/>
            <p:nvPr/>
          </p:nvGrpSpPr>
          <p:grpSpPr>
            <a:xfrm>
              <a:off x="64652" y="744261"/>
              <a:ext cx="2700000" cy="792000"/>
              <a:chOff x="8863883" y="0"/>
              <a:chExt cx="3070411" cy="1026794"/>
            </a:xfrm>
          </p:grpSpPr>
          <p:sp>
            <p:nvSpPr>
              <p:cNvPr id="11" name="object 10">
                <a:extLst>
                  <a:ext uri="{FF2B5EF4-FFF2-40B4-BE49-F238E27FC236}">
                    <a16:creationId xmlns:a16="http://schemas.microsoft.com/office/drawing/2014/main" xmlns="" id="{EF75F925-0057-9073-451B-B21C7CFB1CEC}"/>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12" name="object 11">
                <a:extLst>
                  <a:ext uri="{FF2B5EF4-FFF2-40B4-BE49-F238E27FC236}">
                    <a16:creationId xmlns:a16="http://schemas.microsoft.com/office/drawing/2014/main" xmlns="" id="{EF6A5CFA-2E0D-7139-9F49-C4D50BC0716F}"/>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13" name="object 12">
                <a:extLst>
                  <a:ext uri="{FF2B5EF4-FFF2-40B4-BE49-F238E27FC236}">
                    <a16:creationId xmlns:a16="http://schemas.microsoft.com/office/drawing/2014/main" xmlns="" id="{F000CB38-1832-E3EF-A2F0-0B60FB0A6F13}"/>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2"/>
            <a:stretch>
              <a:fillRect/>
            </a:stretch>
          </p:blipFill>
          <p:spPr>
            <a:xfrm>
              <a:off x="0" y="6783"/>
              <a:ext cx="12192000" cy="900000"/>
            </a:xfrm>
            <a:prstGeom prst="rect">
              <a:avLst/>
            </a:prstGeom>
          </p:spPr>
        </p:pic>
      </p:grpSp>
    </p:spTree>
    <p:extLst>
      <p:ext uri="{BB962C8B-B14F-4D97-AF65-F5344CB8AC3E}">
        <p14:creationId xmlns:p14="http://schemas.microsoft.com/office/powerpoint/2010/main" val="1107002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9DB3FB-BF50-AACB-1FFC-C9B0DA050D83}"/>
              </a:ext>
            </a:extLst>
          </p:cNvPr>
          <p:cNvSpPr>
            <a:spLocks noGrp="1"/>
          </p:cNvSpPr>
          <p:nvPr>
            <p:ph type="title"/>
          </p:nvPr>
        </p:nvSpPr>
        <p:spPr>
          <a:xfrm>
            <a:off x="838200" y="1105375"/>
            <a:ext cx="10515600" cy="935976"/>
          </a:xfrm>
        </p:spPr>
        <p:txBody>
          <a:bodyPr>
            <a:normAutofit fontScale="90000"/>
          </a:bodyPr>
          <a:lstStyle/>
          <a:p>
            <a:pPr algn="ctr"/>
            <a:r>
              <a:rPr lang="es-ES" sz="4000" b="1" dirty="0"/>
              <a:t>La Ingeniería en los Objetivos d Desarrollo Sostenible</a:t>
            </a:r>
            <a:endParaRPr lang="es-VE" sz="4000" dirty="0"/>
          </a:p>
        </p:txBody>
      </p:sp>
      <p:grpSp>
        <p:nvGrpSpPr>
          <p:cNvPr id="8" name="Grupo 7">
            <a:extLst>
              <a:ext uri="{FF2B5EF4-FFF2-40B4-BE49-F238E27FC236}">
                <a16:creationId xmlns:a16="http://schemas.microsoft.com/office/drawing/2014/main" xmlns="" id="{35A7B5A6-650A-B33F-3203-AD50832CC218}"/>
              </a:ext>
            </a:extLst>
          </p:cNvPr>
          <p:cNvGrpSpPr/>
          <p:nvPr/>
        </p:nvGrpSpPr>
        <p:grpSpPr>
          <a:xfrm>
            <a:off x="0" y="6783"/>
            <a:ext cx="12192000" cy="1260000"/>
            <a:chOff x="0" y="6783"/>
            <a:chExt cx="12192000" cy="1529478"/>
          </a:xfrm>
        </p:grpSpPr>
        <p:grpSp>
          <p:nvGrpSpPr>
            <p:cNvPr id="9" name="Grupo 8">
              <a:extLst>
                <a:ext uri="{FF2B5EF4-FFF2-40B4-BE49-F238E27FC236}">
                  <a16:creationId xmlns:a16="http://schemas.microsoft.com/office/drawing/2014/main" xmlns="" id="{FD8B7BAE-78C1-88A7-29A5-0E79A76F3BB1}"/>
                </a:ext>
              </a:extLst>
            </p:cNvPr>
            <p:cNvGrpSpPr/>
            <p:nvPr/>
          </p:nvGrpSpPr>
          <p:grpSpPr>
            <a:xfrm>
              <a:off x="64652" y="744261"/>
              <a:ext cx="2700000" cy="792000"/>
              <a:chOff x="8863883" y="0"/>
              <a:chExt cx="3070411" cy="1026794"/>
            </a:xfrm>
          </p:grpSpPr>
          <p:sp>
            <p:nvSpPr>
              <p:cNvPr id="11" name="object 10">
                <a:extLst>
                  <a:ext uri="{FF2B5EF4-FFF2-40B4-BE49-F238E27FC236}">
                    <a16:creationId xmlns:a16="http://schemas.microsoft.com/office/drawing/2014/main" xmlns="" id="{EF75F925-0057-9073-451B-B21C7CFB1CEC}"/>
                  </a:ext>
                </a:extLst>
              </p:cNvPr>
              <p:cNvSpPr/>
              <p:nvPr/>
            </p:nvSpPr>
            <p:spPr>
              <a:xfrm>
                <a:off x="8863883"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4"/>
              </a:solidFill>
            </p:spPr>
            <p:txBody>
              <a:bodyPr wrap="square" lIns="0" tIns="0" rIns="0" bIns="0" rtlCol="0"/>
              <a:lstStyle/>
              <a:p>
                <a:endParaRPr/>
              </a:p>
            </p:txBody>
          </p:sp>
          <p:sp>
            <p:nvSpPr>
              <p:cNvPr id="12" name="object 11">
                <a:extLst>
                  <a:ext uri="{FF2B5EF4-FFF2-40B4-BE49-F238E27FC236}">
                    <a16:creationId xmlns:a16="http://schemas.microsoft.com/office/drawing/2014/main" xmlns="" id="{EF6A5CFA-2E0D-7139-9F49-C4D50BC0716F}"/>
                  </a:ext>
                </a:extLst>
              </p:cNvPr>
              <p:cNvSpPr/>
              <p:nvPr/>
            </p:nvSpPr>
            <p:spPr>
              <a:xfrm>
                <a:off x="9954460"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rgbClr val="00B0F0"/>
              </a:solidFill>
            </p:spPr>
            <p:txBody>
              <a:bodyPr wrap="square" lIns="0" tIns="0" rIns="0" bIns="0" rtlCol="0"/>
              <a:lstStyle/>
              <a:p>
                <a:endParaRPr/>
              </a:p>
            </p:txBody>
          </p:sp>
          <p:sp>
            <p:nvSpPr>
              <p:cNvPr id="13" name="object 12">
                <a:extLst>
                  <a:ext uri="{FF2B5EF4-FFF2-40B4-BE49-F238E27FC236}">
                    <a16:creationId xmlns:a16="http://schemas.microsoft.com/office/drawing/2014/main" xmlns="" id="{F000CB38-1832-E3EF-A2F0-0B60FB0A6F13}"/>
                  </a:ext>
                </a:extLst>
              </p:cNvPr>
              <p:cNvSpPr/>
              <p:nvPr/>
            </p:nvSpPr>
            <p:spPr>
              <a:xfrm>
                <a:off x="11048469" y="0"/>
                <a:ext cx="885825" cy="1026794"/>
              </a:xfrm>
              <a:custGeom>
                <a:avLst/>
                <a:gdLst/>
                <a:ahLst/>
                <a:cxnLst/>
                <a:rect l="l" t="t" r="r" b="b"/>
                <a:pathLst>
                  <a:path w="885825" h="1026794">
                    <a:moveTo>
                      <a:pt x="442506" y="1026401"/>
                    </a:moveTo>
                    <a:lnTo>
                      <a:pt x="0" y="738403"/>
                    </a:lnTo>
                    <a:lnTo>
                      <a:pt x="0" y="0"/>
                    </a:lnTo>
                    <a:lnTo>
                      <a:pt x="885825" y="0"/>
                    </a:lnTo>
                    <a:lnTo>
                      <a:pt x="885825" y="738403"/>
                    </a:lnTo>
                    <a:lnTo>
                      <a:pt x="442506" y="1026401"/>
                    </a:lnTo>
                    <a:close/>
                  </a:path>
                </a:pathLst>
              </a:custGeom>
              <a:solidFill>
                <a:schemeClr val="accent6">
                  <a:lumMod val="75000"/>
                </a:schemeClr>
              </a:solidFill>
            </p:spPr>
            <p:txBody>
              <a:bodyPr wrap="square" lIns="0" tIns="0" rIns="0" bIns="0" rtlCol="0"/>
              <a:lstStyle/>
              <a:p>
                <a:endParaRPr/>
              </a:p>
            </p:txBody>
          </p:sp>
        </p:grpSp>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2"/>
            <a:stretch>
              <a:fillRect/>
            </a:stretch>
          </p:blipFill>
          <p:spPr>
            <a:xfrm>
              <a:off x="0" y="6783"/>
              <a:ext cx="12192000" cy="900000"/>
            </a:xfrm>
            <a:prstGeom prst="rect">
              <a:avLst/>
            </a:prstGeom>
          </p:spPr>
        </p:pic>
      </p:grpSp>
      <p:pic>
        <p:nvPicPr>
          <p:cNvPr id="14" name="3 Marcador de contenido">
            <a:extLst>
              <a:ext uri="{FF2B5EF4-FFF2-40B4-BE49-F238E27FC236}">
                <a16:creationId xmlns:a16="http://schemas.microsoft.com/office/drawing/2014/main" xmlns="" id="{ADF88B49-22C1-79EA-1A53-3A6D7AECCED5}"/>
              </a:ext>
            </a:extLst>
          </p:cNvPr>
          <p:cNvPicPr>
            <a:picLocks noChangeAspect="1"/>
          </p:cNvPicPr>
          <p:nvPr/>
        </p:nvPicPr>
        <p:blipFill rotWithShape="1">
          <a:blip r:embed="rId3">
            <a:extLst>
              <a:ext uri="{28A0092B-C50C-407E-A947-70E740481C1C}">
                <a14:useLocalDpi xmlns:a14="http://schemas.microsoft.com/office/drawing/2010/main" val="0"/>
              </a:ext>
            </a:extLst>
          </a:blip>
          <a:srcRect t="51" b="-1"/>
          <a:stretch/>
        </p:blipFill>
        <p:spPr>
          <a:xfrm>
            <a:off x="2315268" y="1961325"/>
            <a:ext cx="7838556" cy="4680000"/>
          </a:xfrm>
          <a:prstGeom prst="rect">
            <a:avLst/>
          </a:prstGeom>
          <a:ln>
            <a:solidFill>
              <a:srgbClr val="002060"/>
            </a:solidFill>
          </a:ln>
        </p:spPr>
      </p:pic>
      <p:pic>
        <p:nvPicPr>
          <p:cNvPr id="15" name="Picture 2">
            <a:extLst>
              <a:ext uri="{FF2B5EF4-FFF2-40B4-BE49-F238E27FC236}">
                <a16:creationId xmlns:a16="http://schemas.microsoft.com/office/drawing/2014/main" xmlns="" id="{7FFFBE7A-59C9-AD5C-006D-045B506D03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6114" y="4078158"/>
            <a:ext cx="1332000" cy="13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a:extLst>
              <a:ext uri="{FF2B5EF4-FFF2-40B4-BE49-F238E27FC236}">
                <a16:creationId xmlns:a16="http://schemas.microsoft.com/office/drawing/2014/main" xmlns="" id="{A37BD4D4-E605-857D-6CAE-45285334C1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37960" y="2805587"/>
            <a:ext cx="1332000" cy="13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a:extLst>
              <a:ext uri="{FF2B5EF4-FFF2-40B4-BE49-F238E27FC236}">
                <a16:creationId xmlns:a16="http://schemas.microsoft.com/office/drawing/2014/main" xmlns="" id="{9F87B173-2D8D-0707-4E1D-81D074674C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98665" y="4098726"/>
            <a:ext cx="1335087"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a:extLst>
              <a:ext uri="{FF2B5EF4-FFF2-40B4-BE49-F238E27FC236}">
                <a16:creationId xmlns:a16="http://schemas.microsoft.com/office/drawing/2014/main" xmlns="" id="{E522FC2A-149B-C5FE-F6D3-093904691D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26834" y="4098726"/>
            <a:ext cx="1332000" cy="13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xmlns="" id="{007AE52C-DE37-8331-39D5-D227D32D26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0258" y="5338446"/>
            <a:ext cx="1332000" cy="13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5 Rectángulo redondeado">
            <a:extLst>
              <a:ext uri="{FF2B5EF4-FFF2-40B4-BE49-F238E27FC236}">
                <a16:creationId xmlns:a16="http://schemas.microsoft.com/office/drawing/2014/main" xmlns="" id="{A70B0929-FB37-EAD4-89D3-CCA5DFC55470}"/>
              </a:ext>
            </a:extLst>
          </p:cNvPr>
          <p:cNvSpPr/>
          <p:nvPr/>
        </p:nvSpPr>
        <p:spPr>
          <a:xfrm>
            <a:off x="5010410" y="2926030"/>
            <a:ext cx="1151334" cy="1152128"/>
          </a:xfrm>
          <a:prstGeom prst="roundRect">
            <a:avLst/>
          </a:prstGeom>
          <a:noFill/>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14 Rectángulo redondeado">
            <a:extLst>
              <a:ext uri="{FF2B5EF4-FFF2-40B4-BE49-F238E27FC236}">
                <a16:creationId xmlns:a16="http://schemas.microsoft.com/office/drawing/2014/main" xmlns="" id="{D9AA1C2F-CD20-BEB3-B5DC-E28526D1D5A7}"/>
              </a:ext>
            </a:extLst>
          </p:cNvPr>
          <p:cNvSpPr/>
          <p:nvPr/>
        </p:nvSpPr>
        <p:spPr>
          <a:xfrm>
            <a:off x="6307348" y="2926030"/>
            <a:ext cx="1151334" cy="1152128"/>
          </a:xfrm>
          <a:prstGeom prst="roundRect">
            <a:avLst/>
          </a:prstGeom>
          <a:noFill/>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15 Rectángulo redondeado">
            <a:extLst>
              <a:ext uri="{FF2B5EF4-FFF2-40B4-BE49-F238E27FC236}">
                <a16:creationId xmlns:a16="http://schemas.microsoft.com/office/drawing/2014/main" xmlns="" id="{B9C5375C-BBCC-3F77-C293-62163CC1AAC5}"/>
              </a:ext>
            </a:extLst>
          </p:cNvPr>
          <p:cNvSpPr/>
          <p:nvPr/>
        </p:nvSpPr>
        <p:spPr>
          <a:xfrm>
            <a:off x="3714266" y="5446310"/>
            <a:ext cx="1151334" cy="1152128"/>
          </a:xfrm>
          <a:prstGeom prst="roundRect">
            <a:avLst/>
          </a:prstGeom>
          <a:noFill/>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16 Rectángulo redondeado">
            <a:extLst>
              <a:ext uri="{FF2B5EF4-FFF2-40B4-BE49-F238E27FC236}">
                <a16:creationId xmlns:a16="http://schemas.microsoft.com/office/drawing/2014/main" xmlns="" id="{6BA91F8C-8FB4-370B-3E26-B754CE2D16B2}"/>
              </a:ext>
            </a:extLst>
          </p:cNvPr>
          <p:cNvSpPr/>
          <p:nvPr/>
        </p:nvSpPr>
        <p:spPr>
          <a:xfrm>
            <a:off x="5010410" y="5446310"/>
            <a:ext cx="1151334" cy="1152128"/>
          </a:xfrm>
          <a:prstGeom prst="roundRect">
            <a:avLst/>
          </a:prstGeom>
          <a:noFill/>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17 Rectángulo redondeado">
            <a:extLst>
              <a:ext uri="{FF2B5EF4-FFF2-40B4-BE49-F238E27FC236}">
                <a16:creationId xmlns:a16="http://schemas.microsoft.com/office/drawing/2014/main" xmlns="" id="{53722847-E894-3933-2EF9-E4257074AFA9}"/>
              </a:ext>
            </a:extLst>
          </p:cNvPr>
          <p:cNvSpPr/>
          <p:nvPr/>
        </p:nvSpPr>
        <p:spPr>
          <a:xfrm>
            <a:off x="3715060" y="4150166"/>
            <a:ext cx="1151334" cy="1152128"/>
          </a:xfrm>
          <a:prstGeom prst="roundRect">
            <a:avLst/>
          </a:prstGeom>
          <a:noFill/>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5 Rectángulo redondeado">
            <a:extLst>
              <a:ext uri="{FF2B5EF4-FFF2-40B4-BE49-F238E27FC236}">
                <a16:creationId xmlns:a16="http://schemas.microsoft.com/office/drawing/2014/main" xmlns="" id="{8514A1F6-6320-0231-952B-6C08E2FAAF21}"/>
              </a:ext>
            </a:extLst>
          </p:cNvPr>
          <p:cNvSpPr/>
          <p:nvPr/>
        </p:nvSpPr>
        <p:spPr>
          <a:xfrm>
            <a:off x="7626858" y="4186318"/>
            <a:ext cx="1151334" cy="1152128"/>
          </a:xfrm>
          <a:prstGeom prst="roundRect">
            <a:avLst/>
          </a:prstGeom>
          <a:noFill/>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3544782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xmlns="" id="{C518DD81-7601-494A-38A4-4484C5D23AC2}"/>
              </a:ext>
            </a:extLst>
          </p:cNvPr>
          <p:cNvPicPr preferRelativeResize="0">
            <a:picLocks/>
          </p:cNvPicPr>
          <p:nvPr/>
        </p:nvPicPr>
        <p:blipFill>
          <a:blip r:embed="rId3"/>
          <a:stretch>
            <a:fillRect/>
          </a:stretch>
        </p:blipFill>
        <p:spPr>
          <a:xfrm>
            <a:off x="0" y="6783"/>
            <a:ext cx="12192000" cy="741429"/>
          </a:xfrm>
          <a:prstGeom prst="rect">
            <a:avLst/>
          </a:prstGeom>
        </p:spPr>
      </p:pic>
      <p:pic>
        <p:nvPicPr>
          <p:cNvPr id="27" name="Imagen 26">
            <a:extLst>
              <a:ext uri="{FF2B5EF4-FFF2-40B4-BE49-F238E27FC236}">
                <a16:creationId xmlns:a16="http://schemas.microsoft.com/office/drawing/2014/main" xmlns="" id="{AF504875-C03E-9E0A-E2EF-E0468877BBBE}"/>
              </a:ext>
            </a:extLst>
          </p:cNvPr>
          <p:cNvPicPr>
            <a:picLocks noChangeAspect="1"/>
          </p:cNvPicPr>
          <p:nvPr/>
        </p:nvPicPr>
        <p:blipFill rotWithShape="1">
          <a:blip r:embed="rId4">
            <a:extLst>
              <a:ext uri="{28A0092B-C50C-407E-A947-70E740481C1C}">
                <a14:useLocalDpi xmlns:a14="http://schemas.microsoft.com/office/drawing/2010/main" val="0"/>
              </a:ext>
            </a:extLst>
          </a:blip>
          <a:srcRect l="2482" t="4698" b="650"/>
          <a:stretch/>
        </p:blipFill>
        <p:spPr>
          <a:xfrm>
            <a:off x="10245886" y="872121"/>
            <a:ext cx="1368000" cy="1447981"/>
          </a:xfrm>
          <a:prstGeom prst="rect">
            <a:avLst/>
          </a:prstGeom>
        </p:spPr>
      </p:pic>
      <p:grpSp>
        <p:nvGrpSpPr>
          <p:cNvPr id="7" name="Grupo 6">
            <a:extLst>
              <a:ext uri="{FF2B5EF4-FFF2-40B4-BE49-F238E27FC236}">
                <a16:creationId xmlns:a16="http://schemas.microsoft.com/office/drawing/2014/main" xmlns="" id="{9DBAA578-2AF5-65A6-C8F7-F0E5EC111FBB}"/>
              </a:ext>
            </a:extLst>
          </p:cNvPr>
          <p:cNvGrpSpPr/>
          <p:nvPr/>
        </p:nvGrpSpPr>
        <p:grpSpPr>
          <a:xfrm>
            <a:off x="405589" y="3043964"/>
            <a:ext cx="5607055" cy="3305151"/>
            <a:chOff x="405589" y="2783527"/>
            <a:chExt cx="5607055" cy="3305151"/>
          </a:xfrm>
        </p:grpSpPr>
        <p:sp>
          <p:nvSpPr>
            <p:cNvPr id="15" name="Flecha: hacia la izquierda 14">
              <a:extLst>
                <a:ext uri="{FF2B5EF4-FFF2-40B4-BE49-F238E27FC236}">
                  <a16:creationId xmlns:a16="http://schemas.microsoft.com/office/drawing/2014/main" xmlns="" id="{7E84F940-D658-E406-0F03-B5CA76A076D1}"/>
                </a:ext>
              </a:extLst>
            </p:cNvPr>
            <p:cNvSpPr/>
            <p:nvPr/>
          </p:nvSpPr>
          <p:spPr>
            <a:xfrm rot="10800000">
              <a:off x="716429" y="5568630"/>
              <a:ext cx="1437854" cy="180000"/>
            </a:xfrm>
            <a:prstGeom prst="leftArrow">
              <a:avLst>
                <a:gd name="adj1" fmla="val 60000"/>
                <a:gd name="adj2" fmla="val 50000"/>
              </a:avLst>
            </a:prstGeom>
            <a:solidFill>
              <a:schemeClr val="bg1"/>
            </a:solidFill>
            <a:ln w="19050">
              <a:solidFill>
                <a:schemeClr val="accent5">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6" name="Forma libre: forma 15">
              <a:extLst>
                <a:ext uri="{FF2B5EF4-FFF2-40B4-BE49-F238E27FC236}">
                  <a16:creationId xmlns:a16="http://schemas.microsoft.com/office/drawing/2014/main" xmlns="" id="{029A02C4-A2E6-ABE2-CECA-6EE759C8A1F6}"/>
                </a:ext>
              </a:extLst>
            </p:cNvPr>
            <p:cNvSpPr/>
            <p:nvPr/>
          </p:nvSpPr>
          <p:spPr>
            <a:xfrm>
              <a:off x="405589" y="5076680"/>
              <a:ext cx="1224000"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1">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kern="1200" dirty="0">
                  <a:solidFill>
                    <a:schemeClr val="accent1">
                      <a:lumMod val="50000"/>
                    </a:schemeClr>
                  </a:solidFill>
                </a:rPr>
                <a:t>Saneamiento e higiene</a:t>
              </a:r>
            </a:p>
          </p:txBody>
        </p:sp>
        <p:sp>
          <p:nvSpPr>
            <p:cNvPr id="17" name="Flecha: hacia la izquierda 16">
              <a:extLst>
                <a:ext uri="{FF2B5EF4-FFF2-40B4-BE49-F238E27FC236}">
                  <a16:creationId xmlns:a16="http://schemas.microsoft.com/office/drawing/2014/main" xmlns="" id="{D1E7D1DE-0218-68BC-93EF-CD3043B8116A}"/>
                </a:ext>
              </a:extLst>
            </p:cNvPr>
            <p:cNvSpPr/>
            <p:nvPr/>
          </p:nvSpPr>
          <p:spPr>
            <a:xfrm rot="12960000">
              <a:off x="944444" y="4593602"/>
              <a:ext cx="1593489" cy="180000"/>
            </a:xfrm>
            <a:prstGeom prst="leftArrow">
              <a:avLst>
                <a:gd name="adj1" fmla="val 60000"/>
                <a:gd name="adj2" fmla="val 50000"/>
              </a:avLst>
            </a:prstGeom>
            <a:solidFill>
              <a:schemeClr val="bg1"/>
            </a:solidFill>
            <a:ln w="19050">
              <a:solidFill>
                <a:schemeClr val="accent5">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8" name="Forma libre: forma 17">
              <a:extLst>
                <a:ext uri="{FF2B5EF4-FFF2-40B4-BE49-F238E27FC236}">
                  <a16:creationId xmlns:a16="http://schemas.microsoft.com/office/drawing/2014/main" xmlns="" id="{047BD72C-C71B-3387-3C2F-B46E9888FBBA}"/>
                </a:ext>
              </a:extLst>
            </p:cNvPr>
            <p:cNvSpPr/>
            <p:nvPr/>
          </p:nvSpPr>
          <p:spPr>
            <a:xfrm>
              <a:off x="502289" y="3659434"/>
              <a:ext cx="1260000"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1">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kern="1200" dirty="0">
                  <a:solidFill>
                    <a:schemeClr val="accent1">
                      <a:lumMod val="50000"/>
                    </a:schemeClr>
                  </a:solidFill>
                </a:rPr>
                <a:t>Acceso al agua potable</a:t>
              </a:r>
            </a:p>
          </p:txBody>
        </p:sp>
        <p:sp>
          <p:nvSpPr>
            <p:cNvPr id="19" name="Flecha: hacia la izquierda 18">
              <a:extLst>
                <a:ext uri="{FF2B5EF4-FFF2-40B4-BE49-F238E27FC236}">
                  <a16:creationId xmlns:a16="http://schemas.microsoft.com/office/drawing/2014/main" xmlns="" id="{CA379912-FE63-46E6-4A1A-E7410E3D2A9D}"/>
                </a:ext>
              </a:extLst>
            </p:cNvPr>
            <p:cNvSpPr/>
            <p:nvPr/>
          </p:nvSpPr>
          <p:spPr>
            <a:xfrm rot="15120000">
              <a:off x="1655834" y="4002378"/>
              <a:ext cx="1727161" cy="180000"/>
            </a:xfrm>
            <a:prstGeom prst="leftArrow">
              <a:avLst>
                <a:gd name="adj1" fmla="val 60000"/>
                <a:gd name="adj2" fmla="val 50000"/>
              </a:avLst>
            </a:prstGeom>
            <a:solidFill>
              <a:schemeClr val="bg1"/>
            </a:solidFill>
            <a:ln w="19050">
              <a:solidFill>
                <a:schemeClr val="accent5">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 name="Forma libre: forma 19">
              <a:extLst>
                <a:ext uri="{FF2B5EF4-FFF2-40B4-BE49-F238E27FC236}">
                  <a16:creationId xmlns:a16="http://schemas.microsoft.com/office/drawing/2014/main" xmlns="" id="{DCD8E56F-65D3-68FB-25D2-6B7FDCA3E99E}"/>
                </a:ext>
              </a:extLst>
            </p:cNvPr>
            <p:cNvSpPr/>
            <p:nvPr/>
          </p:nvSpPr>
          <p:spPr>
            <a:xfrm>
              <a:off x="1825855" y="2783527"/>
              <a:ext cx="1224000"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1">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kern="1200" dirty="0">
                  <a:solidFill>
                    <a:schemeClr val="accent1">
                      <a:lumMod val="50000"/>
                    </a:schemeClr>
                  </a:solidFill>
                </a:rPr>
                <a:t>Buen uso de los recursos hídricos</a:t>
              </a:r>
            </a:p>
          </p:txBody>
        </p:sp>
        <p:sp>
          <p:nvSpPr>
            <p:cNvPr id="21" name="Flecha: hacia la izquierda 20">
              <a:extLst>
                <a:ext uri="{FF2B5EF4-FFF2-40B4-BE49-F238E27FC236}">
                  <a16:creationId xmlns:a16="http://schemas.microsoft.com/office/drawing/2014/main" xmlns="" id="{06F94E20-BF01-8E82-04B2-0AFDF53D4419}"/>
                </a:ext>
              </a:extLst>
            </p:cNvPr>
            <p:cNvSpPr/>
            <p:nvPr/>
          </p:nvSpPr>
          <p:spPr>
            <a:xfrm rot="17280000">
              <a:off x="2612293" y="3917938"/>
              <a:ext cx="1727161" cy="180000"/>
            </a:xfrm>
            <a:prstGeom prst="leftArrow">
              <a:avLst>
                <a:gd name="adj1" fmla="val 60000"/>
                <a:gd name="adj2" fmla="val 50000"/>
              </a:avLst>
            </a:prstGeom>
            <a:solidFill>
              <a:schemeClr val="bg1"/>
            </a:solidFill>
            <a:ln w="19050">
              <a:solidFill>
                <a:schemeClr val="accent5">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2" name="Forma libre: forma 21">
              <a:extLst>
                <a:ext uri="{FF2B5EF4-FFF2-40B4-BE49-F238E27FC236}">
                  <a16:creationId xmlns:a16="http://schemas.microsoft.com/office/drawing/2014/main" xmlns="" id="{C2084849-3A07-1E2B-F747-7D16D350229A}"/>
                </a:ext>
              </a:extLst>
            </p:cNvPr>
            <p:cNvSpPr/>
            <p:nvPr/>
          </p:nvSpPr>
          <p:spPr>
            <a:xfrm>
              <a:off x="3316036" y="2783527"/>
              <a:ext cx="1224000"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1">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kern="1200" dirty="0">
                  <a:solidFill>
                    <a:schemeClr val="accent1">
                      <a:lumMod val="50000"/>
                    </a:schemeClr>
                  </a:solidFill>
                </a:rPr>
                <a:t>Calidad del agua</a:t>
              </a:r>
            </a:p>
          </p:txBody>
        </p:sp>
        <p:sp>
          <p:nvSpPr>
            <p:cNvPr id="23" name="Flecha: hacia la izquierda 22">
              <a:extLst>
                <a:ext uri="{FF2B5EF4-FFF2-40B4-BE49-F238E27FC236}">
                  <a16:creationId xmlns:a16="http://schemas.microsoft.com/office/drawing/2014/main" xmlns="" id="{72177C34-733F-E2D7-7E93-891BCC6C96B2}"/>
                </a:ext>
              </a:extLst>
            </p:cNvPr>
            <p:cNvSpPr/>
            <p:nvPr/>
          </p:nvSpPr>
          <p:spPr>
            <a:xfrm rot="19401012">
              <a:off x="3543125" y="4371386"/>
              <a:ext cx="1562182" cy="180000"/>
            </a:xfrm>
            <a:prstGeom prst="leftArrow">
              <a:avLst>
                <a:gd name="adj1" fmla="val 60000"/>
                <a:gd name="adj2" fmla="val 50000"/>
              </a:avLst>
            </a:prstGeom>
            <a:solidFill>
              <a:schemeClr val="bg1"/>
            </a:solidFill>
            <a:ln w="19050">
              <a:solidFill>
                <a:schemeClr val="accent5">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4" name="Forma libre: forma 23">
              <a:extLst>
                <a:ext uri="{FF2B5EF4-FFF2-40B4-BE49-F238E27FC236}">
                  <a16:creationId xmlns:a16="http://schemas.microsoft.com/office/drawing/2014/main" xmlns="" id="{C26757D6-E9F0-BE47-88A8-AC1DFF305424}"/>
                </a:ext>
              </a:extLst>
            </p:cNvPr>
            <p:cNvSpPr/>
            <p:nvPr/>
          </p:nvSpPr>
          <p:spPr>
            <a:xfrm>
              <a:off x="4475802" y="3875742"/>
              <a:ext cx="1368000"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1">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kern="1200" dirty="0">
                  <a:solidFill>
                    <a:schemeClr val="accent1">
                      <a:lumMod val="50000"/>
                    </a:schemeClr>
                  </a:solidFill>
                </a:rPr>
                <a:t>Participación de las comunidades</a:t>
              </a:r>
            </a:p>
          </p:txBody>
        </p:sp>
        <p:sp>
          <p:nvSpPr>
            <p:cNvPr id="25" name="Flecha: hacia la izquierda 24">
              <a:extLst>
                <a:ext uri="{FF2B5EF4-FFF2-40B4-BE49-F238E27FC236}">
                  <a16:creationId xmlns:a16="http://schemas.microsoft.com/office/drawing/2014/main" xmlns="" id="{8B8B40E6-A95E-2AE5-9421-B79C0C21AD8E}"/>
                </a:ext>
              </a:extLst>
            </p:cNvPr>
            <p:cNvSpPr/>
            <p:nvPr/>
          </p:nvSpPr>
          <p:spPr>
            <a:xfrm>
              <a:off x="4100900" y="5295362"/>
              <a:ext cx="1437854" cy="180000"/>
            </a:xfrm>
            <a:prstGeom prst="leftArrow">
              <a:avLst>
                <a:gd name="adj1" fmla="val 60000"/>
                <a:gd name="adj2" fmla="val 50000"/>
              </a:avLst>
            </a:prstGeom>
            <a:solidFill>
              <a:schemeClr val="bg1"/>
            </a:solidFill>
            <a:ln w="19050">
              <a:solidFill>
                <a:schemeClr val="accent5">
                  <a:lumMod val="50000"/>
                </a:schemeClr>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8" name="Forma libre: forma 27">
              <a:extLst>
                <a:ext uri="{FF2B5EF4-FFF2-40B4-BE49-F238E27FC236}">
                  <a16:creationId xmlns:a16="http://schemas.microsoft.com/office/drawing/2014/main" xmlns="" id="{1FFDCBBC-A20F-62C5-2F24-5737CD16F0C9}"/>
                </a:ext>
              </a:extLst>
            </p:cNvPr>
            <p:cNvSpPr/>
            <p:nvPr/>
          </p:nvSpPr>
          <p:spPr>
            <a:xfrm>
              <a:off x="4716644" y="5076680"/>
              <a:ext cx="1296000" cy="890634"/>
            </a:xfrm>
            <a:custGeom>
              <a:avLst/>
              <a:gdLst>
                <a:gd name="connsiteX0" fmla="*/ 0 w 1113292"/>
                <a:gd name="connsiteY0" fmla="*/ 89063 h 890634"/>
                <a:gd name="connsiteX1" fmla="*/ 89063 w 1113292"/>
                <a:gd name="connsiteY1" fmla="*/ 0 h 890634"/>
                <a:gd name="connsiteX2" fmla="*/ 1024229 w 1113292"/>
                <a:gd name="connsiteY2" fmla="*/ 0 h 890634"/>
                <a:gd name="connsiteX3" fmla="*/ 1113292 w 1113292"/>
                <a:gd name="connsiteY3" fmla="*/ 89063 h 890634"/>
                <a:gd name="connsiteX4" fmla="*/ 1113292 w 1113292"/>
                <a:gd name="connsiteY4" fmla="*/ 801571 h 890634"/>
                <a:gd name="connsiteX5" fmla="*/ 1024229 w 1113292"/>
                <a:gd name="connsiteY5" fmla="*/ 890634 h 890634"/>
                <a:gd name="connsiteX6" fmla="*/ 89063 w 1113292"/>
                <a:gd name="connsiteY6" fmla="*/ 890634 h 890634"/>
                <a:gd name="connsiteX7" fmla="*/ 0 w 1113292"/>
                <a:gd name="connsiteY7" fmla="*/ 801571 h 890634"/>
                <a:gd name="connsiteX8" fmla="*/ 0 w 1113292"/>
                <a:gd name="connsiteY8" fmla="*/ 89063 h 89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3292" h="890634">
                  <a:moveTo>
                    <a:pt x="0" y="89063"/>
                  </a:moveTo>
                  <a:cubicBezTo>
                    <a:pt x="0" y="39875"/>
                    <a:pt x="39875" y="0"/>
                    <a:pt x="89063" y="0"/>
                  </a:cubicBezTo>
                  <a:lnTo>
                    <a:pt x="1024229" y="0"/>
                  </a:lnTo>
                  <a:cubicBezTo>
                    <a:pt x="1073417" y="0"/>
                    <a:pt x="1113292" y="39875"/>
                    <a:pt x="1113292" y="89063"/>
                  </a:cubicBezTo>
                  <a:lnTo>
                    <a:pt x="1113292" y="801571"/>
                  </a:lnTo>
                  <a:cubicBezTo>
                    <a:pt x="1113292" y="850759"/>
                    <a:pt x="1073417" y="890634"/>
                    <a:pt x="1024229" y="890634"/>
                  </a:cubicBezTo>
                  <a:lnTo>
                    <a:pt x="89063" y="890634"/>
                  </a:lnTo>
                  <a:cubicBezTo>
                    <a:pt x="39875" y="890634"/>
                    <a:pt x="0" y="850759"/>
                    <a:pt x="0" y="801571"/>
                  </a:cubicBezTo>
                  <a:lnTo>
                    <a:pt x="0" y="89063"/>
                  </a:lnTo>
                  <a:close/>
                </a:path>
              </a:pathLst>
            </a:custGeom>
            <a:solidFill>
              <a:schemeClr val="bg1"/>
            </a:solidFill>
            <a:ln w="19050">
              <a:solidFill>
                <a:schemeClr val="accent1">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756" tIns="52756" rIns="52756" bIns="52756" numCol="1" spcCol="1270" anchor="ctr" anchorCtr="0">
              <a:noAutofit/>
            </a:bodyPr>
            <a:lstStyle/>
            <a:p>
              <a:pPr marL="0" lvl="0" indent="0" algn="ctr" defTabSz="622300">
                <a:lnSpc>
                  <a:spcPct val="90000"/>
                </a:lnSpc>
                <a:spcBef>
                  <a:spcPct val="0"/>
                </a:spcBef>
                <a:spcAft>
                  <a:spcPct val="35000"/>
                </a:spcAft>
                <a:buNone/>
              </a:pPr>
              <a:r>
                <a:rPr lang="es-VE" sz="1600" b="1" kern="1200">
                  <a:solidFill>
                    <a:schemeClr val="accent1">
                      <a:lumMod val="50000"/>
                    </a:schemeClr>
                  </a:solidFill>
                </a:rPr>
                <a:t>Protección de </a:t>
              </a:r>
              <a:r>
                <a:rPr lang="es-VE" sz="1600" b="1" kern="1200" dirty="0">
                  <a:solidFill>
                    <a:schemeClr val="accent1">
                      <a:lumMod val="50000"/>
                    </a:schemeClr>
                  </a:solidFill>
                </a:rPr>
                <a:t>ecosistemas acuáticos</a:t>
              </a:r>
            </a:p>
          </p:txBody>
        </p:sp>
        <p:sp>
          <p:nvSpPr>
            <p:cNvPr id="14" name="Forma libre: forma 13">
              <a:extLst>
                <a:ext uri="{FF2B5EF4-FFF2-40B4-BE49-F238E27FC236}">
                  <a16:creationId xmlns:a16="http://schemas.microsoft.com/office/drawing/2014/main" xmlns="" id="{7CF2CC78-6BB0-3BB2-C2E4-9AC913379892}"/>
                </a:ext>
              </a:extLst>
            </p:cNvPr>
            <p:cNvSpPr/>
            <p:nvPr/>
          </p:nvSpPr>
          <p:spPr>
            <a:xfrm>
              <a:off x="2237967" y="4955315"/>
              <a:ext cx="1779248" cy="1133363"/>
            </a:xfrm>
            <a:custGeom>
              <a:avLst/>
              <a:gdLst>
                <a:gd name="connsiteX0" fmla="*/ 0 w 1779248"/>
                <a:gd name="connsiteY0" fmla="*/ 188898 h 1133363"/>
                <a:gd name="connsiteX1" fmla="*/ 188898 w 1779248"/>
                <a:gd name="connsiteY1" fmla="*/ 0 h 1133363"/>
                <a:gd name="connsiteX2" fmla="*/ 1590350 w 1779248"/>
                <a:gd name="connsiteY2" fmla="*/ 0 h 1133363"/>
                <a:gd name="connsiteX3" fmla="*/ 1779248 w 1779248"/>
                <a:gd name="connsiteY3" fmla="*/ 188898 h 1133363"/>
                <a:gd name="connsiteX4" fmla="*/ 1779248 w 1779248"/>
                <a:gd name="connsiteY4" fmla="*/ 944465 h 1133363"/>
                <a:gd name="connsiteX5" fmla="*/ 1590350 w 1779248"/>
                <a:gd name="connsiteY5" fmla="*/ 1133363 h 1133363"/>
                <a:gd name="connsiteX6" fmla="*/ 188898 w 1779248"/>
                <a:gd name="connsiteY6" fmla="*/ 1133363 h 1133363"/>
                <a:gd name="connsiteX7" fmla="*/ 0 w 1779248"/>
                <a:gd name="connsiteY7" fmla="*/ 944465 h 1133363"/>
                <a:gd name="connsiteX8" fmla="*/ 0 w 1779248"/>
                <a:gd name="connsiteY8" fmla="*/ 188898 h 1133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9248" h="1133363">
                  <a:moveTo>
                    <a:pt x="0" y="188898"/>
                  </a:moveTo>
                  <a:cubicBezTo>
                    <a:pt x="0" y="84573"/>
                    <a:pt x="84573" y="0"/>
                    <a:pt x="188898" y="0"/>
                  </a:cubicBezTo>
                  <a:lnTo>
                    <a:pt x="1590350" y="0"/>
                  </a:lnTo>
                  <a:cubicBezTo>
                    <a:pt x="1694675" y="0"/>
                    <a:pt x="1779248" y="84573"/>
                    <a:pt x="1779248" y="188898"/>
                  </a:cubicBezTo>
                  <a:lnTo>
                    <a:pt x="1779248" y="944465"/>
                  </a:lnTo>
                  <a:cubicBezTo>
                    <a:pt x="1779248" y="1048790"/>
                    <a:pt x="1694675" y="1133363"/>
                    <a:pt x="1590350" y="1133363"/>
                  </a:cubicBezTo>
                  <a:lnTo>
                    <a:pt x="188898" y="1133363"/>
                  </a:lnTo>
                  <a:cubicBezTo>
                    <a:pt x="84573" y="1133363"/>
                    <a:pt x="0" y="1048790"/>
                    <a:pt x="0" y="944465"/>
                  </a:cubicBezTo>
                  <a:lnTo>
                    <a:pt x="0" y="188898"/>
                  </a:lnTo>
                  <a:close/>
                </a:path>
              </a:pathLst>
            </a:custGeom>
            <a:solidFill>
              <a:srgbClr val="00B0F0"/>
            </a:solidFill>
            <a:ln w="19050">
              <a:solidFill>
                <a:schemeClr val="accent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5486" tIns="65486" rIns="65486" bIns="65486" numCol="1" spcCol="1270" anchor="ctr" anchorCtr="0">
              <a:noAutofit/>
            </a:bodyPr>
            <a:lstStyle/>
            <a:p>
              <a:pPr marL="0" lvl="0" indent="0" algn="ctr" defTabSz="711200">
                <a:lnSpc>
                  <a:spcPct val="90000"/>
                </a:lnSpc>
                <a:spcBef>
                  <a:spcPct val="0"/>
                </a:spcBef>
                <a:spcAft>
                  <a:spcPct val="35000"/>
                </a:spcAft>
                <a:buNone/>
              </a:pPr>
              <a:r>
                <a:rPr lang="es-VE" sz="2100" b="1" kern="1200" dirty="0">
                  <a:solidFill>
                    <a:schemeClr val="bg1"/>
                  </a:solidFill>
                </a:rPr>
                <a:t>Agua limpia</a:t>
              </a:r>
            </a:p>
            <a:p>
              <a:pPr marL="0" lvl="0" indent="0" algn="ctr" defTabSz="711200">
                <a:lnSpc>
                  <a:spcPct val="90000"/>
                </a:lnSpc>
                <a:spcBef>
                  <a:spcPct val="0"/>
                </a:spcBef>
                <a:spcAft>
                  <a:spcPct val="35000"/>
                </a:spcAft>
                <a:buNone/>
              </a:pPr>
              <a:r>
                <a:rPr lang="es-VE" sz="2100" b="1" kern="1200" dirty="0">
                  <a:solidFill>
                    <a:schemeClr val="bg1"/>
                  </a:solidFill>
                </a:rPr>
                <a:t> y saneamiento</a:t>
              </a:r>
            </a:p>
          </p:txBody>
        </p:sp>
      </p:grpSp>
      <p:graphicFrame>
        <p:nvGraphicFramePr>
          <p:cNvPr id="5" name="Tabla 6">
            <a:extLst>
              <a:ext uri="{FF2B5EF4-FFF2-40B4-BE49-F238E27FC236}">
                <a16:creationId xmlns:a16="http://schemas.microsoft.com/office/drawing/2014/main" xmlns="" id="{B40F54FF-26E8-2E61-B882-7DF0B4B82992}"/>
              </a:ext>
            </a:extLst>
          </p:cNvPr>
          <p:cNvGraphicFramePr>
            <a:graphicFrameLocks noGrp="1"/>
          </p:cNvGraphicFramePr>
          <p:nvPr>
            <p:extLst>
              <p:ext uri="{D42A27DB-BD31-4B8C-83A1-F6EECF244321}">
                <p14:modId xmlns:p14="http://schemas.microsoft.com/office/powerpoint/2010/main" val="3619247033"/>
              </p:ext>
            </p:extLst>
          </p:nvPr>
        </p:nvGraphicFramePr>
        <p:xfrm>
          <a:off x="6439645" y="3050619"/>
          <a:ext cx="5346766" cy="3566160"/>
        </p:xfrm>
        <a:graphic>
          <a:graphicData uri="http://schemas.openxmlformats.org/drawingml/2006/table">
            <a:tbl>
              <a:tblPr firstRow="1" bandRow="1">
                <a:tableStyleId>{BC89EF96-8CEA-46FF-86C4-4CE0E7609802}</a:tableStyleId>
              </a:tblPr>
              <a:tblGrid>
                <a:gridCol w="5346766">
                  <a:extLst>
                    <a:ext uri="{9D8B030D-6E8A-4147-A177-3AD203B41FA5}">
                      <a16:colId xmlns:a16="http://schemas.microsoft.com/office/drawing/2014/main" xmlns="" val="1454340923"/>
                    </a:ext>
                  </a:extLst>
                </a:gridCol>
              </a:tblGrid>
              <a:tr h="58369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b="1" dirty="0"/>
                        <a:t>Innovaciones en tratamiento y reciclaje de agua: </a:t>
                      </a:r>
                      <a:r>
                        <a:rPr lang="es-ES" b="0" dirty="0"/>
                        <a:t>se conocen experiencias con bacterias aeróbicas y anaeróbicas que reducen el tamaño de las plantas de tratamiento, uso de adsorbentes derivados de plástico y empleo de robots.</a:t>
                      </a:r>
                      <a:endParaRPr lang="es-VE" b="0" dirty="0"/>
                    </a:p>
                  </a:txBody>
                  <a:tcPr/>
                </a:tc>
                <a:extLst>
                  <a:ext uri="{0D108BD9-81ED-4DB2-BD59-A6C34878D82A}">
                    <a16:rowId xmlns:a16="http://schemas.microsoft.com/office/drawing/2014/main" xmlns="" val="4086208613"/>
                  </a:ext>
                </a:extLst>
              </a:tr>
              <a:tr h="583693">
                <a:tc>
                  <a:txBody>
                    <a:bodyPr/>
                    <a:lstStyle/>
                    <a:p>
                      <a:pPr marL="285750" indent="-285750">
                        <a:buFont typeface="Arial" panose="020B0604020202020204" pitchFamily="34" charset="0"/>
                        <a:buChar char="•"/>
                      </a:pPr>
                      <a:r>
                        <a:rPr lang="es-ES" b="1" dirty="0"/>
                        <a:t>Desarrollo de sistemas de recolección y tratamiento de aguas mediante el uso de tecnologías apropiadas</a:t>
                      </a:r>
                      <a:r>
                        <a:rPr lang="es-ES" dirty="0"/>
                        <a:t>: 2° lugar en el </a:t>
                      </a:r>
                      <a:r>
                        <a:rPr lang="es-ES" dirty="0" err="1"/>
                        <a:t>Hackaton</a:t>
                      </a:r>
                      <a:r>
                        <a:rPr lang="es-ES" dirty="0"/>
                        <a:t>  ONU: Uso de agua de lluvia para proporcionar agua limpia a las comunidades indígenas canadienses.</a:t>
                      </a:r>
                    </a:p>
                  </a:txBody>
                  <a:tcPr/>
                </a:tc>
                <a:extLst>
                  <a:ext uri="{0D108BD9-81ED-4DB2-BD59-A6C34878D82A}">
                    <a16:rowId xmlns:a16="http://schemas.microsoft.com/office/drawing/2014/main" xmlns="" val="2268430320"/>
                  </a:ext>
                </a:extLst>
              </a:tr>
              <a:tr h="583693">
                <a:tc>
                  <a:txBody>
                    <a:bodyPr/>
                    <a:lstStyle/>
                    <a:p>
                      <a:pPr marL="285750" indent="-285750">
                        <a:buFont typeface="Arial" panose="020B0604020202020204" pitchFamily="34" charset="0"/>
                        <a:buChar char="•"/>
                      </a:pPr>
                      <a:r>
                        <a:rPr lang="es-ES" b="1" dirty="0"/>
                        <a:t>Purificación/potabilización de aguas subterráneas </a:t>
                      </a:r>
                      <a:r>
                        <a:rPr lang="es-ES" b="0" dirty="0"/>
                        <a:t>en zonas desérticas.</a:t>
                      </a:r>
                    </a:p>
                  </a:txBody>
                  <a:tcPr/>
                </a:tc>
                <a:extLst>
                  <a:ext uri="{0D108BD9-81ED-4DB2-BD59-A6C34878D82A}">
                    <a16:rowId xmlns:a16="http://schemas.microsoft.com/office/drawing/2014/main" xmlns="" val="1766504623"/>
                  </a:ext>
                </a:extLst>
              </a:tr>
            </a:tbl>
          </a:graphicData>
        </a:graphic>
      </p:graphicFrame>
      <p:graphicFrame>
        <p:nvGraphicFramePr>
          <p:cNvPr id="31" name="Tabla 31">
            <a:extLst>
              <a:ext uri="{FF2B5EF4-FFF2-40B4-BE49-F238E27FC236}">
                <a16:creationId xmlns:a16="http://schemas.microsoft.com/office/drawing/2014/main" xmlns="" id="{133C79B3-9EB9-0EC3-FD6C-EBB517762D11}"/>
              </a:ext>
            </a:extLst>
          </p:cNvPr>
          <p:cNvGraphicFramePr>
            <a:graphicFrameLocks noGrp="1"/>
          </p:cNvGraphicFramePr>
          <p:nvPr>
            <p:extLst>
              <p:ext uri="{D42A27DB-BD31-4B8C-83A1-F6EECF244321}">
                <p14:modId xmlns:p14="http://schemas.microsoft.com/office/powerpoint/2010/main" val="462820818"/>
              </p:ext>
            </p:extLst>
          </p:nvPr>
        </p:nvGraphicFramePr>
        <p:xfrm>
          <a:off x="405589" y="858061"/>
          <a:ext cx="9352000" cy="1468120"/>
        </p:xfrm>
        <a:graphic>
          <a:graphicData uri="http://schemas.openxmlformats.org/drawingml/2006/table">
            <a:tbl>
              <a:tblPr firstRow="1" bandRow="1">
                <a:tableStyleId>{5C22544A-7EE6-4342-B048-85BDC9FD1C3A}</a:tableStyleId>
              </a:tblPr>
              <a:tblGrid>
                <a:gridCol w="9352000">
                  <a:extLst>
                    <a:ext uri="{9D8B030D-6E8A-4147-A177-3AD203B41FA5}">
                      <a16:colId xmlns:a16="http://schemas.microsoft.com/office/drawing/2014/main" xmlns="" val="2763410723"/>
                    </a:ext>
                  </a:extLst>
                </a:gridCol>
              </a:tblGrid>
              <a:tr h="370840">
                <a:tc>
                  <a:txBody>
                    <a:bodyPr/>
                    <a:lstStyle/>
                    <a:p>
                      <a:pPr algn="ctr"/>
                      <a:r>
                        <a:rPr lang="es-ES" sz="2400" dirty="0"/>
                        <a:t>La Ingeniería en los Objetivos de Desarrollo Sostenible</a:t>
                      </a:r>
                      <a:endParaRPr lang="es-V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2265660352"/>
                  </a:ext>
                </a:extLst>
              </a:tr>
              <a:tr h="370840">
                <a:tc>
                  <a:txBody>
                    <a:bodyPr/>
                    <a:lstStyle/>
                    <a:p>
                      <a:pPr algn="ctr"/>
                      <a:r>
                        <a:rPr lang="es-ES" b="1" dirty="0"/>
                        <a:t>Objetivo 6: Garantizar la disponibilidad de agua y su gestión sostenible </a:t>
                      </a:r>
                    </a:p>
                    <a:p>
                      <a:pPr algn="ctr"/>
                      <a:r>
                        <a:rPr lang="es-ES" b="1" dirty="0"/>
                        <a:t>y el saneamiento para todos</a:t>
                      </a:r>
                      <a:endParaRPr lang="es-VE"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5">
                        <a:lumMod val="20000"/>
                        <a:lumOff val="80000"/>
                      </a:schemeClr>
                    </a:solidFill>
                  </a:tcPr>
                </a:tc>
                <a:extLst>
                  <a:ext uri="{0D108BD9-81ED-4DB2-BD59-A6C34878D82A}">
                    <a16:rowId xmlns:a16="http://schemas.microsoft.com/office/drawing/2014/main" xmlns="" val="3262231365"/>
                  </a:ext>
                </a:extLst>
              </a:tr>
              <a:tr h="370840">
                <a:tc>
                  <a:txBody>
                    <a:bodyPr/>
                    <a:lstStyle/>
                    <a:p>
                      <a:pPr algn="ctr"/>
                      <a:r>
                        <a:rPr lang="es-ES" b="1" dirty="0">
                          <a:solidFill>
                            <a:schemeClr val="accent1">
                              <a:lumMod val="50000"/>
                            </a:schemeClr>
                          </a:solidFill>
                        </a:rPr>
                        <a:t>“Mas de mil millones de personas carecen de acceso al agua y dos mil millones de saneamiento”.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711435211"/>
                  </a:ext>
                </a:extLst>
              </a:tr>
            </a:tbl>
          </a:graphicData>
        </a:graphic>
      </p:graphicFrame>
    </p:spTree>
    <p:extLst>
      <p:ext uri="{BB962C8B-B14F-4D97-AF65-F5344CB8AC3E}">
        <p14:creationId xmlns:p14="http://schemas.microsoft.com/office/powerpoint/2010/main" val="163541065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1081</TotalTime>
  <Words>1815</Words>
  <Application>Microsoft Office PowerPoint</Application>
  <PresentationFormat>Personalizado</PresentationFormat>
  <Paragraphs>150</Paragraphs>
  <Slides>16</Slides>
  <Notes>5</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Tema de Office</vt:lpstr>
      <vt:lpstr>La Ingeniería y el Desarrollo Sostenible</vt:lpstr>
      <vt:lpstr>Desarrollo Sostenible</vt:lpstr>
      <vt:lpstr>La Ingeniería en el Desarrollo Sostenible</vt:lpstr>
      <vt:lpstr>La Ingeniería en el Desarrollo Sostenible</vt:lpstr>
      <vt:lpstr>La Ingeniería en el Desarrollo Sostenible</vt:lpstr>
      <vt:lpstr>Objetivos de Desarrollo Sostenible (ODS)</vt:lpstr>
      <vt:lpstr>Los objetivos del Desarrollo Sostenible</vt:lpstr>
      <vt:lpstr>La Ingeniería en los Objetivos d Desarrollo Sostenible</vt:lpstr>
      <vt:lpstr>Presentación de PowerPoint</vt:lpstr>
      <vt:lpstr>Presentación de PowerPoint</vt:lpstr>
      <vt:lpstr>Presentación de PowerPoint</vt:lpstr>
      <vt:lpstr>Presentación de PowerPoint</vt:lpstr>
      <vt:lpstr>Presentación de PowerPoint</vt:lpstr>
      <vt:lpstr>La Ingeniería y los ODS : Un Sistema</vt:lpstr>
      <vt:lpstr>La Ingeniería y los Objetivos de Desarrollo Sostenible</vt:lpstr>
      <vt:lpstr>La Ingeniería y el Desarrollo Sostenible  MUCHAS 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Ingeniería y el Desarrollo Sostenible</dc:title>
  <dc:creator>María Isabel López Echeverría</dc:creator>
  <cp:lastModifiedBy>Maria Isabel Lopez Echeverria</cp:lastModifiedBy>
  <cp:revision>64</cp:revision>
  <dcterms:created xsi:type="dcterms:W3CDTF">2022-06-04T14:54:15Z</dcterms:created>
  <dcterms:modified xsi:type="dcterms:W3CDTF">2022-07-15T19:03:41Z</dcterms:modified>
</cp:coreProperties>
</file>