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handoutMasterIdLst>
    <p:handoutMasterId r:id="rId32"/>
  </p:handoutMasterIdLst>
  <p:sldIdLst>
    <p:sldId id="256" r:id="rId2"/>
    <p:sldId id="289" r:id="rId3"/>
    <p:sldId id="290" r:id="rId4"/>
    <p:sldId id="257" r:id="rId5"/>
    <p:sldId id="309" r:id="rId6"/>
    <p:sldId id="310" r:id="rId7"/>
    <p:sldId id="291" r:id="rId8"/>
    <p:sldId id="292" r:id="rId9"/>
    <p:sldId id="293" r:id="rId10"/>
    <p:sldId id="294" r:id="rId11"/>
    <p:sldId id="295" r:id="rId12"/>
    <p:sldId id="311" r:id="rId13"/>
    <p:sldId id="297" r:id="rId14"/>
    <p:sldId id="298" r:id="rId15"/>
    <p:sldId id="301" r:id="rId16"/>
    <p:sldId id="302" r:id="rId17"/>
    <p:sldId id="303" r:id="rId18"/>
    <p:sldId id="299" r:id="rId19"/>
    <p:sldId id="314" r:id="rId20"/>
    <p:sldId id="315" r:id="rId21"/>
    <p:sldId id="316" r:id="rId22"/>
    <p:sldId id="300" r:id="rId23"/>
    <p:sldId id="312" r:id="rId24"/>
    <p:sldId id="313" r:id="rId25"/>
    <p:sldId id="308" r:id="rId26"/>
    <p:sldId id="304" r:id="rId27"/>
    <p:sldId id="317" r:id="rId28"/>
    <p:sldId id="318" r:id="rId29"/>
    <p:sldId id="319" r:id="rId30"/>
    <p:sldId id="273" r:id="rId3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A5B592"/>
    <a:srgbClr val="0066FF"/>
    <a:srgbClr val="008000"/>
    <a:srgbClr val="0000FF"/>
    <a:srgbClr val="000099"/>
    <a:srgbClr val="333300"/>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24" y="-158"/>
      </p:cViewPr>
      <p:guideLst>
        <p:guide orient="horz" pos="2160"/>
        <p:guide pos="2880"/>
      </p:guideLst>
    </p:cSldViewPr>
  </p:slideViewPr>
  <p:notesTextViewPr>
    <p:cViewPr>
      <p:scale>
        <a:sx n="100" d="100"/>
        <a:sy n="100" d="100"/>
      </p:scale>
      <p:origin x="0" y="0"/>
    </p:cViewPr>
  </p:notesTextViewPr>
  <p:notesViewPr>
    <p:cSldViewPr>
      <p:cViewPr varScale="1">
        <p:scale>
          <a:sx n="53" d="100"/>
          <a:sy n="53" d="100"/>
        </p:scale>
        <p:origin x="-1842"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Libro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VE"/>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manualLayout>
          <c:layoutTarget val="inner"/>
          <c:xMode val="edge"/>
          <c:yMode val="edge"/>
          <c:x val="0.10563130070684792"/>
          <c:y val="0.27044188377217382"/>
          <c:w val="0.86334310617723553"/>
          <c:h val="0.62309609829677393"/>
        </c:manualLayout>
      </c:layout>
      <c:barChart>
        <c:barDir val="col"/>
        <c:grouping val="clustered"/>
        <c:varyColors val="0"/>
        <c:ser>
          <c:idx val="0"/>
          <c:order val="0"/>
          <c:spPr>
            <a:solidFill>
              <a:schemeClr val="bg2">
                <a:lumMod val="25000"/>
              </a:schemeClr>
            </a:solidFill>
            <a:effectLst>
              <a:innerShdw blurRad="63500" dist="50800" dir="18900000">
                <a:prstClr val="black">
                  <a:alpha val="50000"/>
                </a:prstClr>
              </a:innerShdw>
            </a:effectLst>
          </c:spPr>
          <c:invertIfNegative val="0"/>
          <c:dPt>
            <c:idx val="0"/>
            <c:invertIfNegative val="0"/>
            <c:bubble3D val="0"/>
            <c:spPr>
              <a:solidFill>
                <a:schemeClr val="bg2">
                  <a:lumMod val="25000"/>
                </a:schemeClr>
              </a:solidFill>
              <a:effectLst>
                <a:innerShdw blurRad="63500" dist="50800" dir="18900000">
                  <a:prstClr val="black">
                    <a:alpha val="50000"/>
                  </a:prstClr>
                </a:innerShdw>
              </a:effectLst>
              <a:scene3d>
                <a:camera prst="orthographicFront"/>
                <a:lightRig rig="threePt" dir="t"/>
              </a:scene3d>
              <a:sp3d>
                <a:bevelT/>
              </a:sp3d>
            </c:spPr>
          </c:dPt>
          <c:dPt>
            <c:idx val="1"/>
            <c:invertIfNegative val="0"/>
            <c:bubble3D val="0"/>
            <c:spPr>
              <a:solidFill>
                <a:schemeClr val="bg2">
                  <a:lumMod val="25000"/>
                </a:schemeClr>
              </a:solidFill>
              <a:effectLst>
                <a:innerShdw blurRad="63500" dist="50800" dir="18900000">
                  <a:prstClr val="black">
                    <a:alpha val="50000"/>
                  </a:prstClr>
                </a:innerShdw>
              </a:effectLst>
              <a:scene3d>
                <a:camera prst="orthographicFront"/>
                <a:lightRig rig="threePt" dir="t"/>
              </a:scene3d>
              <a:sp3d>
                <a:bevelT/>
              </a:sp3d>
            </c:spPr>
          </c:dPt>
          <c:dPt>
            <c:idx val="2"/>
            <c:invertIfNegative val="0"/>
            <c:bubble3D val="0"/>
            <c:spPr>
              <a:solidFill>
                <a:schemeClr val="bg2">
                  <a:lumMod val="25000"/>
                </a:schemeClr>
              </a:solidFill>
              <a:effectLst>
                <a:innerShdw blurRad="63500" dist="50800" dir="18900000">
                  <a:prstClr val="black">
                    <a:alpha val="50000"/>
                  </a:prstClr>
                </a:innerShdw>
              </a:effectLst>
              <a:scene3d>
                <a:camera prst="orthographicFront"/>
                <a:lightRig rig="threePt" dir="t"/>
              </a:scene3d>
              <a:sp3d>
                <a:bevelT/>
              </a:sp3d>
            </c:spPr>
          </c:dPt>
          <c:dPt>
            <c:idx val="3"/>
            <c:invertIfNegative val="0"/>
            <c:bubble3D val="0"/>
            <c:spPr>
              <a:solidFill>
                <a:schemeClr val="bg2">
                  <a:lumMod val="25000"/>
                </a:schemeClr>
              </a:solidFill>
              <a:effectLst>
                <a:innerShdw blurRad="63500" dist="50800" dir="18900000">
                  <a:prstClr val="black">
                    <a:alpha val="50000"/>
                  </a:prstClr>
                </a:innerShdw>
              </a:effectLst>
              <a:scene3d>
                <a:camera prst="orthographicFront"/>
                <a:lightRig rig="threePt" dir="t"/>
              </a:scene3d>
              <a:sp3d>
                <a:bevelT/>
              </a:sp3d>
            </c:spPr>
          </c:dPt>
          <c:dLbls>
            <c:dLbl>
              <c:idx val="0"/>
              <c:layout>
                <c:manualLayout>
                  <c:x val="-7.7519379844961786E-3"/>
                  <c:y val="9.73527315708053E-3"/>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8957-498C-9FC9-C0B0F451D6E9}"/>
                </c:ext>
              </c:extLst>
            </c:dLbl>
            <c:dLbl>
              <c:idx val="1"/>
              <c:layout>
                <c:manualLayout>
                  <c:x val="-1.2783050879219579E-4"/>
                  <c:y val="1.9866096227403308E-2"/>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8957-498C-9FC9-C0B0F451D6E9}"/>
                </c:ext>
              </c:extLst>
            </c:dLbl>
            <c:dLbl>
              <c:idx val="2"/>
              <c:layout>
                <c:manualLayout>
                  <c:x val="-2.5839793281654034E-3"/>
                  <c:y val="5.3202621195529778E-3"/>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8957-498C-9FC9-C0B0F451D6E9}"/>
                </c:ext>
              </c:extLst>
            </c:dLbl>
            <c:dLbl>
              <c:idx val="3"/>
              <c:layout>
                <c:manualLayout>
                  <c:x val="-2.5839793281654034E-3"/>
                  <c:y val="-2.1169804105612585E-2"/>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8957-498C-9FC9-C0B0F451D6E9}"/>
                </c:ext>
              </c:extLst>
            </c:dLbl>
            <c:spPr>
              <a:noFill/>
              <a:ln>
                <a:noFill/>
              </a:ln>
              <a:effectLst/>
            </c:sp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val>
            <c:numRef>
              <c:f>Hoja1!$B$1:$B$4</c:f>
              <c:numCache>
                <c:formatCode>General</c:formatCode>
                <c:ptCount val="4"/>
                <c:pt idx="0">
                  <c:v>1183</c:v>
                </c:pt>
                <c:pt idx="1">
                  <c:v>1311</c:v>
                </c:pt>
                <c:pt idx="2">
                  <c:v>853</c:v>
                </c:pt>
                <c:pt idx="3">
                  <c:v>929</c:v>
                </c:pt>
              </c:numCache>
            </c:numRef>
          </c:val>
          <c:extLst xmlns:c16r2="http://schemas.microsoft.com/office/drawing/2015/06/chart">
            <c:ext xmlns:c16="http://schemas.microsoft.com/office/drawing/2014/chart" uri="{C3380CC4-5D6E-409C-BE32-E72D297353CC}">
              <c16:uniqueId val="{00000004-8957-498C-9FC9-C0B0F451D6E9}"/>
            </c:ext>
          </c:extLst>
        </c:ser>
        <c:dLbls>
          <c:showLegendKey val="0"/>
          <c:showVal val="1"/>
          <c:showCatName val="0"/>
          <c:showSerName val="0"/>
          <c:showPercent val="0"/>
          <c:showBubbleSize val="0"/>
        </c:dLbls>
        <c:gapWidth val="75"/>
        <c:overlap val="40"/>
        <c:axId val="76945280"/>
        <c:axId val="76949760"/>
      </c:barChart>
      <c:catAx>
        <c:axId val="76945280"/>
        <c:scaling>
          <c:orientation val="minMax"/>
        </c:scaling>
        <c:delete val="1"/>
        <c:axPos val="b"/>
        <c:majorTickMark val="none"/>
        <c:minorTickMark val="none"/>
        <c:tickLblPos val="none"/>
        <c:crossAx val="76949760"/>
        <c:crosses val="autoZero"/>
        <c:auto val="1"/>
        <c:lblAlgn val="ctr"/>
        <c:lblOffset val="100"/>
        <c:noMultiLvlLbl val="0"/>
      </c:catAx>
      <c:valAx>
        <c:axId val="76949760"/>
        <c:scaling>
          <c:orientation val="minMax"/>
        </c:scaling>
        <c:delete val="0"/>
        <c:axPos val="l"/>
        <c:majorGridlines/>
        <c:numFmt formatCode="General" sourceLinked="1"/>
        <c:majorTickMark val="none"/>
        <c:minorTickMark val="none"/>
        <c:tickLblPos val="nextTo"/>
        <c:crossAx val="76945280"/>
        <c:crosses val="autoZero"/>
        <c:crossBetween val="between"/>
      </c:valAx>
    </c:plotArea>
    <c:plotVisOnly val="1"/>
    <c:dispBlanksAs val="gap"/>
    <c:showDLblsOverMax val="0"/>
  </c:chart>
  <c:txPr>
    <a:bodyPr/>
    <a:lstStyle/>
    <a:p>
      <a:pPr>
        <a:defRPr sz="2000"/>
      </a:pPr>
      <a:endParaRPr lang="es-VE"/>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EFE6D2-F4FB-43B2-B77A-465B69BF8E9E}" type="doc">
      <dgm:prSet loTypeId="urn:microsoft.com/office/officeart/2005/8/layout/cycle6" loCatId="cycle" qsTypeId="urn:microsoft.com/office/officeart/2005/8/quickstyle/simple1" qsCatId="simple" csTypeId="urn:microsoft.com/office/officeart/2005/8/colors/colorful5" csCatId="colorful" phldr="1"/>
      <dgm:spPr/>
      <dgm:t>
        <a:bodyPr/>
        <a:lstStyle/>
        <a:p>
          <a:endParaRPr lang="es-VE"/>
        </a:p>
      </dgm:t>
    </dgm:pt>
    <dgm:pt modelId="{E239394C-D81E-4052-874E-7B04CA15E135}">
      <dgm:prSet phldrT="[Texto]"/>
      <dgm:spPr>
        <a:solidFill>
          <a:schemeClr val="accent6">
            <a:lumMod val="75000"/>
          </a:schemeClr>
        </a:solidFill>
      </dgm:spPr>
      <dgm:t>
        <a:bodyPr/>
        <a:lstStyle/>
        <a:p>
          <a:r>
            <a:rPr lang="es-VE" b="1" dirty="0" smtClean="0">
              <a:effectLst>
                <a:outerShdw blurRad="38100" dist="38100" dir="2700000" algn="tl">
                  <a:srgbClr val="000000">
                    <a:alpha val="43137"/>
                  </a:srgbClr>
                </a:outerShdw>
              </a:effectLst>
            </a:rPr>
            <a:t>Económico</a:t>
          </a:r>
          <a:endParaRPr lang="es-VE" b="1" dirty="0">
            <a:effectLst>
              <a:outerShdw blurRad="38100" dist="38100" dir="2700000" algn="tl">
                <a:srgbClr val="000000">
                  <a:alpha val="43137"/>
                </a:srgbClr>
              </a:outerShdw>
            </a:effectLst>
          </a:endParaRPr>
        </a:p>
      </dgm:t>
    </dgm:pt>
    <dgm:pt modelId="{08CC0E2D-4474-45E1-A1A9-C6A88780AF61}" type="parTrans" cxnId="{0A625BD0-0732-4A34-A9DC-6FBB22B3B33B}">
      <dgm:prSet/>
      <dgm:spPr/>
      <dgm:t>
        <a:bodyPr/>
        <a:lstStyle/>
        <a:p>
          <a:endParaRPr lang="es-VE"/>
        </a:p>
      </dgm:t>
    </dgm:pt>
    <dgm:pt modelId="{577467E1-AA6E-4151-A647-BDFEE1C85C5C}" type="sibTrans" cxnId="{0A625BD0-0732-4A34-A9DC-6FBB22B3B33B}">
      <dgm:prSet/>
      <dgm:spPr/>
      <dgm:t>
        <a:bodyPr/>
        <a:lstStyle/>
        <a:p>
          <a:endParaRPr lang="es-VE"/>
        </a:p>
      </dgm:t>
    </dgm:pt>
    <dgm:pt modelId="{250E6F66-46B5-42DE-8F09-9EC1CAC7FE84}">
      <dgm:prSet phldrT="[Texto]"/>
      <dgm:spPr>
        <a:solidFill>
          <a:schemeClr val="accent2">
            <a:lumMod val="75000"/>
          </a:schemeClr>
        </a:solidFill>
      </dgm:spPr>
      <dgm:t>
        <a:bodyPr/>
        <a:lstStyle/>
        <a:p>
          <a:r>
            <a:rPr lang="es-VE" b="1" i="1" dirty="0" smtClean="0">
              <a:solidFill>
                <a:schemeClr val="tx1"/>
              </a:solidFill>
              <a:effectLst>
                <a:outerShdw blurRad="38100" dist="38100" dir="2700000" algn="tl">
                  <a:srgbClr val="000000">
                    <a:alpha val="43137"/>
                  </a:srgbClr>
                </a:outerShdw>
              </a:effectLst>
            </a:rPr>
            <a:t>Cultural</a:t>
          </a:r>
          <a:endParaRPr lang="es-VE" b="1" i="1" dirty="0">
            <a:solidFill>
              <a:schemeClr val="tx1"/>
            </a:solidFill>
            <a:effectLst>
              <a:outerShdw blurRad="38100" dist="38100" dir="2700000" algn="tl">
                <a:srgbClr val="000000">
                  <a:alpha val="43137"/>
                </a:srgbClr>
              </a:outerShdw>
            </a:effectLst>
          </a:endParaRPr>
        </a:p>
      </dgm:t>
    </dgm:pt>
    <dgm:pt modelId="{45D51AD1-800A-44EF-82C4-5646648523DB}" type="parTrans" cxnId="{D8D54FC0-AA00-4955-9D06-86DFA941A6B2}">
      <dgm:prSet/>
      <dgm:spPr/>
      <dgm:t>
        <a:bodyPr/>
        <a:lstStyle/>
        <a:p>
          <a:endParaRPr lang="es-VE"/>
        </a:p>
      </dgm:t>
    </dgm:pt>
    <dgm:pt modelId="{8DA8CA22-2D66-4737-9104-632EEDF292FA}" type="sibTrans" cxnId="{D8D54FC0-AA00-4955-9D06-86DFA941A6B2}">
      <dgm:prSet/>
      <dgm:spPr/>
      <dgm:t>
        <a:bodyPr/>
        <a:lstStyle/>
        <a:p>
          <a:endParaRPr lang="es-VE"/>
        </a:p>
      </dgm:t>
    </dgm:pt>
    <dgm:pt modelId="{FB41DEB9-949C-4B49-B21A-91FD41EC94FA}">
      <dgm:prSet phldrT="[Texto]"/>
      <dgm:spPr>
        <a:solidFill>
          <a:srgbClr val="FFC000"/>
        </a:solidFill>
      </dgm:spPr>
      <dgm:t>
        <a:bodyPr/>
        <a:lstStyle/>
        <a:p>
          <a:r>
            <a:rPr lang="es-VE" b="1" dirty="0" smtClean="0">
              <a:solidFill>
                <a:schemeClr val="tx2"/>
              </a:solidFill>
              <a:effectLst>
                <a:outerShdw blurRad="38100" dist="38100" dir="2700000" algn="tl">
                  <a:srgbClr val="000000">
                    <a:alpha val="43137"/>
                  </a:srgbClr>
                </a:outerShdw>
              </a:effectLst>
            </a:rPr>
            <a:t>Social</a:t>
          </a:r>
          <a:endParaRPr lang="es-VE" b="1" dirty="0">
            <a:solidFill>
              <a:schemeClr val="tx2"/>
            </a:solidFill>
            <a:effectLst>
              <a:outerShdw blurRad="38100" dist="38100" dir="2700000" algn="tl">
                <a:srgbClr val="000000">
                  <a:alpha val="43137"/>
                </a:srgbClr>
              </a:outerShdw>
            </a:effectLst>
          </a:endParaRPr>
        </a:p>
      </dgm:t>
    </dgm:pt>
    <dgm:pt modelId="{05B8F151-A939-47DE-97E9-42BCEEFEB7F5}" type="parTrans" cxnId="{4E52A3B4-C943-47B1-8343-A31CC0DDA028}">
      <dgm:prSet/>
      <dgm:spPr/>
      <dgm:t>
        <a:bodyPr/>
        <a:lstStyle/>
        <a:p>
          <a:endParaRPr lang="es-VE"/>
        </a:p>
      </dgm:t>
    </dgm:pt>
    <dgm:pt modelId="{7751DCAC-DA0E-42E9-9300-DE30C26A9604}" type="sibTrans" cxnId="{4E52A3B4-C943-47B1-8343-A31CC0DDA028}">
      <dgm:prSet/>
      <dgm:spPr/>
      <dgm:t>
        <a:bodyPr/>
        <a:lstStyle/>
        <a:p>
          <a:endParaRPr lang="es-VE"/>
        </a:p>
      </dgm:t>
    </dgm:pt>
    <dgm:pt modelId="{02B53C4C-B6C4-4149-BCFE-FFD5624EA0F9}">
      <dgm:prSet phldrT="[Texto]"/>
      <dgm:spPr>
        <a:solidFill>
          <a:schemeClr val="tx2">
            <a:lumMod val="75000"/>
          </a:schemeClr>
        </a:solidFill>
        <a:ln>
          <a:solidFill>
            <a:srgbClr val="92D050"/>
          </a:solidFill>
        </a:ln>
      </dgm:spPr>
      <dgm:t>
        <a:bodyPr/>
        <a:lstStyle/>
        <a:p>
          <a:r>
            <a:rPr lang="es-VE" b="1" dirty="0" smtClean="0">
              <a:effectLst>
                <a:outerShdw blurRad="38100" dist="38100" dir="2700000" algn="tl">
                  <a:srgbClr val="000000">
                    <a:alpha val="43137"/>
                  </a:srgbClr>
                </a:outerShdw>
              </a:effectLst>
            </a:rPr>
            <a:t>Ambiental</a:t>
          </a:r>
          <a:endParaRPr lang="es-VE" b="1" dirty="0">
            <a:effectLst>
              <a:outerShdw blurRad="38100" dist="38100" dir="2700000" algn="tl">
                <a:srgbClr val="000000">
                  <a:alpha val="43137"/>
                </a:srgbClr>
              </a:outerShdw>
            </a:effectLst>
          </a:endParaRPr>
        </a:p>
      </dgm:t>
    </dgm:pt>
    <dgm:pt modelId="{4422D10F-E2AE-4697-8657-647551CD6568}" type="parTrans" cxnId="{736FA901-CA31-4E62-B86B-55B5883597D0}">
      <dgm:prSet/>
      <dgm:spPr/>
      <dgm:t>
        <a:bodyPr/>
        <a:lstStyle/>
        <a:p>
          <a:endParaRPr lang="es-VE"/>
        </a:p>
      </dgm:t>
    </dgm:pt>
    <dgm:pt modelId="{F2FAC31D-94D8-496C-BF5F-8F362799A587}" type="sibTrans" cxnId="{736FA901-CA31-4E62-B86B-55B5883597D0}">
      <dgm:prSet/>
      <dgm:spPr/>
      <dgm:t>
        <a:bodyPr/>
        <a:lstStyle/>
        <a:p>
          <a:endParaRPr lang="es-VE"/>
        </a:p>
      </dgm:t>
    </dgm:pt>
    <dgm:pt modelId="{DD3BDB63-071B-4ABF-AFF3-B4DC07F649F5}">
      <dgm:prSet phldrT="[Texto]"/>
      <dgm:spPr>
        <a:solidFill>
          <a:schemeClr val="accent4">
            <a:lumMod val="40000"/>
            <a:lumOff val="60000"/>
          </a:schemeClr>
        </a:solidFill>
      </dgm:spPr>
      <dgm:t>
        <a:bodyPr/>
        <a:lstStyle/>
        <a:p>
          <a:r>
            <a:rPr lang="es-VE" b="1" dirty="0" smtClean="0">
              <a:solidFill>
                <a:schemeClr val="tx2"/>
              </a:solidFill>
              <a:effectLst>
                <a:outerShdw blurRad="38100" dist="38100" dir="2700000" algn="tl">
                  <a:srgbClr val="000000">
                    <a:alpha val="43137"/>
                  </a:srgbClr>
                </a:outerShdw>
              </a:effectLst>
            </a:rPr>
            <a:t>Político-Institucional</a:t>
          </a:r>
          <a:endParaRPr lang="es-VE" b="1" dirty="0">
            <a:solidFill>
              <a:schemeClr val="tx2"/>
            </a:solidFill>
            <a:effectLst>
              <a:outerShdw blurRad="38100" dist="38100" dir="2700000" algn="tl">
                <a:srgbClr val="000000">
                  <a:alpha val="43137"/>
                </a:srgbClr>
              </a:outerShdw>
            </a:effectLst>
          </a:endParaRPr>
        </a:p>
      </dgm:t>
    </dgm:pt>
    <dgm:pt modelId="{1204E7A3-6AF4-4643-A030-9F324AD43ED8}" type="parTrans" cxnId="{343E1651-8D36-45F8-B92C-50B04A52F02F}">
      <dgm:prSet/>
      <dgm:spPr/>
      <dgm:t>
        <a:bodyPr/>
        <a:lstStyle/>
        <a:p>
          <a:endParaRPr lang="es-VE"/>
        </a:p>
      </dgm:t>
    </dgm:pt>
    <dgm:pt modelId="{6E0DD574-A992-4ED5-A1DF-E8490B7EF3D2}" type="sibTrans" cxnId="{343E1651-8D36-45F8-B92C-50B04A52F02F}">
      <dgm:prSet/>
      <dgm:spPr/>
      <dgm:t>
        <a:bodyPr/>
        <a:lstStyle/>
        <a:p>
          <a:endParaRPr lang="es-VE"/>
        </a:p>
      </dgm:t>
    </dgm:pt>
    <dgm:pt modelId="{7C871101-0536-4AD5-A3A3-E8A31A672138}" type="pres">
      <dgm:prSet presAssocID="{7DEFE6D2-F4FB-43B2-B77A-465B69BF8E9E}" presName="cycle" presStyleCnt="0">
        <dgm:presLayoutVars>
          <dgm:dir/>
          <dgm:resizeHandles val="exact"/>
        </dgm:presLayoutVars>
      </dgm:prSet>
      <dgm:spPr/>
      <dgm:t>
        <a:bodyPr/>
        <a:lstStyle/>
        <a:p>
          <a:endParaRPr lang="es-VE"/>
        </a:p>
      </dgm:t>
    </dgm:pt>
    <dgm:pt modelId="{5A461094-A4F5-4D45-ADA0-0FBEB5776175}" type="pres">
      <dgm:prSet presAssocID="{E239394C-D81E-4052-874E-7B04CA15E135}" presName="node" presStyleLbl="node1" presStyleIdx="0" presStyleCnt="5">
        <dgm:presLayoutVars>
          <dgm:bulletEnabled val="1"/>
        </dgm:presLayoutVars>
      </dgm:prSet>
      <dgm:spPr/>
      <dgm:t>
        <a:bodyPr/>
        <a:lstStyle/>
        <a:p>
          <a:endParaRPr lang="es-VE"/>
        </a:p>
      </dgm:t>
    </dgm:pt>
    <dgm:pt modelId="{82223BE6-111A-487D-A545-584A8633F873}" type="pres">
      <dgm:prSet presAssocID="{E239394C-D81E-4052-874E-7B04CA15E135}" presName="spNode" presStyleCnt="0"/>
      <dgm:spPr/>
    </dgm:pt>
    <dgm:pt modelId="{D3AF865F-3F6C-4A12-942C-95464E236C8B}" type="pres">
      <dgm:prSet presAssocID="{577467E1-AA6E-4151-A647-BDFEE1C85C5C}" presName="sibTrans" presStyleLbl="sibTrans1D1" presStyleIdx="0" presStyleCnt="5"/>
      <dgm:spPr/>
      <dgm:t>
        <a:bodyPr/>
        <a:lstStyle/>
        <a:p>
          <a:endParaRPr lang="es-VE"/>
        </a:p>
      </dgm:t>
    </dgm:pt>
    <dgm:pt modelId="{25F2AAEA-836E-4C13-9D4D-EBE03BFF43F6}" type="pres">
      <dgm:prSet presAssocID="{250E6F66-46B5-42DE-8F09-9EC1CAC7FE84}" presName="node" presStyleLbl="node1" presStyleIdx="1" presStyleCnt="5">
        <dgm:presLayoutVars>
          <dgm:bulletEnabled val="1"/>
        </dgm:presLayoutVars>
      </dgm:prSet>
      <dgm:spPr/>
      <dgm:t>
        <a:bodyPr/>
        <a:lstStyle/>
        <a:p>
          <a:endParaRPr lang="es-VE"/>
        </a:p>
      </dgm:t>
    </dgm:pt>
    <dgm:pt modelId="{7BB62329-E999-4473-8E6D-1887A7A0F7BC}" type="pres">
      <dgm:prSet presAssocID="{250E6F66-46B5-42DE-8F09-9EC1CAC7FE84}" presName="spNode" presStyleCnt="0"/>
      <dgm:spPr/>
    </dgm:pt>
    <dgm:pt modelId="{19B93D63-B9BE-4D2B-9E9B-6E4F8505E1F9}" type="pres">
      <dgm:prSet presAssocID="{8DA8CA22-2D66-4737-9104-632EEDF292FA}" presName="sibTrans" presStyleLbl="sibTrans1D1" presStyleIdx="1" presStyleCnt="5"/>
      <dgm:spPr/>
      <dgm:t>
        <a:bodyPr/>
        <a:lstStyle/>
        <a:p>
          <a:endParaRPr lang="es-VE"/>
        </a:p>
      </dgm:t>
    </dgm:pt>
    <dgm:pt modelId="{02F735D5-05AF-4834-A0D4-4B7F8F710182}" type="pres">
      <dgm:prSet presAssocID="{FB41DEB9-949C-4B49-B21A-91FD41EC94FA}" presName="node" presStyleLbl="node1" presStyleIdx="2" presStyleCnt="5">
        <dgm:presLayoutVars>
          <dgm:bulletEnabled val="1"/>
        </dgm:presLayoutVars>
      </dgm:prSet>
      <dgm:spPr/>
      <dgm:t>
        <a:bodyPr/>
        <a:lstStyle/>
        <a:p>
          <a:endParaRPr lang="es-VE"/>
        </a:p>
      </dgm:t>
    </dgm:pt>
    <dgm:pt modelId="{D05BC5F8-2999-48AF-A850-372978DDAC7D}" type="pres">
      <dgm:prSet presAssocID="{FB41DEB9-949C-4B49-B21A-91FD41EC94FA}" presName="spNode" presStyleCnt="0"/>
      <dgm:spPr/>
    </dgm:pt>
    <dgm:pt modelId="{4495C988-B0F5-447C-A833-4B1CA91487C6}" type="pres">
      <dgm:prSet presAssocID="{7751DCAC-DA0E-42E9-9300-DE30C26A9604}" presName="sibTrans" presStyleLbl="sibTrans1D1" presStyleIdx="2" presStyleCnt="5"/>
      <dgm:spPr/>
      <dgm:t>
        <a:bodyPr/>
        <a:lstStyle/>
        <a:p>
          <a:endParaRPr lang="es-VE"/>
        </a:p>
      </dgm:t>
    </dgm:pt>
    <dgm:pt modelId="{1E7FFD0E-60CE-43CE-9D2C-6009F9A99BBB}" type="pres">
      <dgm:prSet presAssocID="{02B53C4C-B6C4-4149-BCFE-FFD5624EA0F9}" presName="node" presStyleLbl="node1" presStyleIdx="3" presStyleCnt="5">
        <dgm:presLayoutVars>
          <dgm:bulletEnabled val="1"/>
        </dgm:presLayoutVars>
      </dgm:prSet>
      <dgm:spPr/>
      <dgm:t>
        <a:bodyPr/>
        <a:lstStyle/>
        <a:p>
          <a:endParaRPr lang="es-VE"/>
        </a:p>
      </dgm:t>
    </dgm:pt>
    <dgm:pt modelId="{019458E5-19DE-46FB-9989-2B4338A8C4B9}" type="pres">
      <dgm:prSet presAssocID="{02B53C4C-B6C4-4149-BCFE-FFD5624EA0F9}" presName="spNode" presStyleCnt="0"/>
      <dgm:spPr/>
    </dgm:pt>
    <dgm:pt modelId="{6598AC0D-420A-4CC7-BC5C-20665C844CFA}" type="pres">
      <dgm:prSet presAssocID="{F2FAC31D-94D8-496C-BF5F-8F362799A587}" presName="sibTrans" presStyleLbl="sibTrans1D1" presStyleIdx="3" presStyleCnt="5"/>
      <dgm:spPr/>
      <dgm:t>
        <a:bodyPr/>
        <a:lstStyle/>
        <a:p>
          <a:endParaRPr lang="es-VE"/>
        </a:p>
      </dgm:t>
    </dgm:pt>
    <dgm:pt modelId="{13140E40-8724-4C70-9DAA-F0A477B85039}" type="pres">
      <dgm:prSet presAssocID="{DD3BDB63-071B-4ABF-AFF3-B4DC07F649F5}" presName="node" presStyleLbl="node1" presStyleIdx="4" presStyleCnt="5">
        <dgm:presLayoutVars>
          <dgm:bulletEnabled val="1"/>
        </dgm:presLayoutVars>
      </dgm:prSet>
      <dgm:spPr/>
      <dgm:t>
        <a:bodyPr/>
        <a:lstStyle/>
        <a:p>
          <a:endParaRPr lang="es-VE"/>
        </a:p>
      </dgm:t>
    </dgm:pt>
    <dgm:pt modelId="{962CA8EF-B32D-4C93-816F-AC7592DBD1B4}" type="pres">
      <dgm:prSet presAssocID="{DD3BDB63-071B-4ABF-AFF3-B4DC07F649F5}" presName="spNode" presStyleCnt="0"/>
      <dgm:spPr/>
    </dgm:pt>
    <dgm:pt modelId="{272FF209-DC50-474B-B947-570D2F817CDA}" type="pres">
      <dgm:prSet presAssocID="{6E0DD574-A992-4ED5-A1DF-E8490B7EF3D2}" presName="sibTrans" presStyleLbl="sibTrans1D1" presStyleIdx="4" presStyleCnt="5"/>
      <dgm:spPr/>
      <dgm:t>
        <a:bodyPr/>
        <a:lstStyle/>
        <a:p>
          <a:endParaRPr lang="es-VE"/>
        </a:p>
      </dgm:t>
    </dgm:pt>
  </dgm:ptLst>
  <dgm:cxnLst>
    <dgm:cxn modelId="{4DDB812A-B2CC-4753-BE14-648DF1320D62}" type="presOf" srcId="{F2FAC31D-94D8-496C-BF5F-8F362799A587}" destId="{6598AC0D-420A-4CC7-BC5C-20665C844CFA}" srcOrd="0" destOrd="0" presId="urn:microsoft.com/office/officeart/2005/8/layout/cycle6"/>
    <dgm:cxn modelId="{736FA901-CA31-4E62-B86B-55B5883597D0}" srcId="{7DEFE6D2-F4FB-43B2-B77A-465B69BF8E9E}" destId="{02B53C4C-B6C4-4149-BCFE-FFD5624EA0F9}" srcOrd="3" destOrd="0" parTransId="{4422D10F-E2AE-4697-8657-647551CD6568}" sibTransId="{F2FAC31D-94D8-496C-BF5F-8F362799A587}"/>
    <dgm:cxn modelId="{2B29DBC6-B9BD-4F28-9787-3046C3D40369}" type="presOf" srcId="{250E6F66-46B5-42DE-8F09-9EC1CAC7FE84}" destId="{25F2AAEA-836E-4C13-9D4D-EBE03BFF43F6}" srcOrd="0" destOrd="0" presId="urn:microsoft.com/office/officeart/2005/8/layout/cycle6"/>
    <dgm:cxn modelId="{8188C16F-D72B-48C2-BDD2-F2697EAF6AED}" type="presOf" srcId="{6E0DD574-A992-4ED5-A1DF-E8490B7EF3D2}" destId="{272FF209-DC50-474B-B947-570D2F817CDA}" srcOrd="0" destOrd="0" presId="urn:microsoft.com/office/officeart/2005/8/layout/cycle6"/>
    <dgm:cxn modelId="{FF568556-C6D0-4B19-AB2E-EDE675A2A205}" type="presOf" srcId="{7DEFE6D2-F4FB-43B2-B77A-465B69BF8E9E}" destId="{7C871101-0536-4AD5-A3A3-E8A31A672138}" srcOrd="0" destOrd="0" presId="urn:microsoft.com/office/officeart/2005/8/layout/cycle6"/>
    <dgm:cxn modelId="{10EDDB6D-7B43-4C1E-87D9-52EAA44FFC7C}" type="presOf" srcId="{DD3BDB63-071B-4ABF-AFF3-B4DC07F649F5}" destId="{13140E40-8724-4C70-9DAA-F0A477B85039}" srcOrd="0" destOrd="0" presId="urn:microsoft.com/office/officeart/2005/8/layout/cycle6"/>
    <dgm:cxn modelId="{D8D54FC0-AA00-4955-9D06-86DFA941A6B2}" srcId="{7DEFE6D2-F4FB-43B2-B77A-465B69BF8E9E}" destId="{250E6F66-46B5-42DE-8F09-9EC1CAC7FE84}" srcOrd="1" destOrd="0" parTransId="{45D51AD1-800A-44EF-82C4-5646648523DB}" sibTransId="{8DA8CA22-2D66-4737-9104-632EEDF292FA}"/>
    <dgm:cxn modelId="{0074057C-F3B9-4B88-AF7B-FCF82DBEE8BE}" type="presOf" srcId="{7751DCAC-DA0E-42E9-9300-DE30C26A9604}" destId="{4495C988-B0F5-447C-A833-4B1CA91487C6}" srcOrd="0" destOrd="0" presId="urn:microsoft.com/office/officeart/2005/8/layout/cycle6"/>
    <dgm:cxn modelId="{B5484D2D-2AF6-4D5E-B910-E9B94E28718A}" type="presOf" srcId="{577467E1-AA6E-4151-A647-BDFEE1C85C5C}" destId="{D3AF865F-3F6C-4A12-942C-95464E236C8B}" srcOrd="0" destOrd="0" presId="urn:microsoft.com/office/officeart/2005/8/layout/cycle6"/>
    <dgm:cxn modelId="{4E4AB396-80CE-4BDD-8094-CB4A48E376E2}" type="presOf" srcId="{FB41DEB9-949C-4B49-B21A-91FD41EC94FA}" destId="{02F735D5-05AF-4834-A0D4-4B7F8F710182}" srcOrd="0" destOrd="0" presId="urn:microsoft.com/office/officeart/2005/8/layout/cycle6"/>
    <dgm:cxn modelId="{2488F8B5-CDDE-4370-AE9A-5CC870613B82}" type="presOf" srcId="{E239394C-D81E-4052-874E-7B04CA15E135}" destId="{5A461094-A4F5-4D45-ADA0-0FBEB5776175}" srcOrd="0" destOrd="0" presId="urn:microsoft.com/office/officeart/2005/8/layout/cycle6"/>
    <dgm:cxn modelId="{49D5FE37-B53F-4F75-B32C-5F94CA45D776}" type="presOf" srcId="{02B53C4C-B6C4-4149-BCFE-FFD5624EA0F9}" destId="{1E7FFD0E-60CE-43CE-9D2C-6009F9A99BBB}" srcOrd="0" destOrd="0" presId="urn:microsoft.com/office/officeart/2005/8/layout/cycle6"/>
    <dgm:cxn modelId="{4E52A3B4-C943-47B1-8343-A31CC0DDA028}" srcId="{7DEFE6D2-F4FB-43B2-B77A-465B69BF8E9E}" destId="{FB41DEB9-949C-4B49-B21A-91FD41EC94FA}" srcOrd="2" destOrd="0" parTransId="{05B8F151-A939-47DE-97E9-42BCEEFEB7F5}" sibTransId="{7751DCAC-DA0E-42E9-9300-DE30C26A9604}"/>
    <dgm:cxn modelId="{0A625BD0-0732-4A34-A9DC-6FBB22B3B33B}" srcId="{7DEFE6D2-F4FB-43B2-B77A-465B69BF8E9E}" destId="{E239394C-D81E-4052-874E-7B04CA15E135}" srcOrd="0" destOrd="0" parTransId="{08CC0E2D-4474-45E1-A1A9-C6A88780AF61}" sibTransId="{577467E1-AA6E-4151-A647-BDFEE1C85C5C}"/>
    <dgm:cxn modelId="{FC1667C3-CDD5-405B-95A4-45E1C24A222D}" type="presOf" srcId="{8DA8CA22-2D66-4737-9104-632EEDF292FA}" destId="{19B93D63-B9BE-4D2B-9E9B-6E4F8505E1F9}" srcOrd="0" destOrd="0" presId="urn:microsoft.com/office/officeart/2005/8/layout/cycle6"/>
    <dgm:cxn modelId="{343E1651-8D36-45F8-B92C-50B04A52F02F}" srcId="{7DEFE6D2-F4FB-43B2-B77A-465B69BF8E9E}" destId="{DD3BDB63-071B-4ABF-AFF3-B4DC07F649F5}" srcOrd="4" destOrd="0" parTransId="{1204E7A3-6AF4-4643-A030-9F324AD43ED8}" sibTransId="{6E0DD574-A992-4ED5-A1DF-E8490B7EF3D2}"/>
    <dgm:cxn modelId="{9B609F7D-0FFC-4BFC-9456-FD0A2F3C4822}" type="presParOf" srcId="{7C871101-0536-4AD5-A3A3-E8A31A672138}" destId="{5A461094-A4F5-4D45-ADA0-0FBEB5776175}" srcOrd="0" destOrd="0" presId="urn:microsoft.com/office/officeart/2005/8/layout/cycle6"/>
    <dgm:cxn modelId="{4DA5AD60-021F-48BD-B154-4041EC3DAED8}" type="presParOf" srcId="{7C871101-0536-4AD5-A3A3-E8A31A672138}" destId="{82223BE6-111A-487D-A545-584A8633F873}" srcOrd="1" destOrd="0" presId="urn:microsoft.com/office/officeart/2005/8/layout/cycle6"/>
    <dgm:cxn modelId="{19D39917-0EB7-44F4-8826-6CF4EE0DB65D}" type="presParOf" srcId="{7C871101-0536-4AD5-A3A3-E8A31A672138}" destId="{D3AF865F-3F6C-4A12-942C-95464E236C8B}" srcOrd="2" destOrd="0" presId="urn:microsoft.com/office/officeart/2005/8/layout/cycle6"/>
    <dgm:cxn modelId="{0DD540EF-F58D-49F8-9DC8-16ACF6DC6C57}" type="presParOf" srcId="{7C871101-0536-4AD5-A3A3-E8A31A672138}" destId="{25F2AAEA-836E-4C13-9D4D-EBE03BFF43F6}" srcOrd="3" destOrd="0" presId="urn:microsoft.com/office/officeart/2005/8/layout/cycle6"/>
    <dgm:cxn modelId="{D0038019-F117-417A-9B2B-D11945A1AE5F}" type="presParOf" srcId="{7C871101-0536-4AD5-A3A3-E8A31A672138}" destId="{7BB62329-E999-4473-8E6D-1887A7A0F7BC}" srcOrd="4" destOrd="0" presId="urn:microsoft.com/office/officeart/2005/8/layout/cycle6"/>
    <dgm:cxn modelId="{1F5AECF1-5C1F-43DA-9777-7CE1AFAE8877}" type="presParOf" srcId="{7C871101-0536-4AD5-A3A3-E8A31A672138}" destId="{19B93D63-B9BE-4D2B-9E9B-6E4F8505E1F9}" srcOrd="5" destOrd="0" presId="urn:microsoft.com/office/officeart/2005/8/layout/cycle6"/>
    <dgm:cxn modelId="{8A96E028-0D99-46BD-A81B-BEDA853E5B1C}" type="presParOf" srcId="{7C871101-0536-4AD5-A3A3-E8A31A672138}" destId="{02F735D5-05AF-4834-A0D4-4B7F8F710182}" srcOrd="6" destOrd="0" presId="urn:microsoft.com/office/officeart/2005/8/layout/cycle6"/>
    <dgm:cxn modelId="{C64E5080-BC3B-4EA8-A3BD-54A05CEBC0F2}" type="presParOf" srcId="{7C871101-0536-4AD5-A3A3-E8A31A672138}" destId="{D05BC5F8-2999-48AF-A850-372978DDAC7D}" srcOrd="7" destOrd="0" presId="urn:microsoft.com/office/officeart/2005/8/layout/cycle6"/>
    <dgm:cxn modelId="{6E09B27C-660D-4AA2-BE4B-BF6063E19EB2}" type="presParOf" srcId="{7C871101-0536-4AD5-A3A3-E8A31A672138}" destId="{4495C988-B0F5-447C-A833-4B1CA91487C6}" srcOrd="8" destOrd="0" presId="urn:microsoft.com/office/officeart/2005/8/layout/cycle6"/>
    <dgm:cxn modelId="{6A3E6736-4AAE-4E1C-BE68-705ED9F039AE}" type="presParOf" srcId="{7C871101-0536-4AD5-A3A3-E8A31A672138}" destId="{1E7FFD0E-60CE-43CE-9D2C-6009F9A99BBB}" srcOrd="9" destOrd="0" presId="urn:microsoft.com/office/officeart/2005/8/layout/cycle6"/>
    <dgm:cxn modelId="{DA73ABDA-CB91-4125-A037-EC2195960EAA}" type="presParOf" srcId="{7C871101-0536-4AD5-A3A3-E8A31A672138}" destId="{019458E5-19DE-46FB-9989-2B4338A8C4B9}" srcOrd="10" destOrd="0" presId="urn:microsoft.com/office/officeart/2005/8/layout/cycle6"/>
    <dgm:cxn modelId="{6358B416-6ABD-4E51-90B3-1D7D4B87B12D}" type="presParOf" srcId="{7C871101-0536-4AD5-A3A3-E8A31A672138}" destId="{6598AC0D-420A-4CC7-BC5C-20665C844CFA}" srcOrd="11" destOrd="0" presId="urn:microsoft.com/office/officeart/2005/8/layout/cycle6"/>
    <dgm:cxn modelId="{04C4A234-6734-4B8C-9135-D1B21A775223}" type="presParOf" srcId="{7C871101-0536-4AD5-A3A3-E8A31A672138}" destId="{13140E40-8724-4C70-9DAA-F0A477B85039}" srcOrd="12" destOrd="0" presId="urn:microsoft.com/office/officeart/2005/8/layout/cycle6"/>
    <dgm:cxn modelId="{1AC765C8-CD3F-4DF4-84A1-A370FAD1B515}" type="presParOf" srcId="{7C871101-0536-4AD5-A3A3-E8A31A672138}" destId="{962CA8EF-B32D-4C93-816F-AC7592DBD1B4}" srcOrd="13" destOrd="0" presId="urn:microsoft.com/office/officeart/2005/8/layout/cycle6"/>
    <dgm:cxn modelId="{B861D262-E7A7-47BD-A06D-839D6ECD4977}" type="presParOf" srcId="{7C871101-0536-4AD5-A3A3-E8A31A672138}" destId="{272FF209-DC50-474B-B947-570D2F817CDA}"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354ACBE-35CC-4F69-A73A-D0189859C5B8}" type="doc">
      <dgm:prSet loTypeId="urn:microsoft.com/office/officeart/2005/8/layout/arrow2" loCatId="process" qsTypeId="urn:microsoft.com/office/officeart/2005/8/quickstyle/simple1" qsCatId="simple" csTypeId="urn:microsoft.com/office/officeart/2005/8/colors/accent3_2" csCatId="accent3" phldr="1"/>
      <dgm:spPr/>
      <dgm:t>
        <a:bodyPr/>
        <a:lstStyle/>
        <a:p>
          <a:endParaRPr lang="es-VE"/>
        </a:p>
      </dgm:t>
    </dgm:pt>
    <dgm:pt modelId="{26F45665-BC9B-4C7E-B6CD-A8B5E3B329C7}">
      <dgm:prSet phldrT="[Texto]" custT="1"/>
      <dgm:spPr/>
      <dgm:t>
        <a:bodyPr/>
        <a:lstStyle/>
        <a:p>
          <a:pPr>
            <a:lnSpc>
              <a:spcPct val="100000"/>
            </a:lnSpc>
            <a:spcBef>
              <a:spcPts val="0"/>
            </a:spcBef>
            <a:spcAft>
              <a:spcPts val="0"/>
            </a:spcAft>
          </a:pPr>
          <a:r>
            <a:rPr lang="es-VE" sz="1400" b="1" dirty="0" smtClean="0">
              <a:latin typeface="+mj-lt"/>
            </a:rPr>
            <a:t>“En nuestro patio trasero” EEUU(1989)</a:t>
          </a:r>
          <a:endParaRPr lang="es-VE" sz="1400" b="1" dirty="0">
            <a:latin typeface="+mj-lt"/>
          </a:endParaRPr>
        </a:p>
      </dgm:t>
    </dgm:pt>
    <dgm:pt modelId="{02BFB4D9-90DE-4DED-8DC5-7C24AE15DF4E}" type="parTrans" cxnId="{307F74F0-43C9-46CB-837D-BABF477309DF}">
      <dgm:prSet/>
      <dgm:spPr/>
      <dgm:t>
        <a:bodyPr/>
        <a:lstStyle/>
        <a:p>
          <a:pPr>
            <a:lnSpc>
              <a:spcPct val="100000"/>
            </a:lnSpc>
            <a:spcBef>
              <a:spcPts val="0"/>
            </a:spcBef>
            <a:spcAft>
              <a:spcPts val="0"/>
            </a:spcAft>
          </a:pPr>
          <a:endParaRPr lang="es-VE" sz="1400">
            <a:solidFill>
              <a:schemeClr val="accent1">
                <a:lumMod val="10000"/>
              </a:schemeClr>
            </a:solidFill>
            <a:latin typeface="+mj-lt"/>
          </a:endParaRPr>
        </a:p>
      </dgm:t>
    </dgm:pt>
    <dgm:pt modelId="{74FC97AD-B5D9-4908-A54F-2D2CA2682198}" type="sibTrans" cxnId="{307F74F0-43C9-46CB-837D-BABF477309DF}">
      <dgm:prSet/>
      <dgm:spPr/>
      <dgm:t>
        <a:bodyPr/>
        <a:lstStyle/>
        <a:p>
          <a:pPr>
            <a:lnSpc>
              <a:spcPct val="100000"/>
            </a:lnSpc>
            <a:spcBef>
              <a:spcPts val="0"/>
            </a:spcBef>
            <a:spcAft>
              <a:spcPts val="0"/>
            </a:spcAft>
          </a:pPr>
          <a:endParaRPr lang="es-VE" sz="1400">
            <a:solidFill>
              <a:schemeClr val="accent1">
                <a:lumMod val="10000"/>
              </a:schemeClr>
            </a:solidFill>
            <a:latin typeface="+mj-lt"/>
          </a:endParaRPr>
        </a:p>
      </dgm:t>
    </dgm:pt>
    <dgm:pt modelId="{E698C952-7B24-4663-B260-D2010F31B0FD}">
      <dgm:prSet phldrT="[Texto]" custT="1"/>
      <dgm:spPr/>
      <dgm:t>
        <a:bodyPr/>
        <a:lstStyle/>
        <a:p>
          <a:pPr>
            <a:lnSpc>
              <a:spcPct val="100000"/>
            </a:lnSpc>
            <a:spcBef>
              <a:spcPts val="0"/>
            </a:spcBef>
            <a:spcAft>
              <a:spcPts val="0"/>
            </a:spcAft>
          </a:pPr>
          <a:r>
            <a:rPr lang="es-VE" sz="1400" b="1" dirty="0" smtClean="0">
              <a:latin typeface="+mj-lt"/>
            </a:rPr>
            <a:t>Declaración de </a:t>
          </a:r>
          <a:r>
            <a:rPr lang="es-VE" sz="1400" b="1" dirty="0" err="1" smtClean="0">
              <a:latin typeface="+mj-lt"/>
            </a:rPr>
            <a:t>Talloires</a:t>
          </a:r>
          <a:r>
            <a:rPr lang="es-VE" sz="1400" b="1" dirty="0" smtClean="0">
              <a:latin typeface="+mj-lt"/>
            </a:rPr>
            <a:t> (Francia)     </a:t>
          </a:r>
        </a:p>
        <a:p>
          <a:pPr>
            <a:lnSpc>
              <a:spcPct val="100000"/>
            </a:lnSpc>
            <a:spcBef>
              <a:spcPts val="0"/>
            </a:spcBef>
            <a:spcAft>
              <a:spcPts val="0"/>
            </a:spcAft>
          </a:pPr>
          <a:r>
            <a:rPr lang="es-VE" sz="1400" b="1" dirty="0" smtClean="0">
              <a:latin typeface="+mj-lt"/>
            </a:rPr>
            <a:t>     (1990)</a:t>
          </a:r>
          <a:endParaRPr lang="es-VE" sz="1400" b="1" dirty="0">
            <a:latin typeface="+mj-lt"/>
          </a:endParaRPr>
        </a:p>
      </dgm:t>
    </dgm:pt>
    <dgm:pt modelId="{BFF231B1-7857-4E65-BC8B-6BD4407A228F}" type="parTrans" cxnId="{0793DC3D-70B8-4080-9CCB-3EC88B8EF907}">
      <dgm:prSet custT="1"/>
      <dgm:spPr/>
      <dgm:t>
        <a:bodyPr/>
        <a:lstStyle/>
        <a:p>
          <a:pPr>
            <a:lnSpc>
              <a:spcPct val="100000"/>
            </a:lnSpc>
            <a:spcBef>
              <a:spcPts val="0"/>
            </a:spcBef>
            <a:spcAft>
              <a:spcPts val="0"/>
            </a:spcAft>
          </a:pPr>
          <a:endParaRPr lang="es-VE" sz="1400">
            <a:solidFill>
              <a:schemeClr val="accent1">
                <a:lumMod val="10000"/>
              </a:schemeClr>
            </a:solidFill>
            <a:latin typeface="+mj-lt"/>
          </a:endParaRPr>
        </a:p>
      </dgm:t>
    </dgm:pt>
    <dgm:pt modelId="{AEECBD9F-2920-4184-9114-ACF4B87D1499}" type="sibTrans" cxnId="{0793DC3D-70B8-4080-9CCB-3EC88B8EF907}">
      <dgm:prSet/>
      <dgm:spPr/>
      <dgm:t>
        <a:bodyPr/>
        <a:lstStyle/>
        <a:p>
          <a:pPr>
            <a:lnSpc>
              <a:spcPct val="100000"/>
            </a:lnSpc>
            <a:spcBef>
              <a:spcPts val="0"/>
            </a:spcBef>
            <a:spcAft>
              <a:spcPts val="0"/>
            </a:spcAft>
          </a:pPr>
          <a:endParaRPr lang="es-VE" sz="1400">
            <a:solidFill>
              <a:schemeClr val="accent1">
                <a:lumMod val="10000"/>
              </a:schemeClr>
            </a:solidFill>
            <a:latin typeface="+mj-lt"/>
          </a:endParaRPr>
        </a:p>
      </dgm:t>
    </dgm:pt>
    <dgm:pt modelId="{881944F0-3DE5-43B3-962B-01DBFE76252D}">
      <dgm:prSet phldrT="[Texto]" custT="1"/>
      <dgm:spPr/>
      <dgm:t>
        <a:bodyPr/>
        <a:lstStyle/>
        <a:p>
          <a:pPr>
            <a:lnSpc>
              <a:spcPct val="100000"/>
            </a:lnSpc>
            <a:spcBef>
              <a:spcPts val="0"/>
            </a:spcBef>
            <a:spcAft>
              <a:spcPts val="0"/>
            </a:spcAft>
          </a:pPr>
          <a:r>
            <a:rPr lang="es-VE" sz="1400" b="1" dirty="0" smtClean="0">
              <a:latin typeface="+mj-lt"/>
            </a:rPr>
            <a:t>Cumbre de la tierra (Brasil)  (1992)</a:t>
          </a:r>
        </a:p>
        <a:p>
          <a:pPr>
            <a:lnSpc>
              <a:spcPct val="100000"/>
            </a:lnSpc>
            <a:spcBef>
              <a:spcPts val="0"/>
            </a:spcBef>
            <a:spcAft>
              <a:spcPts val="0"/>
            </a:spcAft>
          </a:pPr>
          <a:r>
            <a:rPr lang="es-VE" sz="2400" b="1" dirty="0" smtClean="0">
              <a:latin typeface="+mj-lt"/>
            </a:rPr>
            <a:t>.</a:t>
          </a:r>
          <a:r>
            <a:rPr lang="es-VE" sz="1400" dirty="0" smtClean="0">
              <a:latin typeface="+mj-lt"/>
            </a:rPr>
            <a:t>     Se destaca el rol fundamental de la Universidad y la Educación para el logro de la Sustentabilidad.</a:t>
          </a:r>
          <a:endParaRPr lang="es-VE" sz="1400" b="1" dirty="0">
            <a:latin typeface="+mj-lt"/>
          </a:endParaRPr>
        </a:p>
      </dgm:t>
    </dgm:pt>
    <dgm:pt modelId="{974BB1F3-490D-44CD-B0F1-5970A6B7E4EF}" type="parTrans" cxnId="{7A43683D-9620-43D7-9F16-CB2CBB8D8590}">
      <dgm:prSet custT="1"/>
      <dgm:spPr/>
      <dgm:t>
        <a:bodyPr/>
        <a:lstStyle/>
        <a:p>
          <a:pPr>
            <a:lnSpc>
              <a:spcPct val="100000"/>
            </a:lnSpc>
            <a:spcBef>
              <a:spcPts val="0"/>
            </a:spcBef>
            <a:spcAft>
              <a:spcPts val="0"/>
            </a:spcAft>
          </a:pPr>
          <a:endParaRPr lang="es-VE" sz="1400">
            <a:solidFill>
              <a:schemeClr val="accent1">
                <a:lumMod val="10000"/>
              </a:schemeClr>
            </a:solidFill>
            <a:latin typeface="+mj-lt"/>
          </a:endParaRPr>
        </a:p>
      </dgm:t>
    </dgm:pt>
    <dgm:pt modelId="{C586BC9C-BD72-4CD3-BFB5-D5D0C110570D}" type="sibTrans" cxnId="{7A43683D-9620-43D7-9F16-CB2CBB8D8590}">
      <dgm:prSet/>
      <dgm:spPr/>
      <dgm:t>
        <a:bodyPr/>
        <a:lstStyle/>
        <a:p>
          <a:pPr>
            <a:lnSpc>
              <a:spcPct val="100000"/>
            </a:lnSpc>
            <a:spcBef>
              <a:spcPts val="0"/>
            </a:spcBef>
            <a:spcAft>
              <a:spcPts val="0"/>
            </a:spcAft>
          </a:pPr>
          <a:endParaRPr lang="es-VE" sz="1400">
            <a:solidFill>
              <a:schemeClr val="accent1">
                <a:lumMod val="10000"/>
              </a:schemeClr>
            </a:solidFill>
            <a:latin typeface="+mj-lt"/>
          </a:endParaRPr>
        </a:p>
      </dgm:t>
    </dgm:pt>
    <dgm:pt modelId="{E1CB098F-2C41-4D2B-8CA1-1394AA869F3F}">
      <dgm:prSet phldrT="[Texto]" custT="1"/>
      <dgm:spPr/>
      <dgm:t>
        <a:bodyPr/>
        <a:lstStyle/>
        <a:p>
          <a:pPr>
            <a:lnSpc>
              <a:spcPct val="100000"/>
            </a:lnSpc>
            <a:spcBef>
              <a:spcPts val="0"/>
            </a:spcBef>
            <a:spcAft>
              <a:spcPts val="0"/>
            </a:spcAft>
          </a:pPr>
          <a:r>
            <a:rPr lang="es-VE" sz="1400" b="1" dirty="0" smtClean="0">
              <a:latin typeface="+mj-lt"/>
            </a:rPr>
            <a:t>    Declaración de </a:t>
          </a:r>
          <a:r>
            <a:rPr lang="es-VE" sz="1400" b="1" dirty="0" err="1" smtClean="0">
              <a:latin typeface="+mj-lt"/>
            </a:rPr>
            <a:t>Kyoto</a:t>
          </a:r>
          <a:endParaRPr lang="es-VE" sz="1400" b="1" dirty="0" smtClean="0">
            <a:latin typeface="+mj-lt"/>
          </a:endParaRPr>
        </a:p>
        <a:p>
          <a:pPr>
            <a:lnSpc>
              <a:spcPct val="100000"/>
            </a:lnSpc>
            <a:spcBef>
              <a:spcPts val="0"/>
            </a:spcBef>
            <a:spcAft>
              <a:spcPts val="0"/>
            </a:spcAft>
          </a:pPr>
          <a:r>
            <a:rPr lang="es-VE" sz="1400" b="1" dirty="0" smtClean="0">
              <a:latin typeface="+mj-lt"/>
            </a:rPr>
            <a:t>              (Japón)(1993)</a:t>
          </a:r>
          <a:endParaRPr lang="es-VE" sz="1400" b="1" dirty="0">
            <a:latin typeface="+mj-lt"/>
          </a:endParaRPr>
        </a:p>
      </dgm:t>
    </dgm:pt>
    <dgm:pt modelId="{89945437-0F8B-4E9E-91B2-90B4DFF3F1BB}" type="parTrans" cxnId="{0D07C0BB-5AF2-48AC-B98D-698B99F3F38E}">
      <dgm:prSet custT="1"/>
      <dgm:spPr/>
      <dgm:t>
        <a:bodyPr/>
        <a:lstStyle/>
        <a:p>
          <a:pPr>
            <a:lnSpc>
              <a:spcPct val="100000"/>
            </a:lnSpc>
            <a:spcBef>
              <a:spcPts val="0"/>
            </a:spcBef>
            <a:spcAft>
              <a:spcPts val="0"/>
            </a:spcAft>
          </a:pPr>
          <a:endParaRPr lang="es-VE" sz="1400">
            <a:solidFill>
              <a:schemeClr val="accent1">
                <a:lumMod val="10000"/>
              </a:schemeClr>
            </a:solidFill>
            <a:latin typeface="+mj-lt"/>
          </a:endParaRPr>
        </a:p>
      </dgm:t>
    </dgm:pt>
    <dgm:pt modelId="{7E202DA4-203E-4EEB-A861-5B14E0DAB840}" type="sibTrans" cxnId="{0D07C0BB-5AF2-48AC-B98D-698B99F3F38E}">
      <dgm:prSet/>
      <dgm:spPr/>
      <dgm:t>
        <a:bodyPr/>
        <a:lstStyle/>
        <a:p>
          <a:pPr>
            <a:lnSpc>
              <a:spcPct val="100000"/>
            </a:lnSpc>
            <a:spcBef>
              <a:spcPts val="0"/>
            </a:spcBef>
            <a:spcAft>
              <a:spcPts val="0"/>
            </a:spcAft>
          </a:pPr>
          <a:endParaRPr lang="es-VE" sz="1400">
            <a:solidFill>
              <a:schemeClr val="accent1">
                <a:lumMod val="10000"/>
              </a:schemeClr>
            </a:solidFill>
            <a:latin typeface="+mj-lt"/>
          </a:endParaRPr>
        </a:p>
      </dgm:t>
    </dgm:pt>
    <dgm:pt modelId="{66BE27DB-3E5C-474A-963B-48109F343D96}">
      <dgm:prSet phldrT="[Texto]" custT="1"/>
      <dgm:spPr/>
      <dgm:t>
        <a:bodyPr/>
        <a:lstStyle/>
        <a:p>
          <a:pPr>
            <a:lnSpc>
              <a:spcPct val="100000"/>
            </a:lnSpc>
            <a:spcBef>
              <a:spcPts val="0"/>
            </a:spcBef>
            <a:spcAft>
              <a:spcPts val="0"/>
            </a:spcAft>
          </a:pPr>
          <a:r>
            <a:rPr lang="es-VE" sz="1400" dirty="0" smtClean="0">
              <a:latin typeface="+mj-lt"/>
            </a:rPr>
            <a:t>   Universidad de California (Los Ángeles). Primera oportunidad desde una perspectiva académica para analizar el impacto ambiental de la actividad universitaria.</a:t>
          </a:r>
          <a:endParaRPr lang="es-VE" sz="1400" dirty="0">
            <a:latin typeface="+mj-lt"/>
          </a:endParaRPr>
        </a:p>
      </dgm:t>
    </dgm:pt>
    <dgm:pt modelId="{589D0F2B-E854-4173-A3D6-6D191433C359}" type="parTrans" cxnId="{2729D30B-7700-469B-A82F-24268736252F}">
      <dgm:prSet/>
      <dgm:spPr/>
      <dgm:t>
        <a:bodyPr/>
        <a:lstStyle/>
        <a:p>
          <a:pPr>
            <a:lnSpc>
              <a:spcPct val="100000"/>
            </a:lnSpc>
            <a:spcBef>
              <a:spcPts val="0"/>
            </a:spcBef>
            <a:spcAft>
              <a:spcPts val="0"/>
            </a:spcAft>
          </a:pPr>
          <a:endParaRPr lang="es-VE" sz="1400">
            <a:solidFill>
              <a:schemeClr val="accent1">
                <a:lumMod val="10000"/>
              </a:schemeClr>
            </a:solidFill>
            <a:latin typeface="+mj-lt"/>
          </a:endParaRPr>
        </a:p>
      </dgm:t>
    </dgm:pt>
    <dgm:pt modelId="{3AE9E315-607E-4544-BD3B-B2EBF24CD3E0}" type="sibTrans" cxnId="{2729D30B-7700-469B-A82F-24268736252F}">
      <dgm:prSet/>
      <dgm:spPr/>
      <dgm:t>
        <a:bodyPr/>
        <a:lstStyle/>
        <a:p>
          <a:pPr>
            <a:lnSpc>
              <a:spcPct val="100000"/>
            </a:lnSpc>
            <a:spcBef>
              <a:spcPts val="0"/>
            </a:spcBef>
            <a:spcAft>
              <a:spcPts val="0"/>
            </a:spcAft>
          </a:pPr>
          <a:endParaRPr lang="es-VE" sz="1400">
            <a:solidFill>
              <a:schemeClr val="accent1">
                <a:lumMod val="10000"/>
              </a:schemeClr>
            </a:solidFill>
            <a:latin typeface="+mj-lt"/>
          </a:endParaRPr>
        </a:p>
      </dgm:t>
    </dgm:pt>
    <dgm:pt modelId="{95FD93F5-C2C3-4413-82E8-FB5BD2510AE3}">
      <dgm:prSet custT="1"/>
      <dgm:spPr/>
      <dgm:t>
        <a:bodyPr/>
        <a:lstStyle/>
        <a:p>
          <a:pPr>
            <a:lnSpc>
              <a:spcPct val="100000"/>
            </a:lnSpc>
            <a:spcBef>
              <a:spcPts val="0"/>
            </a:spcBef>
            <a:spcAft>
              <a:spcPts val="0"/>
            </a:spcAft>
          </a:pPr>
          <a:r>
            <a:rPr lang="es-VE" sz="1400" dirty="0" smtClean="0">
              <a:latin typeface="+mj-lt"/>
            </a:rPr>
            <a:t>    31 autoridades universitarias establecieron las acciones que la Universidad debería tomar para lograr un desarrollo sustentable.</a:t>
          </a:r>
          <a:endParaRPr lang="es-VE" sz="1400" dirty="0">
            <a:latin typeface="+mj-lt"/>
          </a:endParaRPr>
        </a:p>
      </dgm:t>
    </dgm:pt>
    <dgm:pt modelId="{5E2EDCDE-E1B1-44FD-ADA4-679CF1701B42}" type="parTrans" cxnId="{9AFA3C65-5907-4239-B5BB-BED7449414E1}">
      <dgm:prSet/>
      <dgm:spPr/>
      <dgm:t>
        <a:bodyPr/>
        <a:lstStyle/>
        <a:p>
          <a:pPr>
            <a:lnSpc>
              <a:spcPct val="100000"/>
            </a:lnSpc>
            <a:spcBef>
              <a:spcPts val="0"/>
            </a:spcBef>
            <a:spcAft>
              <a:spcPts val="0"/>
            </a:spcAft>
          </a:pPr>
          <a:endParaRPr lang="es-VE" sz="1400">
            <a:solidFill>
              <a:schemeClr val="accent1">
                <a:lumMod val="10000"/>
              </a:schemeClr>
            </a:solidFill>
            <a:latin typeface="+mj-lt"/>
          </a:endParaRPr>
        </a:p>
      </dgm:t>
    </dgm:pt>
    <dgm:pt modelId="{FF69DEB8-F96A-4BEA-B2DD-DF8EE199BA49}" type="sibTrans" cxnId="{9AFA3C65-5907-4239-B5BB-BED7449414E1}">
      <dgm:prSet/>
      <dgm:spPr/>
      <dgm:t>
        <a:bodyPr/>
        <a:lstStyle/>
        <a:p>
          <a:pPr>
            <a:lnSpc>
              <a:spcPct val="100000"/>
            </a:lnSpc>
            <a:spcBef>
              <a:spcPts val="0"/>
            </a:spcBef>
            <a:spcAft>
              <a:spcPts val="0"/>
            </a:spcAft>
          </a:pPr>
          <a:endParaRPr lang="es-VE" sz="1400">
            <a:solidFill>
              <a:schemeClr val="accent1">
                <a:lumMod val="10000"/>
              </a:schemeClr>
            </a:solidFill>
            <a:latin typeface="+mj-lt"/>
          </a:endParaRPr>
        </a:p>
      </dgm:t>
    </dgm:pt>
    <dgm:pt modelId="{732D4D9F-E848-4F3C-8FBB-777623AB826C}">
      <dgm:prSet phldrT="[Texto]" custT="1"/>
      <dgm:spPr/>
      <dgm:t>
        <a:bodyPr/>
        <a:lstStyle/>
        <a:p>
          <a:pPr>
            <a:lnSpc>
              <a:spcPct val="100000"/>
            </a:lnSpc>
            <a:spcBef>
              <a:spcPts val="0"/>
            </a:spcBef>
            <a:spcAft>
              <a:spcPts val="0"/>
            </a:spcAft>
          </a:pPr>
          <a:r>
            <a:rPr lang="es-VE" sz="1400" dirty="0" smtClean="0">
              <a:latin typeface="+mj-lt"/>
            </a:rPr>
            <a:t>           650 universidades asumen el reto del Desarrollo Sustentable</a:t>
          </a:r>
          <a:endParaRPr lang="es-VE" sz="1400" dirty="0">
            <a:latin typeface="+mj-lt"/>
          </a:endParaRPr>
        </a:p>
      </dgm:t>
    </dgm:pt>
    <dgm:pt modelId="{947026A6-7830-4878-B2A7-C988B4BA4FE5}" type="parTrans" cxnId="{AD19F28D-8543-4F50-BA31-0A37EE2D11A2}">
      <dgm:prSet/>
      <dgm:spPr/>
      <dgm:t>
        <a:bodyPr/>
        <a:lstStyle/>
        <a:p>
          <a:pPr>
            <a:lnSpc>
              <a:spcPct val="100000"/>
            </a:lnSpc>
            <a:spcBef>
              <a:spcPts val="0"/>
            </a:spcBef>
            <a:spcAft>
              <a:spcPts val="0"/>
            </a:spcAft>
          </a:pPr>
          <a:endParaRPr lang="es-VE" sz="1400">
            <a:solidFill>
              <a:schemeClr val="accent1">
                <a:lumMod val="10000"/>
              </a:schemeClr>
            </a:solidFill>
          </a:endParaRPr>
        </a:p>
      </dgm:t>
    </dgm:pt>
    <dgm:pt modelId="{64E14A00-3775-4B61-8232-E6A63C65969D}" type="sibTrans" cxnId="{AD19F28D-8543-4F50-BA31-0A37EE2D11A2}">
      <dgm:prSet/>
      <dgm:spPr/>
      <dgm:t>
        <a:bodyPr/>
        <a:lstStyle/>
        <a:p>
          <a:pPr>
            <a:lnSpc>
              <a:spcPct val="100000"/>
            </a:lnSpc>
            <a:spcBef>
              <a:spcPts val="0"/>
            </a:spcBef>
            <a:spcAft>
              <a:spcPts val="0"/>
            </a:spcAft>
          </a:pPr>
          <a:endParaRPr lang="es-VE" sz="1400">
            <a:solidFill>
              <a:schemeClr val="accent1">
                <a:lumMod val="10000"/>
              </a:schemeClr>
            </a:solidFill>
          </a:endParaRPr>
        </a:p>
      </dgm:t>
    </dgm:pt>
    <dgm:pt modelId="{F3150992-FDFA-4898-82A2-5A705B5ADC0D}" type="pres">
      <dgm:prSet presAssocID="{3354ACBE-35CC-4F69-A73A-D0189859C5B8}" presName="arrowDiagram" presStyleCnt="0">
        <dgm:presLayoutVars>
          <dgm:chMax val="5"/>
          <dgm:dir/>
          <dgm:resizeHandles val="exact"/>
        </dgm:presLayoutVars>
      </dgm:prSet>
      <dgm:spPr/>
      <dgm:t>
        <a:bodyPr/>
        <a:lstStyle/>
        <a:p>
          <a:endParaRPr lang="es-VE"/>
        </a:p>
      </dgm:t>
    </dgm:pt>
    <dgm:pt modelId="{8984B7D4-AC51-4108-B668-26AB1CAC6166}" type="pres">
      <dgm:prSet presAssocID="{3354ACBE-35CC-4F69-A73A-D0189859C5B8}" presName="arrow" presStyleLbl="bgShp" presStyleIdx="0" presStyleCnt="1"/>
      <dgm:spPr/>
    </dgm:pt>
    <dgm:pt modelId="{3963F087-D0B7-4908-988B-2A679BF17DE0}" type="pres">
      <dgm:prSet presAssocID="{3354ACBE-35CC-4F69-A73A-D0189859C5B8}" presName="arrowDiagram4" presStyleCnt="0"/>
      <dgm:spPr/>
    </dgm:pt>
    <dgm:pt modelId="{DDBF364F-E878-4820-8C93-684A95F6A127}" type="pres">
      <dgm:prSet presAssocID="{26F45665-BC9B-4C7E-B6CD-A8B5E3B329C7}" presName="bullet4a" presStyleLbl="node1" presStyleIdx="0" presStyleCnt="4" custLinFactX="-112832" custLinFactY="100000" custLinFactNeighborX="-200000" custLinFactNeighborY="142238"/>
      <dgm:spPr/>
    </dgm:pt>
    <dgm:pt modelId="{450BE384-F5C7-49B0-9E62-2562DC56272F}" type="pres">
      <dgm:prSet presAssocID="{26F45665-BC9B-4C7E-B6CD-A8B5E3B329C7}" presName="textBox4a" presStyleLbl="revTx" presStyleIdx="0" presStyleCnt="4" custScaleX="185466" custLinFactNeighborX="-10404" custLinFactNeighborY="-4834">
        <dgm:presLayoutVars>
          <dgm:bulletEnabled val="1"/>
        </dgm:presLayoutVars>
      </dgm:prSet>
      <dgm:spPr/>
      <dgm:t>
        <a:bodyPr/>
        <a:lstStyle/>
        <a:p>
          <a:endParaRPr lang="es-VE"/>
        </a:p>
      </dgm:t>
    </dgm:pt>
    <dgm:pt modelId="{BFA61B43-553C-4203-86BD-81445C2EB695}" type="pres">
      <dgm:prSet presAssocID="{E698C952-7B24-4663-B260-D2010F31B0FD}" presName="bullet4b" presStyleLbl="node1" presStyleIdx="1" presStyleCnt="4" custLinFactNeighborX="21676" custLinFactNeighborY="-93942"/>
      <dgm:spPr/>
      <dgm:t>
        <a:bodyPr/>
        <a:lstStyle/>
        <a:p>
          <a:endParaRPr lang="es-VE"/>
        </a:p>
      </dgm:t>
    </dgm:pt>
    <dgm:pt modelId="{D7D8BBBB-D0DA-4E74-89F8-92E3D38A7F88}" type="pres">
      <dgm:prSet presAssocID="{E698C952-7B24-4663-B260-D2010F31B0FD}" presName="textBox4b" presStyleLbl="revTx" presStyleIdx="1" presStyleCnt="4" custScaleX="107039" custLinFactNeighborX="-3868" custLinFactNeighborY="-45894">
        <dgm:presLayoutVars>
          <dgm:bulletEnabled val="1"/>
        </dgm:presLayoutVars>
      </dgm:prSet>
      <dgm:spPr/>
      <dgm:t>
        <a:bodyPr/>
        <a:lstStyle/>
        <a:p>
          <a:endParaRPr lang="es-VE"/>
        </a:p>
      </dgm:t>
    </dgm:pt>
    <dgm:pt modelId="{504A6F7D-5200-40A9-912F-88D42E10A178}" type="pres">
      <dgm:prSet presAssocID="{881944F0-3DE5-43B3-962B-01DBFE76252D}" presName="bullet4c" presStyleLbl="node1" presStyleIdx="2" presStyleCnt="4" custLinFactNeighborX="9782" custLinFactNeighborY="-85072"/>
      <dgm:spPr/>
      <dgm:t>
        <a:bodyPr/>
        <a:lstStyle/>
        <a:p>
          <a:endParaRPr lang="es-VE"/>
        </a:p>
      </dgm:t>
    </dgm:pt>
    <dgm:pt modelId="{D36F1047-033F-4F07-B5F9-B0602CFCACE5}" type="pres">
      <dgm:prSet presAssocID="{881944F0-3DE5-43B3-962B-01DBFE76252D}" presName="textBox4c" presStyleLbl="revTx" presStyleIdx="2" presStyleCnt="4" custScaleX="116448" custScaleY="44083" custLinFactNeighborX="-4144" custLinFactNeighborY="-60415">
        <dgm:presLayoutVars>
          <dgm:bulletEnabled val="1"/>
        </dgm:presLayoutVars>
      </dgm:prSet>
      <dgm:spPr/>
      <dgm:t>
        <a:bodyPr/>
        <a:lstStyle/>
        <a:p>
          <a:endParaRPr lang="es-VE"/>
        </a:p>
      </dgm:t>
    </dgm:pt>
    <dgm:pt modelId="{3ACD577F-1F49-4845-8C96-2D1AA9F75703}" type="pres">
      <dgm:prSet presAssocID="{E1CB098F-2C41-4D2B-8CA1-1394AA869F3F}" presName="bullet4d" presStyleLbl="node1" presStyleIdx="3" presStyleCnt="4" custLinFactNeighborX="22572" custLinFactNeighborY="-60652"/>
      <dgm:spPr/>
      <dgm:t>
        <a:bodyPr/>
        <a:lstStyle/>
        <a:p>
          <a:endParaRPr lang="es-VE"/>
        </a:p>
      </dgm:t>
    </dgm:pt>
    <dgm:pt modelId="{44E74848-CC5D-4FD5-ABAD-F795384F9F5C}" type="pres">
      <dgm:prSet presAssocID="{E1CB098F-2C41-4D2B-8CA1-1394AA869F3F}" presName="textBox4d" presStyleLbl="revTx" presStyleIdx="3" presStyleCnt="4" custScaleX="133628" custLinFactNeighborX="6321" custLinFactNeighborY="-24042">
        <dgm:presLayoutVars>
          <dgm:bulletEnabled val="1"/>
        </dgm:presLayoutVars>
      </dgm:prSet>
      <dgm:spPr/>
      <dgm:t>
        <a:bodyPr/>
        <a:lstStyle/>
        <a:p>
          <a:endParaRPr lang="es-VE"/>
        </a:p>
      </dgm:t>
    </dgm:pt>
  </dgm:ptLst>
  <dgm:cxnLst>
    <dgm:cxn modelId="{2729D30B-7700-469B-A82F-24268736252F}" srcId="{26F45665-BC9B-4C7E-B6CD-A8B5E3B329C7}" destId="{66BE27DB-3E5C-474A-963B-48109F343D96}" srcOrd="0" destOrd="0" parTransId="{589D0F2B-E854-4173-A3D6-6D191433C359}" sibTransId="{3AE9E315-607E-4544-BD3B-B2EBF24CD3E0}"/>
    <dgm:cxn modelId="{D564F955-5CD6-4D58-BAD7-5A795A4A6D38}" type="presOf" srcId="{66BE27DB-3E5C-474A-963B-48109F343D96}" destId="{450BE384-F5C7-49B0-9E62-2562DC56272F}" srcOrd="0" destOrd="1" presId="urn:microsoft.com/office/officeart/2005/8/layout/arrow2"/>
    <dgm:cxn modelId="{307F74F0-43C9-46CB-837D-BABF477309DF}" srcId="{3354ACBE-35CC-4F69-A73A-D0189859C5B8}" destId="{26F45665-BC9B-4C7E-B6CD-A8B5E3B329C7}" srcOrd="0" destOrd="0" parTransId="{02BFB4D9-90DE-4DED-8DC5-7C24AE15DF4E}" sibTransId="{74FC97AD-B5D9-4908-A54F-2D2CA2682198}"/>
    <dgm:cxn modelId="{7A43683D-9620-43D7-9F16-CB2CBB8D8590}" srcId="{3354ACBE-35CC-4F69-A73A-D0189859C5B8}" destId="{881944F0-3DE5-43B3-962B-01DBFE76252D}" srcOrd="2" destOrd="0" parTransId="{974BB1F3-490D-44CD-B0F1-5970A6B7E4EF}" sibTransId="{C586BC9C-BD72-4CD3-BFB5-D5D0C110570D}"/>
    <dgm:cxn modelId="{AD19F28D-8543-4F50-BA31-0A37EE2D11A2}" srcId="{E1CB098F-2C41-4D2B-8CA1-1394AA869F3F}" destId="{732D4D9F-E848-4F3C-8FBB-777623AB826C}" srcOrd="0" destOrd="0" parTransId="{947026A6-7830-4878-B2A7-C988B4BA4FE5}" sibTransId="{64E14A00-3775-4B61-8232-E6A63C65969D}"/>
    <dgm:cxn modelId="{9AFA3C65-5907-4239-B5BB-BED7449414E1}" srcId="{E698C952-7B24-4663-B260-D2010F31B0FD}" destId="{95FD93F5-C2C3-4413-82E8-FB5BD2510AE3}" srcOrd="0" destOrd="0" parTransId="{5E2EDCDE-E1B1-44FD-ADA4-679CF1701B42}" sibTransId="{FF69DEB8-F96A-4BEA-B2DD-DF8EE199BA49}"/>
    <dgm:cxn modelId="{541615A4-A2FE-4C4B-B888-100AF13FEB33}" type="presOf" srcId="{95FD93F5-C2C3-4413-82E8-FB5BD2510AE3}" destId="{D7D8BBBB-D0DA-4E74-89F8-92E3D38A7F88}" srcOrd="0" destOrd="1" presId="urn:microsoft.com/office/officeart/2005/8/layout/arrow2"/>
    <dgm:cxn modelId="{BBA131EA-0CF1-46D6-BF65-6DED2B194905}" type="presOf" srcId="{E698C952-7B24-4663-B260-D2010F31B0FD}" destId="{D7D8BBBB-D0DA-4E74-89F8-92E3D38A7F88}" srcOrd="0" destOrd="0" presId="urn:microsoft.com/office/officeart/2005/8/layout/arrow2"/>
    <dgm:cxn modelId="{82D310A2-F668-471E-AEFA-0089C4A15869}" type="presOf" srcId="{E1CB098F-2C41-4D2B-8CA1-1394AA869F3F}" destId="{44E74848-CC5D-4FD5-ABAD-F795384F9F5C}" srcOrd="0" destOrd="0" presId="urn:microsoft.com/office/officeart/2005/8/layout/arrow2"/>
    <dgm:cxn modelId="{0793DC3D-70B8-4080-9CCB-3EC88B8EF907}" srcId="{3354ACBE-35CC-4F69-A73A-D0189859C5B8}" destId="{E698C952-7B24-4663-B260-D2010F31B0FD}" srcOrd="1" destOrd="0" parTransId="{BFF231B1-7857-4E65-BC8B-6BD4407A228F}" sibTransId="{AEECBD9F-2920-4184-9114-ACF4B87D1499}"/>
    <dgm:cxn modelId="{5423203F-93F0-4746-BE5B-84F706339A7E}" type="presOf" srcId="{732D4D9F-E848-4F3C-8FBB-777623AB826C}" destId="{44E74848-CC5D-4FD5-ABAD-F795384F9F5C}" srcOrd="0" destOrd="1" presId="urn:microsoft.com/office/officeart/2005/8/layout/arrow2"/>
    <dgm:cxn modelId="{0D07C0BB-5AF2-48AC-B98D-698B99F3F38E}" srcId="{3354ACBE-35CC-4F69-A73A-D0189859C5B8}" destId="{E1CB098F-2C41-4D2B-8CA1-1394AA869F3F}" srcOrd="3" destOrd="0" parTransId="{89945437-0F8B-4E9E-91B2-90B4DFF3F1BB}" sibTransId="{7E202DA4-203E-4EEB-A861-5B14E0DAB840}"/>
    <dgm:cxn modelId="{EEDBD291-0375-486C-B0E8-1020D7DA87D9}" type="presOf" srcId="{881944F0-3DE5-43B3-962B-01DBFE76252D}" destId="{D36F1047-033F-4F07-B5F9-B0602CFCACE5}" srcOrd="0" destOrd="0" presId="urn:microsoft.com/office/officeart/2005/8/layout/arrow2"/>
    <dgm:cxn modelId="{A95336AD-1A29-460A-8750-282F746CBDC9}" type="presOf" srcId="{3354ACBE-35CC-4F69-A73A-D0189859C5B8}" destId="{F3150992-FDFA-4898-82A2-5A705B5ADC0D}" srcOrd="0" destOrd="0" presId="urn:microsoft.com/office/officeart/2005/8/layout/arrow2"/>
    <dgm:cxn modelId="{EFF7329C-1D4D-4821-BF93-BB10450E12A3}" type="presOf" srcId="{26F45665-BC9B-4C7E-B6CD-A8B5E3B329C7}" destId="{450BE384-F5C7-49B0-9E62-2562DC56272F}" srcOrd="0" destOrd="0" presId="urn:microsoft.com/office/officeart/2005/8/layout/arrow2"/>
    <dgm:cxn modelId="{487D203E-03EF-4405-8B3E-136CB985FE3F}" type="presParOf" srcId="{F3150992-FDFA-4898-82A2-5A705B5ADC0D}" destId="{8984B7D4-AC51-4108-B668-26AB1CAC6166}" srcOrd="0" destOrd="0" presId="urn:microsoft.com/office/officeart/2005/8/layout/arrow2"/>
    <dgm:cxn modelId="{A128FCAC-F263-4F0E-A730-98E70FEF9CC0}" type="presParOf" srcId="{F3150992-FDFA-4898-82A2-5A705B5ADC0D}" destId="{3963F087-D0B7-4908-988B-2A679BF17DE0}" srcOrd="1" destOrd="0" presId="urn:microsoft.com/office/officeart/2005/8/layout/arrow2"/>
    <dgm:cxn modelId="{A7F0B5A5-4F31-4FA8-8DCD-DB07298FDDCA}" type="presParOf" srcId="{3963F087-D0B7-4908-988B-2A679BF17DE0}" destId="{DDBF364F-E878-4820-8C93-684A95F6A127}" srcOrd="0" destOrd="0" presId="urn:microsoft.com/office/officeart/2005/8/layout/arrow2"/>
    <dgm:cxn modelId="{30389605-3C1D-44E3-A66D-031485947042}" type="presParOf" srcId="{3963F087-D0B7-4908-988B-2A679BF17DE0}" destId="{450BE384-F5C7-49B0-9E62-2562DC56272F}" srcOrd="1" destOrd="0" presId="urn:microsoft.com/office/officeart/2005/8/layout/arrow2"/>
    <dgm:cxn modelId="{F59B8ED1-A5BB-43D5-899F-CCB1AAAD2D66}" type="presParOf" srcId="{3963F087-D0B7-4908-988B-2A679BF17DE0}" destId="{BFA61B43-553C-4203-86BD-81445C2EB695}" srcOrd="2" destOrd="0" presId="urn:microsoft.com/office/officeart/2005/8/layout/arrow2"/>
    <dgm:cxn modelId="{D038724B-75FB-4986-933B-5495C9DEEBF8}" type="presParOf" srcId="{3963F087-D0B7-4908-988B-2A679BF17DE0}" destId="{D7D8BBBB-D0DA-4E74-89F8-92E3D38A7F88}" srcOrd="3" destOrd="0" presId="urn:microsoft.com/office/officeart/2005/8/layout/arrow2"/>
    <dgm:cxn modelId="{75429BEC-1F02-497A-95DA-0F1FBB6575ED}" type="presParOf" srcId="{3963F087-D0B7-4908-988B-2A679BF17DE0}" destId="{504A6F7D-5200-40A9-912F-88D42E10A178}" srcOrd="4" destOrd="0" presId="urn:microsoft.com/office/officeart/2005/8/layout/arrow2"/>
    <dgm:cxn modelId="{D016DA25-E6C0-42FC-BBED-5A7C9C564D50}" type="presParOf" srcId="{3963F087-D0B7-4908-988B-2A679BF17DE0}" destId="{D36F1047-033F-4F07-B5F9-B0602CFCACE5}" srcOrd="5" destOrd="0" presId="urn:microsoft.com/office/officeart/2005/8/layout/arrow2"/>
    <dgm:cxn modelId="{9C4952CB-3F4F-48F4-9D26-FB0B4E51C692}" type="presParOf" srcId="{3963F087-D0B7-4908-988B-2A679BF17DE0}" destId="{3ACD577F-1F49-4845-8C96-2D1AA9F75703}" srcOrd="6" destOrd="0" presId="urn:microsoft.com/office/officeart/2005/8/layout/arrow2"/>
    <dgm:cxn modelId="{F0BF81B2-3BFA-40FB-84BE-FF482F0EC444}" type="presParOf" srcId="{3963F087-D0B7-4908-988B-2A679BF17DE0}" destId="{44E74848-CC5D-4FD5-ABAD-F795384F9F5C}" srcOrd="7"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50D31AB-2FF4-48D1-A636-31EF68ECAB22}" type="doc">
      <dgm:prSet loTypeId="urn:microsoft.com/office/officeart/2005/8/layout/bProcess4" loCatId="process" qsTypeId="urn:microsoft.com/office/officeart/2005/8/quickstyle/simple1" qsCatId="simple" csTypeId="urn:microsoft.com/office/officeart/2005/8/colors/colorful1" csCatId="colorful" phldr="1"/>
      <dgm:spPr/>
      <dgm:t>
        <a:bodyPr/>
        <a:lstStyle/>
        <a:p>
          <a:endParaRPr lang="es-VE"/>
        </a:p>
      </dgm:t>
    </dgm:pt>
    <dgm:pt modelId="{A480F3A6-18D7-40B9-A826-B3EDB08125B0}">
      <dgm:prSet custT="1"/>
      <dgm:spPr>
        <a:solidFill>
          <a:srgbClr val="FFC000"/>
        </a:solidFill>
      </dgm:spPr>
      <dgm:t>
        <a:bodyPr/>
        <a:lstStyle/>
        <a:p>
          <a:pPr rtl="0"/>
          <a:r>
            <a:rPr lang="es-VE" sz="1600" b="0" dirty="0" smtClean="0">
              <a:solidFill>
                <a:schemeClr val="tx2"/>
              </a:solidFill>
              <a:latin typeface="Arial Rounded MT Bold" panose="020F0704030504030204" pitchFamily="34" charset="0"/>
            </a:rPr>
            <a:t>Taller de formulación de la Cátedra. 2013</a:t>
          </a:r>
          <a:endParaRPr lang="es-VE" sz="1600" b="0" dirty="0">
            <a:solidFill>
              <a:schemeClr val="tx2"/>
            </a:solidFill>
            <a:latin typeface="Arial Rounded MT Bold" panose="020F0704030504030204" pitchFamily="34" charset="0"/>
          </a:endParaRPr>
        </a:p>
      </dgm:t>
    </dgm:pt>
    <dgm:pt modelId="{F13B0891-3DC9-44FB-B4C6-5D9208A765CC}" type="parTrans" cxnId="{760EE704-190A-4819-A3E2-88CD4BC0CB20}">
      <dgm:prSet/>
      <dgm:spPr/>
      <dgm:t>
        <a:bodyPr/>
        <a:lstStyle/>
        <a:p>
          <a:endParaRPr lang="es-VE" sz="1200" b="0">
            <a:solidFill>
              <a:schemeClr val="bg2">
                <a:lumMod val="50000"/>
              </a:schemeClr>
            </a:solidFill>
            <a:latin typeface="Arial Rounded MT Bold" panose="020F0704030504030204" pitchFamily="34" charset="0"/>
          </a:endParaRPr>
        </a:p>
      </dgm:t>
    </dgm:pt>
    <dgm:pt modelId="{691C9E44-0198-4C0A-93E4-8576CCAAB608}" type="sibTrans" cxnId="{760EE704-190A-4819-A3E2-88CD4BC0CB20}">
      <dgm:prSet/>
      <dgm:spPr/>
      <dgm:t>
        <a:bodyPr/>
        <a:lstStyle/>
        <a:p>
          <a:endParaRPr lang="es-VE" sz="1200" b="0">
            <a:solidFill>
              <a:schemeClr val="bg2">
                <a:lumMod val="50000"/>
              </a:schemeClr>
            </a:solidFill>
            <a:latin typeface="Arial Rounded MT Bold" panose="020F0704030504030204" pitchFamily="34" charset="0"/>
          </a:endParaRPr>
        </a:p>
      </dgm:t>
    </dgm:pt>
    <dgm:pt modelId="{A7F67CDE-C95A-4A3C-9092-6A2593DB015D}">
      <dgm:prSet custT="1"/>
      <dgm:spPr>
        <a:solidFill>
          <a:schemeClr val="accent6">
            <a:lumMod val="75000"/>
          </a:schemeClr>
        </a:solidFill>
      </dgm:spPr>
      <dgm:t>
        <a:bodyPr/>
        <a:lstStyle/>
        <a:p>
          <a:pPr rtl="0"/>
          <a:r>
            <a:rPr lang="es-VE" sz="1600" b="0" smtClean="0">
              <a:latin typeface="Arial Rounded MT Bold" panose="020F0704030504030204" pitchFamily="34" charset="0"/>
            </a:rPr>
            <a:t>Dictado de la Cátedra en las Escuelas:</a:t>
          </a:r>
        </a:p>
        <a:p>
          <a:pPr rtl="0"/>
          <a:r>
            <a:rPr lang="es-VE" sz="1600" b="0" smtClean="0">
              <a:latin typeface="Arial Rounded MT Bold" panose="020F0704030504030204" pitchFamily="34" charset="0"/>
            </a:rPr>
            <a:t>Economía</a:t>
          </a:r>
        </a:p>
        <a:p>
          <a:pPr rtl="0"/>
          <a:r>
            <a:rPr lang="es-VE" sz="1600" b="0" smtClean="0">
              <a:latin typeface="Arial Rounded MT Bold" panose="020F0704030504030204" pitchFamily="34" charset="0"/>
            </a:rPr>
            <a:t>Ciencias Sociales</a:t>
          </a:r>
          <a:endParaRPr lang="es-VE" sz="1600" b="0" dirty="0">
            <a:latin typeface="Arial Rounded MT Bold" panose="020F0704030504030204" pitchFamily="34" charset="0"/>
          </a:endParaRPr>
        </a:p>
      </dgm:t>
    </dgm:pt>
    <dgm:pt modelId="{3EA1ED55-49EB-48BB-B405-427B261DF3BC}" type="parTrans" cxnId="{6CF76B28-662C-422A-B8C3-F29B51D9F9B2}">
      <dgm:prSet/>
      <dgm:spPr/>
      <dgm:t>
        <a:bodyPr/>
        <a:lstStyle/>
        <a:p>
          <a:endParaRPr lang="es-VE" sz="1200" b="0">
            <a:solidFill>
              <a:schemeClr val="bg2">
                <a:lumMod val="50000"/>
              </a:schemeClr>
            </a:solidFill>
            <a:latin typeface="Arial Rounded MT Bold" panose="020F0704030504030204" pitchFamily="34" charset="0"/>
          </a:endParaRPr>
        </a:p>
      </dgm:t>
    </dgm:pt>
    <dgm:pt modelId="{58FCD0B3-E4ED-47C4-96C3-0D586DF8A20A}" type="sibTrans" cxnId="{6CF76B28-662C-422A-B8C3-F29B51D9F9B2}">
      <dgm:prSet/>
      <dgm:spPr/>
      <dgm:t>
        <a:bodyPr/>
        <a:lstStyle/>
        <a:p>
          <a:endParaRPr lang="es-VE" sz="1200" b="0">
            <a:solidFill>
              <a:schemeClr val="bg2">
                <a:lumMod val="50000"/>
              </a:schemeClr>
            </a:solidFill>
            <a:latin typeface="Arial Rounded MT Bold" panose="020F0704030504030204" pitchFamily="34" charset="0"/>
          </a:endParaRPr>
        </a:p>
      </dgm:t>
    </dgm:pt>
    <dgm:pt modelId="{357AD17F-37DF-4B71-8ECF-A88730969022}">
      <dgm:prSet custT="1"/>
      <dgm:spPr>
        <a:solidFill>
          <a:schemeClr val="accent2">
            <a:lumMod val="75000"/>
          </a:schemeClr>
        </a:solidFill>
      </dgm:spPr>
      <dgm:t>
        <a:bodyPr/>
        <a:lstStyle/>
        <a:p>
          <a:pPr rtl="0"/>
          <a:r>
            <a:rPr lang="es-VE" sz="1600" b="0" dirty="0" smtClean="0">
              <a:solidFill>
                <a:schemeClr val="tx1"/>
              </a:solidFill>
              <a:latin typeface="Arial Rounded MT Bold" panose="020F0704030504030204" pitchFamily="34" charset="0"/>
            </a:rPr>
            <a:t>Convenio de Cooperación Interinstitucional Konrad Adenauer  </a:t>
          </a:r>
          <a:endParaRPr lang="es-VE" sz="1600" b="0" dirty="0">
            <a:solidFill>
              <a:schemeClr val="tx1"/>
            </a:solidFill>
            <a:latin typeface="Arial Rounded MT Bold" panose="020F0704030504030204" pitchFamily="34" charset="0"/>
          </a:endParaRPr>
        </a:p>
      </dgm:t>
    </dgm:pt>
    <dgm:pt modelId="{605CF788-EC4B-48B2-B159-8A587F78159A}" type="parTrans" cxnId="{D02D98E7-BF1C-4860-BD8B-0983063B9252}">
      <dgm:prSet/>
      <dgm:spPr/>
      <dgm:t>
        <a:bodyPr/>
        <a:lstStyle/>
        <a:p>
          <a:endParaRPr lang="es-VE" sz="1200" b="0">
            <a:solidFill>
              <a:schemeClr val="bg2">
                <a:lumMod val="50000"/>
              </a:schemeClr>
            </a:solidFill>
            <a:latin typeface="Arial Rounded MT Bold" panose="020F0704030504030204" pitchFamily="34" charset="0"/>
          </a:endParaRPr>
        </a:p>
      </dgm:t>
    </dgm:pt>
    <dgm:pt modelId="{C36F38F4-598D-45BE-B9D6-6494E077B8B3}" type="sibTrans" cxnId="{D02D98E7-BF1C-4860-BD8B-0983063B9252}">
      <dgm:prSet/>
      <dgm:spPr/>
      <dgm:t>
        <a:bodyPr/>
        <a:lstStyle/>
        <a:p>
          <a:endParaRPr lang="es-VE" sz="1200" b="0">
            <a:solidFill>
              <a:schemeClr val="bg2">
                <a:lumMod val="50000"/>
              </a:schemeClr>
            </a:solidFill>
            <a:latin typeface="Arial Rounded MT Bold" panose="020F0704030504030204" pitchFamily="34" charset="0"/>
          </a:endParaRPr>
        </a:p>
      </dgm:t>
    </dgm:pt>
    <dgm:pt modelId="{4B0FDBFA-9510-4836-9C63-59144DEF145B}">
      <dgm:prSet custT="1"/>
      <dgm:spPr>
        <a:solidFill>
          <a:srgbClr val="333300"/>
        </a:solidFill>
      </dgm:spPr>
      <dgm:t>
        <a:bodyPr/>
        <a:lstStyle/>
        <a:p>
          <a:pPr rtl="0"/>
          <a:r>
            <a:rPr lang="es-VE" sz="1600" b="0" dirty="0" smtClean="0">
              <a:latin typeface="Arial Rounded MT Bold" panose="020F0704030504030204" pitchFamily="34" charset="0"/>
            </a:rPr>
            <a:t>Consolidación como cátedra institucional </a:t>
          </a:r>
        </a:p>
        <a:p>
          <a:pPr rtl="0"/>
          <a:endParaRPr lang="es-VE" sz="1600" b="0" dirty="0" smtClean="0">
            <a:latin typeface="Arial Rounded MT Bold" panose="020F0704030504030204" pitchFamily="34" charset="0"/>
          </a:endParaRPr>
        </a:p>
        <a:p>
          <a:pPr rtl="0"/>
          <a:r>
            <a:rPr lang="es-VE" sz="1600" b="0" dirty="0" smtClean="0">
              <a:latin typeface="Arial Rounded MT Bold" panose="020F0704030504030204" pitchFamily="34" charset="0"/>
            </a:rPr>
            <a:t>Aprobación en Consejo Universitario el 21 de abril de 2015</a:t>
          </a:r>
          <a:endParaRPr lang="es-VE" sz="1600" b="0" dirty="0">
            <a:latin typeface="Arial Rounded MT Bold" panose="020F0704030504030204" pitchFamily="34" charset="0"/>
          </a:endParaRPr>
        </a:p>
      </dgm:t>
    </dgm:pt>
    <dgm:pt modelId="{DFB64A0C-E404-4EF5-B715-E02808F60DEC}" type="parTrans" cxnId="{017E06F5-0DBF-4338-83C5-2A601EBBF853}">
      <dgm:prSet/>
      <dgm:spPr/>
      <dgm:t>
        <a:bodyPr/>
        <a:lstStyle/>
        <a:p>
          <a:endParaRPr lang="es-VE" sz="1200" b="0">
            <a:solidFill>
              <a:schemeClr val="bg2">
                <a:lumMod val="50000"/>
              </a:schemeClr>
            </a:solidFill>
            <a:latin typeface="Arial Rounded MT Bold" panose="020F0704030504030204" pitchFamily="34" charset="0"/>
          </a:endParaRPr>
        </a:p>
      </dgm:t>
    </dgm:pt>
    <dgm:pt modelId="{B9F8227B-8BD0-4BB2-9051-41529A9A5854}" type="sibTrans" cxnId="{017E06F5-0DBF-4338-83C5-2A601EBBF853}">
      <dgm:prSet/>
      <dgm:spPr/>
      <dgm:t>
        <a:bodyPr/>
        <a:lstStyle/>
        <a:p>
          <a:endParaRPr lang="es-VE" sz="1200" b="0">
            <a:solidFill>
              <a:schemeClr val="bg2">
                <a:lumMod val="50000"/>
              </a:schemeClr>
            </a:solidFill>
            <a:latin typeface="Arial Rounded MT Bold" panose="020F0704030504030204" pitchFamily="34" charset="0"/>
          </a:endParaRPr>
        </a:p>
      </dgm:t>
    </dgm:pt>
    <dgm:pt modelId="{C16BD8DD-E025-41A1-A603-3DA2EE88F9F2}" type="pres">
      <dgm:prSet presAssocID="{150D31AB-2FF4-48D1-A636-31EF68ECAB22}" presName="Name0" presStyleCnt="0">
        <dgm:presLayoutVars>
          <dgm:dir/>
          <dgm:resizeHandles/>
        </dgm:presLayoutVars>
      </dgm:prSet>
      <dgm:spPr/>
      <dgm:t>
        <a:bodyPr/>
        <a:lstStyle/>
        <a:p>
          <a:endParaRPr lang="es-VE"/>
        </a:p>
      </dgm:t>
    </dgm:pt>
    <dgm:pt modelId="{49B1A1E7-A10C-4D0E-AD97-CF0843B29AF5}" type="pres">
      <dgm:prSet presAssocID="{357AD17F-37DF-4B71-8ECF-A88730969022}" presName="compNode" presStyleCnt="0"/>
      <dgm:spPr/>
      <dgm:t>
        <a:bodyPr/>
        <a:lstStyle/>
        <a:p>
          <a:endParaRPr lang="es-VE"/>
        </a:p>
      </dgm:t>
    </dgm:pt>
    <dgm:pt modelId="{46181204-660D-4885-B02B-B5708EE3E0B5}" type="pres">
      <dgm:prSet presAssocID="{357AD17F-37DF-4B71-8ECF-A88730969022}" presName="dummyConnPt" presStyleCnt="0"/>
      <dgm:spPr/>
      <dgm:t>
        <a:bodyPr/>
        <a:lstStyle/>
        <a:p>
          <a:endParaRPr lang="es-VE"/>
        </a:p>
      </dgm:t>
    </dgm:pt>
    <dgm:pt modelId="{63D7FA89-A238-4E3B-8F29-6FBE5E7CAA90}" type="pres">
      <dgm:prSet presAssocID="{357AD17F-37DF-4B71-8ECF-A88730969022}" presName="node" presStyleLbl="node1" presStyleIdx="0" presStyleCnt="4">
        <dgm:presLayoutVars>
          <dgm:bulletEnabled val="1"/>
        </dgm:presLayoutVars>
      </dgm:prSet>
      <dgm:spPr/>
      <dgm:t>
        <a:bodyPr/>
        <a:lstStyle/>
        <a:p>
          <a:endParaRPr lang="es-VE"/>
        </a:p>
      </dgm:t>
    </dgm:pt>
    <dgm:pt modelId="{95AD930B-D823-4F88-AD3D-32FDC093CFA4}" type="pres">
      <dgm:prSet presAssocID="{C36F38F4-598D-45BE-B9D6-6494E077B8B3}" presName="sibTrans" presStyleLbl="bgSibTrans2D1" presStyleIdx="0" presStyleCnt="3"/>
      <dgm:spPr/>
      <dgm:t>
        <a:bodyPr/>
        <a:lstStyle/>
        <a:p>
          <a:endParaRPr lang="es-VE"/>
        </a:p>
      </dgm:t>
    </dgm:pt>
    <dgm:pt modelId="{67C52311-8EA7-4F59-862D-40CE84522862}" type="pres">
      <dgm:prSet presAssocID="{A480F3A6-18D7-40B9-A826-B3EDB08125B0}" presName="compNode" presStyleCnt="0"/>
      <dgm:spPr/>
      <dgm:t>
        <a:bodyPr/>
        <a:lstStyle/>
        <a:p>
          <a:endParaRPr lang="es-VE"/>
        </a:p>
      </dgm:t>
    </dgm:pt>
    <dgm:pt modelId="{DF723511-6540-4BB4-80EE-5AF0CAFACB4A}" type="pres">
      <dgm:prSet presAssocID="{A480F3A6-18D7-40B9-A826-B3EDB08125B0}" presName="dummyConnPt" presStyleCnt="0"/>
      <dgm:spPr/>
      <dgm:t>
        <a:bodyPr/>
        <a:lstStyle/>
        <a:p>
          <a:endParaRPr lang="es-VE"/>
        </a:p>
      </dgm:t>
    </dgm:pt>
    <dgm:pt modelId="{78A09AEB-9596-4111-8B0F-8F21825D8DA6}" type="pres">
      <dgm:prSet presAssocID="{A480F3A6-18D7-40B9-A826-B3EDB08125B0}" presName="node" presStyleLbl="node1" presStyleIdx="1" presStyleCnt="4" custLinFactNeighborX="-129" custLinFactNeighborY="-5827">
        <dgm:presLayoutVars>
          <dgm:bulletEnabled val="1"/>
        </dgm:presLayoutVars>
      </dgm:prSet>
      <dgm:spPr/>
      <dgm:t>
        <a:bodyPr/>
        <a:lstStyle/>
        <a:p>
          <a:endParaRPr lang="es-VE"/>
        </a:p>
      </dgm:t>
    </dgm:pt>
    <dgm:pt modelId="{8F90E0D2-E565-4DE2-AC3A-3896028E20EF}" type="pres">
      <dgm:prSet presAssocID="{691C9E44-0198-4C0A-93E4-8576CCAAB608}" presName="sibTrans" presStyleLbl="bgSibTrans2D1" presStyleIdx="1" presStyleCnt="3" custLinFactY="71949" custLinFactNeighborY="100000"/>
      <dgm:spPr/>
      <dgm:t>
        <a:bodyPr/>
        <a:lstStyle/>
        <a:p>
          <a:endParaRPr lang="es-VE"/>
        </a:p>
      </dgm:t>
    </dgm:pt>
    <dgm:pt modelId="{565BBE53-1185-4E28-AC0A-6F1D561E5DA1}" type="pres">
      <dgm:prSet presAssocID="{A7F67CDE-C95A-4A3C-9092-6A2593DB015D}" presName="compNode" presStyleCnt="0"/>
      <dgm:spPr/>
      <dgm:t>
        <a:bodyPr/>
        <a:lstStyle/>
        <a:p>
          <a:endParaRPr lang="es-VE"/>
        </a:p>
      </dgm:t>
    </dgm:pt>
    <dgm:pt modelId="{6FC43D35-1E07-43C1-AB79-981E9A4DE6A9}" type="pres">
      <dgm:prSet presAssocID="{A7F67CDE-C95A-4A3C-9092-6A2593DB015D}" presName="dummyConnPt" presStyleCnt="0"/>
      <dgm:spPr/>
      <dgm:t>
        <a:bodyPr/>
        <a:lstStyle/>
        <a:p>
          <a:endParaRPr lang="es-VE"/>
        </a:p>
      </dgm:t>
    </dgm:pt>
    <dgm:pt modelId="{CE043B75-B571-4613-A571-F54F43DA8181}" type="pres">
      <dgm:prSet presAssocID="{A7F67CDE-C95A-4A3C-9092-6A2593DB015D}" presName="node" presStyleLbl="node1" presStyleIdx="2" presStyleCnt="4" custLinFactNeighborX="-16500" custLinFactNeighborY="-5827">
        <dgm:presLayoutVars>
          <dgm:bulletEnabled val="1"/>
        </dgm:presLayoutVars>
      </dgm:prSet>
      <dgm:spPr/>
      <dgm:t>
        <a:bodyPr/>
        <a:lstStyle/>
        <a:p>
          <a:endParaRPr lang="es-VE"/>
        </a:p>
      </dgm:t>
    </dgm:pt>
    <dgm:pt modelId="{2240C4BF-C430-4358-8E1C-4F9073A8B2ED}" type="pres">
      <dgm:prSet presAssocID="{58FCD0B3-E4ED-47C4-96C3-0D586DF8A20A}" presName="sibTrans" presStyleLbl="bgSibTrans2D1" presStyleIdx="2" presStyleCnt="3"/>
      <dgm:spPr/>
      <dgm:t>
        <a:bodyPr/>
        <a:lstStyle/>
        <a:p>
          <a:endParaRPr lang="es-VE"/>
        </a:p>
      </dgm:t>
    </dgm:pt>
    <dgm:pt modelId="{5E278F25-A908-4E7A-B948-510BF30627CF}" type="pres">
      <dgm:prSet presAssocID="{4B0FDBFA-9510-4836-9C63-59144DEF145B}" presName="compNode" presStyleCnt="0"/>
      <dgm:spPr/>
      <dgm:t>
        <a:bodyPr/>
        <a:lstStyle/>
        <a:p>
          <a:endParaRPr lang="es-VE"/>
        </a:p>
      </dgm:t>
    </dgm:pt>
    <dgm:pt modelId="{87635CB3-DECB-4F9C-A4BE-60C37F61B980}" type="pres">
      <dgm:prSet presAssocID="{4B0FDBFA-9510-4836-9C63-59144DEF145B}" presName="dummyConnPt" presStyleCnt="0"/>
      <dgm:spPr/>
      <dgm:t>
        <a:bodyPr/>
        <a:lstStyle/>
        <a:p>
          <a:endParaRPr lang="es-VE"/>
        </a:p>
      </dgm:t>
    </dgm:pt>
    <dgm:pt modelId="{D37D954E-7605-4544-802E-C1B3A8CD0977}" type="pres">
      <dgm:prSet presAssocID="{4B0FDBFA-9510-4836-9C63-59144DEF145B}" presName="node" presStyleLbl="node1" presStyleIdx="3" presStyleCnt="4" custLinFactNeighborX="-16500" custLinFactNeighborY="1086">
        <dgm:presLayoutVars>
          <dgm:bulletEnabled val="1"/>
        </dgm:presLayoutVars>
      </dgm:prSet>
      <dgm:spPr/>
      <dgm:t>
        <a:bodyPr/>
        <a:lstStyle/>
        <a:p>
          <a:endParaRPr lang="es-VE"/>
        </a:p>
      </dgm:t>
    </dgm:pt>
  </dgm:ptLst>
  <dgm:cxnLst>
    <dgm:cxn modelId="{760EE704-190A-4819-A3E2-88CD4BC0CB20}" srcId="{150D31AB-2FF4-48D1-A636-31EF68ECAB22}" destId="{A480F3A6-18D7-40B9-A826-B3EDB08125B0}" srcOrd="1" destOrd="0" parTransId="{F13B0891-3DC9-44FB-B4C6-5D9208A765CC}" sibTransId="{691C9E44-0198-4C0A-93E4-8576CCAAB608}"/>
    <dgm:cxn modelId="{0442CCA0-2B1E-43B2-ACDE-7922338F4DE6}" type="presOf" srcId="{A7F67CDE-C95A-4A3C-9092-6A2593DB015D}" destId="{CE043B75-B571-4613-A571-F54F43DA8181}" srcOrd="0" destOrd="0" presId="urn:microsoft.com/office/officeart/2005/8/layout/bProcess4"/>
    <dgm:cxn modelId="{B8F42024-602C-47BC-B4E0-D2FAD82D2A12}" type="presOf" srcId="{691C9E44-0198-4C0A-93E4-8576CCAAB608}" destId="{8F90E0D2-E565-4DE2-AC3A-3896028E20EF}" srcOrd="0" destOrd="0" presId="urn:microsoft.com/office/officeart/2005/8/layout/bProcess4"/>
    <dgm:cxn modelId="{91395E54-32B6-4B6C-AEA0-F9D9D71F1659}" type="presOf" srcId="{58FCD0B3-E4ED-47C4-96C3-0D586DF8A20A}" destId="{2240C4BF-C430-4358-8E1C-4F9073A8B2ED}" srcOrd="0" destOrd="0" presId="urn:microsoft.com/office/officeart/2005/8/layout/bProcess4"/>
    <dgm:cxn modelId="{D02D98E7-BF1C-4860-BD8B-0983063B9252}" srcId="{150D31AB-2FF4-48D1-A636-31EF68ECAB22}" destId="{357AD17F-37DF-4B71-8ECF-A88730969022}" srcOrd="0" destOrd="0" parTransId="{605CF788-EC4B-48B2-B159-8A587F78159A}" sibTransId="{C36F38F4-598D-45BE-B9D6-6494E077B8B3}"/>
    <dgm:cxn modelId="{BFC670CF-E469-4DB5-813A-B1605426B624}" type="presOf" srcId="{C36F38F4-598D-45BE-B9D6-6494E077B8B3}" destId="{95AD930B-D823-4F88-AD3D-32FDC093CFA4}" srcOrd="0" destOrd="0" presId="urn:microsoft.com/office/officeart/2005/8/layout/bProcess4"/>
    <dgm:cxn modelId="{017E06F5-0DBF-4338-83C5-2A601EBBF853}" srcId="{150D31AB-2FF4-48D1-A636-31EF68ECAB22}" destId="{4B0FDBFA-9510-4836-9C63-59144DEF145B}" srcOrd="3" destOrd="0" parTransId="{DFB64A0C-E404-4EF5-B715-E02808F60DEC}" sibTransId="{B9F8227B-8BD0-4BB2-9051-41529A9A5854}"/>
    <dgm:cxn modelId="{8B2544E7-EE90-47DD-92AC-7E56F8331A59}" type="presOf" srcId="{A480F3A6-18D7-40B9-A826-B3EDB08125B0}" destId="{78A09AEB-9596-4111-8B0F-8F21825D8DA6}" srcOrd="0" destOrd="0" presId="urn:microsoft.com/office/officeart/2005/8/layout/bProcess4"/>
    <dgm:cxn modelId="{6CF76B28-662C-422A-B8C3-F29B51D9F9B2}" srcId="{150D31AB-2FF4-48D1-A636-31EF68ECAB22}" destId="{A7F67CDE-C95A-4A3C-9092-6A2593DB015D}" srcOrd="2" destOrd="0" parTransId="{3EA1ED55-49EB-48BB-B405-427B261DF3BC}" sibTransId="{58FCD0B3-E4ED-47C4-96C3-0D586DF8A20A}"/>
    <dgm:cxn modelId="{3E147875-CA1D-40D8-84C4-386806C7A8A9}" type="presOf" srcId="{357AD17F-37DF-4B71-8ECF-A88730969022}" destId="{63D7FA89-A238-4E3B-8F29-6FBE5E7CAA90}" srcOrd="0" destOrd="0" presId="urn:microsoft.com/office/officeart/2005/8/layout/bProcess4"/>
    <dgm:cxn modelId="{9661A7D9-09DE-4A15-9869-E5255CE3F560}" type="presOf" srcId="{150D31AB-2FF4-48D1-A636-31EF68ECAB22}" destId="{C16BD8DD-E025-41A1-A603-3DA2EE88F9F2}" srcOrd="0" destOrd="0" presId="urn:microsoft.com/office/officeart/2005/8/layout/bProcess4"/>
    <dgm:cxn modelId="{10C879CF-0204-470A-9124-850FA5A03007}" type="presOf" srcId="{4B0FDBFA-9510-4836-9C63-59144DEF145B}" destId="{D37D954E-7605-4544-802E-C1B3A8CD0977}" srcOrd="0" destOrd="0" presId="urn:microsoft.com/office/officeart/2005/8/layout/bProcess4"/>
    <dgm:cxn modelId="{5CC79C94-494A-4064-B230-C75210700F58}" type="presParOf" srcId="{C16BD8DD-E025-41A1-A603-3DA2EE88F9F2}" destId="{49B1A1E7-A10C-4D0E-AD97-CF0843B29AF5}" srcOrd="0" destOrd="0" presId="urn:microsoft.com/office/officeart/2005/8/layout/bProcess4"/>
    <dgm:cxn modelId="{A9D3830C-60B6-467A-9F8A-DEDE6741D7CB}" type="presParOf" srcId="{49B1A1E7-A10C-4D0E-AD97-CF0843B29AF5}" destId="{46181204-660D-4885-B02B-B5708EE3E0B5}" srcOrd="0" destOrd="0" presId="urn:microsoft.com/office/officeart/2005/8/layout/bProcess4"/>
    <dgm:cxn modelId="{6EA32E64-A5F3-4880-B1D4-A90B6F57B9F6}" type="presParOf" srcId="{49B1A1E7-A10C-4D0E-AD97-CF0843B29AF5}" destId="{63D7FA89-A238-4E3B-8F29-6FBE5E7CAA90}" srcOrd="1" destOrd="0" presId="urn:microsoft.com/office/officeart/2005/8/layout/bProcess4"/>
    <dgm:cxn modelId="{4CC9807A-84E1-4E99-A541-D00D9B8EE1AA}" type="presParOf" srcId="{C16BD8DD-E025-41A1-A603-3DA2EE88F9F2}" destId="{95AD930B-D823-4F88-AD3D-32FDC093CFA4}" srcOrd="1" destOrd="0" presId="urn:microsoft.com/office/officeart/2005/8/layout/bProcess4"/>
    <dgm:cxn modelId="{54331A11-42B8-44C6-A37C-14E1FF8D07AF}" type="presParOf" srcId="{C16BD8DD-E025-41A1-A603-3DA2EE88F9F2}" destId="{67C52311-8EA7-4F59-862D-40CE84522862}" srcOrd="2" destOrd="0" presId="urn:microsoft.com/office/officeart/2005/8/layout/bProcess4"/>
    <dgm:cxn modelId="{29912D4D-BD0D-4EFF-8C27-60613AC35192}" type="presParOf" srcId="{67C52311-8EA7-4F59-862D-40CE84522862}" destId="{DF723511-6540-4BB4-80EE-5AF0CAFACB4A}" srcOrd="0" destOrd="0" presId="urn:microsoft.com/office/officeart/2005/8/layout/bProcess4"/>
    <dgm:cxn modelId="{497395F8-FB9C-4C6A-968A-60E4E5C2D500}" type="presParOf" srcId="{67C52311-8EA7-4F59-862D-40CE84522862}" destId="{78A09AEB-9596-4111-8B0F-8F21825D8DA6}" srcOrd="1" destOrd="0" presId="urn:microsoft.com/office/officeart/2005/8/layout/bProcess4"/>
    <dgm:cxn modelId="{4A446BC6-FCE1-432F-95C9-F6046FBBE7A5}" type="presParOf" srcId="{C16BD8DD-E025-41A1-A603-3DA2EE88F9F2}" destId="{8F90E0D2-E565-4DE2-AC3A-3896028E20EF}" srcOrd="3" destOrd="0" presId="urn:microsoft.com/office/officeart/2005/8/layout/bProcess4"/>
    <dgm:cxn modelId="{2A085AD6-38CC-4205-930E-9F052DF8366E}" type="presParOf" srcId="{C16BD8DD-E025-41A1-A603-3DA2EE88F9F2}" destId="{565BBE53-1185-4E28-AC0A-6F1D561E5DA1}" srcOrd="4" destOrd="0" presId="urn:microsoft.com/office/officeart/2005/8/layout/bProcess4"/>
    <dgm:cxn modelId="{FD78513E-649B-40BB-971A-D84382761AA2}" type="presParOf" srcId="{565BBE53-1185-4E28-AC0A-6F1D561E5DA1}" destId="{6FC43D35-1E07-43C1-AB79-981E9A4DE6A9}" srcOrd="0" destOrd="0" presId="urn:microsoft.com/office/officeart/2005/8/layout/bProcess4"/>
    <dgm:cxn modelId="{AD8F420D-7955-4F2D-A155-56A5C10A393B}" type="presParOf" srcId="{565BBE53-1185-4E28-AC0A-6F1D561E5DA1}" destId="{CE043B75-B571-4613-A571-F54F43DA8181}" srcOrd="1" destOrd="0" presId="urn:microsoft.com/office/officeart/2005/8/layout/bProcess4"/>
    <dgm:cxn modelId="{A224EB1C-7932-4920-ACBE-6F06187A538D}" type="presParOf" srcId="{C16BD8DD-E025-41A1-A603-3DA2EE88F9F2}" destId="{2240C4BF-C430-4358-8E1C-4F9073A8B2ED}" srcOrd="5" destOrd="0" presId="urn:microsoft.com/office/officeart/2005/8/layout/bProcess4"/>
    <dgm:cxn modelId="{BFF8C4C9-E191-4D79-ADAC-2CF4891F4319}" type="presParOf" srcId="{C16BD8DD-E025-41A1-A603-3DA2EE88F9F2}" destId="{5E278F25-A908-4E7A-B948-510BF30627CF}" srcOrd="6" destOrd="0" presId="urn:microsoft.com/office/officeart/2005/8/layout/bProcess4"/>
    <dgm:cxn modelId="{A365919A-5C6B-4175-BB2F-535D67D20977}" type="presParOf" srcId="{5E278F25-A908-4E7A-B948-510BF30627CF}" destId="{87635CB3-DECB-4F9C-A4BE-60C37F61B980}" srcOrd="0" destOrd="0" presId="urn:microsoft.com/office/officeart/2005/8/layout/bProcess4"/>
    <dgm:cxn modelId="{3020D830-8E7B-4A98-B8A0-738CA95924E8}" type="presParOf" srcId="{5E278F25-A908-4E7A-B948-510BF30627CF}" destId="{D37D954E-7605-4544-802E-C1B3A8CD0977}"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DF4C7FD-9B9B-4063-8F3D-5D7A061A580C}" type="doc">
      <dgm:prSet loTypeId="urn:microsoft.com/office/officeart/2008/layout/LinedList" loCatId="list" qsTypeId="urn:microsoft.com/office/officeart/2005/8/quickstyle/simple1" qsCatId="simple" csTypeId="urn:microsoft.com/office/officeart/2005/8/colors/accent2_4" csCatId="accent2" phldr="1"/>
      <dgm:spPr/>
      <dgm:t>
        <a:bodyPr/>
        <a:lstStyle/>
        <a:p>
          <a:endParaRPr lang="es-VE"/>
        </a:p>
      </dgm:t>
    </dgm:pt>
    <dgm:pt modelId="{975E9758-DB41-4319-A65E-56FE2D6C227E}">
      <dgm:prSet phldrT="[Texto]" custT="1"/>
      <dgm:spPr/>
      <dgm:t>
        <a:bodyPr/>
        <a:lstStyle/>
        <a:p>
          <a:r>
            <a:rPr lang="es-VE" sz="2000" b="1" dirty="0">
              <a:solidFill>
                <a:srgbClr val="C00000"/>
              </a:solidFill>
              <a:latin typeface="+mn-lt"/>
            </a:rPr>
            <a:t>CARRERAS</a:t>
          </a:r>
        </a:p>
      </dgm:t>
    </dgm:pt>
    <dgm:pt modelId="{39D79B34-865B-44C9-BA3D-733707740CEA}" type="parTrans" cxnId="{EF5DDA63-0525-477A-96D0-9A0B7003D9A6}">
      <dgm:prSet/>
      <dgm:spPr/>
      <dgm:t>
        <a:bodyPr/>
        <a:lstStyle/>
        <a:p>
          <a:endParaRPr lang="es-VE" sz="2000">
            <a:latin typeface="+mn-lt"/>
          </a:endParaRPr>
        </a:p>
      </dgm:t>
    </dgm:pt>
    <dgm:pt modelId="{72F9298C-42A3-458B-9B2F-C6972170BAD4}" type="sibTrans" cxnId="{EF5DDA63-0525-477A-96D0-9A0B7003D9A6}">
      <dgm:prSet/>
      <dgm:spPr/>
      <dgm:t>
        <a:bodyPr/>
        <a:lstStyle/>
        <a:p>
          <a:endParaRPr lang="es-VE" sz="2000">
            <a:latin typeface="+mn-lt"/>
          </a:endParaRPr>
        </a:p>
      </dgm:t>
    </dgm:pt>
    <dgm:pt modelId="{BD476FCF-91CD-4431-91F4-362B50D82EE9}">
      <dgm:prSet phldrT="[Texto]" custT="1"/>
      <dgm:spPr/>
      <dgm:t>
        <a:bodyPr/>
        <a:lstStyle/>
        <a:p>
          <a:r>
            <a:rPr lang="es-VE" sz="2000" dirty="0">
              <a:ln/>
              <a:latin typeface="+mn-lt"/>
            </a:rPr>
            <a:t>Administración de Empresas</a:t>
          </a:r>
          <a:endParaRPr lang="es-VE" sz="2000" dirty="0">
            <a:latin typeface="+mn-lt"/>
          </a:endParaRPr>
        </a:p>
      </dgm:t>
    </dgm:pt>
    <dgm:pt modelId="{1F33CBC7-F435-4B03-857A-6B6830E5E360}" type="parTrans" cxnId="{E9EFB3CD-A220-4255-98A9-5442C917BE7E}">
      <dgm:prSet/>
      <dgm:spPr/>
      <dgm:t>
        <a:bodyPr/>
        <a:lstStyle/>
        <a:p>
          <a:endParaRPr lang="es-VE" sz="2000">
            <a:latin typeface="+mn-lt"/>
          </a:endParaRPr>
        </a:p>
      </dgm:t>
    </dgm:pt>
    <dgm:pt modelId="{E02BD849-5507-4490-B856-E796A5F18091}" type="sibTrans" cxnId="{E9EFB3CD-A220-4255-98A9-5442C917BE7E}">
      <dgm:prSet/>
      <dgm:spPr/>
      <dgm:t>
        <a:bodyPr/>
        <a:lstStyle/>
        <a:p>
          <a:endParaRPr lang="es-VE" sz="2000">
            <a:latin typeface="+mn-lt"/>
          </a:endParaRPr>
        </a:p>
      </dgm:t>
    </dgm:pt>
    <dgm:pt modelId="{BD931CE7-5F4B-465B-86CC-68F09ECF10E2}">
      <dgm:prSet phldrT="[Texto]" custT="1"/>
      <dgm:spPr/>
      <dgm:t>
        <a:bodyPr/>
        <a:lstStyle/>
        <a:p>
          <a:r>
            <a:rPr lang="es-VE" sz="2000" dirty="0">
              <a:ln/>
              <a:latin typeface="+mn-lt"/>
            </a:rPr>
            <a:t>Contaduría </a:t>
          </a:r>
          <a:endParaRPr lang="es-VE" sz="2000" dirty="0">
            <a:latin typeface="+mn-lt"/>
          </a:endParaRPr>
        </a:p>
      </dgm:t>
    </dgm:pt>
    <dgm:pt modelId="{3279CACC-A5E2-4F2E-80DF-460FF08D43DE}" type="parTrans" cxnId="{DE65BB45-246B-4837-A3A9-2CA9A9F10623}">
      <dgm:prSet/>
      <dgm:spPr/>
      <dgm:t>
        <a:bodyPr/>
        <a:lstStyle/>
        <a:p>
          <a:endParaRPr lang="es-VE" sz="2000">
            <a:latin typeface="+mn-lt"/>
          </a:endParaRPr>
        </a:p>
      </dgm:t>
    </dgm:pt>
    <dgm:pt modelId="{AB17C010-D36E-4391-B4C4-375439D889CB}" type="sibTrans" cxnId="{DE65BB45-246B-4837-A3A9-2CA9A9F10623}">
      <dgm:prSet/>
      <dgm:spPr/>
      <dgm:t>
        <a:bodyPr/>
        <a:lstStyle/>
        <a:p>
          <a:endParaRPr lang="es-VE" sz="2000">
            <a:latin typeface="+mn-lt"/>
          </a:endParaRPr>
        </a:p>
      </dgm:t>
    </dgm:pt>
    <dgm:pt modelId="{D56FCE0D-A71E-41D6-9698-8EA5A6A0744B}">
      <dgm:prSet phldrT="[Texto]" custT="1"/>
      <dgm:spPr/>
      <dgm:t>
        <a:bodyPr/>
        <a:lstStyle/>
        <a:p>
          <a:r>
            <a:rPr lang="es-VE" sz="2000" dirty="0">
              <a:ln/>
              <a:latin typeface="+mn-lt"/>
            </a:rPr>
            <a:t>Ciencias Sociales </a:t>
          </a:r>
          <a:endParaRPr lang="es-VE" sz="2000" dirty="0">
            <a:latin typeface="+mn-lt"/>
          </a:endParaRPr>
        </a:p>
      </dgm:t>
    </dgm:pt>
    <dgm:pt modelId="{1D993F2C-6C26-4FE7-9CD2-883B53FA83E7}" type="parTrans" cxnId="{B1B031E4-C3A9-41A6-A299-E7B54C029C52}">
      <dgm:prSet/>
      <dgm:spPr/>
      <dgm:t>
        <a:bodyPr/>
        <a:lstStyle/>
        <a:p>
          <a:endParaRPr lang="es-VE" sz="2000">
            <a:latin typeface="+mn-lt"/>
          </a:endParaRPr>
        </a:p>
      </dgm:t>
    </dgm:pt>
    <dgm:pt modelId="{9E6FE081-05C7-4E31-BF7A-CEA84BF85059}" type="sibTrans" cxnId="{B1B031E4-C3A9-41A6-A299-E7B54C029C52}">
      <dgm:prSet/>
      <dgm:spPr/>
      <dgm:t>
        <a:bodyPr/>
        <a:lstStyle/>
        <a:p>
          <a:endParaRPr lang="es-VE" sz="2000">
            <a:latin typeface="+mn-lt"/>
          </a:endParaRPr>
        </a:p>
      </dgm:t>
    </dgm:pt>
    <dgm:pt modelId="{97F54AAE-6223-4AE5-B4C0-9551B28B400C}">
      <dgm:prSet phldrT="[Texto]" custT="1"/>
      <dgm:spPr/>
      <dgm:t>
        <a:bodyPr/>
        <a:lstStyle/>
        <a:p>
          <a:r>
            <a:rPr lang="es-VE" sz="2000" dirty="0">
              <a:ln/>
              <a:latin typeface="+mn-lt"/>
            </a:rPr>
            <a:t>Relaciones Industriales</a:t>
          </a:r>
          <a:endParaRPr lang="es-VE" sz="2000" dirty="0">
            <a:latin typeface="+mn-lt"/>
          </a:endParaRPr>
        </a:p>
      </dgm:t>
    </dgm:pt>
    <dgm:pt modelId="{CF4397E7-517B-4EAB-924C-E59594C85195}" type="parTrans" cxnId="{589C8327-0CF7-4B69-AC90-08A53E16CA23}">
      <dgm:prSet/>
      <dgm:spPr/>
      <dgm:t>
        <a:bodyPr/>
        <a:lstStyle/>
        <a:p>
          <a:endParaRPr lang="es-VE" sz="2000">
            <a:latin typeface="+mn-lt"/>
          </a:endParaRPr>
        </a:p>
      </dgm:t>
    </dgm:pt>
    <dgm:pt modelId="{B158A9D1-2EEB-45EA-902B-BF12783AA0EE}" type="sibTrans" cxnId="{589C8327-0CF7-4B69-AC90-08A53E16CA23}">
      <dgm:prSet/>
      <dgm:spPr/>
      <dgm:t>
        <a:bodyPr/>
        <a:lstStyle/>
        <a:p>
          <a:endParaRPr lang="es-VE" sz="2000">
            <a:latin typeface="+mn-lt"/>
          </a:endParaRPr>
        </a:p>
      </dgm:t>
    </dgm:pt>
    <dgm:pt modelId="{2FC9CA0C-02EB-4EDF-8984-40E0531497B5}">
      <dgm:prSet phldrT="[Texto]" custT="1"/>
      <dgm:spPr/>
      <dgm:t>
        <a:bodyPr/>
        <a:lstStyle/>
        <a:p>
          <a:r>
            <a:rPr lang="es-VE" sz="2000">
              <a:ln/>
              <a:latin typeface="+mn-lt"/>
            </a:rPr>
            <a:t>Economía</a:t>
          </a:r>
          <a:endParaRPr lang="es-VE" sz="2000" dirty="0">
            <a:latin typeface="+mn-lt"/>
          </a:endParaRPr>
        </a:p>
      </dgm:t>
    </dgm:pt>
    <dgm:pt modelId="{68F3D017-CE48-4E60-9255-B95C37200EF7}" type="parTrans" cxnId="{D09030B2-AFA4-44E7-B57B-7BB88473F463}">
      <dgm:prSet/>
      <dgm:spPr/>
      <dgm:t>
        <a:bodyPr/>
        <a:lstStyle/>
        <a:p>
          <a:endParaRPr lang="es-VE" sz="2000">
            <a:latin typeface="+mn-lt"/>
          </a:endParaRPr>
        </a:p>
      </dgm:t>
    </dgm:pt>
    <dgm:pt modelId="{A6AA181A-A00B-44C7-9704-2F80DE2877BD}" type="sibTrans" cxnId="{D09030B2-AFA4-44E7-B57B-7BB88473F463}">
      <dgm:prSet/>
      <dgm:spPr/>
      <dgm:t>
        <a:bodyPr/>
        <a:lstStyle/>
        <a:p>
          <a:endParaRPr lang="es-VE" sz="2000">
            <a:latin typeface="+mn-lt"/>
          </a:endParaRPr>
        </a:p>
      </dgm:t>
    </dgm:pt>
    <dgm:pt modelId="{16023959-8414-4935-B97C-816791A415B1}">
      <dgm:prSet custT="1"/>
      <dgm:spPr/>
      <dgm:t>
        <a:bodyPr/>
        <a:lstStyle/>
        <a:p>
          <a:r>
            <a:rPr lang="es-VE" sz="2000">
              <a:ln/>
              <a:latin typeface="+mn-lt"/>
            </a:rPr>
            <a:t>Comunicación Social </a:t>
          </a:r>
          <a:endParaRPr lang="es-VE" sz="2000" dirty="0">
            <a:ln/>
            <a:latin typeface="+mn-lt"/>
          </a:endParaRPr>
        </a:p>
      </dgm:t>
    </dgm:pt>
    <dgm:pt modelId="{3A315B83-08D6-492B-BD50-214E5FFA93CA}" type="parTrans" cxnId="{A8C094BF-CA93-465D-9BD6-F6EF8BE82337}">
      <dgm:prSet/>
      <dgm:spPr/>
      <dgm:t>
        <a:bodyPr/>
        <a:lstStyle/>
        <a:p>
          <a:endParaRPr lang="es-VE" sz="2000">
            <a:latin typeface="+mn-lt"/>
          </a:endParaRPr>
        </a:p>
      </dgm:t>
    </dgm:pt>
    <dgm:pt modelId="{3DA226FF-C08E-4A6D-AE46-8840B192CA5C}" type="sibTrans" cxnId="{A8C094BF-CA93-465D-9BD6-F6EF8BE82337}">
      <dgm:prSet/>
      <dgm:spPr/>
      <dgm:t>
        <a:bodyPr/>
        <a:lstStyle/>
        <a:p>
          <a:endParaRPr lang="es-VE" sz="2000">
            <a:latin typeface="+mn-lt"/>
          </a:endParaRPr>
        </a:p>
      </dgm:t>
    </dgm:pt>
    <dgm:pt modelId="{C0AD8C2C-4670-4354-88B0-90E897AE409E}">
      <dgm:prSet custT="1"/>
      <dgm:spPr/>
      <dgm:t>
        <a:bodyPr/>
        <a:lstStyle/>
        <a:p>
          <a:r>
            <a:rPr lang="es-VE" sz="2000">
              <a:ln/>
              <a:latin typeface="+mn-lt"/>
            </a:rPr>
            <a:t>Educación </a:t>
          </a:r>
          <a:endParaRPr lang="es-VE" sz="2000" dirty="0">
            <a:ln/>
            <a:latin typeface="+mn-lt"/>
          </a:endParaRPr>
        </a:p>
      </dgm:t>
    </dgm:pt>
    <dgm:pt modelId="{0572C935-488C-4E15-AC6C-3E0C03A7033F}" type="parTrans" cxnId="{57DCF4B9-39BB-49BF-8F83-7E2FEFA802BF}">
      <dgm:prSet/>
      <dgm:spPr/>
      <dgm:t>
        <a:bodyPr/>
        <a:lstStyle/>
        <a:p>
          <a:endParaRPr lang="es-VE" sz="2000">
            <a:latin typeface="+mn-lt"/>
          </a:endParaRPr>
        </a:p>
      </dgm:t>
    </dgm:pt>
    <dgm:pt modelId="{C0ED60F2-FF8A-4241-969C-FD92CDF8F7DE}" type="sibTrans" cxnId="{57DCF4B9-39BB-49BF-8F83-7E2FEFA802BF}">
      <dgm:prSet/>
      <dgm:spPr/>
      <dgm:t>
        <a:bodyPr/>
        <a:lstStyle/>
        <a:p>
          <a:endParaRPr lang="es-VE" sz="2000">
            <a:latin typeface="+mn-lt"/>
          </a:endParaRPr>
        </a:p>
      </dgm:t>
    </dgm:pt>
    <dgm:pt modelId="{CBA51E93-2487-4234-B58A-C8209F5356AF}">
      <dgm:prSet custT="1"/>
      <dgm:spPr/>
      <dgm:t>
        <a:bodyPr/>
        <a:lstStyle/>
        <a:p>
          <a:r>
            <a:rPr lang="es-VE" sz="2000">
              <a:ln/>
              <a:latin typeface="+mn-lt"/>
            </a:rPr>
            <a:t>Letras </a:t>
          </a:r>
          <a:endParaRPr lang="es-VE" sz="2000" dirty="0">
            <a:ln/>
            <a:latin typeface="+mn-lt"/>
          </a:endParaRPr>
        </a:p>
      </dgm:t>
    </dgm:pt>
    <dgm:pt modelId="{5731409C-3977-412D-BE9D-3E998A4ACA59}" type="parTrans" cxnId="{5E55C465-2621-409D-9E5A-8AF05141312D}">
      <dgm:prSet/>
      <dgm:spPr/>
      <dgm:t>
        <a:bodyPr/>
        <a:lstStyle/>
        <a:p>
          <a:endParaRPr lang="es-VE" sz="2000">
            <a:latin typeface="+mn-lt"/>
          </a:endParaRPr>
        </a:p>
      </dgm:t>
    </dgm:pt>
    <dgm:pt modelId="{F78ACCED-7806-485D-83A9-043D8C0BFAD2}" type="sibTrans" cxnId="{5E55C465-2621-409D-9E5A-8AF05141312D}">
      <dgm:prSet/>
      <dgm:spPr/>
      <dgm:t>
        <a:bodyPr/>
        <a:lstStyle/>
        <a:p>
          <a:endParaRPr lang="es-VE" sz="2000">
            <a:latin typeface="+mn-lt"/>
          </a:endParaRPr>
        </a:p>
      </dgm:t>
    </dgm:pt>
    <dgm:pt modelId="{7E07B0CA-174E-4BB3-9CB1-AF30395F007B}">
      <dgm:prSet custT="1"/>
      <dgm:spPr/>
      <dgm:t>
        <a:bodyPr/>
        <a:lstStyle/>
        <a:p>
          <a:r>
            <a:rPr lang="es-VE" sz="2000">
              <a:ln/>
              <a:latin typeface="+mn-lt"/>
            </a:rPr>
            <a:t>Filosofía</a:t>
          </a:r>
          <a:endParaRPr lang="es-VE" sz="2000" dirty="0">
            <a:ln/>
            <a:latin typeface="+mn-lt"/>
          </a:endParaRPr>
        </a:p>
      </dgm:t>
    </dgm:pt>
    <dgm:pt modelId="{3C501B5D-985D-490B-9AE7-E3D78AF4DCFB}" type="parTrans" cxnId="{3334F585-2EF3-41FF-BC51-95044B292B9C}">
      <dgm:prSet/>
      <dgm:spPr/>
      <dgm:t>
        <a:bodyPr/>
        <a:lstStyle/>
        <a:p>
          <a:endParaRPr lang="es-VE" sz="2000">
            <a:latin typeface="+mn-lt"/>
          </a:endParaRPr>
        </a:p>
      </dgm:t>
    </dgm:pt>
    <dgm:pt modelId="{B6540760-2C68-49AA-A525-57B913BB5CF0}" type="sibTrans" cxnId="{3334F585-2EF3-41FF-BC51-95044B292B9C}">
      <dgm:prSet/>
      <dgm:spPr/>
      <dgm:t>
        <a:bodyPr/>
        <a:lstStyle/>
        <a:p>
          <a:endParaRPr lang="es-VE" sz="2000">
            <a:latin typeface="+mn-lt"/>
          </a:endParaRPr>
        </a:p>
      </dgm:t>
    </dgm:pt>
    <dgm:pt modelId="{872D25F1-6418-40C7-B84B-6137A6B1BFB9}">
      <dgm:prSet custT="1"/>
      <dgm:spPr/>
      <dgm:t>
        <a:bodyPr/>
        <a:lstStyle/>
        <a:p>
          <a:r>
            <a:rPr lang="es-VE" sz="2000">
              <a:ln/>
              <a:latin typeface="+mn-lt"/>
            </a:rPr>
            <a:t>Psicología </a:t>
          </a:r>
          <a:endParaRPr lang="es-VE" sz="2000" dirty="0">
            <a:ln/>
            <a:latin typeface="+mn-lt"/>
          </a:endParaRPr>
        </a:p>
      </dgm:t>
    </dgm:pt>
    <dgm:pt modelId="{D40C3F74-59F0-4A92-944C-53A3CE548727}" type="parTrans" cxnId="{C8799F7C-B97F-4BB3-A8D1-8B4D19E1C80F}">
      <dgm:prSet/>
      <dgm:spPr/>
      <dgm:t>
        <a:bodyPr/>
        <a:lstStyle/>
        <a:p>
          <a:endParaRPr lang="es-VE" sz="2000">
            <a:latin typeface="+mn-lt"/>
          </a:endParaRPr>
        </a:p>
      </dgm:t>
    </dgm:pt>
    <dgm:pt modelId="{358C7038-94C6-4D99-B99A-699E7E9B01EF}" type="sibTrans" cxnId="{C8799F7C-B97F-4BB3-A8D1-8B4D19E1C80F}">
      <dgm:prSet/>
      <dgm:spPr/>
      <dgm:t>
        <a:bodyPr/>
        <a:lstStyle/>
        <a:p>
          <a:endParaRPr lang="es-VE" sz="2000">
            <a:latin typeface="+mn-lt"/>
          </a:endParaRPr>
        </a:p>
      </dgm:t>
    </dgm:pt>
    <dgm:pt modelId="{81CED1AA-1E4E-4E63-9DB8-AF43489A9712}">
      <dgm:prSet custT="1"/>
      <dgm:spPr/>
      <dgm:t>
        <a:bodyPr/>
        <a:lstStyle/>
        <a:p>
          <a:r>
            <a:rPr lang="es-VE" sz="2000">
              <a:ln/>
              <a:latin typeface="+mn-lt"/>
            </a:rPr>
            <a:t>Derecho </a:t>
          </a:r>
          <a:endParaRPr lang="es-VE" sz="2000" dirty="0">
            <a:ln/>
            <a:latin typeface="+mn-lt"/>
          </a:endParaRPr>
        </a:p>
      </dgm:t>
    </dgm:pt>
    <dgm:pt modelId="{0CF31C1B-8F40-4D14-9847-26133D1CFCFA}" type="parTrans" cxnId="{CBE63702-B2C3-43F1-9F95-8F22F0F66538}">
      <dgm:prSet/>
      <dgm:spPr/>
      <dgm:t>
        <a:bodyPr/>
        <a:lstStyle/>
        <a:p>
          <a:endParaRPr lang="es-VE" sz="2000">
            <a:latin typeface="+mn-lt"/>
          </a:endParaRPr>
        </a:p>
      </dgm:t>
    </dgm:pt>
    <dgm:pt modelId="{892DBDCD-E7E2-40B2-8443-85E091D63A6F}" type="sibTrans" cxnId="{CBE63702-B2C3-43F1-9F95-8F22F0F66538}">
      <dgm:prSet/>
      <dgm:spPr/>
      <dgm:t>
        <a:bodyPr/>
        <a:lstStyle/>
        <a:p>
          <a:endParaRPr lang="es-VE" sz="2000">
            <a:latin typeface="+mn-lt"/>
          </a:endParaRPr>
        </a:p>
      </dgm:t>
    </dgm:pt>
    <dgm:pt modelId="{8F64FC09-485F-4C34-81EE-E42EF2A2F5C9}">
      <dgm:prSet custT="1"/>
      <dgm:spPr/>
      <dgm:t>
        <a:bodyPr/>
        <a:lstStyle/>
        <a:p>
          <a:r>
            <a:rPr lang="es-VE" sz="2000">
              <a:ln/>
              <a:latin typeface="+mn-lt"/>
            </a:rPr>
            <a:t>Ingeniería Civil</a:t>
          </a:r>
          <a:endParaRPr lang="es-VE" sz="2000" dirty="0">
            <a:ln/>
            <a:latin typeface="+mn-lt"/>
          </a:endParaRPr>
        </a:p>
      </dgm:t>
    </dgm:pt>
    <dgm:pt modelId="{BF470CFA-9006-4C60-B851-86970E0BA140}" type="parTrans" cxnId="{E49AE86A-2CB8-460B-BC13-8C3663FA2650}">
      <dgm:prSet/>
      <dgm:spPr/>
      <dgm:t>
        <a:bodyPr/>
        <a:lstStyle/>
        <a:p>
          <a:endParaRPr lang="es-VE" sz="2000">
            <a:latin typeface="+mn-lt"/>
          </a:endParaRPr>
        </a:p>
      </dgm:t>
    </dgm:pt>
    <dgm:pt modelId="{B861BBC4-5D19-48FC-9BB1-330F4F9CE7B5}" type="sibTrans" cxnId="{E49AE86A-2CB8-460B-BC13-8C3663FA2650}">
      <dgm:prSet/>
      <dgm:spPr/>
      <dgm:t>
        <a:bodyPr/>
        <a:lstStyle/>
        <a:p>
          <a:endParaRPr lang="es-VE" sz="2000">
            <a:latin typeface="+mn-lt"/>
          </a:endParaRPr>
        </a:p>
      </dgm:t>
    </dgm:pt>
    <dgm:pt modelId="{64625990-19AE-405F-981A-4FCAE1B77CDE}">
      <dgm:prSet custT="1"/>
      <dgm:spPr/>
      <dgm:t>
        <a:bodyPr/>
        <a:lstStyle/>
        <a:p>
          <a:r>
            <a:rPr lang="es-VE" sz="2000">
              <a:ln/>
              <a:latin typeface="+mn-lt"/>
            </a:rPr>
            <a:t>Ingeniería Industrial </a:t>
          </a:r>
          <a:endParaRPr lang="es-VE" sz="2000" dirty="0">
            <a:ln/>
            <a:latin typeface="+mn-lt"/>
          </a:endParaRPr>
        </a:p>
      </dgm:t>
    </dgm:pt>
    <dgm:pt modelId="{C11FEB57-E3E9-45A0-A207-D02D9A5601B1}" type="parTrans" cxnId="{F704FD24-0A52-45DD-AE1F-4A6890315273}">
      <dgm:prSet/>
      <dgm:spPr/>
      <dgm:t>
        <a:bodyPr/>
        <a:lstStyle/>
        <a:p>
          <a:endParaRPr lang="es-VE" sz="2000">
            <a:latin typeface="+mn-lt"/>
          </a:endParaRPr>
        </a:p>
      </dgm:t>
    </dgm:pt>
    <dgm:pt modelId="{2995DE31-B7F0-4653-8D52-F58525865976}" type="sibTrans" cxnId="{F704FD24-0A52-45DD-AE1F-4A6890315273}">
      <dgm:prSet/>
      <dgm:spPr/>
      <dgm:t>
        <a:bodyPr/>
        <a:lstStyle/>
        <a:p>
          <a:endParaRPr lang="es-VE" sz="2000">
            <a:latin typeface="+mn-lt"/>
          </a:endParaRPr>
        </a:p>
      </dgm:t>
    </dgm:pt>
    <dgm:pt modelId="{59296892-F6BB-4E11-804C-F908E8AB4399}">
      <dgm:prSet custT="1"/>
      <dgm:spPr/>
      <dgm:t>
        <a:bodyPr/>
        <a:lstStyle/>
        <a:p>
          <a:r>
            <a:rPr lang="es-VE" sz="2000">
              <a:ln/>
              <a:latin typeface="+mn-lt"/>
            </a:rPr>
            <a:t>Ingeniería en Telecomunicación</a:t>
          </a:r>
          <a:endParaRPr lang="es-VE" sz="2000" dirty="0">
            <a:ln/>
            <a:latin typeface="+mn-lt"/>
          </a:endParaRPr>
        </a:p>
      </dgm:t>
    </dgm:pt>
    <dgm:pt modelId="{AD2EB28A-D866-4E64-98DF-F2A9642DBC96}" type="parTrans" cxnId="{13E3C406-655B-4EE2-AFF0-C9002C778992}">
      <dgm:prSet/>
      <dgm:spPr/>
      <dgm:t>
        <a:bodyPr/>
        <a:lstStyle/>
        <a:p>
          <a:endParaRPr lang="es-VE" sz="2000">
            <a:latin typeface="+mn-lt"/>
          </a:endParaRPr>
        </a:p>
      </dgm:t>
    </dgm:pt>
    <dgm:pt modelId="{EE37B095-56FD-469B-82B7-7E0EC1DF8A58}" type="sibTrans" cxnId="{13E3C406-655B-4EE2-AFF0-C9002C778992}">
      <dgm:prSet/>
      <dgm:spPr/>
      <dgm:t>
        <a:bodyPr/>
        <a:lstStyle/>
        <a:p>
          <a:endParaRPr lang="es-VE" sz="2000">
            <a:latin typeface="+mn-lt"/>
          </a:endParaRPr>
        </a:p>
      </dgm:t>
    </dgm:pt>
    <dgm:pt modelId="{7B7EAFEC-F6F9-4680-8FA7-C90AA9A7E019}">
      <dgm:prSet custT="1"/>
      <dgm:spPr/>
      <dgm:t>
        <a:bodyPr/>
        <a:lstStyle/>
        <a:p>
          <a:r>
            <a:rPr lang="es-VE" sz="2000" dirty="0">
              <a:ln/>
              <a:latin typeface="+mn-lt"/>
            </a:rPr>
            <a:t>Ingeniería Informática  </a:t>
          </a:r>
        </a:p>
      </dgm:t>
    </dgm:pt>
    <dgm:pt modelId="{843CC34A-130B-4835-901E-4729CB198B31}" type="parTrans" cxnId="{7C188DB0-0EC3-45F9-9F37-4E36235080C8}">
      <dgm:prSet/>
      <dgm:spPr/>
      <dgm:t>
        <a:bodyPr/>
        <a:lstStyle/>
        <a:p>
          <a:endParaRPr lang="es-VE" sz="2000">
            <a:latin typeface="+mn-lt"/>
          </a:endParaRPr>
        </a:p>
      </dgm:t>
    </dgm:pt>
    <dgm:pt modelId="{8CE882C2-68C1-4BE8-A8B4-B858FB959B23}" type="sibTrans" cxnId="{7C188DB0-0EC3-45F9-9F37-4E36235080C8}">
      <dgm:prSet/>
      <dgm:spPr/>
      <dgm:t>
        <a:bodyPr/>
        <a:lstStyle/>
        <a:p>
          <a:endParaRPr lang="es-VE" sz="2000">
            <a:latin typeface="+mn-lt"/>
          </a:endParaRPr>
        </a:p>
      </dgm:t>
    </dgm:pt>
    <dgm:pt modelId="{E89221AF-7332-489D-A324-96D4D9C4FDB9}" type="pres">
      <dgm:prSet presAssocID="{6DF4C7FD-9B9B-4063-8F3D-5D7A061A580C}" presName="vert0" presStyleCnt="0">
        <dgm:presLayoutVars>
          <dgm:dir/>
          <dgm:animOne val="branch"/>
          <dgm:animLvl val="lvl"/>
        </dgm:presLayoutVars>
      </dgm:prSet>
      <dgm:spPr/>
      <dgm:t>
        <a:bodyPr/>
        <a:lstStyle/>
        <a:p>
          <a:endParaRPr lang="es-VE"/>
        </a:p>
      </dgm:t>
    </dgm:pt>
    <dgm:pt modelId="{3520A82F-2F19-4A53-8210-ABCF1E0ACEEF}" type="pres">
      <dgm:prSet presAssocID="{975E9758-DB41-4319-A65E-56FE2D6C227E}" presName="thickLine" presStyleLbl="alignNode1" presStyleIdx="0" presStyleCnt="1"/>
      <dgm:spPr/>
      <dgm:t>
        <a:bodyPr/>
        <a:lstStyle/>
        <a:p>
          <a:endParaRPr lang="es-VE"/>
        </a:p>
      </dgm:t>
    </dgm:pt>
    <dgm:pt modelId="{E3624EAB-9937-4C49-93A0-3D41CCAB4B85}" type="pres">
      <dgm:prSet presAssocID="{975E9758-DB41-4319-A65E-56FE2D6C227E}" presName="horz1" presStyleCnt="0"/>
      <dgm:spPr/>
    </dgm:pt>
    <dgm:pt modelId="{DDE20465-6F28-460C-B035-6AF39143B8CB}" type="pres">
      <dgm:prSet presAssocID="{975E9758-DB41-4319-A65E-56FE2D6C227E}" presName="tx1" presStyleLbl="revTx" presStyleIdx="0" presStyleCnt="16" custScaleX="206045"/>
      <dgm:spPr/>
      <dgm:t>
        <a:bodyPr/>
        <a:lstStyle/>
        <a:p>
          <a:endParaRPr lang="es-VE"/>
        </a:p>
      </dgm:t>
    </dgm:pt>
    <dgm:pt modelId="{A54DD830-D54E-4996-80DA-74BBABCF8DE6}" type="pres">
      <dgm:prSet presAssocID="{975E9758-DB41-4319-A65E-56FE2D6C227E}" presName="vert1" presStyleCnt="0"/>
      <dgm:spPr/>
    </dgm:pt>
    <dgm:pt modelId="{466B29F1-9566-40FF-BC89-EFD0E32ADA5D}" type="pres">
      <dgm:prSet presAssocID="{BD476FCF-91CD-4431-91F4-362B50D82EE9}" presName="vertSpace2a" presStyleCnt="0"/>
      <dgm:spPr/>
    </dgm:pt>
    <dgm:pt modelId="{88D54B8D-35D6-43B0-98FE-FE93B9D0C0C7}" type="pres">
      <dgm:prSet presAssocID="{BD476FCF-91CD-4431-91F4-362B50D82EE9}" presName="horz2" presStyleCnt="0"/>
      <dgm:spPr/>
    </dgm:pt>
    <dgm:pt modelId="{894E70EF-8EA0-4D8D-BAE5-E01445A956AF}" type="pres">
      <dgm:prSet presAssocID="{BD476FCF-91CD-4431-91F4-362B50D82EE9}" presName="horzSpace2" presStyleCnt="0"/>
      <dgm:spPr/>
    </dgm:pt>
    <dgm:pt modelId="{B153D0EA-8ED2-4C5E-A149-97D9C8ED6BD4}" type="pres">
      <dgm:prSet presAssocID="{BD476FCF-91CD-4431-91F4-362B50D82EE9}" presName="tx2" presStyleLbl="revTx" presStyleIdx="1" presStyleCnt="16"/>
      <dgm:spPr/>
      <dgm:t>
        <a:bodyPr/>
        <a:lstStyle/>
        <a:p>
          <a:endParaRPr lang="es-VE"/>
        </a:p>
      </dgm:t>
    </dgm:pt>
    <dgm:pt modelId="{5B29A6FC-51DE-4B47-A504-160EBDF7A229}" type="pres">
      <dgm:prSet presAssocID="{BD476FCF-91CD-4431-91F4-362B50D82EE9}" presName="vert2" presStyleCnt="0"/>
      <dgm:spPr/>
    </dgm:pt>
    <dgm:pt modelId="{644FC6EF-6E69-4B79-BF62-A3E7EA4C11E7}" type="pres">
      <dgm:prSet presAssocID="{BD476FCF-91CD-4431-91F4-362B50D82EE9}" presName="thinLine2b" presStyleLbl="callout" presStyleIdx="0" presStyleCnt="15"/>
      <dgm:spPr/>
    </dgm:pt>
    <dgm:pt modelId="{CDEAF522-9A3B-4A59-BEB8-B2420D1D82F9}" type="pres">
      <dgm:prSet presAssocID="{BD476FCF-91CD-4431-91F4-362B50D82EE9}" presName="vertSpace2b" presStyleCnt="0"/>
      <dgm:spPr/>
    </dgm:pt>
    <dgm:pt modelId="{37429C74-DE50-467B-B11F-ED34D39C18DC}" type="pres">
      <dgm:prSet presAssocID="{BD931CE7-5F4B-465B-86CC-68F09ECF10E2}" presName="horz2" presStyleCnt="0"/>
      <dgm:spPr/>
    </dgm:pt>
    <dgm:pt modelId="{7440733C-CFF3-4C0A-8BC8-1A6CC8C9AEC3}" type="pres">
      <dgm:prSet presAssocID="{BD931CE7-5F4B-465B-86CC-68F09ECF10E2}" presName="horzSpace2" presStyleCnt="0"/>
      <dgm:spPr/>
    </dgm:pt>
    <dgm:pt modelId="{91F902F0-D4DA-47CB-AD93-B5D807EDAB40}" type="pres">
      <dgm:prSet presAssocID="{BD931CE7-5F4B-465B-86CC-68F09ECF10E2}" presName="tx2" presStyleLbl="revTx" presStyleIdx="2" presStyleCnt="16"/>
      <dgm:spPr/>
      <dgm:t>
        <a:bodyPr/>
        <a:lstStyle/>
        <a:p>
          <a:endParaRPr lang="es-VE"/>
        </a:p>
      </dgm:t>
    </dgm:pt>
    <dgm:pt modelId="{76D6D247-5EA0-4806-A4ED-C719974A73A7}" type="pres">
      <dgm:prSet presAssocID="{BD931CE7-5F4B-465B-86CC-68F09ECF10E2}" presName="vert2" presStyleCnt="0"/>
      <dgm:spPr/>
    </dgm:pt>
    <dgm:pt modelId="{00B5C406-59AE-474C-AFD4-562A194D2D5A}" type="pres">
      <dgm:prSet presAssocID="{BD931CE7-5F4B-465B-86CC-68F09ECF10E2}" presName="thinLine2b" presStyleLbl="callout" presStyleIdx="1" presStyleCnt="15"/>
      <dgm:spPr/>
    </dgm:pt>
    <dgm:pt modelId="{854D799A-0323-4567-ABFD-BD4937206D67}" type="pres">
      <dgm:prSet presAssocID="{BD931CE7-5F4B-465B-86CC-68F09ECF10E2}" presName="vertSpace2b" presStyleCnt="0"/>
      <dgm:spPr/>
    </dgm:pt>
    <dgm:pt modelId="{8F71B386-0C71-4913-9923-9D2B2A2560F8}" type="pres">
      <dgm:prSet presAssocID="{D56FCE0D-A71E-41D6-9698-8EA5A6A0744B}" presName="horz2" presStyleCnt="0"/>
      <dgm:spPr/>
    </dgm:pt>
    <dgm:pt modelId="{6DB4D4A8-3F63-40F8-9C9E-71CF284B4135}" type="pres">
      <dgm:prSet presAssocID="{D56FCE0D-A71E-41D6-9698-8EA5A6A0744B}" presName="horzSpace2" presStyleCnt="0"/>
      <dgm:spPr/>
    </dgm:pt>
    <dgm:pt modelId="{564DE894-186E-46F0-A695-F6D3F491B8A4}" type="pres">
      <dgm:prSet presAssocID="{D56FCE0D-A71E-41D6-9698-8EA5A6A0744B}" presName="tx2" presStyleLbl="revTx" presStyleIdx="3" presStyleCnt="16"/>
      <dgm:spPr/>
      <dgm:t>
        <a:bodyPr/>
        <a:lstStyle/>
        <a:p>
          <a:endParaRPr lang="es-VE"/>
        </a:p>
      </dgm:t>
    </dgm:pt>
    <dgm:pt modelId="{7E7632BF-7223-45F1-8BE1-6DF1073A2BE3}" type="pres">
      <dgm:prSet presAssocID="{D56FCE0D-A71E-41D6-9698-8EA5A6A0744B}" presName="vert2" presStyleCnt="0"/>
      <dgm:spPr/>
    </dgm:pt>
    <dgm:pt modelId="{B4414414-F1D8-4746-8877-CCD948E935A2}" type="pres">
      <dgm:prSet presAssocID="{D56FCE0D-A71E-41D6-9698-8EA5A6A0744B}" presName="thinLine2b" presStyleLbl="callout" presStyleIdx="2" presStyleCnt="15"/>
      <dgm:spPr/>
    </dgm:pt>
    <dgm:pt modelId="{56487069-22B7-4C77-9F02-22B7D50759E6}" type="pres">
      <dgm:prSet presAssocID="{D56FCE0D-A71E-41D6-9698-8EA5A6A0744B}" presName="vertSpace2b" presStyleCnt="0"/>
      <dgm:spPr/>
    </dgm:pt>
    <dgm:pt modelId="{F03F35DD-F019-41C3-B307-8875C16E764B}" type="pres">
      <dgm:prSet presAssocID="{97F54AAE-6223-4AE5-B4C0-9551B28B400C}" presName="horz2" presStyleCnt="0"/>
      <dgm:spPr/>
    </dgm:pt>
    <dgm:pt modelId="{9779C6CD-13B6-4DE0-8516-499257F052D3}" type="pres">
      <dgm:prSet presAssocID="{97F54AAE-6223-4AE5-B4C0-9551B28B400C}" presName="horzSpace2" presStyleCnt="0"/>
      <dgm:spPr/>
    </dgm:pt>
    <dgm:pt modelId="{9C0D826D-00CC-4240-979B-252F079FDD1A}" type="pres">
      <dgm:prSet presAssocID="{97F54AAE-6223-4AE5-B4C0-9551B28B400C}" presName="tx2" presStyleLbl="revTx" presStyleIdx="4" presStyleCnt="16"/>
      <dgm:spPr/>
      <dgm:t>
        <a:bodyPr/>
        <a:lstStyle/>
        <a:p>
          <a:endParaRPr lang="es-VE"/>
        </a:p>
      </dgm:t>
    </dgm:pt>
    <dgm:pt modelId="{CCD07121-3672-4CE1-8859-FE722AD97608}" type="pres">
      <dgm:prSet presAssocID="{97F54AAE-6223-4AE5-B4C0-9551B28B400C}" presName="vert2" presStyleCnt="0"/>
      <dgm:spPr/>
    </dgm:pt>
    <dgm:pt modelId="{BCA9F2D8-8907-4AAA-B90F-4B6F456ACD5F}" type="pres">
      <dgm:prSet presAssocID="{97F54AAE-6223-4AE5-B4C0-9551B28B400C}" presName="thinLine2b" presStyleLbl="callout" presStyleIdx="3" presStyleCnt="15"/>
      <dgm:spPr/>
    </dgm:pt>
    <dgm:pt modelId="{A188959E-F911-435D-AF3B-EEF0AC1ABAF5}" type="pres">
      <dgm:prSet presAssocID="{97F54AAE-6223-4AE5-B4C0-9551B28B400C}" presName="vertSpace2b" presStyleCnt="0"/>
      <dgm:spPr/>
    </dgm:pt>
    <dgm:pt modelId="{8139DB8C-4147-48E3-AE2E-53C8309411EC}" type="pres">
      <dgm:prSet presAssocID="{2FC9CA0C-02EB-4EDF-8984-40E0531497B5}" presName="horz2" presStyleCnt="0"/>
      <dgm:spPr/>
    </dgm:pt>
    <dgm:pt modelId="{8F972BFC-E02B-4109-BA08-7474F6B46254}" type="pres">
      <dgm:prSet presAssocID="{2FC9CA0C-02EB-4EDF-8984-40E0531497B5}" presName="horzSpace2" presStyleCnt="0"/>
      <dgm:spPr/>
    </dgm:pt>
    <dgm:pt modelId="{0990A35F-3836-46A8-9227-38375A3C3AD2}" type="pres">
      <dgm:prSet presAssocID="{2FC9CA0C-02EB-4EDF-8984-40E0531497B5}" presName="tx2" presStyleLbl="revTx" presStyleIdx="5" presStyleCnt="16"/>
      <dgm:spPr/>
      <dgm:t>
        <a:bodyPr/>
        <a:lstStyle/>
        <a:p>
          <a:endParaRPr lang="es-VE"/>
        </a:p>
      </dgm:t>
    </dgm:pt>
    <dgm:pt modelId="{9A2DD76D-6935-4F36-9755-D177052E51F8}" type="pres">
      <dgm:prSet presAssocID="{2FC9CA0C-02EB-4EDF-8984-40E0531497B5}" presName="vert2" presStyleCnt="0"/>
      <dgm:spPr/>
    </dgm:pt>
    <dgm:pt modelId="{6E1C68D0-EB1E-44B8-89E7-7427C20B7821}" type="pres">
      <dgm:prSet presAssocID="{2FC9CA0C-02EB-4EDF-8984-40E0531497B5}" presName="thinLine2b" presStyleLbl="callout" presStyleIdx="4" presStyleCnt="15"/>
      <dgm:spPr/>
    </dgm:pt>
    <dgm:pt modelId="{07EFC831-F46C-4437-A4A1-B47E5EFF96D7}" type="pres">
      <dgm:prSet presAssocID="{2FC9CA0C-02EB-4EDF-8984-40E0531497B5}" presName="vertSpace2b" presStyleCnt="0"/>
      <dgm:spPr/>
    </dgm:pt>
    <dgm:pt modelId="{2389B293-4217-41B6-841B-C505D919FF3F}" type="pres">
      <dgm:prSet presAssocID="{16023959-8414-4935-B97C-816791A415B1}" presName="horz2" presStyleCnt="0"/>
      <dgm:spPr/>
    </dgm:pt>
    <dgm:pt modelId="{FEF239C1-408A-472B-8CFB-304C4C0BF952}" type="pres">
      <dgm:prSet presAssocID="{16023959-8414-4935-B97C-816791A415B1}" presName="horzSpace2" presStyleCnt="0"/>
      <dgm:spPr/>
    </dgm:pt>
    <dgm:pt modelId="{BCC10C79-4C76-4D24-BA47-5235009AA60E}" type="pres">
      <dgm:prSet presAssocID="{16023959-8414-4935-B97C-816791A415B1}" presName="tx2" presStyleLbl="revTx" presStyleIdx="6" presStyleCnt="16"/>
      <dgm:spPr/>
      <dgm:t>
        <a:bodyPr/>
        <a:lstStyle/>
        <a:p>
          <a:endParaRPr lang="es-VE"/>
        </a:p>
      </dgm:t>
    </dgm:pt>
    <dgm:pt modelId="{B5540E59-5106-49CE-BC30-896125F3E16C}" type="pres">
      <dgm:prSet presAssocID="{16023959-8414-4935-B97C-816791A415B1}" presName="vert2" presStyleCnt="0"/>
      <dgm:spPr/>
    </dgm:pt>
    <dgm:pt modelId="{56BC1F32-982E-417D-9BA7-E7896B333F25}" type="pres">
      <dgm:prSet presAssocID="{16023959-8414-4935-B97C-816791A415B1}" presName="thinLine2b" presStyleLbl="callout" presStyleIdx="5" presStyleCnt="15"/>
      <dgm:spPr/>
    </dgm:pt>
    <dgm:pt modelId="{9C2FA855-EB37-45A7-AC6E-B1C66E3A04DF}" type="pres">
      <dgm:prSet presAssocID="{16023959-8414-4935-B97C-816791A415B1}" presName="vertSpace2b" presStyleCnt="0"/>
      <dgm:spPr/>
    </dgm:pt>
    <dgm:pt modelId="{3C5930F3-EC86-441F-8FE9-5DF555B5E82F}" type="pres">
      <dgm:prSet presAssocID="{C0AD8C2C-4670-4354-88B0-90E897AE409E}" presName="horz2" presStyleCnt="0"/>
      <dgm:spPr/>
    </dgm:pt>
    <dgm:pt modelId="{AD61114E-A520-484D-A4FB-505DF8B8409E}" type="pres">
      <dgm:prSet presAssocID="{C0AD8C2C-4670-4354-88B0-90E897AE409E}" presName="horzSpace2" presStyleCnt="0"/>
      <dgm:spPr/>
    </dgm:pt>
    <dgm:pt modelId="{E1729F20-7A27-43C8-AFA9-ED520E4F9B4D}" type="pres">
      <dgm:prSet presAssocID="{C0AD8C2C-4670-4354-88B0-90E897AE409E}" presName="tx2" presStyleLbl="revTx" presStyleIdx="7" presStyleCnt="16"/>
      <dgm:spPr/>
      <dgm:t>
        <a:bodyPr/>
        <a:lstStyle/>
        <a:p>
          <a:endParaRPr lang="es-VE"/>
        </a:p>
      </dgm:t>
    </dgm:pt>
    <dgm:pt modelId="{A226C8B7-9CDE-4386-8B75-17EA47456449}" type="pres">
      <dgm:prSet presAssocID="{C0AD8C2C-4670-4354-88B0-90E897AE409E}" presName="vert2" presStyleCnt="0"/>
      <dgm:spPr/>
    </dgm:pt>
    <dgm:pt modelId="{234D01E3-CE87-4D66-84FF-4C9F30BD1467}" type="pres">
      <dgm:prSet presAssocID="{C0AD8C2C-4670-4354-88B0-90E897AE409E}" presName="thinLine2b" presStyleLbl="callout" presStyleIdx="6" presStyleCnt="15"/>
      <dgm:spPr/>
    </dgm:pt>
    <dgm:pt modelId="{D1B391F3-5236-44FE-B666-E36CA98BF44F}" type="pres">
      <dgm:prSet presAssocID="{C0AD8C2C-4670-4354-88B0-90E897AE409E}" presName="vertSpace2b" presStyleCnt="0"/>
      <dgm:spPr/>
    </dgm:pt>
    <dgm:pt modelId="{50F1741D-656C-4E56-AB01-A2E413BC81B1}" type="pres">
      <dgm:prSet presAssocID="{CBA51E93-2487-4234-B58A-C8209F5356AF}" presName="horz2" presStyleCnt="0"/>
      <dgm:spPr/>
    </dgm:pt>
    <dgm:pt modelId="{437173F9-A535-43CA-B16A-BF2CC1AEDC5C}" type="pres">
      <dgm:prSet presAssocID="{CBA51E93-2487-4234-B58A-C8209F5356AF}" presName="horzSpace2" presStyleCnt="0"/>
      <dgm:spPr/>
    </dgm:pt>
    <dgm:pt modelId="{4FA7923F-D8CA-4259-9765-769D6A28B8EE}" type="pres">
      <dgm:prSet presAssocID="{CBA51E93-2487-4234-B58A-C8209F5356AF}" presName="tx2" presStyleLbl="revTx" presStyleIdx="8" presStyleCnt="16"/>
      <dgm:spPr/>
      <dgm:t>
        <a:bodyPr/>
        <a:lstStyle/>
        <a:p>
          <a:endParaRPr lang="es-VE"/>
        </a:p>
      </dgm:t>
    </dgm:pt>
    <dgm:pt modelId="{30776DB2-450F-4A3D-9A31-FDB12D492BE4}" type="pres">
      <dgm:prSet presAssocID="{CBA51E93-2487-4234-B58A-C8209F5356AF}" presName="vert2" presStyleCnt="0"/>
      <dgm:spPr/>
    </dgm:pt>
    <dgm:pt modelId="{9E9892A7-DCC6-402F-88FB-4A7242E9F682}" type="pres">
      <dgm:prSet presAssocID="{CBA51E93-2487-4234-B58A-C8209F5356AF}" presName="thinLine2b" presStyleLbl="callout" presStyleIdx="7" presStyleCnt="15"/>
      <dgm:spPr/>
    </dgm:pt>
    <dgm:pt modelId="{34AE0AE4-DD0E-4918-A939-0E894FD801EF}" type="pres">
      <dgm:prSet presAssocID="{CBA51E93-2487-4234-B58A-C8209F5356AF}" presName="vertSpace2b" presStyleCnt="0"/>
      <dgm:spPr/>
    </dgm:pt>
    <dgm:pt modelId="{7E92096D-B0CD-4C17-BE4F-A788455262A1}" type="pres">
      <dgm:prSet presAssocID="{7E07B0CA-174E-4BB3-9CB1-AF30395F007B}" presName="horz2" presStyleCnt="0"/>
      <dgm:spPr/>
    </dgm:pt>
    <dgm:pt modelId="{F77308AA-FACE-4F1F-9E6A-4D82A565BD16}" type="pres">
      <dgm:prSet presAssocID="{7E07B0CA-174E-4BB3-9CB1-AF30395F007B}" presName="horzSpace2" presStyleCnt="0"/>
      <dgm:spPr/>
    </dgm:pt>
    <dgm:pt modelId="{2411E718-8D9E-433C-8C11-6BB5BC05C6B7}" type="pres">
      <dgm:prSet presAssocID="{7E07B0CA-174E-4BB3-9CB1-AF30395F007B}" presName="tx2" presStyleLbl="revTx" presStyleIdx="9" presStyleCnt="16"/>
      <dgm:spPr/>
      <dgm:t>
        <a:bodyPr/>
        <a:lstStyle/>
        <a:p>
          <a:endParaRPr lang="es-VE"/>
        </a:p>
      </dgm:t>
    </dgm:pt>
    <dgm:pt modelId="{95700753-7EE6-452D-9E78-3489493F7935}" type="pres">
      <dgm:prSet presAssocID="{7E07B0CA-174E-4BB3-9CB1-AF30395F007B}" presName="vert2" presStyleCnt="0"/>
      <dgm:spPr/>
    </dgm:pt>
    <dgm:pt modelId="{73B87EA4-C55A-4030-8245-18F59B4AD2A4}" type="pres">
      <dgm:prSet presAssocID="{7E07B0CA-174E-4BB3-9CB1-AF30395F007B}" presName="thinLine2b" presStyleLbl="callout" presStyleIdx="8" presStyleCnt="15"/>
      <dgm:spPr/>
    </dgm:pt>
    <dgm:pt modelId="{58EBA9C8-8E1A-4425-8488-AA3D8C88AE97}" type="pres">
      <dgm:prSet presAssocID="{7E07B0CA-174E-4BB3-9CB1-AF30395F007B}" presName="vertSpace2b" presStyleCnt="0"/>
      <dgm:spPr/>
    </dgm:pt>
    <dgm:pt modelId="{0633B939-E388-4CAC-8153-A284786398C4}" type="pres">
      <dgm:prSet presAssocID="{872D25F1-6418-40C7-B84B-6137A6B1BFB9}" presName="horz2" presStyleCnt="0"/>
      <dgm:spPr/>
    </dgm:pt>
    <dgm:pt modelId="{9415F0C2-7DB5-45BE-8978-CBE48CAB32F0}" type="pres">
      <dgm:prSet presAssocID="{872D25F1-6418-40C7-B84B-6137A6B1BFB9}" presName="horzSpace2" presStyleCnt="0"/>
      <dgm:spPr/>
    </dgm:pt>
    <dgm:pt modelId="{F01E6750-F447-4579-BC45-FC526E02ADCA}" type="pres">
      <dgm:prSet presAssocID="{872D25F1-6418-40C7-B84B-6137A6B1BFB9}" presName="tx2" presStyleLbl="revTx" presStyleIdx="10" presStyleCnt="16"/>
      <dgm:spPr/>
      <dgm:t>
        <a:bodyPr/>
        <a:lstStyle/>
        <a:p>
          <a:endParaRPr lang="es-VE"/>
        </a:p>
      </dgm:t>
    </dgm:pt>
    <dgm:pt modelId="{56E5456A-4F61-4435-AAA3-0FF96A404A4D}" type="pres">
      <dgm:prSet presAssocID="{872D25F1-6418-40C7-B84B-6137A6B1BFB9}" presName="vert2" presStyleCnt="0"/>
      <dgm:spPr/>
    </dgm:pt>
    <dgm:pt modelId="{0BDE5F6E-96B3-4F95-87A8-E3274DE5206C}" type="pres">
      <dgm:prSet presAssocID="{872D25F1-6418-40C7-B84B-6137A6B1BFB9}" presName="thinLine2b" presStyleLbl="callout" presStyleIdx="9" presStyleCnt="15"/>
      <dgm:spPr/>
    </dgm:pt>
    <dgm:pt modelId="{0113B9A8-62E2-4EEA-A87D-63B76508C0CC}" type="pres">
      <dgm:prSet presAssocID="{872D25F1-6418-40C7-B84B-6137A6B1BFB9}" presName="vertSpace2b" presStyleCnt="0"/>
      <dgm:spPr/>
    </dgm:pt>
    <dgm:pt modelId="{462492D2-7ED8-4909-A86C-BD4ABF0B5C8B}" type="pres">
      <dgm:prSet presAssocID="{81CED1AA-1E4E-4E63-9DB8-AF43489A9712}" presName="horz2" presStyleCnt="0"/>
      <dgm:spPr/>
    </dgm:pt>
    <dgm:pt modelId="{67CC2888-31B0-4102-B882-B8CEB3D39ED3}" type="pres">
      <dgm:prSet presAssocID="{81CED1AA-1E4E-4E63-9DB8-AF43489A9712}" presName="horzSpace2" presStyleCnt="0"/>
      <dgm:spPr/>
    </dgm:pt>
    <dgm:pt modelId="{8C46C527-BA70-487A-8A6D-3F542E2810DE}" type="pres">
      <dgm:prSet presAssocID="{81CED1AA-1E4E-4E63-9DB8-AF43489A9712}" presName="tx2" presStyleLbl="revTx" presStyleIdx="11" presStyleCnt="16"/>
      <dgm:spPr/>
      <dgm:t>
        <a:bodyPr/>
        <a:lstStyle/>
        <a:p>
          <a:endParaRPr lang="es-VE"/>
        </a:p>
      </dgm:t>
    </dgm:pt>
    <dgm:pt modelId="{E8F93ED4-D28E-4739-BAF7-691D04099099}" type="pres">
      <dgm:prSet presAssocID="{81CED1AA-1E4E-4E63-9DB8-AF43489A9712}" presName="vert2" presStyleCnt="0"/>
      <dgm:spPr/>
    </dgm:pt>
    <dgm:pt modelId="{5B2140D6-01D1-48DD-A2A8-CC1192118FEE}" type="pres">
      <dgm:prSet presAssocID="{81CED1AA-1E4E-4E63-9DB8-AF43489A9712}" presName="thinLine2b" presStyleLbl="callout" presStyleIdx="10" presStyleCnt="15"/>
      <dgm:spPr/>
    </dgm:pt>
    <dgm:pt modelId="{68F5FD96-47D9-4A5D-837B-D95574D34C4C}" type="pres">
      <dgm:prSet presAssocID="{81CED1AA-1E4E-4E63-9DB8-AF43489A9712}" presName="vertSpace2b" presStyleCnt="0"/>
      <dgm:spPr/>
    </dgm:pt>
    <dgm:pt modelId="{F8249871-FB0C-41DE-8CC5-526E40CD663B}" type="pres">
      <dgm:prSet presAssocID="{8F64FC09-485F-4C34-81EE-E42EF2A2F5C9}" presName="horz2" presStyleCnt="0"/>
      <dgm:spPr/>
    </dgm:pt>
    <dgm:pt modelId="{D0BC55DA-5660-4F3D-8664-59BD2FE99E37}" type="pres">
      <dgm:prSet presAssocID="{8F64FC09-485F-4C34-81EE-E42EF2A2F5C9}" presName="horzSpace2" presStyleCnt="0"/>
      <dgm:spPr/>
    </dgm:pt>
    <dgm:pt modelId="{A6A2EDAE-4C4B-4131-A0D2-68594096BA79}" type="pres">
      <dgm:prSet presAssocID="{8F64FC09-485F-4C34-81EE-E42EF2A2F5C9}" presName="tx2" presStyleLbl="revTx" presStyleIdx="12" presStyleCnt="16"/>
      <dgm:spPr/>
      <dgm:t>
        <a:bodyPr/>
        <a:lstStyle/>
        <a:p>
          <a:endParaRPr lang="es-VE"/>
        </a:p>
      </dgm:t>
    </dgm:pt>
    <dgm:pt modelId="{7AD90033-8C54-40B6-9CF3-2D634847FDB9}" type="pres">
      <dgm:prSet presAssocID="{8F64FC09-485F-4C34-81EE-E42EF2A2F5C9}" presName="vert2" presStyleCnt="0"/>
      <dgm:spPr/>
    </dgm:pt>
    <dgm:pt modelId="{22658F15-7099-4B21-AFD6-25EED68F08D9}" type="pres">
      <dgm:prSet presAssocID="{8F64FC09-485F-4C34-81EE-E42EF2A2F5C9}" presName="thinLine2b" presStyleLbl="callout" presStyleIdx="11" presStyleCnt="15"/>
      <dgm:spPr/>
    </dgm:pt>
    <dgm:pt modelId="{32E07B46-8924-45B2-8ACC-EC8207B74CB4}" type="pres">
      <dgm:prSet presAssocID="{8F64FC09-485F-4C34-81EE-E42EF2A2F5C9}" presName="vertSpace2b" presStyleCnt="0"/>
      <dgm:spPr/>
    </dgm:pt>
    <dgm:pt modelId="{AE906807-4B6A-4887-843B-DD153A3D88C1}" type="pres">
      <dgm:prSet presAssocID="{64625990-19AE-405F-981A-4FCAE1B77CDE}" presName="horz2" presStyleCnt="0"/>
      <dgm:spPr/>
    </dgm:pt>
    <dgm:pt modelId="{A712B3AF-7987-4155-AE22-963214C69F00}" type="pres">
      <dgm:prSet presAssocID="{64625990-19AE-405F-981A-4FCAE1B77CDE}" presName="horzSpace2" presStyleCnt="0"/>
      <dgm:spPr/>
    </dgm:pt>
    <dgm:pt modelId="{F881AED9-42A8-4F77-A760-873399B612E2}" type="pres">
      <dgm:prSet presAssocID="{64625990-19AE-405F-981A-4FCAE1B77CDE}" presName="tx2" presStyleLbl="revTx" presStyleIdx="13" presStyleCnt="16"/>
      <dgm:spPr/>
      <dgm:t>
        <a:bodyPr/>
        <a:lstStyle/>
        <a:p>
          <a:endParaRPr lang="es-VE"/>
        </a:p>
      </dgm:t>
    </dgm:pt>
    <dgm:pt modelId="{52A8F936-AD94-47E0-A12C-3D79D68EC815}" type="pres">
      <dgm:prSet presAssocID="{64625990-19AE-405F-981A-4FCAE1B77CDE}" presName="vert2" presStyleCnt="0"/>
      <dgm:spPr/>
    </dgm:pt>
    <dgm:pt modelId="{12864511-3F9B-448C-8A66-774ABDE052DA}" type="pres">
      <dgm:prSet presAssocID="{64625990-19AE-405F-981A-4FCAE1B77CDE}" presName="thinLine2b" presStyleLbl="callout" presStyleIdx="12" presStyleCnt="15"/>
      <dgm:spPr/>
    </dgm:pt>
    <dgm:pt modelId="{186058C2-BAB1-45FA-AED5-363ADB9D8BF3}" type="pres">
      <dgm:prSet presAssocID="{64625990-19AE-405F-981A-4FCAE1B77CDE}" presName="vertSpace2b" presStyleCnt="0"/>
      <dgm:spPr/>
    </dgm:pt>
    <dgm:pt modelId="{FE97097D-6DB3-4076-845E-DAEE0604FB17}" type="pres">
      <dgm:prSet presAssocID="{59296892-F6BB-4E11-804C-F908E8AB4399}" presName="horz2" presStyleCnt="0"/>
      <dgm:spPr/>
    </dgm:pt>
    <dgm:pt modelId="{08B45F8F-61EC-4D0B-987D-248FDC7FDD63}" type="pres">
      <dgm:prSet presAssocID="{59296892-F6BB-4E11-804C-F908E8AB4399}" presName="horzSpace2" presStyleCnt="0"/>
      <dgm:spPr/>
    </dgm:pt>
    <dgm:pt modelId="{0E7028DE-CF85-4248-B831-4AAE95D7A4D0}" type="pres">
      <dgm:prSet presAssocID="{59296892-F6BB-4E11-804C-F908E8AB4399}" presName="tx2" presStyleLbl="revTx" presStyleIdx="14" presStyleCnt="16"/>
      <dgm:spPr/>
      <dgm:t>
        <a:bodyPr/>
        <a:lstStyle/>
        <a:p>
          <a:endParaRPr lang="es-VE"/>
        </a:p>
      </dgm:t>
    </dgm:pt>
    <dgm:pt modelId="{18607155-3561-4A6A-A52F-0FFACBDF4893}" type="pres">
      <dgm:prSet presAssocID="{59296892-F6BB-4E11-804C-F908E8AB4399}" presName="vert2" presStyleCnt="0"/>
      <dgm:spPr/>
    </dgm:pt>
    <dgm:pt modelId="{424752B0-71CC-4D9A-B9E2-6B7851612033}" type="pres">
      <dgm:prSet presAssocID="{59296892-F6BB-4E11-804C-F908E8AB4399}" presName="thinLine2b" presStyleLbl="callout" presStyleIdx="13" presStyleCnt="15"/>
      <dgm:spPr/>
    </dgm:pt>
    <dgm:pt modelId="{0DB3E1D8-7B7C-4656-AEDE-81BD02BEA5FE}" type="pres">
      <dgm:prSet presAssocID="{59296892-F6BB-4E11-804C-F908E8AB4399}" presName="vertSpace2b" presStyleCnt="0"/>
      <dgm:spPr/>
    </dgm:pt>
    <dgm:pt modelId="{8F3EFBAC-ADA9-4355-B122-EB88C2834449}" type="pres">
      <dgm:prSet presAssocID="{7B7EAFEC-F6F9-4680-8FA7-C90AA9A7E019}" presName="horz2" presStyleCnt="0"/>
      <dgm:spPr/>
    </dgm:pt>
    <dgm:pt modelId="{3770481A-CBE6-4B27-8B5B-7720C5D9F96B}" type="pres">
      <dgm:prSet presAssocID="{7B7EAFEC-F6F9-4680-8FA7-C90AA9A7E019}" presName="horzSpace2" presStyleCnt="0"/>
      <dgm:spPr/>
    </dgm:pt>
    <dgm:pt modelId="{EA3E1E42-A4C5-47EE-85BC-4AC31001C8B2}" type="pres">
      <dgm:prSet presAssocID="{7B7EAFEC-F6F9-4680-8FA7-C90AA9A7E019}" presName="tx2" presStyleLbl="revTx" presStyleIdx="15" presStyleCnt="16"/>
      <dgm:spPr/>
      <dgm:t>
        <a:bodyPr/>
        <a:lstStyle/>
        <a:p>
          <a:endParaRPr lang="es-VE"/>
        </a:p>
      </dgm:t>
    </dgm:pt>
    <dgm:pt modelId="{FF7CABAE-6CF4-4F64-AAB5-0DCFA6BBFF29}" type="pres">
      <dgm:prSet presAssocID="{7B7EAFEC-F6F9-4680-8FA7-C90AA9A7E019}" presName="vert2" presStyleCnt="0"/>
      <dgm:spPr/>
    </dgm:pt>
    <dgm:pt modelId="{A246BB33-4716-4681-9ABF-2BE70F00C7AA}" type="pres">
      <dgm:prSet presAssocID="{7B7EAFEC-F6F9-4680-8FA7-C90AA9A7E019}" presName="thinLine2b" presStyleLbl="callout" presStyleIdx="14" presStyleCnt="15"/>
      <dgm:spPr/>
    </dgm:pt>
    <dgm:pt modelId="{AAC249B7-23B5-4585-BB9A-A13FB005459D}" type="pres">
      <dgm:prSet presAssocID="{7B7EAFEC-F6F9-4680-8FA7-C90AA9A7E019}" presName="vertSpace2b" presStyleCnt="0"/>
      <dgm:spPr/>
    </dgm:pt>
  </dgm:ptLst>
  <dgm:cxnLst>
    <dgm:cxn modelId="{D5E55561-6651-4CA8-B584-C9A2ADC88252}" type="presOf" srcId="{6DF4C7FD-9B9B-4063-8F3D-5D7A061A580C}" destId="{E89221AF-7332-489D-A324-96D4D9C4FDB9}" srcOrd="0" destOrd="0" presId="urn:microsoft.com/office/officeart/2008/layout/LinedList"/>
    <dgm:cxn modelId="{E9EFB3CD-A220-4255-98A9-5442C917BE7E}" srcId="{975E9758-DB41-4319-A65E-56FE2D6C227E}" destId="{BD476FCF-91CD-4431-91F4-362B50D82EE9}" srcOrd="0" destOrd="0" parTransId="{1F33CBC7-F435-4B03-857A-6B6830E5E360}" sibTransId="{E02BD849-5507-4490-B856-E796A5F18091}"/>
    <dgm:cxn modelId="{8A9A8C6D-F1AD-4441-B8AE-47F6DBD95E91}" type="presOf" srcId="{59296892-F6BB-4E11-804C-F908E8AB4399}" destId="{0E7028DE-CF85-4248-B831-4AAE95D7A4D0}" srcOrd="0" destOrd="0" presId="urn:microsoft.com/office/officeart/2008/layout/LinedList"/>
    <dgm:cxn modelId="{B1B031E4-C3A9-41A6-A299-E7B54C029C52}" srcId="{975E9758-DB41-4319-A65E-56FE2D6C227E}" destId="{D56FCE0D-A71E-41D6-9698-8EA5A6A0744B}" srcOrd="2" destOrd="0" parTransId="{1D993F2C-6C26-4FE7-9CD2-883B53FA83E7}" sibTransId="{9E6FE081-05C7-4E31-BF7A-CEA84BF85059}"/>
    <dgm:cxn modelId="{C8799F7C-B97F-4BB3-A8D1-8B4D19E1C80F}" srcId="{975E9758-DB41-4319-A65E-56FE2D6C227E}" destId="{872D25F1-6418-40C7-B84B-6137A6B1BFB9}" srcOrd="9" destOrd="0" parTransId="{D40C3F74-59F0-4A92-944C-53A3CE548727}" sibTransId="{358C7038-94C6-4D99-B99A-699E7E9B01EF}"/>
    <dgm:cxn modelId="{E49AE86A-2CB8-460B-BC13-8C3663FA2650}" srcId="{975E9758-DB41-4319-A65E-56FE2D6C227E}" destId="{8F64FC09-485F-4C34-81EE-E42EF2A2F5C9}" srcOrd="11" destOrd="0" parTransId="{BF470CFA-9006-4C60-B851-86970E0BA140}" sibTransId="{B861BBC4-5D19-48FC-9BB1-330F4F9CE7B5}"/>
    <dgm:cxn modelId="{BD2EAE70-5D51-4193-851E-AC5BD8F0CDD1}" type="presOf" srcId="{D56FCE0D-A71E-41D6-9698-8EA5A6A0744B}" destId="{564DE894-186E-46F0-A695-F6D3F491B8A4}" srcOrd="0" destOrd="0" presId="urn:microsoft.com/office/officeart/2008/layout/LinedList"/>
    <dgm:cxn modelId="{8A9535DC-5FB0-4A1B-9687-9B7B5E865118}" type="presOf" srcId="{CBA51E93-2487-4234-B58A-C8209F5356AF}" destId="{4FA7923F-D8CA-4259-9765-769D6A28B8EE}" srcOrd="0" destOrd="0" presId="urn:microsoft.com/office/officeart/2008/layout/LinedList"/>
    <dgm:cxn modelId="{25FAAAC4-8686-4621-98AB-F745350CDA46}" type="presOf" srcId="{975E9758-DB41-4319-A65E-56FE2D6C227E}" destId="{DDE20465-6F28-460C-B035-6AF39143B8CB}" srcOrd="0" destOrd="0" presId="urn:microsoft.com/office/officeart/2008/layout/LinedList"/>
    <dgm:cxn modelId="{A8C094BF-CA93-465D-9BD6-F6EF8BE82337}" srcId="{975E9758-DB41-4319-A65E-56FE2D6C227E}" destId="{16023959-8414-4935-B97C-816791A415B1}" srcOrd="5" destOrd="0" parTransId="{3A315B83-08D6-492B-BD50-214E5FFA93CA}" sibTransId="{3DA226FF-C08E-4A6D-AE46-8840B192CA5C}"/>
    <dgm:cxn modelId="{0B622482-2803-498B-9FCD-C48391EA8DD6}" type="presOf" srcId="{872D25F1-6418-40C7-B84B-6137A6B1BFB9}" destId="{F01E6750-F447-4579-BC45-FC526E02ADCA}" srcOrd="0" destOrd="0" presId="urn:microsoft.com/office/officeart/2008/layout/LinedList"/>
    <dgm:cxn modelId="{5F5C8441-B6A0-4634-80F9-D7292C03592C}" type="presOf" srcId="{2FC9CA0C-02EB-4EDF-8984-40E0531497B5}" destId="{0990A35F-3836-46A8-9227-38375A3C3AD2}" srcOrd="0" destOrd="0" presId="urn:microsoft.com/office/officeart/2008/layout/LinedList"/>
    <dgm:cxn modelId="{DE65BB45-246B-4837-A3A9-2CA9A9F10623}" srcId="{975E9758-DB41-4319-A65E-56FE2D6C227E}" destId="{BD931CE7-5F4B-465B-86CC-68F09ECF10E2}" srcOrd="1" destOrd="0" parTransId="{3279CACC-A5E2-4F2E-80DF-460FF08D43DE}" sibTransId="{AB17C010-D36E-4391-B4C4-375439D889CB}"/>
    <dgm:cxn modelId="{CBE63702-B2C3-43F1-9F95-8F22F0F66538}" srcId="{975E9758-DB41-4319-A65E-56FE2D6C227E}" destId="{81CED1AA-1E4E-4E63-9DB8-AF43489A9712}" srcOrd="10" destOrd="0" parTransId="{0CF31C1B-8F40-4D14-9847-26133D1CFCFA}" sibTransId="{892DBDCD-E7E2-40B2-8443-85E091D63A6F}"/>
    <dgm:cxn modelId="{AECD755B-7EB0-47D9-A77B-B97B979533C2}" type="presOf" srcId="{C0AD8C2C-4670-4354-88B0-90E897AE409E}" destId="{E1729F20-7A27-43C8-AFA9-ED520E4F9B4D}" srcOrd="0" destOrd="0" presId="urn:microsoft.com/office/officeart/2008/layout/LinedList"/>
    <dgm:cxn modelId="{3C5F3D56-56E8-41DD-BE72-18E64ACD3C52}" type="presOf" srcId="{7B7EAFEC-F6F9-4680-8FA7-C90AA9A7E019}" destId="{EA3E1E42-A4C5-47EE-85BC-4AC31001C8B2}" srcOrd="0" destOrd="0" presId="urn:microsoft.com/office/officeart/2008/layout/LinedList"/>
    <dgm:cxn modelId="{F704FD24-0A52-45DD-AE1F-4A6890315273}" srcId="{975E9758-DB41-4319-A65E-56FE2D6C227E}" destId="{64625990-19AE-405F-981A-4FCAE1B77CDE}" srcOrd="12" destOrd="0" parTransId="{C11FEB57-E3E9-45A0-A207-D02D9A5601B1}" sibTransId="{2995DE31-B7F0-4653-8D52-F58525865976}"/>
    <dgm:cxn modelId="{D09030B2-AFA4-44E7-B57B-7BB88473F463}" srcId="{975E9758-DB41-4319-A65E-56FE2D6C227E}" destId="{2FC9CA0C-02EB-4EDF-8984-40E0531497B5}" srcOrd="4" destOrd="0" parTransId="{68F3D017-CE48-4E60-9255-B95C37200EF7}" sibTransId="{A6AA181A-A00B-44C7-9704-2F80DE2877BD}"/>
    <dgm:cxn modelId="{DEFB6251-2974-4C68-A03F-27AD9520C7BB}" type="presOf" srcId="{BD931CE7-5F4B-465B-86CC-68F09ECF10E2}" destId="{91F902F0-D4DA-47CB-AD93-B5D807EDAB40}" srcOrd="0" destOrd="0" presId="urn:microsoft.com/office/officeart/2008/layout/LinedList"/>
    <dgm:cxn modelId="{13E3C406-655B-4EE2-AFF0-C9002C778992}" srcId="{975E9758-DB41-4319-A65E-56FE2D6C227E}" destId="{59296892-F6BB-4E11-804C-F908E8AB4399}" srcOrd="13" destOrd="0" parTransId="{AD2EB28A-D866-4E64-98DF-F2A9642DBC96}" sibTransId="{EE37B095-56FD-469B-82B7-7E0EC1DF8A58}"/>
    <dgm:cxn modelId="{0CBB1F07-3064-4185-8E25-E7E952F132A1}" type="presOf" srcId="{64625990-19AE-405F-981A-4FCAE1B77CDE}" destId="{F881AED9-42A8-4F77-A760-873399B612E2}" srcOrd="0" destOrd="0" presId="urn:microsoft.com/office/officeart/2008/layout/LinedList"/>
    <dgm:cxn modelId="{8252458A-4027-45F9-A613-E827EBACA210}" type="presOf" srcId="{7E07B0CA-174E-4BB3-9CB1-AF30395F007B}" destId="{2411E718-8D9E-433C-8C11-6BB5BC05C6B7}" srcOrd="0" destOrd="0" presId="urn:microsoft.com/office/officeart/2008/layout/LinedList"/>
    <dgm:cxn modelId="{4B40ECE7-9548-4067-BD19-D53B0FD995AA}" type="presOf" srcId="{97F54AAE-6223-4AE5-B4C0-9551B28B400C}" destId="{9C0D826D-00CC-4240-979B-252F079FDD1A}" srcOrd="0" destOrd="0" presId="urn:microsoft.com/office/officeart/2008/layout/LinedList"/>
    <dgm:cxn modelId="{124746AE-5210-4BFB-BA29-5579889B14A8}" type="presOf" srcId="{16023959-8414-4935-B97C-816791A415B1}" destId="{BCC10C79-4C76-4D24-BA47-5235009AA60E}" srcOrd="0" destOrd="0" presId="urn:microsoft.com/office/officeart/2008/layout/LinedList"/>
    <dgm:cxn modelId="{589C8327-0CF7-4B69-AC90-08A53E16CA23}" srcId="{975E9758-DB41-4319-A65E-56FE2D6C227E}" destId="{97F54AAE-6223-4AE5-B4C0-9551B28B400C}" srcOrd="3" destOrd="0" parTransId="{CF4397E7-517B-4EAB-924C-E59594C85195}" sibTransId="{B158A9D1-2EEB-45EA-902B-BF12783AA0EE}"/>
    <dgm:cxn modelId="{57DCF4B9-39BB-49BF-8F83-7E2FEFA802BF}" srcId="{975E9758-DB41-4319-A65E-56FE2D6C227E}" destId="{C0AD8C2C-4670-4354-88B0-90E897AE409E}" srcOrd="6" destOrd="0" parTransId="{0572C935-488C-4E15-AC6C-3E0C03A7033F}" sibTransId="{C0ED60F2-FF8A-4241-969C-FD92CDF8F7DE}"/>
    <dgm:cxn modelId="{5E55C465-2621-409D-9E5A-8AF05141312D}" srcId="{975E9758-DB41-4319-A65E-56FE2D6C227E}" destId="{CBA51E93-2487-4234-B58A-C8209F5356AF}" srcOrd="7" destOrd="0" parTransId="{5731409C-3977-412D-BE9D-3E998A4ACA59}" sibTransId="{F78ACCED-7806-485D-83A9-043D8C0BFAD2}"/>
    <dgm:cxn modelId="{3334F585-2EF3-41FF-BC51-95044B292B9C}" srcId="{975E9758-DB41-4319-A65E-56FE2D6C227E}" destId="{7E07B0CA-174E-4BB3-9CB1-AF30395F007B}" srcOrd="8" destOrd="0" parTransId="{3C501B5D-985D-490B-9AE7-E3D78AF4DCFB}" sibTransId="{B6540760-2C68-49AA-A525-57B913BB5CF0}"/>
    <dgm:cxn modelId="{EF5DDA63-0525-477A-96D0-9A0B7003D9A6}" srcId="{6DF4C7FD-9B9B-4063-8F3D-5D7A061A580C}" destId="{975E9758-DB41-4319-A65E-56FE2D6C227E}" srcOrd="0" destOrd="0" parTransId="{39D79B34-865B-44C9-BA3D-733707740CEA}" sibTransId="{72F9298C-42A3-458B-9B2F-C6972170BAD4}"/>
    <dgm:cxn modelId="{313ACF9B-9873-444A-846F-99C062E783AD}" type="presOf" srcId="{8F64FC09-485F-4C34-81EE-E42EF2A2F5C9}" destId="{A6A2EDAE-4C4B-4131-A0D2-68594096BA79}" srcOrd="0" destOrd="0" presId="urn:microsoft.com/office/officeart/2008/layout/LinedList"/>
    <dgm:cxn modelId="{7C79B04A-8813-42FA-8433-702DF94F33DF}" type="presOf" srcId="{BD476FCF-91CD-4431-91F4-362B50D82EE9}" destId="{B153D0EA-8ED2-4C5E-A149-97D9C8ED6BD4}" srcOrd="0" destOrd="0" presId="urn:microsoft.com/office/officeart/2008/layout/LinedList"/>
    <dgm:cxn modelId="{28D52901-F7D0-466A-B1BF-4453299F8CE0}" type="presOf" srcId="{81CED1AA-1E4E-4E63-9DB8-AF43489A9712}" destId="{8C46C527-BA70-487A-8A6D-3F542E2810DE}" srcOrd="0" destOrd="0" presId="urn:microsoft.com/office/officeart/2008/layout/LinedList"/>
    <dgm:cxn modelId="{7C188DB0-0EC3-45F9-9F37-4E36235080C8}" srcId="{975E9758-DB41-4319-A65E-56FE2D6C227E}" destId="{7B7EAFEC-F6F9-4680-8FA7-C90AA9A7E019}" srcOrd="14" destOrd="0" parTransId="{843CC34A-130B-4835-901E-4729CB198B31}" sibTransId="{8CE882C2-68C1-4BE8-A8B4-B858FB959B23}"/>
    <dgm:cxn modelId="{12FC804C-CCD2-46D0-B52A-4648FF2146CC}" type="presParOf" srcId="{E89221AF-7332-489D-A324-96D4D9C4FDB9}" destId="{3520A82F-2F19-4A53-8210-ABCF1E0ACEEF}" srcOrd="0" destOrd="0" presId="urn:microsoft.com/office/officeart/2008/layout/LinedList"/>
    <dgm:cxn modelId="{B0D8718E-3123-4526-BCFC-7646D76CF037}" type="presParOf" srcId="{E89221AF-7332-489D-A324-96D4D9C4FDB9}" destId="{E3624EAB-9937-4C49-93A0-3D41CCAB4B85}" srcOrd="1" destOrd="0" presId="urn:microsoft.com/office/officeart/2008/layout/LinedList"/>
    <dgm:cxn modelId="{703DEE63-8799-4350-98AB-F7095774D216}" type="presParOf" srcId="{E3624EAB-9937-4C49-93A0-3D41CCAB4B85}" destId="{DDE20465-6F28-460C-B035-6AF39143B8CB}" srcOrd="0" destOrd="0" presId="urn:microsoft.com/office/officeart/2008/layout/LinedList"/>
    <dgm:cxn modelId="{C7BEB9A1-08C1-43F6-B1A0-70404BF529C2}" type="presParOf" srcId="{E3624EAB-9937-4C49-93A0-3D41CCAB4B85}" destId="{A54DD830-D54E-4996-80DA-74BBABCF8DE6}" srcOrd="1" destOrd="0" presId="urn:microsoft.com/office/officeart/2008/layout/LinedList"/>
    <dgm:cxn modelId="{D28B0730-0761-4B91-9F79-DECC7A80AEF4}" type="presParOf" srcId="{A54DD830-D54E-4996-80DA-74BBABCF8DE6}" destId="{466B29F1-9566-40FF-BC89-EFD0E32ADA5D}" srcOrd="0" destOrd="0" presId="urn:microsoft.com/office/officeart/2008/layout/LinedList"/>
    <dgm:cxn modelId="{A099DA6E-F9E4-45B3-B3F1-71FE60784930}" type="presParOf" srcId="{A54DD830-D54E-4996-80DA-74BBABCF8DE6}" destId="{88D54B8D-35D6-43B0-98FE-FE93B9D0C0C7}" srcOrd="1" destOrd="0" presId="urn:microsoft.com/office/officeart/2008/layout/LinedList"/>
    <dgm:cxn modelId="{98B61DB4-65D5-45AA-A46C-645571536157}" type="presParOf" srcId="{88D54B8D-35D6-43B0-98FE-FE93B9D0C0C7}" destId="{894E70EF-8EA0-4D8D-BAE5-E01445A956AF}" srcOrd="0" destOrd="0" presId="urn:microsoft.com/office/officeart/2008/layout/LinedList"/>
    <dgm:cxn modelId="{9176A03F-4EB4-4DFD-99AF-029E971AEC98}" type="presParOf" srcId="{88D54B8D-35D6-43B0-98FE-FE93B9D0C0C7}" destId="{B153D0EA-8ED2-4C5E-A149-97D9C8ED6BD4}" srcOrd="1" destOrd="0" presId="urn:microsoft.com/office/officeart/2008/layout/LinedList"/>
    <dgm:cxn modelId="{172B3397-9A3E-4C95-AD33-BC056D16F89F}" type="presParOf" srcId="{88D54B8D-35D6-43B0-98FE-FE93B9D0C0C7}" destId="{5B29A6FC-51DE-4B47-A504-160EBDF7A229}" srcOrd="2" destOrd="0" presId="urn:microsoft.com/office/officeart/2008/layout/LinedList"/>
    <dgm:cxn modelId="{C132D194-DEF4-482B-83EC-93099FAB50F7}" type="presParOf" srcId="{A54DD830-D54E-4996-80DA-74BBABCF8DE6}" destId="{644FC6EF-6E69-4B79-BF62-A3E7EA4C11E7}" srcOrd="2" destOrd="0" presId="urn:microsoft.com/office/officeart/2008/layout/LinedList"/>
    <dgm:cxn modelId="{9F9D7976-31C6-4072-B5D7-7FCA1F9423F6}" type="presParOf" srcId="{A54DD830-D54E-4996-80DA-74BBABCF8DE6}" destId="{CDEAF522-9A3B-4A59-BEB8-B2420D1D82F9}" srcOrd="3" destOrd="0" presId="urn:microsoft.com/office/officeart/2008/layout/LinedList"/>
    <dgm:cxn modelId="{8ACF0084-7A7E-48F2-96BD-75B363CBAA68}" type="presParOf" srcId="{A54DD830-D54E-4996-80DA-74BBABCF8DE6}" destId="{37429C74-DE50-467B-B11F-ED34D39C18DC}" srcOrd="4" destOrd="0" presId="urn:microsoft.com/office/officeart/2008/layout/LinedList"/>
    <dgm:cxn modelId="{DE7B08FB-E463-4724-8483-1F0246423E84}" type="presParOf" srcId="{37429C74-DE50-467B-B11F-ED34D39C18DC}" destId="{7440733C-CFF3-4C0A-8BC8-1A6CC8C9AEC3}" srcOrd="0" destOrd="0" presId="urn:microsoft.com/office/officeart/2008/layout/LinedList"/>
    <dgm:cxn modelId="{9F1EF1E7-9B24-4BDC-A4B2-679426C78C6C}" type="presParOf" srcId="{37429C74-DE50-467B-B11F-ED34D39C18DC}" destId="{91F902F0-D4DA-47CB-AD93-B5D807EDAB40}" srcOrd="1" destOrd="0" presId="urn:microsoft.com/office/officeart/2008/layout/LinedList"/>
    <dgm:cxn modelId="{24CF4018-DB57-410F-86DC-35E48A5EF4E6}" type="presParOf" srcId="{37429C74-DE50-467B-B11F-ED34D39C18DC}" destId="{76D6D247-5EA0-4806-A4ED-C719974A73A7}" srcOrd="2" destOrd="0" presId="urn:microsoft.com/office/officeart/2008/layout/LinedList"/>
    <dgm:cxn modelId="{4DAAF1CF-2F07-4A5E-9C8D-02AF307A7855}" type="presParOf" srcId="{A54DD830-D54E-4996-80DA-74BBABCF8DE6}" destId="{00B5C406-59AE-474C-AFD4-562A194D2D5A}" srcOrd="5" destOrd="0" presId="urn:microsoft.com/office/officeart/2008/layout/LinedList"/>
    <dgm:cxn modelId="{4E3E36F3-98BF-4701-92ED-A278A3317C6F}" type="presParOf" srcId="{A54DD830-D54E-4996-80DA-74BBABCF8DE6}" destId="{854D799A-0323-4567-ABFD-BD4937206D67}" srcOrd="6" destOrd="0" presId="urn:microsoft.com/office/officeart/2008/layout/LinedList"/>
    <dgm:cxn modelId="{8D4201AB-96F3-4C7D-9369-E6F4AE3D6DEB}" type="presParOf" srcId="{A54DD830-D54E-4996-80DA-74BBABCF8DE6}" destId="{8F71B386-0C71-4913-9923-9D2B2A2560F8}" srcOrd="7" destOrd="0" presId="urn:microsoft.com/office/officeart/2008/layout/LinedList"/>
    <dgm:cxn modelId="{DA612B23-75C0-42A5-BAAB-549CF315E10F}" type="presParOf" srcId="{8F71B386-0C71-4913-9923-9D2B2A2560F8}" destId="{6DB4D4A8-3F63-40F8-9C9E-71CF284B4135}" srcOrd="0" destOrd="0" presId="urn:microsoft.com/office/officeart/2008/layout/LinedList"/>
    <dgm:cxn modelId="{7AC783A7-85DF-432C-91DA-6C3678A5E3C3}" type="presParOf" srcId="{8F71B386-0C71-4913-9923-9D2B2A2560F8}" destId="{564DE894-186E-46F0-A695-F6D3F491B8A4}" srcOrd="1" destOrd="0" presId="urn:microsoft.com/office/officeart/2008/layout/LinedList"/>
    <dgm:cxn modelId="{90189499-F527-45E0-BCB0-973B104B3493}" type="presParOf" srcId="{8F71B386-0C71-4913-9923-9D2B2A2560F8}" destId="{7E7632BF-7223-45F1-8BE1-6DF1073A2BE3}" srcOrd="2" destOrd="0" presId="urn:microsoft.com/office/officeart/2008/layout/LinedList"/>
    <dgm:cxn modelId="{EE87083C-FB6C-4335-AE72-D780113D5189}" type="presParOf" srcId="{A54DD830-D54E-4996-80DA-74BBABCF8DE6}" destId="{B4414414-F1D8-4746-8877-CCD948E935A2}" srcOrd="8" destOrd="0" presId="urn:microsoft.com/office/officeart/2008/layout/LinedList"/>
    <dgm:cxn modelId="{184CE1F8-C6F4-4747-A626-B30897BFB48D}" type="presParOf" srcId="{A54DD830-D54E-4996-80DA-74BBABCF8DE6}" destId="{56487069-22B7-4C77-9F02-22B7D50759E6}" srcOrd="9" destOrd="0" presId="urn:microsoft.com/office/officeart/2008/layout/LinedList"/>
    <dgm:cxn modelId="{4F7879B5-F870-46A0-AD81-EBAA25DE958C}" type="presParOf" srcId="{A54DD830-D54E-4996-80DA-74BBABCF8DE6}" destId="{F03F35DD-F019-41C3-B307-8875C16E764B}" srcOrd="10" destOrd="0" presId="urn:microsoft.com/office/officeart/2008/layout/LinedList"/>
    <dgm:cxn modelId="{879AB75C-206E-4091-B1C0-1ED3033FFD5C}" type="presParOf" srcId="{F03F35DD-F019-41C3-B307-8875C16E764B}" destId="{9779C6CD-13B6-4DE0-8516-499257F052D3}" srcOrd="0" destOrd="0" presId="urn:microsoft.com/office/officeart/2008/layout/LinedList"/>
    <dgm:cxn modelId="{FD6CCACA-0DEE-4FD4-979E-112E9E1DD88E}" type="presParOf" srcId="{F03F35DD-F019-41C3-B307-8875C16E764B}" destId="{9C0D826D-00CC-4240-979B-252F079FDD1A}" srcOrd="1" destOrd="0" presId="urn:microsoft.com/office/officeart/2008/layout/LinedList"/>
    <dgm:cxn modelId="{02081A51-0C7E-4F79-A097-1331D4402321}" type="presParOf" srcId="{F03F35DD-F019-41C3-B307-8875C16E764B}" destId="{CCD07121-3672-4CE1-8859-FE722AD97608}" srcOrd="2" destOrd="0" presId="urn:microsoft.com/office/officeart/2008/layout/LinedList"/>
    <dgm:cxn modelId="{E26F8202-F343-4C4B-B331-FA7E55E37600}" type="presParOf" srcId="{A54DD830-D54E-4996-80DA-74BBABCF8DE6}" destId="{BCA9F2D8-8907-4AAA-B90F-4B6F456ACD5F}" srcOrd="11" destOrd="0" presId="urn:microsoft.com/office/officeart/2008/layout/LinedList"/>
    <dgm:cxn modelId="{5FD531D6-1EA1-4299-86E0-A7C518DFBAF2}" type="presParOf" srcId="{A54DD830-D54E-4996-80DA-74BBABCF8DE6}" destId="{A188959E-F911-435D-AF3B-EEF0AC1ABAF5}" srcOrd="12" destOrd="0" presId="urn:microsoft.com/office/officeart/2008/layout/LinedList"/>
    <dgm:cxn modelId="{88B6862A-5F04-49A1-B38D-86023FA83D39}" type="presParOf" srcId="{A54DD830-D54E-4996-80DA-74BBABCF8DE6}" destId="{8139DB8C-4147-48E3-AE2E-53C8309411EC}" srcOrd="13" destOrd="0" presId="urn:microsoft.com/office/officeart/2008/layout/LinedList"/>
    <dgm:cxn modelId="{79B3E63B-E13C-4F74-A2B5-29B718937DC6}" type="presParOf" srcId="{8139DB8C-4147-48E3-AE2E-53C8309411EC}" destId="{8F972BFC-E02B-4109-BA08-7474F6B46254}" srcOrd="0" destOrd="0" presId="urn:microsoft.com/office/officeart/2008/layout/LinedList"/>
    <dgm:cxn modelId="{2317802F-6116-40E2-BB7F-75050848D4A3}" type="presParOf" srcId="{8139DB8C-4147-48E3-AE2E-53C8309411EC}" destId="{0990A35F-3836-46A8-9227-38375A3C3AD2}" srcOrd="1" destOrd="0" presId="urn:microsoft.com/office/officeart/2008/layout/LinedList"/>
    <dgm:cxn modelId="{3D4BC786-F602-49D5-98AD-1F89CC0274F4}" type="presParOf" srcId="{8139DB8C-4147-48E3-AE2E-53C8309411EC}" destId="{9A2DD76D-6935-4F36-9755-D177052E51F8}" srcOrd="2" destOrd="0" presId="urn:microsoft.com/office/officeart/2008/layout/LinedList"/>
    <dgm:cxn modelId="{5DFD4085-92B5-497F-82F1-70DEA23E4429}" type="presParOf" srcId="{A54DD830-D54E-4996-80DA-74BBABCF8DE6}" destId="{6E1C68D0-EB1E-44B8-89E7-7427C20B7821}" srcOrd="14" destOrd="0" presId="urn:microsoft.com/office/officeart/2008/layout/LinedList"/>
    <dgm:cxn modelId="{C21E6691-98ED-44EA-AA2C-5F8C01EE79CC}" type="presParOf" srcId="{A54DD830-D54E-4996-80DA-74BBABCF8DE6}" destId="{07EFC831-F46C-4437-A4A1-B47E5EFF96D7}" srcOrd="15" destOrd="0" presId="urn:microsoft.com/office/officeart/2008/layout/LinedList"/>
    <dgm:cxn modelId="{98458708-F0DC-459E-8C32-2A875C754C46}" type="presParOf" srcId="{A54DD830-D54E-4996-80DA-74BBABCF8DE6}" destId="{2389B293-4217-41B6-841B-C505D919FF3F}" srcOrd="16" destOrd="0" presId="urn:microsoft.com/office/officeart/2008/layout/LinedList"/>
    <dgm:cxn modelId="{FECBD347-F0BD-41CA-A387-CD8B872B7E54}" type="presParOf" srcId="{2389B293-4217-41B6-841B-C505D919FF3F}" destId="{FEF239C1-408A-472B-8CFB-304C4C0BF952}" srcOrd="0" destOrd="0" presId="urn:microsoft.com/office/officeart/2008/layout/LinedList"/>
    <dgm:cxn modelId="{B589DFB3-E127-4C7F-B621-4D6036AC318E}" type="presParOf" srcId="{2389B293-4217-41B6-841B-C505D919FF3F}" destId="{BCC10C79-4C76-4D24-BA47-5235009AA60E}" srcOrd="1" destOrd="0" presId="urn:microsoft.com/office/officeart/2008/layout/LinedList"/>
    <dgm:cxn modelId="{DE2206FA-FEF4-460D-9FF3-E7F5E9AE5E10}" type="presParOf" srcId="{2389B293-4217-41B6-841B-C505D919FF3F}" destId="{B5540E59-5106-49CE-BC30-896125F3E16C}" srcOrd="2" destOrd="0" presId="urn:microsoft.com/office/officeart/2008/layout/LinedList"/>
    <dgm:cxn modelId="{5802E0B4-670F-4020-824F-6192D1AA03C6}" type="presParOf" srcId="{A54DD830-D54E-4996-80DA-74BBABCF8DE6}" destId="{56BC1F32-982E-417D-9BA7-E7896B333F25}" srcOrd="17" destOrd="0" presId="urn:microsoft.com/office/officeart/2008/layout/LinedList"/>
    <dgm:cxn modelId="{79C05D3B-1288-4E6B-9533-5E2FF01C4B46}" type="presParOf" srcId="{A54DD830-D54E-4996-80DA-74BBABCF8DE6}" destId="{9C2FA855-EB37-45A7-AC6E-B1C66E3A04DF}" srcOrd="18" destOrd="0" presId="urn:microsoft.com/office/officeart/2008/layout/LinedList"/>
    <dgm:cxn modelId="{8ACBDA1B-3520-4BE2-8433-C309AA82A788}" type="presParOf" srcId="{A54DD830-D54E-4996-80DA-74BBABCF8DE6}" destId="{3C5930F3-EC86-441F-8FE9-5DF555B5E82F}" srcOrd="19" destOrd="0" presId="urn:microsoft.com/office/officeart/2008/layout/LinedList"/>
    <dgm:cxn modelId="{23F5231E-DD68-4C53-904D-336C238EAB91}" type="presParOf" srcId="{3C5930F3-EC86-441F-8FE9-5DF555B5E82F}" destId="{AD61114E-A520-484D-A4FB-505DF8B8409E}" srcOrd="0" destOrd="0" presId="urn:microsoft.com/office/officeart/2008/layout/LinedList"/>
    <dgm:cxn modelId="{A488A396-1805-4EDA-8F15-97F10A2029A1}" type="presParOf" srcId="{3C5930F3-EC86-441F-8FE9-5DF555B5E82F}" destId="{E1729F20-7A27-43C8-AFA9-ED520E4F9B4D}" srcOrd="1" destOrd="0" presId="urn:microsoft.com/office/officeart/2008/layout/LinedList"/>
    <dgm:cxn modelId="{E5E6EEB1-C658-47FD-8B20-9755458FFF78}" type="presParOf" srcId="{3C5930F3-EC86-441F-8FE9-5DF555B5E82F}" destId="{A226C8B7-9CDE-4386-8B75-17EA47456449}" srcOrd="2" destOrd="0" presId="urn:microsoft.com/office/officeart/2008/layout/LinedList"/>
    <dgm:cxn modelId="{38EE15AD-5C66-4F12-A70E-05AD2B8426DB}" type="presParOf" srcId="{A54DD830-D54E-4996-80DA-74BBABCF8DE6}" destId="{234D01E3-CE87-4D66-84FF-4C9F30BD1467}" srcOrd="20" destOrd="0" presId="urn:microsoft.com/office/officeart/2008/layout/LinedList"/>
    <dgm:cxn modelId="{5B92A9CB-6E07-43C2-A8B5-7B81871936E7}" type="presParOf" srcId="{A54DD830-D54E-4996-80DA-74BBABCF8DE6}" destId="{D1B391F3-5236-44FE-B666-E36CA98BF44F}" srcOrd="21" destOrd="0" presId="urn:microsoft.com/office/officeart/2008/layout/LinedList"/>
    <dgm:cxn modelId="{535C0E17-EBBA-46B5-9951-A8DA6BD9A1E6}" type="presParOf" srcId="{A54DD830-D54E-4996-80DA-74BBABCF8DE6}" destId="{50F1741D-656C-4E56-AB01-A2E413BC81B1}" srcOrd="22" destOrd="0" presId="urn:microsoft.com/office/officeart/2008/layout/LinedList"/>
    <dgm:cxn modelId="{EC60E0F9-EBA4-421C-AAC2-B4B08B6D351F}" type="presParOf" srcId="{50F1741D-656C-4E56-AB01-A2E413BC81B1}" destId="{437173F9-A535-43CA-B16A-BF2CC1AEDC5C}" srcOrd="0" destOrd="0" presId="urn:microsoft.com/office/officeart/2008/layout/LinedList"/>
    <dgm:cxn modelId="{040A9D40-A59C-41B1-B5FF-5381C0C92ABF}" type="presParOf" srcId="{50F1741D-656C-4E56-AB01-A2E413BC81B1}" destId="{4FA7923F-D8CA-4259-9765-769D6A28B8EE}" srcOrd="1" destOrd="0" presId="urn:microsoft.com/office/officeart/2008/layout/LinedList"/>
    <dgm:cxn modelId="{895085C5-2729-41B8-8ADC-1C18CB417CF3}" type="presParOf" srcId="{50F1741D-656C-4E56-AB01-A2E413BC81B1}" destId="{30776DB2-450F-4A3D-9A31-FDB12D492BE4}" srcOrd="2" destOrd="0" presId="urn:microsoft.com/office/officeart/2008/layout/LinedList"/>
    <dgm:cxn modelId="{5E03641E-2CD2-4059-B5B7-3E01A226EC21}" type="presParOf" srcId="{A54DD830-D54E-4996-80DA-74BBABCF8DE6}" destId="{9E9892A7-DCC6-402F-88FB-4A7242E9F682}" srcOrd="23" destOrd="0" presId="urn:microsoft.com/office/officeart/2008/layout/LinedList"/>
    <dgm:cxn modelId="{C7D45363-F1A4-491D-B299-0B7679491C14}" type="presParOf" srcId="{A54DD830-D54E-4996-80DA-74BBABCF8DE6}" destId="{34AE0AE4-DD0E-4918-A939-0E894FD801EF}" srcOrd="24" destOrd="0" presId="urn:microsoft.com/office/officeart/2008/layout/LinedList"/>
    <dgm:cxn modelId="{819578A8-92F7-4E1B-A615-B7B0DAE1866B}" type="presParOf" srcId="{A54DD830-D54E-4996-80DA-74BBABCF8DE6}" destId="{7E92096D-B0CD-4C17-BE4F-A788455262A1}" srcOrd="25" destOrd="0" presId="urn:microsoft.com/office/officeart/2008/layout/LinedList"/>
    <dgm:cxn modelId="{0CEF6395-99FB-48FD-8C28-C42FF4CF6469}" type="presParOf" srcId="{7E92096D-B0CD-4C17-BE4F-A788455262A1}" destId="{F77308AA-FACE-4F1F-9E6A-4D82A565BD16}" srcOrd="0" destOrd="0" presId="urn:microsoft.com/office/officeart/2008/layout/LinedList"/>
    <dgm:cxn modelId="{76BADEC1-1270-4016-8C83-FB1AC59914A5}" type="presParOf" srcId="{7E92096D-B0CD-4C17-BE4F-A788455262A1}" destId="{2411E718-8D9E-433C-8C11-6BB5BC05C6B7}" srcOrd="1" destOrd="0" presId="urn:microsoft.com/office/officeart/2008/layout/LinedList"/>
    <dgm:cxn modelId="{CF54B41D-0F70-4FA8-AB6B-CA1700B00E67}" type="presParOf" srcId="{7E92096D-B0CD-4C17-BE4F-A788455262A1}" destId="{95700753-7EE6-452D-9E78-3489493F7935}" srcOrd="2" destOrd="0" presId="urn:microsoft.com/office/officeart/2008/layout/LinedList"/>
    <dgm:cxn modelId="{C9683826-24F0-4A65-8EAF-048448A41A2D}" type="presParOf" srcId="{A54DD830-D54E-4996-80DA-74BBABCF8DE6}" destId="{73B87EA4-C55A-4030-8245-18F59B4AD2A4}" srcOrd="26" destOrd="0" presId="urn:microsoft.com/office/officeart/2008/layout/LinedList"/>
    <dgm:cxn modelId="{126A0870-1810-4BC0-A4BE-04E78CAAAF14}" type="presParOf" srcId="{A54DD830-D54E-4996-80DA-74BBABCF8DE6}" destId="{58EBA9C8-8E1A-4425-8488-AA3D8C88AE97}" srcOrd="27" destOrd="0" presId="urn:microsoft.com/office/officeart/2008/layout/LinedList"/>
    <dgm:cxn modelId="{0858093D-EC8E-49FB-87CF-84CDE1048FAB}" type="presParOf" srcId="{A54DD830-D54E-4996-80DA-74BBABCF8DE6}" destId="{0633B939-E388-4CAC-8153-A284786398C4}" srcOrd="28" destOrd="0" presId="urn:microsoft.com/office/officeart/2008/layout/LinedList"/>
    <dgm:cxn modelId="{19F72557-84E7-4D4E-938B-F31BD0CD2D82}" type="presParOf" srcId="{0633B939-E388-4CAC-8153-A284786398C4}" destId="{9415F0C2-7DB5-45BE-8978-CBE48CAB32F0}" srcOrd="0" destOrd="0" presId="urn:microsoft.com/office/officeart/2008/layout/LinedList"/>
    <dgm:cxn modelId="{A87C603A-7337-45E9-80B0-BB603F28776F}" type="presParOf" srcId="{0633B939-E388-4CAC-8153-A284786398C4}" destId="{F01E6750-F447-4579-BC45-FC526E02ADCA}" srcOrd="1" destOrd="0" presId="urn:microsoft.com/office/officeart/2008/layout/LinedList"/>
    <dgm:cxn modelId="{375EF921-712E-4344-83DD-AF9090DB54BA}" type="presParOf" srcId="{0633B939-E388-4CAC-8153-A284786398C4}" destId="{56E5456A-4F61-4435-AAA3-0FF96A404A4D}" srcOrd="2" destOrd="0" presId="urn:microsoft.com/office/officeart/2008/layout/LinedList"/>
    <dgm:cxn modelId="{3D338C6E-39B2-4E16-9A05-DCA04CF6E144}" type="presParOf" srcId="{A54DD830-D54E-4996-80DA-74BBABCF8DE6}" destId="{0BDE5F6E-96B3-4F95-87A8-E3274DE5206C}" srcOrd="29" destOrd="0" presId="urn:microsoft.com/office/officeart/2008/layout/LinedList"/>
    <dgm:cxn modelId="{5107E0DF-6381-40C6-9CE4-B1BE13906EB2}" type="presParOf" srcId="{A54DD830-D54E-4996-80DA-74BBABCF8DE6}" destId="{0113B9A8-62E2-4EEA-A87D-63B76508C0CC}" srcOrd="30" destOrd="0" presId="urn:microsoft.com/office/officeart/2008/layout/LinedList"/>
    <dgm:cxn modelId="{B126BC8B-53C3-43F9-BB6B-4DE70AD56231}" type="presParOf" srcId="{A54DD830-D54E-4996-80DA-74BBABCF8DE6}" destId="{462492D2-7ED8-4909-A86C-BD4ABF0B5C8B}" srcOrd="31" destOrd="0" presId="urn:microsoft.com/office/officeart/2008/layout/LinedList"/>
    <dgm:cxn modelId="{5B8EE6AE-E3D6-4DC1-8E2B-6D9F3F33CF9C}" type="presParOf" srcId="{462492D2-7ED8-4909-A86C-BD4ABF0B5C8B}" destId="{67CC2888-31B0-4102-B882-B8CEB3D39ED3}" srcOrd="0" destOrd="0" presId="urn:microsoft.com/office/officeart/2008/layout/LinedList"/>
    <dgm:cxn modelId="{E8595153-24C5-44FD-A04B-2CB7EA52CC63}" type="presParOf" srcId="{462492D2-7ED8-4909-A86C-BD4ABF0B5C8B}" destId="{8C46C527-BA70-487A-8A6D-3F542E2810DE}" srcOrd="1" destOrd="0" presId="urn:microsoft.com/office/officeart/2008/layout/LinedList"/>
    <dgm:cxn modelId="{E64C137E-7B6A-49CC-B5D1-40DC483F6306}" type="presParOf" srcId="{462492D2-7ED8-4909-A86C-BD4ABF0B5C8B}" destId="{E8F93ED4-D28E-4739-BAF7-691D04099099}" srcOrd="2" destOrd="0" presId="urn:microsoft.com/office/officeart/2008/layout/LinedList"/>
    <dgm:cxn modelId="{DDC3B1D1-8F0E-47D7-860A-EF505F84ED74}" type="presParOf" srcId="{A54DD830-D54E-4996-80DA-74BBABCF8DE6}" destId="{5B2140D6-01D1-48DD-A2A8-CC1192118FEE}" srcOrd="32" destOrd="0" presId="urn:microsoft.com/office/officeart/2008/layout/LinedList"/>
    <dgm:cxn modelId="{1F2055EA-6D89-4463-AE19-C49B8AF466D1}" type="presParOf" srcId="{A54DD830-D54E-4996-80DA-74BBABCF8DE6}" destId="{68F5FD96-47D9-4A5D-837B-D95574D34C4C}" srcOrd="33" destOrd="0" presId="urn:microsoft.com/office/officeart/2008/layout/LinedList"/>
    <dgm:cxn modelId="{76714EA5-4B7C-4E49-8E71-A073E2D86663}" type="presParOf" srcId="{A54DD830-D54E-4996-80DA-74BBABCF8DE6}" destId="{F8249871-FB0C-41DE-8CC5-526E40CD663B}" srcOrd="34" destOrd="0" presId="urn:microsoft.com/office/officeart/2008/layout/LinedList"/>
    <dgm:cxn modelId="{4F0197DE-5C1A-499C-A86F-1BA13466EAE9}" type="presParOf" srcId="{F8249871-FB0C-41DE-8CC5-526E40CD663B}" destId="{D0BC55DA-5660-4F3D-8664-59BD2FE99E37}" srcOrd="0" destOrd="0" presId="urn:microsoft.com/office/officeart/2008/layout/LinedList"/>
    <dgm:cxn modelId="{5ACDA555-5605-4457-B0DC-E6575CA12B98}" type="presParOf" srcId="{F8249871-FB0C-41DE-8CC5-526E40CD663B}" destId="{A6A2EDAE-4C4B-4131-A0D2-68594096BA79}" srcOrd="1" destOrd="0" presId="urn:microsoft.com/office/officeart/2008/layout/LinedList"/>
    <dgm:cxn modelId="{7BD788B4-2226-452F-8790-AFFDD83C804F}" type="presParOf" srcId="{F8249871-FB0C-41DE-8CC5-526E40CD663B}" destId="{7AD90033-8C54-40B6-9CF3-2D634847FDB9}" srcOrd="2" destOrd="0" presId="urn:microsoft.com/office/officeart/2008/layout/LinedList"/>
    <dgm:cxn modelId="{97C8962C-5C29-41C0-9170-CB4B01710C82}" type="presParOf" srcId="{A54DD830-D54E-4996-80DA-74BBABCF8DE6}" destId="{22658F15-7099-4B21-AFD6-25EED68F08D9}" srcOrd="35" destOrd="0" presId="urn:microsoft.com/office/officeart/2008/layout/LinedList"/>
    <dgm:cxn modelId="{1DBB70B1-F4F0-476B-AC18-8E80A4E0C077}" type="presParOf" srcId="{A54DD830-D54E-4996-80DA-74BBABCF8DE6}" destId="{32E07B46-8924-45B2-8ACC-EC8207B74CB4}" srcOrd="36" destOrd="0" presId="urn:microsoft.com/office/officeart/2008/layout/LinedList"/>
    <dgm:cxn modelId="{DF5A3896-D4EB-47D3-A10D-13D12C7B4AFF}" type="presParOf" srcId="{A54DD830-D54E-4996-80DA-74BBABCF8DE6}" destId="{AE906807-4B6A-4887-843B-DD153A3D88C1}" srcOrd="37" destOrd="0" presId="urn:microsoft.com/office/officeart/2008/layout/LinedList"/>
    <dgm:cxn modelId="{385296A5-2C8D-4135-AFC5-D01A18411522}" type="presParOf" srcId="{AE906807-4B6A-4887-843B-DD153A3D88C1}" destId="{A712B3AF-7987-4155-AE22-963214C69F00}" srcOrd="0" destOrd="0" presId="urn:microsoft.com/office/officeart/2008/layout/LinedList"/>
    <dgm:cxn modelId="{173639E3-480B-4762-81B0-B5EF38E54372}" type="presParOf" srcId="{AE906807-4B6A-4887-843B-DD153A3D88C1}" destId="{F881AED9-42A8-4F77-A760-873399B612E2}" srcOrd="1" destOrd="0" presId="urn:microsoft.com/office/officeart/2008/layout/LinedList"/>
    <dgm:cxn modelId="{B588A276-7E7D-4063-B905-9AA2FD05DF67}" type="presParOf" srcId="{AE906807-4B6A-4887-843B-DD153A3D88C1}" destId="{52A8F936-AD94-47E0-A12C-3D79D68EC815}" srcOrd="2" destOrd="0" presId="urn:microsoft.com/office/officeart/2008/layout/LinedList"/>
    <dgm:cxn modelId="{2E9D41E8-AFFC-482B-87BF-30A7E4F78DC4}" type="presParOf" srcId="{A54DD830-D54E-4996-80DA-74BBABCF8DE6}" destId="{12864511-3F9B-448C-8A66-774ABDE052DA}" srcOrd="38" destOrd="0" presId="urn:microsoft.com/office/officeart/2008/layout/LinedList"/>
    <dgm:cxn modelId="{11F8E960-D2DD-48FD-AFA9-CA426C9E324C}" type="presParOf" srcId="{A54DD830-D54E-4996-80DA-74BBABCF8DE6}" destId="{186058C2-BAB1-45FA-AED5-363ADB9D8BF3}" srcOrd="39" destOrd="0" presId="urn:microsoft.com/office/officeart/2008/layout/LinedList"/>
    <dgm:cxn modelId="{6A197095-E1ED-46B9-AC72-AD0FEE841ACC}" type="presParOf" srcId="{A54DD830-D54E-4996-80DA-74BBABCF8DE6}" destId="{FE97097D-6DB3-4076-845E-DAEE0604FB17}" srcOrd="40" destOrd="0" presId="urn:microsoft.com/office/officeart/2008/layout/LinedList"/>
    <dgm:cxn modelId="{6958E76E-4FBD-4711-8A32-6A7F3E79DC01}" type="presParOf" srcId="{FE97097D-6DB3-4076-845E-DAEE0604FB17}" destId="{08B45F8F-61EC-4D0B-987D-248FDC7FDD63}" srcOrd="0" destOrd="0" presId="urn:microsoft.com/office/officeart/2008/layout/LinedList"/>
    <dgm:cxn modelId="{602FFF8D-304F-4BAC-8E08-F611FCA44AEB}" type="presParOf" srcId="{FE97097D-6DB3-4076-845E-DAEE0604FB17}" destId="{0E7028DE-CF85-4248-B831-4AAE95D7A4D0}" srcOrd="1" destOrd="0" presId="urn:microsoft.com/office/officeart/2008/layout/LinedList"/>
    <dgm:cxn modelId="{8393D0C5-8F95-415C-A0C3-F91F190BB5FE}" type="presParOf" srcId="{FE97097D-6DB3-4076-845E-DAEE0604FB17}" destId="{18607155-3561-4A6A-A52F-0FFACBDF4893}" srcOrd="2" destOrd="0" presId="urn:microsoft.com/office/officeart/2008/layout/LinedList"/>
    <dgm:cxn modelId="{CDB9FA7C-72D8-430E-92BE-755CD17E1CB1}" type="presParOf" srcId="{A54DD830-D54E-4996-80DA-74BBABCF8DE6}" destId="{424752B0-71CC-4D9A-B9E2-6B7851612033}" srcOrd="41" destOrd="0" presId="urn:microsoft.com/office/officeart/2008/layout/LinedList"/>
    <dgm:cxn modelId="{51088E2D-CE86-41EF-95A6-4E0E1980F5FB}" type="presParOf" srcId="{A54DD830-D54E-4996-80DA-74BBABCF8DE6}" destId="{0DB3E1D8-7B7C-4656-AEDE-81BD02BEA5FE}" srcOrd="42" destOrd="0" presId="urn:microsoft.com/office/officeart/2008/layout/LinedList"/>
    <dgm:cxn modelId="{9F1C51E0-94E4-4AD4-9C0C-77BF00EC58CB}" type="presParOf" srcId="{A54DD830-D54E-4996-80DA-74BBABCF8DE6}" destId="{8F3EFBAC-ADA9-4355-B122-EB88C2834449}" srcOrd="43" destOrd="0" presId="urn:microsoft.com/office/officeart/2008/layout/LinedList"/>
    <dgm:cxn modelId="{BBB20636-3A4B-4FFA-BEBF-A3B58958D2D9}" type="presParOf" srcId="{8F3EFBAC-ADA9-4355-B122-EB88C2834449}" destId="{3770481A-CBE6-4B27-8B5B-7720C5D9F96B}" srcOrd="0" destOrd="0" presId="urn:microsoft.com/office/officeart/2008/layout/LinedList"/>
    <dgm:cxn modelId="{777E5392-73EB-491E-8472-B37DE8BC3797}" type="presParOf" srcId="{8F3EFBAC-ADA9-4355-B122-EB88C2834449}" destId="{EA3E1E42-A4C5-47EE-85BC-4AC31001C8B2}" srcOrd="1" destOrd="0" presId="urn:microsoft.com/office/officeart/2008/layout/LinedList"/>
    <dgm:cxn modelId="{CEBC1BCA-24FC-4A40-AA44-1260F6EDFFCC}" type="presParOf" srcId="{8F3EFBAC-ADA9-4355-B122-EB88C2834449}" destId="{FF7CABAE-6CF4-4F64-AAB5-0DCFA6BBFF29}" srcOrd="2" destOrd="0" presId="urn:microsoft.com/office/officeart/2008/layout/LinedList"/>
    <dgm:cxn modelId="{B50150F9-C949-4E0A-9F0D-48D549C6861A}" type="presParOf" srcId="{A54DD830-D54E-4996-80DA-74BBABCF8DE6}" destId="{A246BB33-4716-4681-9ABF-2BE70F00C7AA}" srcOrd="44" destOrd="0" presId="urn:microsoft.com/office/officeart/2008/layout/LinedList"/>
    <dgm:cxn modelId="{72F8AA5D-DC0C-4EDC-BD9F-4BAAACE100DD}" type="presParOf" srcId="{A54DD830-D54E-4996-80DA-74BBABCF8DE6}" destId="{AAC249B7-23B5-4585-BB9A-A13FB005459D}" srcOrd="45"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461094-A4F5-4D45-ADA0-0FBEB5776175}">
      <dsp:nvSpPr>
        <dsp:cNvPr id="0" name=""/>
        <dsp:cNvSpPr/>
      </dsp:nvSpPr>
      <dsp:spPr>
        <a:xfrm>
          <a:off x="1619670" y="521"/>
          <a:ext cx="1207153" cy="784649"/>
        </a:xfrm>
        <a:prstGeom prst="round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VE" sz="1500" b="1" kern="1200" dirty="0" smtClean="0">
              <a:effectLst>
                <a:outerShdw blurRad="38100" dist="38100" dir="2700000" algn="tl">
                  <a:srgbClr val="000000">
                    <a:alpha val="43137"/>
                  </a:srgbClr>
                </a:outerShdw>
              </a:effectLst>
            </a:rPr>
            <a:t>Económico</a:t>
          </a:r>
          <a:endParaRPr lang="es-VE" sz="1500" b="1" kern="1200" dirty="0">
            <a:effectLst>
              <a:outerShdw blurRad="38100" dist="38100" dir="2700000" algn="tl">
                <a:srgbClr val="000000">
                  <a:alpha val="43137"/>
                </a:srgbClr>
              </a:outerShdw>
            </a:effectLst>
          </a:endParaRPr>
        </a:p>
      </dsp:txBody>
      <dsp:txXfrm>
        <a:off x="1657973" y="38824"/>
        <a:ext cx="1130547" cy="708043"/>
      </dsp:txXfrm>
    </dsp:sp>
    <dsp:sp modelId="{D3AF865F-3F6C-4A12-942C-95464E236C8B}">
      <dsp:nvSpPr>
        <dsp:cNvPr id="0" name=""/>
        <dsp:cNvSpPr/>
      </dsp:nvSpPr>
      <dsp:spPr>
        <a:xfrm>
          <a:off x="656156" y="392846"/>
          <a:ext cx="3134181" cy="3134181"/>
        </a:xfrm>
        <a:custGeom>
          <a:avLst/>
          <a:gdLst/>
          <a:ahLst/>
          <a:cxnLst/>
          <a:rect l="0" t="0" r="0" b="0"/>
          <a:pathLst>
            <a:path>
              <a:moveTo>
                <a:pt x="2178953" y="124385"/>
              </a:moveTo>
              <a:arcTo wR="1567090" hR="1567090" stAng="17578931" swAng="1960618"/>
            </a:path>
          </a:pathLst>
        </a:custGeom>
        <a:noFill/>
        <a:ln w="12700"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5F2AAEA-836E-4C13-9D4D-EBE03BFF43F6}">
      <dsp:nvSpPr>
        <dsp:cNvPr id="0" name=""/>
        <dsp:cNvSpPr/>
      </dsp:nvSpPr>
      <dsp:spPr>
        <a:xfrm>
          <a:off x="3110062" y="1083354"/>
          <a:ext cx="1207153" cy="784649"/>
        </a:xfrm>
        <a:prstGeom prst="roundRect">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VE" sz="1500" b="1" i="1" kern="1200" dirty="0" smtClean="0">
              <a:solidFill>
                <a:schemeClr val="tx1"/>
              </a:solidFill>
              <a:effectLst>
                <a:outerShdw blurRad="38100" dist="38100" dir="2700000" algn="tl">
                  <a:srgbClr val="000000">
                    <a:alpha val="43137"/>
                  </a:srgbClr>
                </a:outerShdw>
              </a:effectLst>
            </a:rPr>
            <a:t>Cultural</a:t>
          </a:r>
          <a:endParaRPr lang="es-VE" sz="1500" b="1" i="1" kern="1200" dirty="0">
            <a:solidFill>
              <a:schemeClr val="tx1"/>
            </a:solidFill>
            <a:effectLst>
              <a:outerShdw blurRad="38100" dist="38100" dir="2700000" algn="tl">
                <a:srgbClr val="000000">
                  <a:alpha val="43137"/>
                </a:srgbClr>
              </a:outerShdw>
            </a:effectLst>
          </a:endParaRPr>
        </a:p>
      </dsp:txBody>
      <dsp:txXfrm>
        <a:off x="3148365" y="1121657"/>
        <a:ext cx="1130547" cy="708043"/>
      </dsp:txXfrm>
    </dsp:sp>
    <dsp:sp modelId="{19B93D63-B9BE-4D2B-9E9B-6E4F8505E1F9}">
      <dsp:nvSpPr>
        <dsp:cNvPr id="0" name=""/>
        <dsp:cNvSpPr/>
      </dsp:nvSpPr>
      <dsp:spPr>
        <a:xfrm>
          <a:off x="656156" y="392846"/>
          <a:ext cx="3134181" cy="3134181"/>
        </a:xfrm>
        <a:custGeom>
          <a:avLst/>
          <a:gdLst/>
          <a:ahLst/>
          <a:cxnLst/>
          <a:rect l="0" t="0" r="0" b="0"/>
          <a:pathLst>
            <a:path>
              <a:moveTo>
                <a:pt x="3132038" y="1485172"/>
              </a:moveTo>
              <a:arcTo wR="1567090" hR="1567090" stAng="21420212" swAng="2195596"/>
            </a:path>
          </a:pathLst>
        </a:custGeom>
        <a:noFill/>
        <a:ln w="12700" cap="flat" cmpd="sng" algn="ctr">
          <a:solidFill>
            <a:schemeClr val="accent5">
              <a:hueOff val="-759918"/>
              <a:satOff val="803"/>
              <a:lumOff val="-147"/>
              <a:alphaOff val="0"/>
            </a:schemeClr>
          </a:solidFill>
          <a:prstDash val="solid"/>
        </a:ln>
        <a:effectLst/>
      </dsp:spPr>
      <dsp:style>
        <a:lnRef idx="1">
          <a:scrgbClr r="0" g="0" b="0"/>
        </a:lnRef>
        <a:fillRef idx="0">
          <a:scrgbClr r="0" g="0" b="0"/>
        </a:fillRef>
        <a:effectRef idx="0">
          <a:scrgbClr r="0" g="0" b="0"/>
        </a:effectRef>
        <a:fontRef idx="minor"/>
      </dsp:style>
    </dsp:sp>
    <dsp:sp modelId="{02F735D5-05AF-4834-A0D4-4B7F8F710182}">
      <dsp:nvSpPr>
        <dsp:cNvPr id="0" name=""/>
        <dsp:cNvSpPr/>
      </dsp:nvSpPr>
      <dsp:spPr>
        <a:xfrm>
          <a:off x="2540783" y="2835415"/>
          <a:ext cx="1207153" cy="784649"/>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VE" sz="1500" b="1" kern="1200" dirty="0" smtClean="0">
              <a:solidFill>
                <a:schemeClr val="tx2"/>
              </a:solidFill>
              <a:effectLst>
                <a:outerShdw blurRad="38100" dist="38100" dir="2700000" algn="tl">
                  <a:srgbClr val="000000">
                    <a:alpha val="43137"/>
                  </a:srgbClr>
                </a:outerShdw>
              </a:effectLst>
            </a:rPr>
            <a:t>Social</a:t>
          </a:r>
          <a:endParaRPr lang="es-VE" sz="1500" b="1" kern="1200" dirty="0">
            <a:solidFill>
              <a:schemeClr val="tx2"/>
            </a:solidFill>
            <a:effectLst>
              <a:outerShdw blurRad="38100" dist="38100" dir="2700000" algn="tl">
                <a:srgbClr val="000000">
                  <a:alpha val="43137"/>
                </a:srgbClr>
              </a:outerShdw>
            </a:effectLst>
          </a:endParaRPr>
        </a:p>
      </dsp:txBody>
      <dsp:txXfrm>
        <a:off x="2579086" y="2873718"/>
        <a:ext cx="1130547" cy="708043"/>
      </dsp:txXfrm>
    </dsp:sp>
    <dsp:sp modelId="{4495C988-B0F5-447C-A833-4B1CA91487C6}">
      <dsp:nvSpPr>
        <dsp:cNvPr id="0" name=""/>
        <dsp:cNvSpPr/>
      </dsp:nvSpPr>
      <dsp:spPr>
        <a:xfrm>
          <a:off x="656156" y="392846"/>
          <a:ext cx="3134181" cy="3134181"/>
        </a:xfrm>
        <a:custGeom>
          <a:avLst/>
          <a:gdLst/>
          <a:ahLst/>
          <a:cxnLst/>
          <a:rect l="0" t="0" r="0" b="0"/>
          <a:pathLst>
            <a:path>
              <a:moveTo>
                <a:pt x="1878405" y="3102947"/>
              </a:moveTo>
              <a:arcTo wR="1567090" hR="1567090" stAng="4712492" swAng="1375016"/>
            </a:path>
          </a:pathLst>
        </a:custGeom>
        <a:noFill/>
        <a:ln w="12700" cap="flat" cmpd="sng" algn="ctr">
          <a:solidFill>
            <a:schemeClr val="accent5">
              <a:hueOff val="-1519836"/>
              <a:satOff val="1607"/>
              <a:lumOff val="-295"/>
              <a:alphaOff val="0"/>
            </a:schemeClr>
          </a:solidFill>
          <a:prstDash val="solid"/>
        </a:ln>
        <a:effectLst/>
      </dsp:spPr>
      <dsp:style>
        <a:lnRef idx="1">
          <a:scrgbClr r="0" g="0" b="0"/>
        </a:lnRef>
        <a:fillRef idx="0">
          <a:scrgbClr r="0" g="0" b="0"/>
        </a:fillRef>
        <a:effectRef idx="0">
          <a:scrgbClr r="0" g="0" b="0"/>
        </a:effectRef>
        <a:fontRef idx="minor"/>
      </dsp:style>
    </dsp:sp>
    <dsp:sp modelId="{1E7FFD0E-60CE-43CE-9D2C-6009F9A99BBB}">
      <dsp:nvSpPr>
        <dsp:cNvPr id="0" name=""/>
        <dsp:cNvSpPr/>
      </dsp:nvSpPr>
      <dsp:spPr>
        <a:xfrm>
          <a:off x="698557" y="2835415"/>
          <a:ext cx="1207153" cy="784649"/>
        </a:xfrm>
        <a:prstGeom prst="roundRect">
          <a:avLst/>
        </a:prstGeom>
        <a:solidFill>
          <a:schemeClr val="tx2">
            <a:lumMod val="75000"/>
          </a:schemeClr>
        </a:solidFill>
        <a:ln w="25400" cap="flat" cmpd="sng" algn="ctr">
          <a:solidFill>
            <a:srgbClr val="92D05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VE" sz="1500" b="1" kern="1200" dirty="0" smtClean="0">
              <a:effectLst>
                <a:outerShdw blurRad="38100" dist="38100" dir="2700000" algn="tl">
                  <a:srgbClr val="000000">
                    <a:alpha val="43137"/>
                  </a:srgbClr>
                </a:outerShdw>
              </a:effectLst>
            </a:rPr>
            <a:t>Ambiental</a:t>
          </a:r>
          <a:endParaRPr lang="es-VE" sz="1500" b="1" kern="1200" dirty="0">
            <a:effectLst>
              <a:outerShdw blurRad="38100" dist="38100" dir="2700000" algn="tl">
                <a:srgbClr val="000000">
                  <a:alpha val="43137"/>
                </a:srgbClr>
              </a:outerShdw>
            </a:effectLst>
          </a:endParaRPr>
        </a:p>
      </dsp:txBody>
      <dsp:txXfrm>
        <a:off x="736860" y="2873718"/>
        <a:ext cx="1130547" cy="708043"/>
      </dsp:txXfrm>
    </dsp:sp>
    <dsp:sp modelId="{6598AC0D-420A-4CC7-BC5C-20665C844CFA}">
      <dsp:nvSpPr>
        <dsp:cNvPr id="0" name=""/>
        <dsp:cNvSpPr/>
      </dsp:nvSpPr>
      <dsp:spPr>
        <a:xfrm>
          <a:off x="656156" y="392846"/>
          <a:ext cx="3134181" cy="3134181"/>
        </a:xfrm>
        <a:custGeom>
          <a:avLst/>
          <a:gdLst/>
          <a:ahLst/>
          <a:cxnLst/>
          <a:rect l="0" t="0" r="0" b="0"/>
          <a:pathLst>
            <a:path>
              <a:moveTo>
                <a:pt x="261779" y="2434232"/>
              </a:moveTo>
              <a:arcTo wR="1567090" hR="1567090" stAng="8784192" swAng="2195596"/>
            </a:path>
          </a:pathLst>
        </a:custGeom>
        <a:noFill/>
        <a:ln w="12700" cap="flat" cmpd="sng" algn="ctr">
          <a:solidFill>
            <a:schemeClr val="accent5">
              <a:hueOff val="-2279754"/>
              <a:satOff val="2410"/>
              <a:lumOff val="-442"/>
              <a:alphaOff val="0"/>
            </a:schemeClr>
          </a:solidFill>
          <a:prstDash val="solid"/>
        </a:ln>
        <a:effectLst/>
      </dsp:spPr>
      <dsp:style>
        <a:lnRef idx="1">
          <a:scrgbClr r="0" g="0" b="0"/>
        </a:lnRef>
        <a:fillRef idx="0">
          <a:scrgbClr r="0" g="0" b="0"/>
        </a:fillRef>
        <a:effectRef idx="0">
          <a:scrgbClr r="0" g="0" b="0"/>
        </a:effectRef>
        <a:fontRef idx="minor"/>
      </dsp:style>
    </dsp:sp>
    <dsp:sp modelId="{13140E40-8724-4C70-9DAA-F0A477B85039}">
      <dsp:nvSpPr>
        <dsp:cNvPr id="0" name=""/>
        <dsp:cNvSpPr/>
      </dsp:nvSpPr>
      <dsp:spPr>
        <a:xfrm>
          <a:off x="129278" y="1083354"/>
          <a:ext cx="1207153" cy="784649"/>
        </a:xfrm>
        <a:prstGeom prst="roundRect">
          <a:avLst/>
        </a:prstGeom>
        <a:solidFill>
          <a:schemeClr val="accent4">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VE" sz="1500" b="1" kern="1200" dirty="0" smtClean="0">
              <a:solidFill>
                <a:schemeClr val="tx2"/>
              </a:solidFill>
              <a:effectLst>
                <a:outerShdw blurRad="38100" dist="38100" dir="2700000" algn="tl">
                  <a:srgbClr val="000000">
                    <a:alpha val="43137"/>
                  </a:srgbClr>
                </a:outerShdw>
              </a:effectLst>
            </a:rPr>
            <a:t>Político-Institucional</a:t>
          </a:r>
          <a:endParaRPr lang="es-VE" sz="1500" b="1" kern="1200" dirty="0">
            <a:solidFill>
              <a:schemeClr val="tx2"/>
            </a:solidFill>
            <a:effectLst>
              <a:outerShdw blurRad="38100" dist="38100" dir="2700000" algn="tl">
                <a:srgbClr val="000000">
                  <a:alpha val="43137"/>
                </a:srgbClr>
              </a:outerShdw>
            </a:effectLst>
          </a:endParaRPr>
        </a:p>
      </dsp:txBody>
      <dsp:txXfrm>
        <a:off x="167581" y="1121657"/>
        <a:ext cx="1130547" cy="708043"/>
      </dsp:txXfrm>
    </dsp:sp>
    <dsp:sp modelId="{272FF209-DC50-474B-B947-570D2F817CDA}">
      <dsp:nvSpPr>
        <dsp:cNvPr id="0" name=""/>
        <dsp:cNvSpPr/>
      </dsp:nvSpPr>
      <dsp:spPr>
        <a:xfrm>
          <a:off x="656156" y="392846"/>
          <a:ext cx="3134181" cy="3134181"/>
        </a:xfrm>
        <a:custGeom>
          <a:avLst/>
          <a:gdLst/>
          <a:ahLst/>
          <a:cxnLst/>
          <a:rect l="0" t="0" r="0" b="0"/>
          <a:pathLst>
            <a:path>
              <a:moveTo>
                <a:pt x="273149" y="683071"/>
              </a:moveTo>
              <a:arcTo wR="1567090" hR="1567090" stAng="12860452" swAng="1960618"/>
            </a:path>
          </a:pathLst>
        </a:custGeom>
        <a:noFill/>
        <a:ln w="12700" cap="flat" cmpd="sng" algn="ctr">
          <a:solidFill>
            <a:schemeClr val="accent5">
              <a:hueOff val="-3039673"/>
              <a:satOff val="3213"/>
              <a:lumOff val="-589"/>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84B7D4-AC51-4108-B668-26AB1CAC6166}">
      <dsp:nvSpPr>
        <dsp:cNvPr id="0" name=""/>
        <dsp:cNvSpPr/>
      </dsp:nvSpPr>
      <dsp:spPr>
        <a:xfrm>
          <a:off x="0" y="517557"/>
          <a:ext cx="8136904" cy="5085564"/>
        </a:xfrm>
        <a:prstGeom prst="swooshArrow">
          <a:avLst>
            <a:gd name="adj1" fmla="val 25000"/>
            <a:gd name="adj2" fmla="val 25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DBF364F-E878-4820-8C93-684A95F6A127}">
      <dsp:nvSpPr>
        <dsp:cNvPr id="0" name=""/>
        <dsp:cNvSpPr/>
      </dsp:nvSpPr>
      <dsp:spPr>
        <a:xfrm>
          <a:off x="216023" y="4752529"/>
          <a:ext cx="187148" cy="187148"/>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0BE384-F5C7-49B0-9E62-2562DC56272F}">
      <dsp:nvSpPr>
        <dsp:cNvPr id="0" name=""/>
        <dsp:cNvSpPr/>
      </dsp:nvSpPr>
      <dsp:spPr>
        <a:xfrm>
          <a:off x="155705" y="4334249"/>
          <a:ext cx="2580593" cy="12103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166" tIns="0" rIns="0" bIns="0" numCol="1" spcCol="1270" anchor="t" anchorCtr="0">
          <a:noAutofit/>
        </a:bodyPr>
        <a:lstStyle/>
        <a:p>
          <a:pPr lvl="0" algn="l" defTabSz="622300">
            <a:lnSpc>
              <a:spcPct val="100000"/>
            </a:lnSpc>
            <a:spcBef>
              <a:spcPct val="0"/>
            </a:spcBef>
            <a:spcAft>
              <a:spcPts val="0"/>
            </a:spcAft>
          </a:pPr>
          <a:r>
            <a:rPr lang="es-VE" sz="1400" b="1" kern="1200" dirty="0" smtClean="0">
              <a:latin typeface="+mj-lt"/>
            </a:rPr>
            <a:t>“En nuestro patio trasero” EEUU(1989)</a:t>
          </a:r>
          <a:endParaRPr lang="es-VE" sz="1400" b="1" kern="1200" dirty="0">
            <a:latin typeface="+mj-lt"/>
          </a:endParaRPr>
        </a:p>
        <a:p>
          <a:pPr marL="114300" lvl="1" indent="-114300" algn="l" defTabSz="622300">
            <a:lnSpc>
              <a:spcPct val="100000"/>
            </a:lnSpc>
            <a:spcBef>
              <a:spcPct val="0"/>
            </a:spcBef>
            <a:spcAft>
              <a:spcPts val="0"/>
            </a:spcAft>
            <a:buChar char="••"/>
          </a:pPr>
          <a:r>
            <a:rPr lang="es-VE" sz="1400" kern="1200" dirty="0" smtClean="0">
              <a:latin typeface="+mj-lt"/>
            </a:rPr>
            <a:t>   Universidad de California (Los Ángeles). Primera oportunidad desde una perspectiva académica para analizar el impacto ambiental de la actividad universitaria.</a:t>
          </a:r>
          <a:endParaRPr lang="es-VE" sz="1400" kern="1200" dirty="0">
            <a:latin typeface="+mj-lt"/>
          </a:endParaRPr>
        </a:p>
      </dsp:txBody>
      <dsp:txXfrm>
        <a:off x="155705" y="4334249"/>
        <a:ext cx="2580593" cy="1210364"/>
      </dsp:txXfrm>
    </dsp:sp>
    <dsp:sp modelId="{BFA61B43-553C-4203-86BD-81445C2EB695}">
      <dsp:nvSpPr>
        <dsp:cNvPr id="0" name=""/>
        <dsp:cNvSpPr/>
      </dsp:nvSpPr>
      <dsp:spPr>
        <a:xfrm>
          <a:off x="2194282" y="2810522"/>
          <a:ext cx="325476" cy="325476"/>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D8BBBB-D0DA-4E74-89F8-92E3D38A7F88}">
      <dsp:nvSpPr>
        <dsp:cNvPr id="0" name=""/>
        <dsp:cNvSpPr/>
      </dsp:nvSpPr>
      <dsp:spPr>
        <a:xfrm>
          <a:off x="2160236" y="2212395"/>
          <a:ext cx="1829028" cy="23241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2463" tIns="0" rIns="0" bIns="0" numCol="1" spcCol="1270" anchor="t" anchorCtr="0">
          <a:noAutofit/>
        </a:bodyPr>
        <a:lstStyle/>
        <a:p>
          <a:pPr lvl="0" algn="l" defTabSz="622300">
            <a:lnSpc>
              <a:spcPct val="100000"/>
            </a:lnSpc>
            <a:spcBef>
              <a:spcPct val="0"/>
            </a:spcBef>
            <a:spcAft>
              <a:spcPts val="0"/>
            </a:spcAft>
          </a:pPr>
          <a:r>
            <a:rPr lang="es-VE" sz="1400" b="1" kern="1200" dirty="0" smtClean="0">
              <a:latin typeface="+mj-lt"/>
            </a:rPr>
            <a:t>Declaración de </a:t>
          </a:r>
          <a:r>
            <a:rPr lang="es-VE" sz="1400" b="1" kern="1200" dirty="0" err="1" smtClean="0">
              <a:latin typeface="+mj-lt"/>
            </a:rPr>
            <a:t>Talloires</a:t>
          </a:r>
          <a:r>
            <a:rPr lang="es-VE" sz="1400" b="1" kern="1200" dirty="0" smtClean="0">
              <a:latin typeface="+mj-lt"/>
            </a:rPr>
            <a:t> (Francia)     </a:t>
          </a:r>
        </a:p>
        <a:p>
          <a:pPr lvl="0" algn="l" defTabSz="622300">
            <a:lnSpc>
              <a:spcPct val="100000"/>
            </a:lnSpc>
            <a:spcBef>
              <a:spcPct val="0"/>
            </a:spcBef>
            <a:spcAft>
              <a:spcPts val="0"/>
            </a:spcAft>
          </a:pPr>
          <a:r>
            <a:rPr lang="es-VE" sz="1400" b="1" kern="1200" dirty="0" smtClean="0">
              <a:latin typeface="+mj-lt"/>
            </a:rPr>
            <a:t>     (1990)</a:t>
          </a:r>
          <a:endParaRPr lang="es-VE" sz="1400" b="1" kern="1200" dirty="0">
            <a:latin typeface="+mj-lt"/>
          </a:endParaRPr>
        </a:p>
        <a:p>
          <a:pPr marL="114300" lvl="1" indent="-114300" algn="l" defTabSz="622300">
            <a:lnSpc>
              <a:spcPct val="100000"/>
            </a:lnSpc>
            <a:spcBef>
              <a:spcPct val="0"/>
            </a:spcBef>
            <a:spcAft>
              <a:spcPts val="0"/>
            </a:spcAft>
            <a:buChar char="••"/>
          </a:pPr>
          <a:r>
            <a:rPr lang="es-VE" sz="1400" kern="1200" dirty="0" smtClean="0">
              <a:latin typeface="+mj-lt"/>
            </a:rPr>
            <a:t>    31 autoridades universitarias establecieron las acciones que la Universidad debería tomar para lograr un desarrollo sustentable.</a:t>
          </a:r>
          <a:endParaRPr lang="es-VE" sz="1400" kern="1200" dirty="0">
            <a:latin typeface="+mj-lt"/>
          </a:endParaRPr>
        </a:p>
      </dsp:txBody>
      <dsp:txXfrm>
        <a:off x="2160236" y="2212395"/>
        <a:ext cx="1829028" cy="2324103"/>
      </dsp:txXfrm>
    </dsp:sp>
    <dsp:sp modelId="{504A6F7D-5200-40A9-912F-88D42E10A178}">
      <dsp:nvSpPr>
        <dsp:cNvPr id="0" name=""/>
        <dsp:cNvSpPr/>
      </dsp:nvSpPr>
      <dsp:spPr>
        <a:xfrm>
          <a:off x="3854324" y="1877737"/>
          <a:ext cx="431255" cy="431255"/>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36F1047-033F-4F07-B5F9-B0602CFCACE5}">
      <dsp:nvSpPr>
        <dsp:cNvPr id="0" name=""/>
        <dsp:cNvSpPr/>
      </dsp:nvSpPr>
      <dsp:spPr>
        <a:xfrm>
          <a:off x="3816429" y="1440174"/>
          <a:ext cx="1989805" cy="13854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514" tIns="0" rIns="0" bIns="0" numCol="1" spcCol="1270" anchor="t" anchorCtr="0">
          <a:noAutofit/>
        </a:bodyPr>
        <a:lstStyle/>
        <a:p>
          <a:pPr lvl="0" algn="l" defTabSz="622300">
            <a:lnSpc>
              <a:spcPct val="100000"/>
            </a:lnSpc>
            <a:spcBef>
              <a:spcPct val="0"/>
            </a:spcBef>
            <a:spcAft>
              <a:spcPts val="0"/>
            </a:spcAft>
          </a:pPr>
          <a:r>
            <a:rPr lang="es-VE" sz="1400" b="1" kern="1200" dirty="0" smtClean="0">
              <a:latin typeface="+mj-lt"/>
            </a:rPr>
            <a:t>Cumbre de la tierra (Brasil)  (1992)</a:t>
          </a:r>
        </a:p>
        <a:p>
          <a:pPr lvl="0" algn="l" defTabSz="622300">
            <a:lnSpc>
              <a:spcPct val="100000"/>
            </a:lnSpc>
            <a:spcBef>
              <a:spcPct val="0"/>
            </a:spcBef>
            <a:spcAft>
              <a:spcPts val="0"/>
            </a:spcAft>
          </a:pPr>
          <a:r>
            <a:rPr lang="es-VE" sz="2400" b="1" kern="1200" dirty="0" smtClean="0">
              <a:latin typeface="+mj-lt"/>
            </a:rPr>
            <a:t>.</a:t>
          </a:r>
          <a:r>
            <a:rPr lang="es-VE" sz="1400" kern="1200" dirty="0" smtClean="0">
              <a:latin typeface="+mj-lt"/>
            </a:rPr>
            <a:t>     Se destaca el rol fundamental de la Universidad y la Educación para el logro de la Sustentabilidad.</a:t>
          </a:r>
          <a:endParaRPr lang="es-VE" sz="1400" b="1" kern="1200" dirty="0">
            <a:latin typeface="+mj-lt"/>
          </a:endParaRPr>
        </a:p>
      </dsp:txBody>
      <dsp:txXfrm>
        <a:off x="3816429" y="1440174"/>
        <a:ext cx="1989805" cy="1385475"/>
      </dsp:txXfrm>
    </dsp:sp>
    <dsp:sp modelId="{3ACD577F-1F49-4845-8C96-2D1AA9F75703}">
      <dsp:nvSpPr>
        <dsp:cNvPr id="0" name=""/>
        <dsp:cNvSpPr/>
      </dsp:nvSpPr>
      <dsp:spPr>
        <a:xfrm>
          <a:off x="5781482" y="1317513"/>
          <a:ext cx="577720" cy="577720"/>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4E74848-CC5D-4FD5-ABAD-F795384F9F5C}">
      <dsp:nvSpPr>
        <dsp:cNvPr id="0" name=""/>
        <dsp:cNvSpPr/>
      </dsp:nvSpPr>
      <dsp:spPr>
        <a:xfrm>
          <a:off x="5760640" y="1080116"/>
          <a:ext cx="2283368" cy="3646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6122" tIns="0" rIns="0" bIns="0" numCol="1" spcCol="1270" anchor="t" anchorCtr="0">
          <a:noAutofit/>
        </a:bodyPr>
        <a:lstStyle/>
        <a:p>
          <a:pPr lvl="0" algn="l" defTabSz="622300">
            <a:lnSpc>
              <a:spcPct val="100000"/>
            </a:lnSpc>
            <a:spcBef>
              <a:spcPct val="0"/>
            </a:spcBef>
            <a:spcAft>
              <a:spcPts val="0"/>
            </a:spcAft>
          </a:pPr>
          <a:r>
            <a:rPr lang="es-VE" sz="1400" b="1" kern="1200" dirty="0" smtClean="0">
              <a:latin typeface="+mj-lt"/>
            </a:rPr>
            <a:t>    Declaración de </a:t>
          </a:r>
          <a:r>
            <a:rPr lang="es-VE" sz="1400" b="1" kern="1200" dirty="0" err="1" smtClean="0">
              <a:latin typeface="+mj-lt"/>
            </a:rPr>
            <a:t>Kyoto</a:t>
          </a:r>
          <a:endParaRPr lang="es-VE" sz="1400" b="1" kern="1200" dirty="0" smtClean="0">
            <a:latin typeface="+mj-lt"/>
          </a:endParaRPr>
        </a:p>
        <a:p>
          <a:pPr lvl="0" algn="l" defTabSz="622300">
            <a:lnSpc>
              <a:spcPct val="100000"/>
            </a:lnSpc>
            <a:spcBef>
              <a:spcPct val="0"/>
            </a:spcBef>
            <a:spcAft>
              <a:spcPts val="0"/>
            </a:spcAft>
          </a:pPr>
          <a:r>
            <a:rPr lang="es-VE" sz="1400" b="1" kern="1200" dirty="0" smtClean="0">
              <a:latin typeface="+mj-lt"/>
            </a:rPr>
            <a:t>              (Japón)(1993)</a:t>
          </a:r>
          <a:endParaRPr lang="es-VE" sz="1400" b="1" kern="1200" dirty="0">
            <a:latin typeface="+mj-lt"/>
          </a:endParaRPr>
        </a:p>
        <a:p>
          <a:pPr marL="114300" lvl="1" indent="-114300" algn="l" defTabSz="622300">
            <a:lnSpc>
              <a:spcPct val="100000"/>
            </a:lnSpc>
            <a:spcBef>
              <a:spcPct val="0"/>
            </a:spcBef>
            <a:spcAft>
              <a:spcPts val="0"/>
            </a:spcAft>
            <a:buChar char="••"/>
          </a:pPr>
          <a:r>
            <a:rPr lang="es-VE" sz="1400" kern="1200" dirty="0" smtClean="0">
              <a:latin typeface="+mj-lt"/>
            </a:rPr>
            <a:t>           650 universidades asumen el reto del Desarrollo Sustentable</a:t>
          </a:r>
          <a:endParaRPr lang="es-VE" sz="1400" kern="1200" dirty="0">
            <a:latin typeface="+mj-lt"/>
          </a:endParaRPr>
        </a:p>
      </dsp:txBody>
      <dsp:txXfrm>
        <a:off x="5760640" y="1080116"/>
        <a:ext cx="2283368" cy="36463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AD930B-D823-4F88-AD3D-32FDC093CFA4}">
      <dsp:nvSpPr>
        <dsp:cNvPr id="0" name=""/>
        <dsp:cNvSpPr/>
      </dsp:nvSpPr>
      <dsp:spPr>
        <a:xfrm rot="5406229">
          <a:off x="-497045" y="1697554"/>
          <a:ext cx="2320440" cy="294009"/>
        </a:xfrm>
        <a:prstGeom prst="rect">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3D7FA89-A238-4E3B-8F29-6FBE5E7CAA90}">
      <dsp:nvSpPr>
        <dsp:cNvPr id="0" name=""/>
        <dsp:cNvSpPr/>
      </dsp:nvSpPr>
      <dsp:spPr>
        <a:xfrm>
          <a:off x="4204" y="195225"/>
          <a:ext cx="3266777" cy="1960066"/>
        </a:xfrm>
        <a:prstGeom prst="roundRect">
          <a:avLst>
            <a:gd name="adj" fmla="val 10000"/>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VE" sz="1600" b="0" kern="1200" dirty="0" smtClean="0">
              <a:solidFill>
                <a:schemeClr val="tx1"/>
              </a:solidFill>
              <a:latin typeface="Arial Rounded MT Bold" panose="020F0704030504030204" pitchFamily="34" charset="0"/>
            </a:rPr>
            <a:t>Convenio de Cooperación Interinstitucional Konrad Adenauer  </a:t>
          </a:r>
          <a:endParaRPr lang="es-VE" sz="1600" b="0" kern="1200" dirty="0">
            <a:solidFill>
              <a:schemeClr val="tx1"/>
            </a:solidFill>
            <a:latin typeface="Arial Rounded MT Bold" panose="020F0704030504030204" pitchFamily="34" charset="0"/>
          </a:endParaRPr>
        </a:p>
      </dsp:txBody>
      <dsp:txXfrm>
        <a:off x="61612" y="252633"/>
        <a:ext cx="3151961" cy="1845250"/>
      </dsp:txXfrm>
    </dsp:sp>
    <dsp:sp modelId="{8F90E0D2-E565-4DE2-AC3A-3896028E20EF}">
      <dsp:nvSpPr>
        <dsp:cNvPr id="0" name=""/>
        <dsp:cNvSpPr/>
      </dsp:nvSpPr>
      <dsp:spPr>
        <a:xfrm>
          <a:off x="668789" y="3371036"/>
          <a:ext cx="3794566" cy="294009"/>
        </a:xfrm>
        <a:prstGeom prst="rect">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8A09AEB-9596-4111-8B0F-8F21825D8DA6}">
      <dsp:nvSpPr>
        <dsp:cNvPr id="0" name=""/>
        <dsp:cNvSpPr/>
      </dsp:nvSpPr>
      <dsp:spPr>
        <a:xfrm>
          <a:off x="0" y="2531095"/>
          <a:ext cx="3266777" cy="1960066"/>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VE" sz="1600" b="0" kern="1200" dirty="0" smtClean="0">
              <a:solidFill>
                <a:schemeClr val="tx2"/>
              </a:solidFill>
              <a:latin typeface="Arial Rounded MT Bold" panose="020F0704030504030204" pitchFamily="34" charset="0"/>
            </a:rPr>
            <a:t>Taller de formulación de la Cátedra. 2013</a:t>
          </a:r>
          <a:endParaRPr lang="es-VE" sz="1600" b="0" kern="1200" dirty="0">
            <a:solidFill>
              <a:schemeClr val="tx2"/>
            </a:solidFill>
            <a:latin typeface="Arial Rounded MT Bold" panose="020F0704030504030204" pitchFamily="34" charset="0"/>
          </a:endParaRPr>
        </a:p>
      </dsp:txBody>
      <dsp:txXfrm>
        <a:off x="57408" y="2588503"/>
        <a:ext cx="3151961" cy="1845250"/>
      </dsp:txXfrm>
    </dsp:sp>
    <dsp:sp modelId="{2240C4BF-C430-4358-8E1C-4F9073A8B2ED}">
      <dsp:nvSpPr>
        <dsp:cNvPr id="0" name=""/>
        <dsp:cNvSpPr/>
      </dsp:nvSpPr>
      <dsp:spPr>
        <a:xfrm rot="16200000">
          <a:off x="3321497" y="1708197"/>
          <a:ext cx="2299150" cy="294009"/>
        </a:xfrm>
        <a:prstGeom prst="rect">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E043B75-B571-4613-A571-F54F43DA8181}">
      <dsp:nvSpPr>
        <dsp:cNvPr id="0" name=""/>
        <dsp:cNvSpPr/>
      </dsp:nvSpPr>
      <dsp:spPr>
        <a:xfrm>
          <a:off x="3810000" y="2531095"/>
          <a:ext cx="3266777" cy="1960066"/>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VE" sz="1600" b="0" kern="1200" smtClean="0">
              <a:latin typeface="Arial Rounded MT Bold" panose="020F0704030504030204" pitchFamily="34" charset="0"/>
            </a:rPr>
            <a:t>Dictado de la Cátedra en las Escuelas:</a:t>
          </a:r>
        </a:p>
        <a:p>
          <a:pPr lvl="0" algn="ctr" defTabSz="711200" rtl="0">
            <a:lnSpc>
              <a:spcPct val="90000"/>
            </a:lnSpc>
            <a:spcBef>
              <a:spcPct val="0"/>
            </a:spcBef>
            <a:spcAft>
              <a:spcPct val="35000"/>
            </a:spcAft>
          </a:pPr>
          <a:r>
            <a:rPr lang="es-VE" sz="1600" b="0" kern="1200" smtClean="0">
              <a:latin typeface="Arial Rounded MT Bold" panose="020F0704030504030204" pitchFamily="34" charset="0"/>
            </a:rPr>
            <a:t>Economía</a:t>
          </a:r>
        </a:p>
        <a:p>
          <a:pPr lvl="0" algn="ctr" defTabSz="711200" rtl="0">
            <a:lnSpc>
              <a:spcPct val="90000"/>
            </a:lnSpc>
            <a:spcBef>
              <a:spcPct val="0"/>
            </a:spcBef>
            <a:spcAft>
              <a:spcPct val="35000"/>
            </a:spcAft>
          </a:pPr>
          <a:r>
            <a:rPr lang="es-VE" sz="1600" b="0" kern="1200" smtClean="0">
              <a:latin typeface="Arial Rounded MT Bold" panose="020F0704030504030204" pitchFamily="34" charset="0"/>
            </a:rPr>
            <a:t>Ciencias Sociales</a:t>
          </a:r>
          <a:endParaRPr lang="es-VE" sz="1600" b="0" kern="1200" dirty="0">
            <a:latin typeface="Arial Rounded MT Bold" panose="020F0704030504030204" pitchFamily="34" charset="0"/>
          </a:endParaRPr>
        </a:p>
      </dsp:txBody>
      <dsp:txXfrm>
        <a:off x="3867408" y="2588503"/>
        <a:ext cx="3151961" cy="1845250"/>
      </dsp:txXfrm>
    </dsp:sp>
    <dsp:sp modelId="{D37D954E-7605-4544-802E-C1B3A8CD0977}">
      <dsp:nvSpPr>
        <dsp:cNvPr id="0" name=""/>
        <dsp:cNvSpPr/>
      </dsp:nvSpPr>
      <dsp:spPr>
        <a:xfrm>
          <a:off x="3810000" y="216511"/>
          <a:ext cx="3266777" cy="1960066"/>
        </a:xfrm>
        <a:prstGeom prst="roundRect">
          <a:avLst>
            <a:gd name="adj" fmla="val 10000"/>
          </a:avLst>
        </a:prstGeom>
        <a:solidFill>
          <a:srgbClr val="3333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VE" sz="1600" b="0" kern="1200" dirty="0" smtClean="0">
              <a:latin typeface="Arial Rounded MT Bold" panose="020F0704030504030204" pitchFamily="34" charset="0"/>
            </a:rPr>
            <a:t>Consolidación como cátedra institucional </a:t>
          </a:r>
        </a:p>
        <a:p>
          <a:pPr lvl="0" algn="ctr" defTabSz="711200" rtl="0">
            <a:lnSpc>
              <a:spcPct val="90000"/>
            </a:lnSpc>
            <a:spcBef>
              <a:spcPct val="0"/>
            </a:spcBef>
            <a:spcAft>
              <a:spcPct val="35000"/>
            </a:spcAft>
          </a:pPr>
          <a:endParaRPr lang="es-VE" sz="1600" b="0" kern="1200" dirty="0" smtClean="0">
            <a:latin typeface="Arial Rounded MT Bold" panose="020F0704030504030204" pitchFamily="34" charset="0"/>
          </a:endParaRPr>
        </a:p>
        <a:p>
          <a:pPr lvl="0" algn="ctr" defTabSz="711200" rtl="0">
            <a:lnSpc>
              <a:spcPct val="90000"/>
            </a:lnSpc>
            <a:spcBef>
              <a:spcPct val="0"/>
            </a:spcBef>
            <a:spcAft>
              <a:spcPct val="35000"/>
            </a:spcAft>
          </a:pPr>
          <a:r>
            <a:rPr lang="es-VE" sz="1600" b="0" kern="1200" dirty="0" smtClean="0">
              <a:latin typeface="Arial Rounded MT Bold" panose="020F0704030504030204" pitchFamily="34" charset="0"/>
            </a:rPr>
            <a:t>Aprobación en Consejo Universitario el 21 de abril de 2015</a:t>
          </a:r>
          <a:endParaRPr lang="es-VE" sz="1600" b="0" kern="1200" dirty="0">
            <a:latin typeface="Arial Rounded MT Bold" panose="020F0704030504030204" pitchFamily="34" charset="0"/>
          </a:endParaRPr>
        </a:p>
      </dsp:txBody>
      <dsp:txXfrm>
        <a:off x="3867408" y="273919"/>
        <a:ext cx="3151961" cy="184525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20A82F-2F19-4A53-8210-ABCF1E0ACEEF}">
      <dsp:nvSpPr>
        <dsp:cNvPr id="0" name=""/>
        <dsp:cNvSpPr/>
      </dsp:nvSpPr>
      <dsp:spPr>
        <a:xfrm>
          <a:off x="0" y="2344"/>
          <a:ext cx="5842991" cy="0"/>
        </a:xfrm>
        <a:prstGeom prst="line">
          <a:avLst/>
        </a:prstGeom>
        <a:solidFill>
          <a:schemeClr val="accent2">
            <a:shade val="50000"/>
            <a:hueOff val="0"/>
            <a:satOff val="0"/>
            <a:lumOff val="0"/>
            <a:alphaOff val="0"/>
          </a:schemeClr>
        </a:solidFill>
        <a:ln w="25400" cap="flat" cmpd="sng" algn="ctr">
          <a:solidFill>
            <a:schemeClr val="accent2">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E20465-6F28-460C-B035-6AF39143B8CB}">
      <dsp:nvSpPr>
        <dsp:cNvPr id="0" name=""/>
        <dsp:cNvSpPr/>
      </dsp:nvSpPr>
      <dsp:spPr>
        <a:xfrm>
          <a:off x="0" y="2344"/>
          <a:ext cx="1984585" cy="47959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VE" sz="2000" b="1" kern="1200" dirty="0">
              <a:solidFill>
                <a:srgbClr val="C00000"/>
              </a:solidFill>
              <a:latin typeface="+mn-lt"/>
            </a:rPr>
            <a:t>CARRERAS</a:t>
          </a:r>
        </a:p>
      </dsp:txBody>
      <dsp:txXfrm>
        <a:off x="0" y="2344"/>
        <a:ext cx="1984585" cy="4795911"/>
      </dsp:txXfrm>
    </dsp:sp>
    <dsp:sp modelId="{B153D0EA-8ED2-4C5E-A149-97D9C8ED6BD4}">
      <dsp:nvSpPr>
        <dsp:cNvPr id="0" name=""/>
        <dsp:cNvSpPr/>
      </dsp:nvSpPr>
      <dsp:spPr>
        <a:xfrm>
          <a:off x="2056824" y="17506"/>
          <a:ext cx="3780484" cy="303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VE" sz="2000" kern="1200" dirty="0">
              <a:ln/>
              <a:latin typeface="+mn-lt"/>
            </a:rPr>
            <a:t>Administración de Empresas</a:t>
          </a:r>
          <a:endParaRPr lang="es-VE" sz="2000" kern="1200" dirty="0">
            <a:latin typeface="+mn-lt"/>
          </a:endParaRPr>
        </a:p>
      </dsp:txBody>
      <dsp:txXfrm>
        <a:off x="2056824" y="17506"/>
        <a:ext cx="3780484" cy="303257"/>
      </dsp:txXfrm>
    </dsp:sp>
    <dsp:sp modelId="{644FC6EF-6E69-4B79-BF62-A3E7EA4C11E7}">
      <dsp:nvSpPr>
        <dsp:cNvPr id="0" name=""/>
        <dsp:cNvSpPr/>
      </dsp:nvSpPr>
      <dsp:spPr>
        <a:xfrm>
          <a:off x="1984585" y="320764"/>
          <a:ext cx="3852722"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1F902F0-D4DA-47CB-AD93-B5D807EDAB40}">
      <dsp:nvSpPr>
        <dsp:cNvPr id="0" name=""/>
        <dsp:cNvSpPr/>
      </dsp:nvSpPr>
      <dsp:spPr>
        <a:xfrm>
          <a:off x="2056824" y="335926"/>
          <a:ext cx="3780484" cy="303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VE" sz="2000" kern="1200" dirty="0">
              <a:ln/>
              <a:latin typeface="+mn-lt"/>
            </a:rPr>
            <a:t>Contaduría </a:t>
          </a:r>
          <a:endParaRPr lang="es-VE" sz="2000" kern="1200" dirty="0">
            <a:latin typeface="+mn-lt"/>
          </a:endParaRPr>
        </a:p>
      </dsp:txBody>
      <dsp:txXfrm>
        <a:off x="2056824" y="335926"/>
        <a:ext cx="3780484" cy="303257"/>
      </dsp:txXfrm>
    </dsp:sp>
    <dsp:sp modelId="{00B5C406-59AE-474C-AFD4-562A194D2D5A}">
      <dsp:nvSpPr>
        <dsp:cNvPr id="0" name=""/>
        <dsp:cNvSpPr/>
      </dsp:nvSpPr>
      <dsp:spPr>
        <a:xfrm>
          <a:off x="1984585" y="639184"/>
          <a:ext cx="3852722"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64DE894-186E-46F0-A695-F6D3F491B8A4}">
      <dsp:nvSpPr>
        <dsp:cNvPr id="0" name=""/>
        <dsp:cNvSpPr/>
      </dsp:nvSpPr>
      <dsp:spPr>
        <a:xfrm>
          <a:off x="2056824" y="654346"/>
          <a:ext cx="3780484" cy="303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VE" sz="2000" kern="1200" dirty="0">
              <a:ln/>
              <a:latin typeface="+mn-lt"/>
            </a:rPr>
            <a:t>Ciencias Sociales </a:t>
          </a:r>
          <a:endParaRPr lang="es-VE" sz="2000" kern="1200" dirty="0">
            <a:latin typeface="+mn-lt"/>
          </a:endParaRPr>
        </a:p>
      </dsp:txBody>
      <dsp:txXfrm>
        <a:off x="2056824" y="654346"/>
        <a:ext cx="3780484" cy="303257"/>
      </dsp:txXfrm>
    </dsp:sp>
    <dsp:sp modelId="{B4414414-F1D8-4746-8877-CCD948E935A2}">
      <dsp:nvSpPr>
        <dsp:cNvPr id="0" name=""/>
        <dsp:cNvSpPr/>
      </dsp:nvSpPr>
      <dsp:spPr>
        <a:xfrm>
          <a:off x="1984585" y="957603"/>
          <a:ext cx="3852722"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C0D826D-00CC-4240-979B-252F079FDD1A}">
      <dsp:nvSpPr>
        <dsp:cNvPr id="0" name=""/>
        <dsp:cNvSpPr/>
      </dsp:nvSpPr>
      <dsp:spPr>
        <a:xfrm>
          <a:off x="2056824" y="972766"/>
          <a:ext cx="3780484" cy="303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VE" sz="2000" kern="1200" dirty="0">
              <a:ln/>
              <a:latin typeface="+mn-lt"/>
            </a:rPr>
            <a:t>Relaciones Industriales</a:t>
          </a:r>
          <a:endParaRPr lang="es-VE" sz="2000" kern="1200" dirty="0">
            <a:latin typeface="+mn-lt"/>
          </a:endParaRPr>
        </a:p>
      </dsp:txBody>
      <dsp:txXfrm>
        <a:off x="2056824" y="972766"/>
        <a:ext cx="3780484" cy="303257"/>
      </dsp:txXfrm>
    </dsp:sp>
    <dsp:sp modelId="{BCA9F2D8-8907-4AAA-B90F-4B6F456ACD5F}">
      <dsp:nvSpPr>
        <dsp:cNvPr id="0" name=""/>
        <dsp:cNvSpPr/>
      </dsp:nvSpPr>
      <dsp:spPr>
        <a:xfrm>
          <a:off x="1984585" y="1276023"/>
          <a:ext cx="3852722"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990A35F-3836-46A8-9227-38375A3C3AD2}">
      <dsp:nvSpPr>
        <dsp:cNvPr id="0" name=""/>
        <dsp:cNvSpPr/>
      </dsp:nvSpPr>
      <dsp:spPr>
        <a:xfrm>
          <a:off x="2056824" y="1291186"/>
          <a:ext cx="3780484" cy="303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VE" sz="2000" kern="1200">
              <a:ln/>
              <a:latin typeface="+mn-lt"/>
            </a:rPr>
            <a:t>Economía</a:t>
          </a:r>
          <a:endParaRPr lang="es-VE" sz="2000" kern="1200" dirty="0">
            <a:latin typeface="+mn-lt"/>
          </a:endParaRPr>
        </a:p>
      </dsp:txBody>
      <dsp:txXfrm>
        <a:off x="2056824" y="1291186"/>
        <a:ext cx="3780484" cy="303257"/>
      </dsp:txXfrm>
    </dsp:sp>
    <dsp:sp modelId="{6E1C68D0-EB1E-44B8-89E7-7427C20B7821}">
      <dsp:nvSpPr>
        <dsp:cNvPr id="0" name=""/>
        <dsp:cNvSpPr/>
      </dsp:nvSpPr>
      <dsp:spPr>
        <a:xfrm>
          <a:off x="1984585" y="1594443"/>
          <a:ext cx="3852722"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CC10C79-4C76-4D24-BA47-5235009AA60E}">
      <dsp:nvSpPr>
        <dsp:cNvPr id="0" name=""/>
        <dsp:cNvSpPr/>
      </dsp:nvSpPr>
      <dsp:spPr>
        <a:xfrm>
          <a:off x="2056824" y="1609606"/>
          <a:ext cx="3780484" cy="303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VE" sz="2000" kern="1200">
              <a:ln/>
              <a:latin typeface="+mn-lt"/>
            </a:rPr>
            <a:t>Comunicación Social </a:t>
          </a:r>
          <a:endParaRPr lang="es-VE" sz="2000" kern="1200" dirty="0">
            <a:ln/>
            <a:latin typeface="+mn-lt"/>
          </a:endParaRPr>
        </a:p>
      </dsp:txBody>
      <dsp:txXfrm>
        <a:off x="2056824" y="1609606"/>
        <a:ext cx="3780484" cy="303257"/>
      </dsp:txXfrm>
    </dsp:sp>
    <dsp:sp modelId="{56BC1F32-982E-417D-9BA7-E7896B333F25}">
      <dsp:nvSpPr>
        <dsp:cNvPr id="0" name=""/>
        <dsp:cNvSpPr/>
      </dsp:nvSpPr>
      <dsp:spPr>
        <a:xfrm>
          <a:off x="1984585" y="1912863"/>
          <a:ext cx="3852722"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1729F20-7A27-43C8-AFA9-ED520E4F9B4D}">
      <dsp:nvSpPr>
        <dsp:cNvPr id="0" name=""/>
        <dsp:cNvSpPr/>
      </dsp:nvSpPr>
      <dsp:spPr>
        <a:xfrm>
          <a:off x="2056824" y="1928026"/>
          <a:ext cx="3780484" cy="303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VE" sz="2000" kern="1200">
              <a:ln/>
              <a:latin typeface="+mn-lt"/>
            </a:rPr>
            <a:t>Educación </a:t>
          </a:r>
          <a:endParaRPr lang="es-VE" sz="2000" kern="1200" dirty="0">
            <a:ln/>
            <a:latin typeface="+mn-lt"/>
          </a:endParaRPr>
        </a:p>
      </dsp:txBody>
      <dsp:txXfrm>
        <a:off x="2056824" y="1928026"/>
        <a:ext cx="3780484" cy="303257"/>
      </dsp:txXfrm>
    </dsp:sp>
    <dsp:sp modelId="{234D01E3-CE87-4D66-84FF-4C9F30BD1467}">
      <dsp:nvSpPr>
        <dsp:cNvPr id="0" name=""/>
        <dsp:cNvSpPr/>
      </dsp:nvSpPr>
      <dsp:spPr>
        <a:xfrm>
          <a:off x="1984585" y="2231283"/>
          <a:ext cx="3852722"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FA7923F-D8CA-4259-9765-769D6A28B8EE}">
      <dsp:nvSpPr>
        <dsp:cNvPr id="0" name=""/>
        <dsp:cNvSpPr/>
      </dsp:nvSpPr>
      <dsp:spPr>
        <a:xfrm>
          <a:off x="2056824" y="2246446"/>
          <a:ext cx="3780484" cy="303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VE" sz="2000" kern="1200">
              <a:ln/>
              <a:latin typeface="+mn-lt"/>
            </a:rPr>
            <a:t>Letras </a:t>
          </a:r>
          <a:endParaRPr lang="es-VE" sz="2000" kern="1200" dirty="0">
            <a:ln/>
            <a:latin typeface="+mn-lt"/>
          </a:endParaRPr>
        </a:p>
      </dsp:txBody>
      <dsp:txXfrm>
        <a:off x="2056824" y="2246446"/>
        <a:ext cx="3780484" cy="303257"/>
      </dsp:txXfrm>
    </dsp:sp>
    <dsp:sp modelId="{9E9892A7-DCC6-402F-88FB-4A7242E9F682}">
      <dsp:nvSpPr>
        <dsp:cNvPr id="0" name=""/>
        <dsp:cNvSpPr/>
      </dsp:nvSpPr>
      <dsp:spPr>
        <a:xfrm>
          <a:off x="1984585" y="2549703"/>
          <a:ext cx="3852722"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411E718-8D9E-433C-8C11-6BB5BC05C6B7}">
      <dsp:nvSpPr>
        <dsp:cNvPr id="0" name=""/>
        <dsp:cNvSpPr/>
      </dsp:nvSpPr>
      <dsp:spPr>
        <a:xfrm>
          <a:off x="2056824" y="2564866"/>
          <a:ext cx="3780484" cy="303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VE" sz="2000" kern="1200">
              <a:ln/>
              <a:latin typeface="+mn-lt"/>
            </a:rPr>
            <a:t>Filosofía</a:t>
          </a:r>
          <a:endParaRPr lang="es-VE" sz="2000" kern="1200" dirty="0">
            <a:ln/>
            <a:latin typeface="+mn-lt"/>
          </a:endParaRPr>
        </a:p>
      </dsp:txBody>
      <dsp:txXfrm>
        <a:off x="2056824" y="2564866"/>
        <a:ext cx="3780484" cy="303257"/>
      </dsp:txXfrm>
    </dsp:sp>
    <dsp:sp modelId="{73B87EA4-C55A-4030-8245-18F59B4AD2A4}">
      <dsp:nvSpPr>
        <dsp:cNvPr id="0" name=""/>
        <dsp:cNvSpPr/>
      </dsp:nvSpPr>
      <dsp:spPr>
        <a:xfrm>
          <a:off x="1984585" y="2868123"/>
          <a:ext cx="3852722"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1E6750-F447-4579-BC45-FC526E02ADCA}">
      <dsp:nvSpPr>
        <dsp:cNvPr id="0" name=""/>
        <dsp:cNvSpPr/>
      </dsp:nvSpPr>
      <dsp:spPr>
        <a:xfrm>
          <a:off x="2056824" y="2883286"/>
          <a:ext cx="3780484" cy="303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VE" sz="2000" kern="1200">
              <a:ln/>
              <a:latin typeface="+mn-lt"/>
            </a:rPr>
            <a:t>Psicología </a:t>
          </a:r>
          <a:endParaRPr lang="es-VE" sz="2000" kern="1200" dirty="0">
            <a:ln/>
            <a:latin typeface="+mn-lt"/>
          </a:endParaRPr>
        </a:p>
      </dsp:txBody>
      <dsp:txXfrm>
        <a:off x="2056824" y="2883286"/>
        <a:ext cx="3780484" cy="303257"/>
      </dsp:txXfrm>
    </dsp:sp>
    <dsp:sp modelId="{0BDE5F6E-96B3-4F95-87A8-E3274DE5206C}">
      <dsp:nvSpPr>
        <dsp:cNvPr id="0" name=""/>
        <dsp:cNvSpPr/>
      </dsp:nvSpPr>
      <dsp:spPr>
        <a:xfrm>
          <a:off x="1984585" y="3186543"/>
          <a:ext cx="3852722"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C46C527-BA70-487A-8A6D-3F542E2810DE}">
      <dsp:nvSpPr>
        <dsp:cNvPr id="0" name=""/>
        <dsp:cNvSpPr/>
      </dsp:nvSpPr>
      <dsp:spPr>
        <a:xfrm>
          <a:off x="2056824" y="3201706"/>
          <a:ext cx="3780484" cy="303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VE" sz="2000" kern="1200">
              <a:ln/>
              <a:latin typeface="+mn-lt"/>
            </a:rPr>
            <a:t>Derecho </a:t>
          </a:r>
          <a:endParaRPr lang="es-VE" sz="2000" kern="1200" dirty="0">
            <a:ln/>
            <a:latin typeface="+mn-lt"/>
          </a:endParaRPr>
        </a:p>
      </dsp:txBody>
      <dsp:txXfrm>
        <a:off x="2056824" y="3201706"/>
        <a:ext cx="3780484" cy="303257"/>
      </dsp:txXfrm>
    </dsp:sp>
    <dsp:sp modelId="{5B2140D6-01D1-48DD-A2A8-CC1192118FEE}">
      <dsp:nvSpPr>
        <dsp:cNvPr id="0" name=""/>
        <dsp:cNvSpPr/>
      </dsp:nvSpPr>
      <dsp:spPr>
        <a:xfrm>
          <a:off x="1984585" y="3504963"/>
          <a:ext cx="3852722"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6A2EDAE-4C4B-4131-A0D2-68594096BA79}">
      <dsp:nvSpPr>
        <dsp:cNvPr id="0" name=""/>
        <dsp:cNvSpPr/>
      </dsp:nvSpPr>
      <dsp:spPr>
        <a:xfrm>
          <a:off x="2056824" y="3520126"/>
          <a:ext cx="3780484" cy="303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VE" sz="2000" kern="1200">
              <a:ln/>
              <a:latin typeface="+mn-lt"/>
            </a:rPr>
            <a:t>Ingeniería Civil</a:t>
          </a:r>
          <a:endParaRPr lang="es-VE" sz="2000" kern="1200" dirty="0">
            <a:ln/>
            <a:latin typeface="+mn-lt"/>
          </a:endParaRPr>
        </a:p>
      </dsp:txBody>
      <dsp:txXfrm>
        <a:off x="2056824" y="3520126"/>
        <a:ext cx="3780484" cy="303257"/>
      </dsp:txXfrm>
    </dsp:sp>
    <dsp:sp modelId="{22658F15-7099-4B21-AFD6-25EED68F08D9}">
      <dsp:nvSpPr>
        <dsp:cNvPr id="0" name=""/>
        <dsp:cNvSpPr/>
      </dsp:nvSpPr>
      <dsp:spPr>
        <a:xfrm>
          <a:off x="1984585" y="3823383"/>
          <a:ext cx="3852722"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81AED9-42A8-4F77-A760-873399B612E2}">
      <dsp:nvSpPr>
        <dsp:cNvPr id="0" name=""/>
        <dsp:cNvSpPr/>
      </dsp:nvSpPr>
      <dsp:spPr>
        <a:xfrm>
          <a:off x="2056824" y="3838546"/>
          <a:ext cx="3780484" cy="303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VE" sz="2000" kern="1200">
              <a:ln/>
              <a:latin typeface="+mn-lt"/>
            </a:rPr>
            <a:t>Ingeniería Industrial </a:t>
          </a:r>
          <a:endParaRPr lang="es-VE" sz="2000" kern="1200" dirty="0">
            <a:ln/>
            <a:latin typeface="+mn-lt"/>
          </a:endParaRPr>
        </a:p>
      </dsp:txBody>
      <dsp:txXfrm>
        <a:off x="2056824" y="3838546"/>
        <a:ext cx="3780484" cy="303257"/>
      </dsp:txXfrm>
    </dsp:sp>
    <dsp:sp modelId="{12864511-3F9B-448C-8A66-774ABDE052DA}">
      <dsp:nvSpPr>
        <dsp:cNvPr id="0" name=""/>
        <dsp:cNvSpPr/>
      </dsp:nvSpPr>
      <dsp:spPr>
        <a:xfrm>
          <a:off x="1984585" y="4141803"/>
          <a:ext cx="3852722"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7028DE-CF85-4248-B831-4AAE95D7A4D0}">
      <dsp:nvSpPr>
        <dsp:cNvPr id="0" name=""/>
        <dsp:cNvSpPr/>
      </dsp:nvSpPr>
      <dsp:spPr>
        <a:xfrm>
          <a:off x="2056824" y="4156966"/>
          <a:ext cx="3780484" cy="303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VE" sz="2000" kern="1200">
              <a:ln/>
              <a:latin typeface="+mn-lt"/>
            </a:rPr>
            <a:t>Ingeniería en Telecomunicación</a:t>
          </a:r>
          <a:endParaRPr lang="es-VE" sz="2000" kern="1200" dirty="0">
            <a:ln/>
            <a:latin typeface="+mn-lt"/>
          </a:endParaRPr>
        </a:p>
      </dsp:txBody>
      <dsp:txXfrm>
        <a:off x="2056824" y="4156966"/>
        <a:ext cx="3780484" cy="303257"/>
      </dsp:txXfrm>
    </dsp:sp>
    <dsp:sp modelId="{424752B0-71CC-4D9A-B9E2-6B7851612033}">
      <dsp:nvSpPr>
        <dsp:cNvPr id="0" name=""/>
        <dsp:cNvSpPr/>
      </dsp:nvSpPr>
      <dsp:spPr>
        <a:xfrm>
          <a:off x="1984585" y="4460223"/>
          <a:ext cx="3852722"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3E1E42-A4C5-47EE-85BC-4AC31001C8B2}">
      <dsp:nvSpPr>
        <dsp:cNvPr id="0" name=""/>
        <dsp:cNvSpPr/>
      </dsp:nvSpPr>
      <dsp:spPr>
        <a:xfrm>
          <a:off x="2056824" y="4475386"/>
          <a:ext cx="3780484" cy="303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VE" sz="2000" kern="1200" dirty="0">
              <a:ln/>
              <a:latin typeface="+mn-lt"/>
            </a:rPr>
            <a:t>Ingeniería Informática  </a:t>
          </a:r>
        </a:p>
      </dsp:txBody>
      <dsp:txXfrm>
        <a:off x="2056824" y="4475386"/>
        <a:ext cx="3780484" cy="303257"/>
      </dsp:txXfrm>
    </dsp:sp>
    <dsp:sp modelId="{A246BB33-4716-4681-9ABF-2BE70F00C7AA}">
      <dsp:nvSpPr>
        <dsp:cNvPr id="0" name=""/>
        <dsp:cNvSpPr/>
      </dsp:nvSpPr>
      <dsp:spPr>
        <a:xfrm>
          <a:off x="1984585" y="4778643"/>
          <a:ext cx="3852722"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0.15663</cdr:x>
      <cdr:y>0.89286</cdr:y>
    </cdr:from>
    <cdr:to>
      <cdr:x>0.2943</cdr:x>
      <cdr:y>1</cdr:y>
    </cdr:to>
    <cdr:sp macro="" textlink="">
      <cdr:nvSpPr>
        <cdr:cNvPr id="2" name="1 CuadroTexto"/>
        <cdr:cNvSpPr txBox="1"/>
      </cdr:nvSpPr>
      <cdr:spPr>
        <a:xfrm xmlns:a="http://schemas.openxmlformats.org/drawingml/2006/main">
          <a:off x="1193521" y="4286264"/>
          <a:ext cx="1049071" cy="51433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s-VE" sz="1200" dirty="0">
              <a:latin typeface="Arial" pitchFamily="34" charset="0"/>
              <a:cs typeface="Arial" pitchFamily="34" charset="0"/>
            </a:rPr>
            <a:t>201715</a:t>
          </a:r>
        </a:p>
        <a:p xmlns:a="http://schemas.openxmlformats.org/drawingml/2006/main">
          <a:r>
            <a:rPr lang="es-VE" sz="1200" dirty="0">
              <a:latin typeface="Arial" pitchFamily="34" charset="0"/>
              <a:cs typeface="Arial" pitchFamily="34" charset="0"/>
            </a:rPr>
            <a:t>OCT/ FEB</a:t>
          </a:r>
        </a:p>
      </cdr:txBody>
    </cdr:sp>
  </cdr:relSizeAnchor>
  <cdr:relSizeAnchor xmlns:cdr="http://schemas.openxmlformats.org/drawingml/2006/chartDrawing">
    <cdr:from>
      <cdr:x>0.36688</cdr:x>
      <cdr:y>0.89286</cdr:y>
    </cdr:from>
    <cdr:to>
      <cdr:x>0.5022</cdr:x>
      <cdr:y>0.99594</cdr:y>
    </cdr:to>
    <cdr:sp macro="" textlink="">
      <cdr:nvSpPr>
        <cdr:cNvPr id="3" name="1 CuadroTexto"/>
        <cdr:cNvSpPr txBox="1"/>
      </cdr:nvSpPr>
      <cdr:spPr>
        <a:xfrm xmlns:a="http://schemas.openxmlformats.org/drawingml/2006/main">
          <a:off x="2795626" y="4286264"/>
          <a:ext cx="1031142" cy="49486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s-VE" sz="1200" dirty="0">
              <a:latin typeface="Arial" pitchFamily="34" charset="0"/>
              <a:cs typeface="Arial" pitchFamily="34" charset="0"/>
            </a:rPr>
            <a:t>201725</a:t>
          </a:r>
        </a:p>
        <a:p xmlns:a="http://schemas.openxmlformats.org/drawingml/2006/main">
          <a:r>
            <a:rPr lang="es-VE" sz="1200" dirty="0">
              <a:latin typeface="Arial" pitchFamily="34" charset="0"/>
              <a:cs typeface="Arial" pitchFamily="34" charset="0"/>
            </a:rPr>
            <a:t>MAR/ JUL</a:t>
          </a:r>
        </a:p>
      </cdr:txBody>
    </cdr:sp>
  </cdr:relSizeAnchor>
  <cdr:relSizeAnchor xmlns:cdr="http://schemas.openxmlformats.org/drawingml/2006/chartDrawing">
    <cdr:from>
      <cdr:x>0.80723</cdr:x>
      <cdr:y>0.89286</cdr:y>
    </cdr:from>
    <cdr:to>
      <cdr:x>0.93438</cdr:x>
      <cdr:y>0.99703</cdr:y>
    </cdr:to>
    <cdr:sp macro="" textlink="">
      <cdr:nvSpPr>
        <cdr:cNvPr id="4" name="1 CuadroTexto"/>
        <cdr:cNvSpPr txBox="1"/>
      </cdr:nvSpPr>
      <cdr:spPr>
        <a:xfrm xmlns:a="http://schemas.openxmlformats.org/drawingml/2006/main">
          <a:off x="4824536" y="3600400"/>
          <a:ext cx="759929" cy="42006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s-VE" sz="1200" dirty="0">
              <a:latin typeface="Arial" pitchFamily="34" charset="0"/>
              <a:cs typeface="Arial" pitchFamily="34" charset="0"/>
            </a:rPr>
            <a:t>201825</a:t>
          </a:r>
        </a:p>
        <a:p xmlns:a="http://schemas.openxmlformats.org/drawingml/2006/main">
          <a:r>
            <a:rPr lang="es-VE" sz="1200" dirty="0">
              <a:latin typeface="Arial" pitchFamily="34" charset="0"/>
              <a:cs typeface="Arial" pitchFamily="34" charset="0"/>
            </a:rPr>
            <a:t>OCT/ FEB</a:t>
          </a:r>
        </a:p>
      </cdr:txBody>
    </cdr:sp>
  </cdr:relSizeAnchor>
  <cdr:relSizeAnchor xmlns:cdr="http://schemas.openxmlformats.org/drawingml/2006/chartDrawing">
    <cdr:from>
      <cdr:x>0.59036</cdr:x>
      <cdr:y>0.89286</cdr:y>
    </cdr:from>
    <cdr:to>
      <cdr:x>0.70874</cdr:x>
      <cdr:y>0.99594</cdr:y>
    </cdr:to>
    <cdr:sp macro="" textlink="">
      <cdr:nvSpPr>
        <cdr:cNvPr id="5" name="1 CuadroTexto"/>
        <cdr:cNvSpPr txBox="1"/>
      </cdr:nvSpPr>
      <cdr:spPr>
        <a:xfrm xmlns:a="http://schemas.openxmlformats.org/drawingml/2006/main">
          <a:off x="4498543" y="4286264"/>
          <a:ext cx="902056" cy="49486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s-VE" sz="1200" dirty="0">
              <a:latin typeface="Arial" pitchFamily="34" charset="0"/>
              <a:cs typeface="Arial" pitchFamily="34" charset="0"/>
            </a:rPr>
            <a:t>201815</a:t>
          </a:r>
        </a:p>
        <a:p xmlns:a="http://schemas.openxmlformats.org/drawingml/2006/main">
          <a:r>
            <a:rPr lang="es-VE" sz="1200" dirty="0">
              <a:latin typeface="Arial" pitchFamily="34" charset="0"/>
              <a:cs typeface="Arial" pitchFamily="34" charset="0"/>
            </a:rPr>
            <a:t>OCT/ FEB</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9D113BD-2E58-40E3-9B57-5D14285F1169}" type="datetimeFigureOut">
              <a:rPr lang="es-ES" smtClean="0"/>
              <a:pPr/>
              <a:t>09/07/2019</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9A91582-7922-4F2B-9DD2-3AA6D628E675}" type="slidenum">
              <a:rPr lang="es-ES" smtClean="0"/>
              <a:pPr/>
              <a:t>‹Nº›</a:t>
            </a:fld>
            <a:endParaRPr lang="es-ES"/>
          </a:p>
        </p:txBody>
      </p:sp>
    </p:spTree>
    <p:extLst>
      <p:ext uri="{BB962C8B-B14F-4D97-AF65-F5344CB8AC3E}">
        <p14:creationId xmlns:p14="http://schemas.microsoft.com/office/powerpoint/2010/main" val="194530390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41C8283-4981-4401-9C50-1CAF03C0878B}" type="datetimeFigureOut">
              <a:rPr lang="es-ES" smtClean="0"/>
              <a:pPr/>
              <a:t>09/07/2019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36D3E156-6904-49B7-869F-7A52AE5937A8}" type="slidenum">
              <a:rPr lang="es-ES" smtClean="0"/>
              <a:pPr/>
              <a:t>‹Nº›</a:t>
            </a:fld>
            <a:endParaRPr lang="es-ES"/>
          </a:p>
        </p:txBody>
      </p:sp>
    </p:spTree>
  </p:cSld>
  <p:clrMapOvr>
    <a:masterClrMapping/>
  </p:clrMapOvr>
  <p:transition>
    <p:fade thruBlk="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941C8283-4981-4401-9C50-1CAF03C0878B}" type="datetimeFigureOut">
              <a:rPr lang="es-ES" smtClean="0"/>
              <a:pPr/>
              <a:t>09/07/2019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36D3E156-6904-49B7-869F-7A52AE5937A8}" type="slidenum">
              <a:rPr lang="es-ES" smtClean="0"/>
              <a:pPr/>
              <a:t>‹Nº›</a:t>
            </a:fld>
            <a:endParaRPr lang="es-ES"/>
          </a:p>
        </p:txBody>
      </p:sp>
    </p:spTree>
  </p:cSld>
  <p:clrMapOvr>
    <a:masterClrMapping/>
  </p:clrMapOvr>
  <p:transition>
    <p:fade thruBlk="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941C8283-4981-4401-9C50-1CAF03C0878B}" type="datetimeFigureOut">
              <a:rPr lang="es-ES" smtClean="0"/>
              <a:pPr/>
              <a:t>09/07/2019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36D3E156-6904-49B7-869F-7A52AE5937A8}" type="slidenum">
              <a:rPr lang="es-ES" smtClean="0"/>
              <a:pPr/>
              <a:t>‹Nº›</a:t>
            </a:fld>
            <a:endParaRPr lang="es-ES"/>
          </a:p>
        </p:txBody>
      </p:sp>
    </p:spTree>
  </p:cSld>
  <p:clrMapOvr>
    <a:masterClrMapping/>
  </p:clrMapOvr>
  <p:transition>
    <p:fade thruBlk="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941C8283-4981-4401-9C50-1CAF03C0878B}" type="datetimeFigureOut">
              <a:rPr lang="es-ES" smtClean="0"/>
              <a:pPr/>
              <a:t>09/07/2019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36D3E156-6904-49B7-869F-7A52AE5937A8}" type="slidenum">
              <a:rPr lang="es-ES" smtClean="0"/>
              <a:pPr/>
              <a:t>‹Nº›</a:t>
            </a:fld>
            <a:endParaRPr lang="es-ES"/>
          </a:p>
        </p:txBody>
      </p:sp>
    </p:spTree>
  </p:cSld>
  <p:clrMapOvr>
    <a:masterClrMapping/>
  </p:clrMapOvr>
  <p:transition>
    <p:fade thruBlk="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41C8283-4981-4401-9C50-1CAF03C0878B}" type="datetimeFigureOut">
              <a:rPr lang="es-ES" smtClean="0"/>
              <a:pPr/>
              <a:t>09/07/2019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36D3E156-6904-49B7-869F-7A52AE5937A8}" type="slidenum">
              <a:rPr lang="es-ES" smtClean="0"/>
              <a:pPr/>
              <a:t>‹Nº›</a:t>
            </a:fld>
            <a:endParaRPr lang="es-ES"/>
          </a:p>
        </p:txBody>
      </p:sp>
    </p:spTree>
  </p:cSld>
  <p:clrMapOvr>
    <a:masterClrMapping/>
  </p:clrMapOvr>
  <p:transition>
    <p:fade thruBlk="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41C8283-4981-4401-9C50-1CAF03C0878B}" type="datetimeFigureOut">
              <a:rPr lang="es-ES" smtClean="0"/>
              <a:pPr/>
              <a:t>09/07/2019</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36D3E156-6904-49B7-869F-7A52AE5937A8}" type="slidenum">
              <a:rPr lang="es-ES" smtClean="0"/>
              <a:pPr/>
              <a:t>‹Nº›</a:t>
            </a:fld>
            <a:endParaRPr lang="es-ES"/>
          </a:p>
        </p:txBody>
      </p:sp>
    </p:spTree>
  </p:cSld>
  <p:clrMapOvr>
    <a:masterClrMapping/>
  </p:clrMapOvr>
  <p:transition>
    <p:fade thruBlk="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941C8283-4981-4401-9C50-1CAF03C0878B}" type="datetimeFigureOut">
              <a:rPr lang="es-ES" smtClean="0"/>
              <a:pPr/>
              <a:t>09/07/2019</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36D3E156-6904-49B7-869F-7A52AE5937A8}" type="slidenum">
              <a:rPr lang="es-ES" smtClean="0"/>
              <a:pPr/>
              <a:t>‹Nº›</a:t>
            </a:fld>
            <a:endParaRPr lang="es-ES"/>
          </a:p>
        </p:txBody>
      </p:sp>
    </p:spTree>
  </p:cSld>
  <p:clrMapOvr>
    <a:masterClrMapping/>
  </p:clrMapOvr>
  <p:transition>
    <p:fade thruBlk="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941C8283-4981-4401-9C50-1CAF03C0878B}" type="datetimeFigureOut">
              <a:rPr lang="es-ES" smtClean="0"/>
              <a:pPr/>
              <a:t>09/07/2019</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36D3E156-6904-49B7-869F-7A52AE5937A8}"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1C8283-4981-4401-9C50-1CAF03C0878B}" type="datetimeFigureOut">
              <a:rPr lang="es-ES" smtClean="0"/>
              <a:pPr/>
              <a:t>09/07/2019</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36D3E156-6904-49B7-869F-7A52AE5937A8}" type="slidenum">
              <a:rPr lang="es-ES" smtClean="0"/>
              <a:pPr/>
              <a:t>‹Nº›</a:t>
            </a:fld>
            <a:endParaRPr lang="es-ES"/>
          </a:p>
        </p:txBody>
      </p:sp>
    </p:spTree>
  </p:cSld>
  <p:clrMapOvr>
    <a:masterClrMapping/>
  </p:clrMapOvr>
  <p:transition>
    <p:fade thruBlk="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41C8283-4981-4401-9C50-1CAF03C0878B}" type="datetimeFigureOut">
              <a:rPr lang="es-ES" smtClean="0"/>
              <a:pPr/>
              <a:t>09/07/2019</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36D3E156-6904-49B7-869F-7A52AE5937A8}" type="slidenum">
              <a:rPr lang="es-ES" smtClean="0"/>
              <a:pPr/>
              <a:t>‹Nº›</a:t>
            </a:fld>
            <a:endParaRPr lang="es-ES"/>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transition>
    <p:fade thruBlk="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941C8283-4981-4401-9C50-1CAF03C0878B}" type="datetimeFigureOut">
              <a:rPr lang="es-ES" smtClean="0"/>
              <a:pPr/>
              <a:t>09/07/2019</a:t>
            </a:fld>
            <a:endParaRPr lang="es-ES"/>
          </a:p>
        </p:txBody>
      </p:sp>
      <p:sp>
        <p:nvSpPr>
          <p:cNvPr id="9" name="Slide Number Placeholder 8"/>
          <p:cNvSpPr>
            <a:spLocks noGrp="1"/>
          </p:cNvSpPr>
          <p:nvPr>
            <p:ph type="sldNum" sz="quarter" idx="11"/>
          </p:nvPr>
        </p:nvSpPr>
        <p:spPr/>
        <p:txBody>
          <a:bodyPr/>
          <a:lstStyle/>
          <a:p>
            <a:fld id="{36D3E156-6904-49B7-869F-7A52AE5937A8}" type="slidenum">
              <a:rPr lang="es-ES" smtClean="0"/>
              <a:pPr/>
              <a:t>‹Nº›</a:t>
            </a:fld>
            <a:endParaRPr lang="es-ES"/>
          </a:p>
        </p:txBody>
      </p:sp>
      <p:sp>
        <p:nvSpPr>
          <p:cNvPr id="10" name="Footer Placeholder 9"/>
          <p:cNvSpPr>
            <a:spLocks noGrp="1"/>
          </p:cNvSpPr>
          <p:nvPr>
            <p:ph type="ftr" sz="quarter" idx="12"/>
          </p:nvPr>
        </p:nvSpPr>
        <p:spPr/>
        <p:txBody>
          <a:bodyPr/>
          <a:lstStyle/>
          <a:p>
            <a:endParaRPr lang="es-ES"/>
          </a:p>
        </p:txBody>
      </p:sp>
    </p:spTree>
  </p:cSld>
  <p:clrMapOvr>
    <a:masterClrMapping/>
  </p:clrMapOvr>
  <p:transition>
    <p:fade thruBlk="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36D3E156-6904-49B7-869F-7A52AE5937A8}" type="slidenum">
              <a:rPr lang="es-ES" smtClean="0"/>
              <a:pPr/>
              <a:t>‹Nº›</a:t>
            </a:fld>
            <a:endParaRPr lang="es-E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E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941C8283-4981-4401-9C50-1CAF03C0878B}" type="datetimeFigureOut">
              <a:rPr lang="es-ES" smtClean="0"/>
              <a:pPr/>
              <a:t>09/07/2019</a:t>
            </a:fld>
            <a:endParaRPr lang="es-ES"/>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ransition>
    <p:fade thruBlk="1"/>
  </p:transition>
  <p:timing>
    <p:tnLst>
      <p:par>
        <p:cTn id="1" dur="indefinite" restart="never" nodeType="tmRoot"/>
      </p:par>
    </p:tnLst>
  </p:timing>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0.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1484784"/>
            <a:ext cx="7543800" cy="2593975"/>
          </a:xfrm>
        </p:spPr>
        <p:txBody>
          <a:bodyPr>
            <a:noAutofit/>
          </a:bodyPr>
          <a:lstStyle/>
          <a:p>
            <a:pPr algn="ctr"/>
            <a:r>
              <a:rPr lang="es-ES" sz="2800" b="1" dirty="0" smtClean="0">
                <a:solidFill>
                  <a:schemeClr val="accent1">
                    <a:lumMod val="75000"/>
                  </a:schemeClr>
                </a:solidFill>
                <a:effectLst>
                  <a:outerShdw blurRad="38100" dist="38100" dir="2700000" algn="tl">
                    <a:srgbClr val="000000">
                      <a:alpha val="43137"/>
                    </a:srgbClr>
                  </a:outerShdw>
                </a:effectLst>
              </a:rPr>
              <a:t>ENSEÑANZA DE LA SUSTENTABILIDAD AMBIENTAL EN </a:t>
            </a:r>
            <a:br>
              <a:rPr lang="es-ES" sz="2800" b="1" dirty="0" smtClean="0">
                <a:solidFill>
                  <a:schemeClr val="accent1">
                    <a:lumMod val="75000"/>
                  </a:schemeClr>
                </a:solidFill>
                <a:effectLst>
                  <a:outerShdw blurRad="38100" dist="38100" dir="2700000" algn="tl">
                    <a:srgbClr val="000000">
                      <a:alpha val="43137"/>
                    </a:srgbClr>
                  </a:outerShdw>
                </a:effectLst>
              </a:rPr>
            </a:br>
            <a:r>
              <a:rPr lang="es-ES" sz="2800" b="1" dirty="0" smtClean="0">
                <a:solidFill>
                  <a:schemeClr val="accent1">
                    <a:lumMod val="75000"/>
                  </a:schemeClr>
                </a:solidFill>
                <a:effectLst>
                  <a:outerShdw blurRad="38100" dist="38100" dir="2700000" algn="tl">
                    <a:srgbClr val="000000">
                      <a:alpha val="43137"/>
                    </a:srgbClr>
                  </a:outerShdw>
                </a:effectLst>
              </a:rPr>
              <a:t>LA EDUCACIÓN UNIVERSITARIA</a:t>
            </a:r>
            <a:r>
              <a:rPr lang="es-ES" sz="3200" dirty="0" smtClean="0"/>
              <a:t/>
            </a:r>
            <a:br>
              <a:rPr lang="es-ES" sz="3200" dirty="0" smtClean="0"/>
            </a:br>
            <a:endParaRPr lang="es-ES" sz="3200" dirty="0"/>
          </a:p>
        </p:txBody>
      </p:sp>
      <p:sp>
        <p:nvSpPr>
          <p:cNvPr id="3" name="2 Subtítulo"/>
          <p:cNvSpPr>
            <a:spLocks noGrp="1"/>
          </p:cNvSpPr>
          <p:nvPr>
            <p:ph type="subTitle" idx="1"/>
          </p:nvPr>
        </p:nvSpPr>
        <p:spPr>
          <a:xfrm>
            <a:off x="5364088" y="4725144"/>
            <a:ext cx="2880320" cy="1323439"/>
          </a:xfrm>
        </p:spPr>
        <p:txBody>
          <a:bodyPr wrap="square">
            <a:spAutoFit/>
          </a:bodyPr>
          <a:lstStyle/>
          <a:p>
            <a:pPr algn="r" defTabSz="914400" hangingPunct="0">
              <a:spcBef>
                <a:spcPts val="0"/>
              </a:spcBef>
            </a:pPr>
            <a:r>
              <a:rPr lang="es-VE" sz="1600" b="1" dirty="0" smtClean="0">
                <a:solidFill>
                  <a:schemeClr val="tx1"/>
                </a:solidFill>
              </a:rPr>
              <a:t>Dra. Beatriz Soledad</a:t>
            </a:r>
          </a:p>
          <a:p>
            <a:pPr algn="r" defTabSz="914400" hangingPunct="0">
              <a:spcBef>
                <a:spcPts val="0"/>
              </a:spcBef>
            </a:pPr>
            <a:r>
              <a:rPr lang="es-VE" sz="1600" b="1" dirty="0" smtClean="0">
                <a:solidFill>
                  <a:schemeClr val="tx1"/>
                </a:solidFill>
              </a:rPr>
              <a:t>Profesora –Investigadora Centro de Investigación y Desarrollo de Ingeniería (CIDI)</a:t>
            </a:r>
          </a:p>
          <a:p>
            <a:pPr algn="r" defTabSz="914400" hangingPunct="0">
              <a:spcBef>
                <a:spcPts val="0"/>
              </a:spcBef>
            </a:pPr>
            <a:r>
              <a:rPr lang="es-VE" sz="1600" b="1" dirty="0" smtClean="0">
                <a:solidFill>
                  <a:srgbClr val="0000FF"/>
                </a:solidFill>
              </a:rPr>
              <a:t>bsoledad@ucab.edu.ve</a:t>
            </a:r>
            <a:endParaRPr lang="es-VE" sz="1600" b="1" dirty="0">
              <a:solidFill>
                <a:srgbClr val="0000FF"/>
              </a:solidFill>
            </a:endParaRPr>
          </a:p>
        </p:txBody>
      </p:sp>
      <p:sp>
        <p:nvSpPr>
          <p:cNvPr id="5" name="4 Rectángulo"/>
          <p:cNvSpPr/>
          <p:nvPr/>
        </p:nvSpPr>
        <p:spPr>
          <a:xfrm>
            <a:off x="5004048" y="344285"/>
            <a:ext cx="3300554" cy="646331"/>
          </a:xfrm>
          <a:prstGeom prst="rect">
            <a:avLst/>
          </a:prstGeom>
        </p:spPr>
        <p:txBody>
          <a:bodyPr wrap="square">
            <a:spAutoFit/>
          </a:bodyPr>
          <a:lstStyle/>
          <a:p>
            <a:pPr algn="ctr">
              <a:spcBef>
                <a:spcPct val="0"/>
              </a:spcBef>
            </a:pPr>
            <a:r>
              <a:rPr lang="es-ES" altLang="es-ES" sz="1200" b="1" dirty="0" smtClean="0">
                <a:solidFill>
                  <a:schemeClr val="bg2">
                    <a:lumMod val="25000"/>
                  </a:schemeClr>
                </a:solidFill>
                <a:latin typeface="Arial" panose="020B0604020202020204" pitchFamily="34" charset="0"/>
                <a:cs typeface="Arial" panose="020B0604020202020204" pitchFamily="34" charset="0"/>
              </a:rPr>
              <a:t>Universidad Católica Andrés Bello</a:t>
            </a:r>
          </a:p>
          <a:p>
            <a:pPr algn="ctr">
              <a:spcBef>
                <a:spcPct val="0"/>
              </a:spcBef>
            </a:pPr>
            <a:r>
              <a:rPr lang="es-ES" altLang="es-ES" sz="1200" b="1" dirty="0" smtClean="0">
                <a:solidFill>
                  <a:schemeClr val="bg2">
                    <a:lumMod val="25000"/>
                  </a:schemeClr>
                </a:solidFill>
                <a:latin typeface="Arial" panose="020B0604020202020204" pitchFamily="34" charset="0"/>
                <a:cs typeface="Arial" panose="020B0604020202020204" pitchFamily="34" charset="0"/>
              </a:rPr>
              <a:t>Centro de Investigación y Desarrollo de Ingeniería (CIDI)</a:t>
            </a:r>
          </a:p>
        </p:txBody>
      </p:sp>
      <p:sp>
        <p:nvSpPr>
          <p:cNvPr id="4" name="3 Rectángulo"/>
          <p:cNvSpPr/>
          <p:nvPr/>
        </p:nvSpPr>
        <p:spPr>
          <a:xfrm>
            <a:off x="539552" y="4725144"/>
            <a:ext cx="2952328" cy="1077218"/>
          </a:xfrm>
          <a:prstGeom prst="rect">
            <a:avLst/>
          </a:prstGeom>
        </p:spPr>
        <p:txBody>
          <a:bodyPr wrap="square">
            <a:spAutoFit/>
          </a:bodyPr>
          <a:lstStyle/>
          <a:p>
            <a:pPr hangingPunct="0"/>
            <a:r>
              <a:rPr lang="es-VE" sz="1600" b="1" dirty="0"/>
              <a:t>Prof. Joaquín Benítez M</a:t>
            </a:r>
            <a:endParaRPr lang="es-VE" sz="1600" dirty="0"/>
          </a:p>
          <a:p>
            <a:pPr hangingPunct="0"/>
            <a:r>
              <a:rPr lang="es-VE" sz="1600" b="1" dirty="0"/>
              <a:t>Director de Sustentabilidad Ambiental</a:t>
            </a:r>
            <a:endParaRPr lang="es-VE" sz="1600" dirty="0"/>
          </a:p>
          <a:p>
            <a:pPr hangingPunct="0"/>
            <a:r>
              <a:rPr lang="es-VE" sz="1600" b="1" dirty="0">
                <a:solidFill>
                  <a:srgbClr val="0000FF"/>
                </a:solidFill>
              </a:rPr>
              <a:t>jbenitez@ucab.edu.ve</a:t>
            </a:r>
            <a:endParaRPr lang="es-VE" sz="1600" dirty="0">
              <a:solidFill>
                <a:srgbClr val="0000FF"/>
              </a:solidFill>
              <a:effectLst/>
            </a:endParaRPr>
          </a:p>
        </p:txBody>
      </p:sp>
      <p:sp>
        <p:nvSpPr>
          <p:cNvPr id="7" name="6 Rectángulo"/>
          <p:cNvSpPr/>
          <p:nvPr/>
        </p:nvSpPr>
        <p:spPr>
          <a:xfrm>
            <a:off x="3999952" y="6162402"/>
            <a:ext cx="1486304" cy="369332"/>
          </a:xfrm>
          <a:prstGeom prst="rect">
            <a:avLst/>
          </a:prstGeom>
        </p:spPr>
        <p:txBody>
          <a:bodyPr wrap="none">
            <a:spAutoFit/>
          </a:bodyPr>
          <a:lstStyle/>
          <a:p>
            <a:pPr hangingPunct="0"/>
            <a:r>
              <a:rPr lang="es-VE" b="1" dirty="0" smtClean="0"/>
              <a:t>Junio</a:t>
            </a:r>
            <a:r>
              <a:rPr lang="es-VE" b="1" dirty="0"/>
              <a:t>,  </a:t>
            </a:r>
            <a:r>
              <a:rPr lang="es-VE" b="1" dirty="0" smtClean="0"/>
              <a:t>2019</a:t>
            </a:r>
            <a:endParaRPr lang="es-VE" b="1" dirty="0"/>
          </a:p>
        </p:txBody>
      </p:sp>
      <p:pic>
        <p:nvPicPr>
          <p:cNvPr id="10" name="Picture 2" descr="D:\DATA_USUARIO\Documentos\Luis Rafael\DSAmb\Logo DSAMB completo.pn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1923" y="332656"/>
            <a:ext cx="2249786" cy="614214"/>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1 Título"/>
          <p:cNvSpPr>
            <a:spLocks noGrp="1"/>
          </p:cNvSpPr>
          <p:nvPr>
            <p:ph type="title"/>
          </p:nvPr>
        </p:nvSpPr>
        <p:spPr>
          <a:xfrm>
            <a:off x="755576" y="260648"/>
            <a:ext cx="7148872" cy="1143000"/>
          </a:xfrm>
        </p:spPr>
        <p:txBody>
          <a:bodyPr vert="horz" lIns="91440" tIns="45720" rIns="91440" bIns="45720" rtlCol="0" anchor="ctr">
            <a:noAutofit/>
          </a:bodyPr>
          <a:lstStyle/>
          <a:p>
            <a:pPr algn="ctr"/>
            <a:r>
              <a:rPr lang="es-VE" sz="3600" dirty="0">
                <a:solidFill>
                  <a:srgbClr val="008000"/>
                </a:solidFill>
              </a:rPr>
              <a:t>SUSTENTABILIDAD AMBIENTAL UNIVERSITARIA</a:t>
            </a:r>
          </a:p>
        </p:txBody>
      </p:sp>
      <p:sp>
        <p:nvSpPr>
          <p:cNvPr id="13" name="2 Marcador de contenido"/>
          <p:cNvSpPr txBox="1">
            <a:spLocks/>
          </p:cNvSpPr>
          <p:nvPr/>
        </p:nvSpPr>
        <p:spPr>
          <a:xfrm>
            <a:off x="179512" y="1556792"/>
            <a:ext cx="8136904" cy="3484984"/>
          </a:xfrm>
          <a:prstGeom prst="rect">
            <a:avLst/>
          </a:prstGeom>
        </p:spPr>
        <p:txBody>
          <a:bodyPr/>
          <a:lstStyle/>
          <a:p>
            <a:pPr marL="36576" marR="0" lvl="0" algn="just" defTabSz="914400" rtl="0" eaLnBrk="1" fontAlgn="auto" latinLnBrk="0" hangingPunct="1">
              <a:lnSpc>
                <a:spcPct val="100000"/>
              </a:lnSpc>
              <a:spcBef>
                <a:spcPct val="20000"/>
              </a:spcBef>
              <a:spcAft>
                <a:spcPts val="0"/>
              </a:spcAft>
              <a:buClr>
                <a:srgbClr val="333300"/>
              </a:buClr>
              <a:buSzPct val="80000"/>
              <a:tabLst/>
              <a:defRPr/>
            </a:pPr>
            <a:r>
              <a:rPr lang="es-VE" b="1" dirty="0">
                <a:latin typeface="+mj-lt"/>
              </a:rPr>
              <a:t> </a:t>
            </a:r>
            <a:r>
              <a:rPr lang="es-VE" b="1" dirty="0" smtClean="0">
                <a:latin typeface="+mj-lt"/>
              </a:rPr>
              <a:t>        </a:t>
            </a:r>
            <a:r>
              <a:rPr kumimoji="0" lang="es-VE" b="1" i="0" u="none" strike="noStrike" kern="1200" cap="none" spc="0" normalizeH="0" baseline="0" noProof="0" dirty="0" smtClean="0">
                <a:ln>
                  <a:noFill/>
                </a:ln>
                <a:solidFill>
                  <a:schemeClr val="tx1"/>
                </a:solidFill>
                <a:effectLst/>
                <a:uLnTx/>
                <a:uFillTx/>
                <a:latin typeface="Calibri" pitchFamily="34" charset="0"/>
              </a:rPr>
              <a:t>Algunas razones por las cuales las Universidades  asumen el compromiso  </a:t>
            </a:r>
          </a:p>
          <a:p>
            <a:pPr marL="36576" marR="0" lvl="0" algn="just" defTabSz="914400" rtl="0" eaLnBrk="1" fontAlgn="auto" latinLnBrk="0" hangingPunct="1">
              <a:lnSpc>
                <a:spcPct val="100000"/>
              </a:lnSpc>
              <a:spcBef>
                <a:spcPct val="20000"/>
              </a:spcBef>
              <a:spcAft>
                <a:spcPts val="0"/>
              </a:spcAft>
              <a:buClr>
                <a:srgbClr val="333300"/>
              </a:buClr>
              <a:buSzPct val="80000"/>
              <a:tabLst/>
              <a:defRPr/>
            </a:pPr>
            <a:r>
              <a:rPr lang="es-VE" b="1" dirty="0">
                <a:latin typeface="Calibri" pitchFamily="34" charset="0"/>
              </a:rPr>
              <a:t> </a:t>
            </a:r>
            <a:r>
              <a:rPr lang="es-VE" b="1" dirty="0" smtClean="0">
                <a:latin typeface="Calibri" pitchFamily="34" charset="0"/>
              </a:rPr>
              <a:t>        </a:t>
            </a:r>
            <a:r>
              <a:rPr kumimoji="0" lang="es-VE" b="1" i="0" u="none" strike="noStrike" kern="1200" cap="none" spc="0" normalizeH="0" baseline="0" noProof="0" dirty="0" smtClean="0">
                <a:ln>
                  <a:noFill/>
                </a:ln>
                <a:solidFill>
                  <a:schemeClr val="tx1"/>
                </a:solidFill>
                <a:effectLst/>
                <a:uLnTx/>
                <a:uFillTx/>
                <a:latin typeface="Calibri" pitchFamily="34" charset="0"/>
              </a:rPr>
              <a:t>por el desarrollo sustentable</a:t>
            </a:r>
            <a:endParaRPr kumimoji="0" lang="es-VE" b="1" i="0" u="none" strike="noStrike" kern="1200" cap="none" spc="0" normalizeH="0" noProof="0" dirty="0" smtClean="0">
              <a:ln>
                <a:noFill/>
              </a:ln>
              <a:solidFill>
                <a:schemeClr val="tx1"/>
              </a:solidFill>
              <a:effectLst/>
              <a:uLnTx/>
              <a:uFillTx/>
              <a:latin typeface="Calibri" pitchFamily="34" charset="0"/>
            </a:endParaRPr>
          </a:p>
          <a:p>
            <a:pPr marL="420624" marR="0" lvl="0" indent="-384048" algn="just" defTabSz="914400" rtl="0" eaLnBrk="1" fontAlgn="auto" latinLnBrk="0" hangingPunct="1">
              <a:lnSpc>
                <a:spcPct val="100000"/>
              </a:lnSpc>
              <a:spcBef>
                <a:spcPct val="20000"/>
              </a:spcBef>
              <a:spcAft>
                <a:spcPts val="0"/>
              </a:spcAft>
              <a:buClr>
                <a:srgbClr val="333300"/>
              </a:buClr>
              <a:buSzPct val="80000"/>
              <a:buFont typeface="+mj-lt"/>
              <a:buAutoNum type="arabicPeriod"/>
              <a:tabLst/>
              <a:defRPr/>
            </a:pPr>
            <a:endParaRPr lang="es-VE" b="1" baseline="0" dirty="0" smtClean="0">
              <a:latin typeface="Calibri" pitchFamily="34" charset="0"/>
            </a:endParaRPr>
          </a:p>
          <a:p>
            <a:pPr marL="420624" marR="0" lvl="0" indent="-384048" algn="just" defTabSz="914400" rtl="0" eaLnBrk="1" fontAlgn="auto" latinLnBrk="0" hangingPunct="1">
              <a:lnSpc>
                <a:spcPct val="100000"/>
              </a:lnSpc>
              <a:spcBef>
                <a:spcPct val="20000"/>
              </a:spcBef>
              <a:spcAft>
                <a:spcPts val="0"/>
              </a:spcAft>
              <a:buClr>
                <a:srgbClr val="336600"/>
              </a:buClr>
              <a:buSzPct val="85000"/>
              <a:buFont typeface="+mj-lt"/>
              <a:buAutoNum type="arabicPeriod"/>
              <a:tabLst/>
              <a:defRPr/>
            </a:pPr>
            <a:r>
              <a:rPr kumimoji="0" lang="es-VE" i="0" u="none" strike="noStrike" kern="1200" cap="none" spc="0" normalizeH="0" noProof="0" dirty="0" smtClean="0">
                <a:ln>
                  <a:noFill/>
                </a:ln>
                <a:solidFill>
                  <a:schemeClr val="tx1"/>
                </a:solidFill>
                <a:effectLst/>
                <a:uLnTx/>
                <a:uFillTx/>
                <a:latin typeface="Calibri" pitchFamily="34" charset="0"/>
              </a:rPr>
              <a:t>La preservación ambiental es un asunto complejo, todos somos responsables. </a:t>
            </a:r>
            <a:r>
              <a:rPr kumimoji="0" lang="es-VE" b="1" i="0"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Calibri" pitchFamily="34" charset="0"/>
              </a:rPr>
              <a:t>Corresponsabilidad</a:t>
            </a:r>
          </a:p>
          <a:p>
            <a:pPr marL="420624" marR="0" lvl="0" indent="-384048" algn="just" defTabSz="914400" rtl="0" eaLnBrk="1" fontAlgn="auto" latinLnBrk="0" hangingPunct="1">
              <a:lnSpc>
                <a:spcPct val="100000"/>
              </a:lnSpc>
              <a:spcBef>
                <a:spcPct val="20000"/>
              </a:spcBef>
              <a:spcAft>
                <a:spcPts val="0"/>
              </a:spcAft>
              <a:buClr>
                <a:srgbClr val="336600"/>
              </a:buClr>
              <a:buSzPct val="85000"/>
              <a:buFont typeface="+mj-lt"/>
              <a:buAutoNum type="arabicPeriod"/>
              <a:tabLst/>
              <a:defRPr/>
            </a:pPr>
            <a:r>
              <a:rPr lang="es-VE" dirty="0" smtClean="0">
                <a:latin typeface="Calibri" pitchFamily="34" charset="0"/>
              </a:rPr>
              <a:t>Las universidades han formado a los científicos y a los otros profesionales que han diagnosticado la problemática ambiental y a los que han diseñado las estrategias para resolver estos problemas. </a:t>
            </a:r>
            <a:r>
              <a:rPr lang="es-VE" b="1" dirty="0" smtClean="0">
                <a:latin typeface="Calibri" pitchFamily="34" charset="0"/>
              </a:rPr>
              <a:t>También han formado a quienes con sus decisiones y actuaciones profesionales han contribuido al deterioro ambiental</a:t>
            </a:r>
          </a:p>
          <a:p>
            <a:pPr marL="420624" marR="0" lvl="0" indent="-384048" algn="just" defTabSz="914400" rtl="0" eaLnBrk="1" fontAlgn="auto" latinLnBrk="0" hangingPunct="1">
              <a:lnSpc>
                <a:spcPct val="100000"/>
              </a:lnSpc>
              <a:spcBef>
                <a:spcPct val="20000"/>
              </a:spcBef>
              <a:spcAft>
                <a:spcPts val="0"/>
              </a:spcAft>
              <a:buClr>
                <a:srgbClr val="336600"/>
              </a:buClr>
              <a:buSzPct val="85000"/>
              <a:buFont typeface="+mj-lt"/>
              <a:buAutoNum type="arabicPeriod"/>
              <a:tabLst/>
              <a:defRPr/>
            </a:pPr>
            <a:r>
              <a:rPr kumimoji="0" lang="es-VE" i="0" u="none" strike="noStrike" kern="1200" cap="none" spc="0" normalizeH="0" noProof="0" dirty="0" smtClean="0">
                <a:ln>
                  <a:noFill/>
                </a:ln>
                <a:solidFill>
                  <a:schemeClr val="tx1"/>
                </a:solidFill>
                <a:effectLst/>
                <a:uLnTx/>
                <a:uFillTx/>
                <a:latin typeface="Calibri" pitchFamily="34" charset="0"/>
              </a:rPr>
              <a:t>En las universidades se investiga, se desarrolla conocimiento, se promueve la innovación.  </a:t>
            </a:r>
          </a:p>
          <a:p>
            <a:pPr marL="420624" marR="0" lvl="0" indent="-384048" algn="just" defTabSz="914400" rtl="0" eaLnBrk="1" fontAlgn="auto" latinLnBrk="0" hangingPunct="1">
              <a:lnSpc>
                <a:spcPct val="100000"/>
              </a:lnSpc>
              <a:spcBef>
                <a:spcPct val="20000"/>
              </a:spcBef>
              <a:spcAft>
                <a:spcPts val="0"/>
              </a:spcAft>
              <a:buClr>
                <a:srgbClr val="336600"/>
              </a:buClr>
              <a:buSzPct val="85000"/>
              <a:buFont typeface="+mj-lt"/>
              <a:buAutoNum type="arabicPeriod"/>
              <a:tabLst/>
              <a:defRPr/>
            </a:pPr>
            <a:r>
              <a:rPr lang="es-VE" baseline="0" dirty="0" smtClean="0">
                <a:latin typeface="Calibri" pitchFamily="34" charset="0"/>
              </a:rPr>
              <a:t>Las universidades</a:t>
            </a:r>
            <a:r>
              <a:rPr lang="es-VE" dirty="0" smtClean="0">
                <a:latin typeface="Calibri" pitchFamily="34" charset="0"/>
              </a:rPr>
              <a:t> se vinculan tanto con su entorno social como con los actores económicos, creadores de empleo y riqueza</a:t>
            </a:r>
            <a:endParaRPr lang="es-VE" baseline="0" dirty="0" smtClean="0">
              <a:latin typeface="Calibri" pitchFamily="34" charset="0"/>
            </a:endParaRPr>
          </a:p>
          <a:p>
            <a:pPr marL="36576" marR="0" lvl="0" algn="ctr" defTabSz="914400" rtl="0" eaLnBrk="1" fontAlgn="auto" latinLnBrk="0" hangingPunct="1">
              <a:lnSpc>
                <a:spcPct val="100000"/>
              </a:lnSpc>
              <a:spcBef>
                <a:spcPct val="20000"/>
              </a:spcBef>
              <a:spcAft>
                <a:spcPts val="0"/>
              </a:spcAft>
              <a:buClr>
                <a:srgbClr val="333300"/>
              </a:buClr>
              <a:buSzPct val="80000"/>
              <a:tabLst/>
              <a:defRPr/>
            </a:pPr>
            <a:endParaRPr lang="es-VE" dirty="0" smtClean="0">
              <a:latin typeface="Calibri" pitchFamily="34" charset="0"/>
            </a:endParaRPr>
          </a:p>
          <a:p>
            <a:pPr marL="36576" marR="0" lvl="0" algn="ctr" defTabSz="914400" rtl="0" eaLnBrk="1" fontAlgn="auto" latinLnBrk="0" hangingPunct="1">
              <a:lnSpc>
                <a:spcPct val="100000"/>
              </a:lnSpc>
              <a:spcBef>
                <a:spcPct val="20000"/>
              </a:spcBef>
              <a:spcAft>
                <a:spcPts val="0"/>
              </a:spcAft>
              <a:buClr>
                <a:srgbClr val="333300"/>
              </a:buClr>
              <a:buSzPct val="80000"/>
              <a:tabLst/>
              <a:defRPr/>
            </a:pPr>
            <a:r>
              <a:rPr kumimoji="0" lang="es-VE" b="1" i="0" u="none" strike="noStrike" kern="1200" cap="none" spc="0" normalizeH="0" noProof="0" dirty="0" smtClean="0">
                <a:ln>
                  <a:noFill/>
                </a:ln>
                <a:solidFill>
                  <a:srgbClr val="FF0000"/>
                </a:solidFill>
                <a:effectLst>
                  <a:outerShdw blurRad="38100" dist="38100" dir="2700000" algn="tl">
                    <a:srgbClr val="000000">
                      <a:alpha val="43137"/>
                    </a:srgbClr>
                  </a:outerShdw>
                </a:effectLst>
                <a:uLnTx/>
                <a:uFillTx/>
                <a:latin typeface="Calibri" pitchFamily="34" charset="0"/>
              </a:rPr>
              <a:t>Las Universidades son factores muy poderosos de promoción de la sustentabilidad</a:t>
            </a:r>
            <a:endParaRPr kumimoji="0" lang="es-VE"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Calibri" pitchFamily="34" charset="0"/>
            </a:endParaRPr>
          </a:p>
        </p:txBody>
      </p:sp>
    </p:spTree>
    <p:extLst>
      <p:ext uri="{BB962C8B-B14F-4D97-AF65-F5344CB8AC3E}">
        <p14:creationId xmlns:p14="http://schemas.microsoft.com/office/powerpoint/2010/main" val="72782579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1 Título"/>
          <p:cNvSpPr>
            <a:spLocks noGrp="1"/>
          </p:cNvSpPr>
          <p:nvPr>
            <p:ph type="title"/>
          </p:nvPr>
        </p:nvSpPr>
        <p:spPr>
          <a:xfrm>
            <a:off x="778400" y="404664"/>
            <a:ext cx="6914846" cy="787200"/>
          </a:xfrm>
        </p:spPr>
        <p:txBody>
          <a:bodyPr vert="horz" lIns="91440" tIns="45720" rIns="91440" bIns="45720" rtlCol="0" anchor="ctr">
            <a:normAutofit/>
          </a:bodyPr>
          <a:lstStyle/>
          <a:p>
            <a:pPr algn="ctr"/>
            <a:r>
              <a:rPr lang="es-VE" sz="2400" b="1" dirty="0">
                <a:solidFill>
                  <a:srgbClr val="006225"/>
                </a:solidFill>
              </a:rPr>
              <a:t>¿QUE ES UNA UNIVERSIDAD SUSTENTABLE?</a:t>
            </a:r>
          </a:p>
        </p:txBody>
      </p:sp>
      <p:grpSp>
        <p:nvGrpSpPr>
          <p:cNvPr id="17" name="16 Grupo"/>
          <p:cNvGrpSpPr/>
          <p:nvPr/>
        </p:nvGrpSpPr>
        <p:grpSpPr>
          <a:xfrm>
            <a:off x="5814138" y="1916831"/>
            <a:ext cx="1836204" cy="1872208"/>
            <a:chOff x="1043608" y="2348880"/>
            <a:chExt cx="2016224" cy="1800200"/>
          </a:xfrm>
          <a:solidFill>
            <a:schemeClr val="accent1">
              <a:lumMod val="75000"/>
            </a:schemeClr>
          </a:solidFill>
        </p:grpSpPr>
        <p:sp>
          <p:nvSpPr>
            <p:cNvPr id="19" name="18 Elipse"/>
            <p:cNvSpPr/>
            <p:nvPr/>
          </p:nvSpPr>
          <p:spPr>
            <a:xfrm>
              <a:off x="1043608" y="2348880"/>
              <a:ext cx="2016224" cy="1800200"/>
            </a:xfrm>
            <a:prstGeom prst="ellipse">
              <a:avLst/>
            </a:prstGeom>
            <a:solidFill>
              <a:srgbClr val="3333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solidFill>
                  <a:srgbClr val="FFFF00"/>
                </a:solidFill>
              </a:endParaRPr>
            </a:p>
          </p:txBody>
        </p:sp>
        <p:sp>
          <p:nvSpPr>
            <p:cNvPr id="20" name="19 CuadroTexto"/>
            <p:cNvSpPr txBox="1"/>
            <p:nvPr/>
          </p:nvSpPr>
          <p:spPr>
            <a:xfrm>
              <a:off x="1280811" y="2742536"/>
              <a:ext cx="1561585" cy="1033833"/>
            </a:xfrm>
            <a:prstGeom prst="rect">
              <a:avLst/>
            </a:prstGeom>
            <a:solidFill>
              <a:srgbClr val="33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vl1pPr algn="ctr">
                <a:defRPr>
                  <a:solidFill>
                    <a:srgbClr val="FFFF0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VE" sz="1000" dirty="0"/>
                <a:t>Gestión Ambiental del campus</a:t>
              </a:r>
            </a:p>
            <a:p>
              <a:r>
                <a:rPr lang="es-VE" sz="1000" dirty="0"/>
                <a:t>Uso eficiente de recursos. Minimización de impactos ambientales</a:t>
              </a:r>
            </a:p>
          </p:txBody>
        </p:sp>
      </p:grpSp>
      <p:grpSp>
        <p:nvGrpSpPr>
          <p:cNvPr id="21" name="20 Grupo"/>
          <p:cNvGrpSpPr/>
          <p:nvPr/>
        </p:nvGrpSpPr>
        <p:grpSpPr>
          <a:xfrm>
            <a:off x="1709682" y="1988841"/>
            <a:ext cx="1620180" cy="1944216"/>
            <a:chOff x="899592" y="2204864"/>
            <a:chExt cx="2160240" cy="1944216"/>
          </a:xfrm>
          <a:solidFill>
            <a:srgbClr val="CCFFCC"/>
          </a:solidFill>
        </p:grpSpPr>
        <p:sp>
          <p:nvSpPr>
            <p:cNvPr id="22" name="21 Elipse"/>
            <p:cNvSpPr/>
            <p:nvPr/>
          </p:nvSpPr>
          <p:spPr>
            <a:xfrm>
              <a:off x="899592" y="2204864"/>
              <a:ext cx="2160240" cy="1944216"/>
            </a:xfrm>
            <a:prstGeom prst="ellipse">
              <a:avLst/>
            </a:prstGeom>
            <a:grp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3" name="22 CuadroTexto"/>
            <p:cNvSpPr txBox="1"/>
            <p:nvPr/>
          </p:nvSpPr>
          <p:spPr>
            <a:xfrm>
              <a:off x="1169356" y="2641266"/>
              <a:ext cx="1728192" cy="1015663"/>
            </a:xfrm>
            <a:prstGeom prst="rect">
              <a:avLst/>
            </a:prstGeom>
            <a:grpFill/>
          </p:spPr>
          <p:txBody>
            <a:bodyPr wrap="square" rtlCol="0">
              <a:spAutoFit/>
            </a:bodyPr>
            <a:lstStyle/>
            <a:p>
              <a:pPr algn="ctr"/>
              <a:r>
                <a:rPr lang="es-VE" sz="1200" b="1" dirty="0" smtClean="0">
                  <a:latin typeface="Calibri" pitchFamily="34" charset="0"/>
                </a:rPr>
                <a:t>Algunos Contenidos curriculares vinculados al tema ambiental</a:t>
              </a:r>
              <a:endParaRPr lang="es-VE" sz="1200" b="1" dirty="0">
                <a:latin typeface="Calibri" pitchFamily="34" charset="0"/>
              </a:endParaRPr>
            </a:p>
          </p:txBody>
        </p:sp>
      </p:grpSp>
      <p:grpSp>
        <p:nvGrpSpPr>
          <p:cNvPr id="24" name="23 Grupo"/>
          <p:cNvGrpSpPr/>
          <p:nvPr/>
        </p:nvGrpSpPr>
        <p:grpSpPr>
          <a:xfrm>
            <a:off x="6084168" y="4581128"/>
            <a:ext cx="1582540" cy="648072"/>
            <a:chOff x="3131840" y="3573016"/>
            <a:chExt cx="2246186" cy="697924"/>
          </a:xfrm>
        </p:grpSpPr>
        <p:sp>
          <p:nvSpPr>
            <p:cNvPr id="25" name="24 Rectángulo redondeado"/>
            <p:cNvSpPr/>
            <p:nvPr/>
          </p:nvSpPr>
          <p:spPr>
            <a:xfrm>
              <a:off x="3131840" y="3573016"/>
              <a:ext cx="2069649" cy="697924"/>
            </a:xfrm>
            <a:prstGeom prst="roundRect">
              <a:avLst/>
            </a:prstGeom>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6" name="25 CuadroTexto"/>
            <p:cNvSpPr txBox="1"/>
            <p:nvPr/>
          </p:nvSpPr>
          <p:spPr>
            <a:xfrm>
              <a:off x="3361801" y="3650564"/>
              <a:ext cx="2016225" cy="464032"/>
            </a:xfrm>
            <a:prstGeom prst="rect">
              <a:avLst/>
            </a:prstGeom>
            <a:noFill/>
            <a:ln>
              <a:noFill/>
            </a:ln>
          </p:spPr>
          <p:txBody>
            <a:bodyPr wrap="square" rtlCol="0">
              <a:spAutoFit/>
            </a:bodyPr>
            <a:lstStyle/>
            <a:p>
              <a:r>
                <a:rPr lang="es-VE" sz="1100" b="1" dirty="0" smtClean="0">
                  <a:effectLst>
                    <a:outerShdw blurRad="38100" dist="38100" dir="2700000" algn="tl">
                      <a:srgbClr val="000000">
                        <a:alpha val="43137"/>
                      </a:srgbClr>
                    </a:outerShdw>
                  </a:effectLst>
                  <a:latin typeface="Calibri" pitchFamily="34" charset="0"/>
                </a:rPr>
                <a:t>Similar a como lo hacen las empresas</a:t>
              </a:r>
              <a:endParaRPr lang="es-VE" sz="1100" b="1" dirty="0">
                <a:effectLst>
                  <a:outerShdw blurRad="38100" dist="38100" dir="2700000" algn="tl">
                    <a:srgbClr val="000000">
                      <a:alpha val="43137"/>
                    </a:srgbClr>
                  </a:outerShdw>
                </a:effectLst>
                <a:latin typeface="Calibri" pitchFamily="34" charset="0"/>
              </a:endParaRPr>
            </a:p>
          </p:txBody>
        </p:sp>
      </p:grpSp>
      <p:sp>
        <p:nvSpPr>
          <p:cNvPr id="27" name="26 Igual que"/>
          <p:cNvSpPr/>
          <p:nvPr/>
        </p:nvSpPr>
        <p:spPr>
          <a:xfrm rot="5400000">
            <a:off x="6489213" y="3996064"/>
            <a:ext cx="648072" cy="378042"/>
          </a:xfrm>
          <a:prstGeom prst="mathEqual">
            <a:avLst/>
          </a:prstGeom>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solidFill>
                <a:schemeClr val="tx1"/>
              </a:solidFill>
            </a:endParaRPr>
          </a:p>
        </p:txBody>
      </p:sp>
      <p:grpSp>
        <p:nvGrpSpPr>
          <p:cNvPr id="28" name="27 Grupo"/>
          <p:cNvGrpSpPr/>
          <p:nvPr/>
        </p:nvGrpSpPr>
        <p:grpSpPr>
          <a:xfrm>
            <a:off x="3653898" y="1772818"/>
            <a:ext cx="1836204" cy="1872208"/>
            <a:chOff x="899592" y="2204864"/>
            <a:chExt cx="2160240" cy="1440160"/>
          </a:xfrm>
          <a:solidFill>
            <a:srgbClr val="33CC33"/>
          </a:solidFill>
        </p:grpSpPr>
        <p:sp>
          <p:nvSpPr>
            <p:cNvPr id="29" name="28 Elipse"/>
            <p:cNvSpPr/>
            <p:nvPr/>
          </p:nvSpPr>
          <p:spPr>
            <a:xfrm>
              <a:off x="899592" y="2204864"/>
              <a:ext cx="2160240" cy="1440160"/>
            </a:xfrm>
            <a:prstGeom prst="ellipse">
              <a:avLst/>
            </a:prstGeom>
            <a:solidFill>
              <a:srgbClr val="66FFCC"/>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0" name="29 CuadroTexto"/>
            <p:cNvSpPr txBox="1"/>
            <p:nvPr/>
          </p:nvSpPr>
          <p:spPr>
            <a:xfrm>
              <a:off x="1115616" y="2475116"/>
              <a:ext cx="1728192" cy="899655"/>
            </a:xfrm>
            <a:prstGeom prst="rect">
              <a:avLst/>
            </a:prstGeom>
            <a:solidFill>
              <a:srgbClr val="66FFCC"/>
            </a:solidFill>
          </p:spPr>
          <p:txBody>
            <a:bodyPr wrap="square" rtlCol="0">
              <a:spAutoFit/>
            </a:bodyPr>
            <a:lstStyle/>
            <a:p>
              <a:pPr algn="ctr"/>
              <a:r>
                <a:rPr lang="es-VE" sz="1000" b="1" u="sng" dirty="0" smtClean="0">
                  <a:latin typeface="Calibri" pitchFamily="34" charset="0"/>
                </a:rPr>
                <a:t>Docencia</a:t>
              </a:r>
            </a:p>
            <a:p>
              <a:pPr algn="ctr"/>
              <a:r>
                <a:rPr lang="es-VE" sz="1000" b="1" dirty="0" smtClean="0">
                  <a:latin typeface="Calibri" pitchFamily="34" charset="0"/>
                </a:rPr>
                <a:t>Cátedras Transversales.</a:t>
              </a:r>
            </a:p>
            <a:p>
              <a:pPr algn="ctr"/>
              <a:r>
                <a:rPr lang="es-VE" sz="1000" b="1" dirty="0" smtClean="0">
                  <a:latin typeface="Calibri" pitchFamily="34" charset="0"/>
                </a:rPr>
                <a:t>Vinculación del estudiante con la experiencia de Sustentabilidad de la Universidad</a:t>
              </a:r>
              <a:endParaRPr lang="es-VE" sz="1000" b="1" dirty="0">
                <a:latin typeface="Calibri" pitchFamily="34" charset="0"/>
              </a:endParaRPr>
            </a:p>
          </p:txBody>
        </p:sp>
      </p:grpSp>
      <p:grpSp>
        <p:nvGrpSpPr>
          <p:cNvPr id="31" name="30 Grupo"/>
          <p:cNvGrpSpPr/>
          <p:nvPr/>
        </p:nvGrpSpPr>
        <p:grpSpPr>
          <a:xfrm>
            <a:off x="1709682" y="4437113"/>
            <a:ext cx="1836204" cy="1872208"/>
            <a:chOff x="899592" y="2204864"/>
            <a:chExt cx="2160240" cy="1440160"/>
          </a:xfrm>
          <a:solidFill>
            <a:srgbClr val="00CC66"/>
          </a:solidFill>
        </p:grpSpPr>
        <p:sp>
          <p:nvSpPr>
            <p:cNvPr id="32" name="31 Elipse"/>
            <p:cNvSpPr/>
            <p:nvPr/>
          </p:nvSpPr>
          <p:spPr>
            <a:xfrm>
              <a:off x="899592" y="2204864"/>
              <a:ext cx="2160240" cy="1440160"/>
            </a:xfrm>
            <a:prstGeom prst="ellipse">
              <a:avLst/>
            </a:prstGeom>
            <a:solidFill>
              <a:srgbClr val="33CC33"/>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3" name="32 CuadroTexto"/>
            <p:cNvSpPr txBox="1"/>
            <p:nvPr/>
          </p:nvSpPr>
          <p:spPr>
            <a:xfrm>
              <a:off x="1115616" y="2492896"/>
              <a:ext cx="1728192" cy="852305"/>
            </a:xfrm>
            <a:prstGeom prst="rect">
              <a:avLst/>
            </a:prstGeom>
            <a:solidFill>
              <a:srgbClr val="33CC33"/>
            </a:solidFill>
          </p:spPr>
          <p:txBody>
            <a:bodyPr wrap="square" rtlCol="0">
              <a:spAutoFit/>
            </a:bodyPr>
            <a:lstStyle/>
            <a:p>
              <a:pPr algn="ctr"/>
              <a:r>
                <a:rPr lang="es-VE" sz="1100" b="1" u="sng" dirty="0" smtClean="0">
                  <a:latin typeface="Calibri" pitchFamily="34" charset="0"/>
                </a:rPr>
                <a:t>Investigación en Sustentabilidad</a:t>
              </a:r>
            </a:p>
            <a:p>
              <a:pPr algn="ctr"/>
              <a:r>
                <a:rPr lang="es-VE" sz="1100" b="1" dirty="0" smtClean="0">
                  <a:latin typeface="Calibri" pitchFamily="34" charset="0"/>
                </a:rPr>
                <a:t>Trabajos de Grado</a:t>
              </a:r>
            </a:p>
            <a:p>
              <a:pPr algn="ctr"/>
              <a:r>
                <a:rPr lang="es-VE" sz="1100" b="1" dirty="0" smtClean="0">
                  <a:latin typeface="Calibri" pitchFamily="34" charset="0"/>
                </a:rPr>
                <a:t>Publicaciones</a:t>
              </a:r>
            </a:p>
            <a:p>
              <a:pPr algn="ctr"/>
              <a:r>
                <a:rPr lang="es-VE" sz="1100" b="1" dirty="0" smtClean="0">
                  <a:latin typeface="Calibri" pitchFamily="34" charset="0"/>
                </a:rPr>
                <a:t>Líneas de Investigación</a:t>
              </a:r>
              <a:endParaRPr lang="es-VE" sz="1100" b="1" dirty="0">
                <a:latin typeface="Calibri" pitchFamily="34" charset="0"/>
              </a:endParaRPr>
            </a:p>
          </p:txBody>
        </p:sp>
      </p:grpSp>
      <p:cxnSp>
        <p:nvCxnSpPr>
          <p:cNvPr id="34" name="33 Conector recto de flecha"/>
          <p:cNvCxnSpPr/>
          <p:nvPr/>
        </p:nvCxnSpPr>
        <p:spPr>
          <a:xfrm flipV="1">
            <a:off x="5382090" y="3501009"/>
            <a:ext cx="540060" cy="288032"/>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5" name="34 Conector recto de flecha"/>
          <p:cNvCxnSpPr/>
          <p:nvPr/>
        </p:nvCxnSpPr>
        <p:spPr>
          <a:xfrm flipV="1">
            <a:off x="3167844" y="4149081"/>
            <a:ext cx="540060" cy="288032"/>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6" name="35 Conector recto de flecha"/>
          <p:cNvCxnSpPr/>
          <p:nvPr/>
        </p:nvCxnSpPr>
        <p:spPr>
          <a:xfrm flipV="1">
            <a:off x="3491880" y="3645026"/>
            <a:ext cx="2592288" cy="1296142"/>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7" name="36 Conector recto de flecha"/>
          <p:cNvCxnSpPr/>
          <p:nvPr/>
        </p:nvCxnSpPr>
        <p:spPr>
          <a:xfrm flipV="1">
            <a:off x="5436096" y="4005065"/>
            <a:ext cx="756084" cy="864096"/>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grpSp>
        <p:nvGrpSpPr>
          <p:cNvPr id="38" name="37 Grupo"/>
          <p:cNvGrpSpPr/>
          <p:nvPr/>
        </p:nvGrpSpPr>
        <p:grpSpPr>
          <a:xfrm>
            <a:off x="4085946" y="4797153"/>
            <a:ext cx="1836204" cy="1872208"/>
            <a:chOff x="899592" y="2204864"/>
            <a:chExt cx="2160240" cy="1440160"/>
          </a:xfrm>
          <a:solidFill>
            <a:srgbClr val="CCFF33"/>
          </a:solidFill>
        </p:grpSpPr>
        <p:sp>
          <p:nvSpPr>
            <p:cNvPr id="39" name="38 Elipse"/>
            <p:cNvSpPr/>
            <p:nvPr/>
          </p:nvSpPr>
          <p:spPr>
            <a:xfrm>
              <a:off x="899592" y="2204864"/>
              <a:ext cx="2160240" cy="1440160"/>
            </a:xfrm>
            <a:prstGeom prst="ellipse">
              <a:avLst/>
            </a:prstGeom>
            <a:grp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0" name="39 CuadroTexto"/>
            <p:cNvSpPr txBox="1"/>
            <p:nvPr/>
          </p:nvSpPr>
          <p:spPr>
            <a:xfrm>
              <a:off x="1217274" y="2426427"/>
              <a:ext cx="1537584" cy="781279"/>
            </a:xfrm>
            <a:prstGeom prst="rect">
              <a:avLst/>
            </a:prstGeom>
            <a:grpFill/>
          </p:spPr>
          <p:txBody>
            <a:bodyPr wrap="square" rtlCol="0">
              <a:spAutoFit/>
            </a:bodyPr>
            <a:lstStyle/>
            <a:p>
              <a:pPr algn="ctr"/>
              <a:r>
                <a:rPr lang="es-VE" sz="1200" b="1" u="sng" dirty="0" smtClean="0">
                  <a:latin typeface="Calibri" pitchFamily="34" charset="0"/>
                </a:rPr>
                <a:t>Extensión</a:t>
              </a:r>
              <a:r>
                <a:rPr lang="es-VE" sz="1200" b="1" u="sng" dirty="0" smtClean="0">
                  <a:effectLst>
                    <a:outerShdw blurRad="38100" dist="38100" dir="2700000" algn="tl">
                      <a:srgbClr val="000000">
                        <a:alpha val="43137"/>
                      </a:srgbClr>
                    </a:outerShdw>
                  </a:effectLst>
                  <a:latin typeface="Calibri" pitchFamily="34" charset="0"/>
                </a:rPr>
                <a:t> </a:t>
              </a:r>
            </a:p>
            <a:p>
              <a:pPr algn="ctr"/>
              <a:r>
                <a:rPr lang="es-VE" sz="1200" b="1" dirty="0" smtClean="0">
                  <a:effectLst>
                    <a:outerShdw blurRad="38100" dist="38100" dir="2700000" algn="tl">
                      <a:srgbClr val="000000">
                        <a:alpha val="43137"/>
                      </a:srgbClr>
                    </a:outerShdw>
                  </a:effectLst>
                  <a:latin typeface="Calibri" pitchFamily="34" charset="0"/>
                </a:rPr>
                <a:t>Vinculación con las comunidades, y actores sociales y productivos</a:t>
              </a:r>
              <a:endParaRPr lang="es-VE" sz="1200" b="1" dirty="0">
                <a:effectLst>
                  <a:outerShdw blurRad="38100" dist="38100" dir="2700000" algn="tl">
                    <a:srgbClr val="000000">
                      <a:alpha val="43137"/>
                    </a:srgbClr>
                  </a:outerShdw>
                </a:effectLst>
                <a:latin typeface="Calibri" pitchFamily="34" charset="0"/>
              </a:endParaRPr>
            </a:p>
          </p:txBody>
        </p:sp>
      </p:grpSp>
      <p:cxnSp>
        <p:nvCxnSpPr>
          <p:cNvPr id="41" name="40 Conector recto de flecha"/>
          <p:cNvCxnSpPr>
            <a:endCxn id="39" idx="2"/>
          </p:cNvCxnSpPr>
          <p:nvPr/>
        </p:nvCxnSpPr>
        <p:spPr>
          <a:xfrm>
            <a:off x="3491880" y="5733257"/>
            <a:ext cx="594066" cy="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2" name="41 Forma libre"/>
          <p:cNvSpPr/>
          <p:nvPr/>
        </p:nvSpPr>
        <p:spPr>
          <a:xfrm>
            <a:off x="1706100" y="1695920"/>
            <a:ext cx="1862992" cy="2423885"/>
          </a:xfrm>
          <a:custGeom>
            <a:avLst/>
            <a:gdLst>
              <a:gd name="connsiteX0" fmla="*/ 0 w 2483989"/>
              <a:gd name="connsiteY0" fmla="*/ 2423885 h 2423885"/>
              <a:gd name="connsiteX1" fmla="*/ 87086 w 2483989"/>
              <a:gd name="connsiteY1" fmla="*/ 2409371 h 2423885"/>
              <a:gd name="connsiteX2" fmla="*/ 174171 w 2483989"/>
              <a:gd name="connsiteY2" fmla="*/ 2380343 h 2423885"/>
              <a:gd name="connsiteX3" fmla="*/ 508000 w 2483989"/>
              <a:gd name="connsiteY3" fmla="*/ 2394857 h 2423885"/>
              <a:gd name="connsiteX4" fmla="*/ 725714 w 2483989"/>
              <a:gd name="connsiteY4" fmla="*/ 2423885 h 2423885"/>
              <a:gd name="connsiteX5" fmla="*/ 1335314 w 2483989"/>
              <a:gd name="connsiteY5" fmla="*/ 2394857 h 2423885"/>
              <a:gd name="connsiteX6" fmla="*/ 1378857 w 2483989"/>
              <a:gd name="connsiteY6" fmla="*/ 2380343 h 2423885"/>
              <a:gd name="connsiteX7" fmla="*/ 1451428 w 2483989"/>
              <a:gd name="connsiteY7" fmla="*/ 2365828 h 2423885"/>
              <a:gd name="connsiteX8" fmla="*/ 1625600 w 2483989"/>
              <a:gd name="connsiteY8" fmla="*/ 2351314 h 2423885"/>
              <a:gd name="connsiteX9" fmla="*/ 1669143 w 2483989"/>
              <a:gd name="connsiteY9" fmla="*/ 2336800 h 2423885"/>
              <a:gd name="connsiteX10" fmla="*/ 1727200 w 2483989"/>
              <a:gd name="connsiteY10" fmla="*/ 2322285 h 2423885"/>
              <a:gd name="connsiteX11" fmla="*/ 1814286 w 2483989"/>
              <a:gd name="connsiteY11" fmla="*/ 2264228 h 2423885"/>
              <a:gd name="connsiteX12" fmla="*/ 1901371 w 2483989"/>
              <a:gd name="connsiteY12" fmla="*/ 2220685 h 2423885"/>
              <a:gd name="connsiteX13" fmla="*/ 1988457 w 2483989"/>
              <a:gd name="connsiteY13" fmla="*/ 2177143 h 2423885"/>
              <a:gd name="connsiteX14" fmla="*/ 2119086 w 2483989"/>
              <a:gd name="connsiteY14" fmla="*/ 2061028 h 2423885"/>
              <a:gd name="connsiteX15" fmla="*/ 2162628 w 2483989"/>
              <a:gd name="connsiteY15" fmla="*/ 2017485 h 2423885"/>
              <a:gd name="connsiteX16" fmla="*/ 2206171 w 2483989"/>
              <a:gd name="connsiteY16" fmla="*/ 1973943 h 2423885"/>
              <a:gd name="connsiteX17" fmla="*/ 2235200 w 2483989"/>
              <a:gd name="connsiteY17" fmla="*/ 1930400 h 2423885"/>
              <a:gd name="connsiteX18" fmla="*/ 2307771 w 2483989"/>
              <a:gd name="connsiteY18" fmla="*/ 1843314 h 2423885"/>
              <a:gd name="connsiteX19" fmla="*/ 2322286 w 2483989"/>
              <a:gd name="connsiteY19" fmla="*/ 1785257 h 2423885"/>
              <a:gd name="connsiteX20" fmla="*/ 2336800 w 2483989"/>
              <a:gd name="connsiteY20" fmla="*/ 1741714 h 2423885"/>
              <a:gd name="connsiteX21" fmla="*/ 2351314 w 2483989"/>
              <a:gd name="connsiteY21" fmla="*/ 1669143 h 2423885"/>
              <a:gd name="connsiteX22" fmla="*/ 2365828 w 2483989"/>
              <a:gd name="connsiteY22" fmla="*/ 1509485 h 2423885"/>
              <a:gd name="connsiteX23" fmla="*/ 2394857 w 2483989"/>
              <a:gd name="connsiteY23" fmla="*/ 1407885 h 2423885"/>
              <a:gd name="connsiteX24" fmla="*/ 2423886 w 2483989"/>
              <a:gd name="connsiteY24" fmla="*/ 1262743 h 2423885"/>
              <a:gd name="connsiteX25" fmla="*/ 2438400 w 2483989"/>
              <a:gd name="connsiteY25" fmla="*/ 1190171 h 2423885"/>
              <a:gd name="connsiteX26" fmla="*/ 2409371 w 2483989"/>
              <a:gd name="connsiteY26" fmla="*/ 188685 h 2423885"/>
              <a:gd name="connsiteX27" fmla="*/ 2394857 w 2483989"/>
              <a:gd name="connsiteY27" fmla="*/ 130628 h 2423885"/>
              <a:gd name="connsiteX28" fmla="*/ 2380343 w 2483989"/>
              <a:gd name="connsiteY28" fmla="*/ 0 h 2423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83989" h="2423885">
                <a:moveTo>
                  <a:pt x="0" y="2423885"/>
                </a:moveTo>
                <a:cubicBezTo>
                  <a:pt x="29029" y="2419047"/>
                  <a:pt x="58536" y="2416508"/>
                  <a:pt x="87086" y="2409371"/>
                </a:cubicBezTo>
                <a:cubicBezTo>
                  <a:pt x="116771" y="2401950"/>
                  <a:pt x="174171" y="2380343"/>
                  <a:pt x="174171" y="2380343"/>
                </a:cubicBezTo>
                <a:cubicBezTo>
                  <a:pt x="285447" y="2385181"/>
                  <a:pt x="396850" y="2387686"/>
                  <a:pt x="508000" y="2394857"/>
                </a:cubicBezTo>
                <a:cubicBezTo>
                  <a:pt x="542204" y="2397064"/>
                  <a:pt x="687113" y="2418371"/>
                  <a:pt x="725714" y="2423885"/>
                </a:cubicBezTo>
                <a:cubicBezTo>
                  <a:pt x="821383" y="2420799"/>
                  <a:pt x="1171397" y="2418273"/>
                  <a:pt x="1335314" y="2394857"/>
                </a:cubicBezTo>
                <a:cubicBezTo>
                  <a:pt x="1350460" y="2392693"/>
                  <a:pt x="1364014" y="2384054"/>
                  <a:pt x="1378857" y="2380343"/>
                </a:cubicBezTo>
                <a:cubicBezTo>
                  <a:pt x="1402790" y="2374360"/>
                  <a:pt x="1426928" y="2368710"/>
                  <a:pt x="1451428" y="2365828"/>
                </a:cubicBezTo>
                <a:cubicBezTo>
                  <a:pt x="1509288" y="2359021"/>
                  <a:pt x="1567543" y="2356152"/>
                  <a:pt x="1625600" y="2351314"/>
                </a:cubicBezTo>
                <a:cubicBezTo>
                  <a:pt x="1640114" y="2346476"/>
                  <a:pt x="1654432" y="2341003"/>
                  <a:pt x="1669143" y="2336800"/>
                </a:cubicBezTo>
                <a:cubicBezTo>
                  <a:pt x="1688323" y="2331320"/>
                  <a:pt x="1710602" y="2333350"/>
                  <a:pt x="1727200" y="2322285"/>
                </a:cubicBezTo>
                <a:cubicBezTo>
                  <a:pt x="1847481" y="2242098"/>
                  <a:pt x="1647604" y="2305900"/>
                  <a:pt x="1814286" y="2264228"/>
                </a:cubicBezTo>
                <a:cubicBezTo>
                  <a:pt x="1939065" y="2181042"/>
                  <a:pt x="1781194" y="2280774"/>
                  <a:pt x="1901371" y="2220685"/>
                </a:cubicBezTo>
                <a:cubicBezTo>
                  <a:pt x="2013909" y="2164416"/>
                  <a:pt x="1879017" y="2213622"/>
                  <a:pt x="1988457" y="2177143"/>
                </a:cubicBezTo>
                <a:cubicBezTo>
                  <a:pt x="2066157" y="2125343"/>
                  <a:pt x="2019667" y="2160447"/>
                  <a:pt x="2119086" y="2061028"/>
                </a:cubicBezTo>
                <a:lnTo>
                  <a:pt x="2162628" y="2017485"/>
                </a:lnTo>
                <a:cubicBezTo>
                  <a:pt x="2177142" y="2002971"/>
                  <a:pt x="2194785" y="1991022"/>
                  <a:pt x="2206171" y="1973943"/>
                </a:cubicBezTo>
                <a:cubicBezTo>
                  <a:pt x="2215847" y="1959429"/>
                  <a:pt x="2224033" y="1943801"/>
                  <a:pt x="2235200" y="1930400"/>
                </a:cubicBezTo>
                <a:cubicBezTo>
                  <a:pt x="2328324" y="1818652"/>
                  <a:pt x="2235705" y="1951416"/>
                  <a:pt x="2307771" y="1843314"/>
                </a:cubicBezTo>
                <a:cubicBezTo>
                  <a:pt x="2312609" y="1823962"/>
                  <a:pt x="2316806" y="1804437"/>
                  <a:pt x="2322286" y="1785257"/>
                </a:cubicBezTo>
                <a:cubicBezTo>
                  <a:pt x="2326489" y="1770546"/>
                  <a:pt x="2333089" y="1756557"/>
                  <a:pt x="2336800" y="1741714"/>
                </a:cubicBezTo>
                <a:cubicBezTo>
                  <a:pt x="2342783" y="1717781"/>
                  <a:pt x="2346476" y="1693333"/>
                  <a:pt x="2351314" y="1669143"/>
                </a:cubicBezTo>
                <a:cubicBezTo>
                  <a:pt x="2356152" y="1615924"/>
                  <a:pt x="2358765" y="1562455"/>
                  <a:pt x="2365828" y="1509485"/>
                </a:cubicBezTo>
                <a:cubicBezTo>
                  <a:pt x="2375339" y="1438155"/>
                  <a:pt x="2380719" y="1469148"/>
                  <a:pt x="2394857" y="1407885"/>
                </a:cubicBezTo>
                <a:cubicBezTo>
                  <a:pt x="2405951" y="1359810"/>
                  <a:pt x="2414210" y="1311124"/>
                  <a:pt x="2423886" y="1262743"/>
                </a:cubicBezTo>
                <a:lnTo>
                  <a:pt x="2438400" y="1190171"/>
                </a:lnTo>
                <a:cubicBezTo>
                  <a:pt x="2431436" y="744451"/>
                  <a:pt x="2483989" y="524461"/>
                  <a:pt x="2409371" y="188685"/>
                </a:cubicBezTo>
                <a:cubicBezTo>
                  <a:pt x="2405044" y="169212"/>
                  <a:pt x="2399695" y="149980"/>
                  <a:pt x="2394857" y="130628"/>
                </a:cubicBezTo>
                <a:lnTo>
                  <a:pt x="2380343" y="0"/>
                </a:lnTo>
              </a:path>
            </a:pathLst>
          </a:custGeom>
          <a:ln w="38100">
            <a:solidFill>
              <a:schemeClr val="accent2">
                <a:lumMod val="75000"/>
              </a:schemeClr>
            </a:solidFill>
            <a:prstDash val="dash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VE"/>
          </a:p>
        </p:txBody>
      </p:sp>
      <p:cxnSp>
        <p:nvCxnSpPr>
          <p:cNvPr id="43" name="42 Conector recto de flecha"/>
          <p:cNvCxnSpPr/>
          <p:nvPr/>
        </p:nvCxnSpPr>
        <p:spPr>
          <a:xfrm>
            <a:off x="4626006" y="3789041"/>
            <a:ext cx="216024" cy="936104"/>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6" name="45 Conector recto de flecha"/>
          <p:cNvCxnSpPr/>
          <p:nvPr/>
        </p:nvCxnSpPr>
        <p:spPr>
          <a:xfrm>
            <a:off x="899592" y="1412776"/>
            <a:ext cx="6912768" cy="0"/>
          </a:xfrm>
          <a:prstGeom prst="straightConnector1">
            <a:avLst/>
          </a:prstGeom>
          <a:ln w="1905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48" name="47 Conector recto de flecha"/>
          <p:cNvCxnSpPr/>
          <p:nvPr/>
        </p:nvCxnSpPr>
        <p:spPr>
          <a:xfrm>
            <a:off x="899592" y="1412776"/>
            <a:ext cx="0" cy="5184577"/>
          </a:xfrm>
          <a:prstGeom prst="straightConnector1">
            <a:avLst/>
          </a:prstGeom>
          <a:ln w="190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49" name="48 CuadroTexto"/>
          <p:cNvSpPr txBox="1"/>
          <p:nvPr/>
        </p:nvSpPr>
        <p:spPr>
          <a:xfrm>
            <a:off x="5508104" y="1124744"/>
            <a:ext cx="1800200" cy="307777"/>
          </a:xfrm>
          <a:prstGeom prst="rect">
            <a:avLst/>
          </a:prstGeom>
          <a:noFill/>
        </p:spPr>
        <p:txBody>
          <a:bodyPr wrap="square" rtlCol="0">
            <a:spAutoFit/>
          </a:bodyPr>
          <a:lstStyle/>
          <a:p>
            <a:r>
              <a:rPr lang="es-VE" sz="1400" b="1" dirty="0" smtClean="0">
                <a:effectLst>
                  <a:outerShdw blurRad="38100" dist="38100" dir="2700000" algn="tl">
                    <a:srgbClr val="000000">
                      <a:alpha val="43137"/>
                    </a:srgbClr>
                  </a:outerShdw>
                </a:effectLst>
              </a:rPr>
              <a:t>Más sustentable</a:t>
            </a:r>
            <a:endParaRPr lang="es-VE" sz="1400" b="1" dirty="0">
              <a:effectLst>
                <a:outerShdw blurRad="38100" dist="38100" dir="2700000" algn="tl">
                  <a:srgbClr val="000000">
                    <a:alpha val="43137"/>
                  </a:srgbClr>
                </a:outerShdw>
              </a:effectLst>
            </a:endParaRPr>
          </a:p>
        </p:txBody>
      </p:sp>
      <p:sp>
        <p:nvSpPr>
          <p:cNvPr id="50" name="49 CuadroTexto"/>
          <p:cNvSpPr txBox="1"/>
          <p:nvPr/>
        </p:nvSpPr>
        <p:spPr>
          <a:xfrm rot="16200000">
            <a:off x="-278666" y="4967300"/>
            <a:ext cx="1800200" cy="307777"/>
          </a:xfrm>
          <a:prstGeom prst="rect">
            <a:avLst/>
          </a:prstGeom>
          <a:noFill/>
        </p:spPr>
        <p:txBody>
          <a:bodyPr wrap="square" rtlCol="0">
            <a:spAutoFit/>
          </a:bodyPr>
          <a:lstStyle/>
          <a:p>
            <a:r>
              <a:rPr lang="es-VE" sz="1400" b="1" dirty="0" smtClean="0">
                <a:effectLst>
                  <a:outerShdw blurRad="38100" dist="38100" dir="2700000" algn="tl">
                    <a:srgbClr val="000000">
                      <a:alpha val="43137"/>
                    </a:srgbClr>
                  </a:outerShdw>
                </a:effectLst>
              </a:rPr>
              <a:t>Más sustentable</a:t>
            </a:r>
            <a:endParaRPr lang="es-VE" sz="1400" b="1" dirty="0">
              <a:effectLst>
                <a:outerShdw blurRad="38100" dist="38100" dir="2700000" algn="tl">
                  <a:srgbClr val="000000">
                    <a:alpha val="43137"/>
                  </a:srgbClr>
                </a:outerShdw>
              </a:effectLst>
            </a:endParaRPr>
          </a:p>
        </p:txBody>
      </p:sp>
      <p:sp>
        <p:nvSpPr>
          <p:cNvPr id="51" name="50 CuadroTexto"/>
          <p:cNvSpPr txBox="1"/>
          <p:nvPr/>
        </p:nvSpPr>
        <p:spPr>
          <a:xfrm>
            <a:off x="899592" y="1556792"/>
            <a:ext cx="1368152" cy="769441"/>
          </a:xfrm>
          <a:prstGeom prst="rect">
            <a:avLst/>
          </a:prstGeom>
          <a:noFill/>
        </p:spPr>
        <p:txBody>
          <a:bodyPr wrap="square" rtlCol="0">
            <a:spAutoFit/>
          </a:bodyPr>
          <a:lstStyle/>
          <a:p>
            <a:r>
              <a:rPr lang="es-VE" sz="1100" b="1" dirty="0" smtClean="0">
                <a:effectLst>
                  <a:outerShdw blurRad="38100" dist="38100" dir="2700000" algn="tl">
                    <a:srgbClr val="000000">
                      <a:alpha val="43137"/>
                    </a:srgbClr>
                  </a:outerShdw>
                </a:effectLst>
              </a:rPr>
              <a:t>Universidad  sin vinculación profunda con la sustentabilidad</a:t>
            </a:r>
            <a:endParaRPr lang="es-VE" sz="11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101488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22;p16"/>
          <p:cNvSpPr txBox="1">
            <a:spLocks noGrp="1"/>
          </p:cNvSpPr>
          <p:nvPr>
            <p:ph type="title"/>
          </p:nvPr>
        </p:nvSpPr>
        <p:spPr>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9BCF63"/>
              </a:buClr>
              <a:buSzPts val="3600"/>
              <a:buFont typeface="Dosis Light"/>
              <a:buNone/>
              <a:defRPr sz="3600" b="0" i="0" u="none" strike="noStrike" cap="none">
                <a:solidFill>
                  <a:srgbClr val="9BCF63"/>
                </a:solidFill>
                <a:latin typeface="Dosis Light"/>
                <a:ea typeface="Dosis Light"/>
                <a:cs typeface="Dosis Light"/>
                <a:sym typeface="Dosis Light"/>
              </a:defRPr>
            </a:lvl1pPr>
            <a:lvl2pPr marR="0" lvl="1" algn="l" rtl="0">
              <a:lnSpc>
                <a:spcPct val="100000"/>
              </a:lnSpc>
              <a:spcBef>
                <a:spcPts val="0"/>
              </a:spcBef>
              <a:spcAft>
                <a:spcPts val="0"/>
              </a:spcAft>
              <a:buClr>
                <a:srgbClr val="9BCF63"/>
              </a:buClr>
              <a:buSzPts val="3600"/>
              <a:buFont typeface="Dosis Light"/>
              <a:buNone/>
              <a:defRPr sz="3600" b="0" i="0" u="none" strike="noStrike" cap="none">
                <a:solidFill>
                  <a:srgbClr val="9BCF63"/>
                </a:solidFill>
                <a:latin typeface="Dosis Light"/>
                <a:ea typeface="Dosis Light"/>
                <a:cs typeface="Dosis Light"/>
                <a:sym typeface="Dosis Light"/>
              </a:defRPr>
            </a:lvl2pPr>
            <a:lvl3pPr marR="0" lvl="2" algn="l" rtl="0">
              <a:lnSpc>
                <a:spcPct val="100000"/>
              </a:lnSpc>
              <a:spcBef>
                <a:spcPts val="0"/>
              </a:spcBef>
              <a:spcAft>
                <a:spcPts val="0"/>
              </a:spcAft>
              <a:buClr>
                <a:srgbClr val="9BCF63"/>
              </a:buClr>
              <a:buSzPts val="3600"/>
              <a:buFont typeface="Dosis Light"/>
              <a:buNone/>
              <a:defRPr sz="3600" b="0" i="0" u="none" strike="noStrike" cap="none">
                <a:solidFill>
                  <a:srgbClr val="9BCF63"/>
                </a:solidFill>
                <a:latin typeface="Dosis Light"/>
                <a:ea typeface="Dosis Light"/>
                <a:cs typeface="Dosis Light"/>
                <a:sym typeface="Dosis Light"/>
              </a:defRPr>
            </a:lvl3pPr>
            <a:lvl4pPr marR="0" lvl="3" algn="l" rtl="0">
              <a:lnSpc>
                <a:spcPct val="100000"/>
              </a:lnSpc>
              <a:spcBef>
                <a:spcPts val="0"/>
              </a:spcBef>
              <a:spcAft>
                <a:spcPts val="0"/>
              </a:spcAft>
              <a:buClr>
                <a:srgbClr val="9BCF63"/>
              </a:buClr>
              <a:buSzPts val="3600"/>
              <a:buFont typeface="Dosis Light"/>
              <a:buNone/>
              <a:defRPr sz="3600" b="0" i="0" u="none" strike="noStrike" cap="none">
                <a:solidFill>
                  <a:srgbClr val="9BCF63"/>
                </a:solidFill>
                <a:latin typeface="Dosis Light"/>
                <a:ea typeface="Dosis Light"/>
                <a:cs typeface="Dosis Light"/>
                <a:sym typeface="Dosis Light"/>
              </a:defRPr>
            </a:lvl4pPr>
            <a:lvl5pPr marR="0" lvl="4" algn="l" rtl="0">
              <a:lnSpc>
                <a:spcPct val="100000"/>
              </a:lnSpc>
              <a:spcBef>
                <a:spcPts val="0"/>
              </a:spcBef>
              <a:spcAft>
                <a:spcPts val="0"/>
              </a:spcAft>
              <a:buClr>
                <a:srgbClr val="9BCF63"/>
              </a:buClr>
              <a:buSzPts val="3600"/>
              <a:buFont typeface="Dosis Light"/>
              <a:buNone/>
              <a:defRPr sz="3600" b="0" i="0" u="none" strike="noStrike" cap="none">
                <a:solidFill>
                  <a:srgbClr val="9BCF63"/>
                </a:solidFill>
                <a:latin typeface="Dosis Light"/>
                <a:ea typeface="Dosis Light"/>
                <a:cs typeface="Dosis Light"/>
                <a:sym typeface="Dosis Light"/>
              </a:defRPr>
            </a:lvl5pPr>
            <a:lvl6pPr marR="0" lvl="5" algn="l" rtl="0">
              <a:lnSpc>
                <a:spcPct val="100000"/>
              </a:lnSpc>
              <a:spcBef>
                <a:spcPts val="0"/>
              </a:spcBef>
              <a:spcAft>
                <a:spcPts val="0"/>
              </a:spcAft>
              <a:buClr>
                <a:srgbClr val="9BCF63"/>
              </a:buClr>
              <a:buSzPts val="3600"/>
              <a:buFont typeface="Dosis Light"/>
              <a:buNone/>
              <a:defRPr sz="3600" b="0" i="0" u="none" strike="noStrike" cap="none">
                <a:solidFill>
                  <a:srgbClr val="9BCF63"/>
                </a:solidFill>
                <a:latin typeface="Dosis Light"/>
                <a:ea typeface="Dosis Light"/>
                <a:cs typeface="Dosis Light"/>
                <a:sym typeface="Dosis Light"/>
              </a:defRPr>
            </a:lvl6pPr>
            <a:lvl7pPr marR="0" lvl="6" algn="l" rtl="0">
              <a:lnSpc>
                <a:spcPct val="100000"/>
              </a:lnSpc>
              <a:spcBef>
                <a:spcPts val="0"/>
              </a:spcBef>
              <a:spcAft>
                <a:spcPts val="0"/>
              </a:spcAft>
              <a:buClr>
                <a:srgbClr val="9BCF63"/>
              </a:buClr>
              <a:buSzPts val="3600"/>
              <a:buFont typeface="Dosis Light"/>
              <a:buNone/>
              <a:defRPr sz="3600" b="0" i="0" u="none" strike="noStrike" cap="none">
                <a:solidFill>
                  <a:srgbClr val="9BCF63"/>
                </a:solidFill>
                <a:latin typeface="Dosis Light"/>
                <a:ea typeface="Dosis Light"/>
                <a:cs typeface="Dosis Light"/>
                <a:sym typeface="Dosis Light"/>
              </a:defRPr>
            </a:lvl7pPr>
            <a:lvl8pPr marR="0" lvl="7" algn="l" rtl="0">
              <a:lnSpc>
                <a:spcPct val="100000"/>
              </a:lnSpc>
              <a:spcBef>
                <a:spcPts val="0"/>
              </a:spcBef>
              <a:spcAft>
                <a:spcPts val="0"/>
              </a:spcAft>
              <a:buClr>
                <a:srgbClr val="9BCF63"/>
              </a:buClr>
              <a:buSzPts val="3600"/>
              <a:buFont typeface="Dosis Light"/>
              <a:buNone/>
              <a:defRPr sz="3600" b="0" i="0" u="none" strike="noStrike" cap="none">
                <a:solidFill>
                  <a:srgbClr val="9BCF63"/>
                </a:solidFill>
                <a:latin typeface="Dosis Light"/>
                <a:ea typeface="Dosis Light"/>
                <a:cs typeface="Dosis Light"/>
                <a:sym typeface="Dosis Light"/>
              </a:defRPr>
            </a:lvl8pPr>
            <a:lvl9pPr marR="0" lvl="8" algn="l" rtl="0">
              <a:lnSpc>
                <a:spcPct val="100000"/>
              </a:lnSpc>
              <a:spcBef>
                <a:spcPts val="0"/>
              </a:spcBef>
              <a:spcAft>
                <a:spcPts val="0"/>
              </a:spcAft>
              <a:buClr>
                <a:srgbClr val="9BCF63"/>
              </a:buClr>
              <a:buSzPts val="3600"/>
              <a:buFont typeface="Dosis Light"/>
              <a:buNone/>
              <a:defRPr sz="3600" b="0" i="0" u="none" strike="noStrike" cap="none">
                <a:solidFill>
                  <a:srgbClr val="9BCF63"/>
                </a:solidFill>
                <a:latin typeface="Dosis Light"/>
                <a:ea typeface="Dosis Light"/>
                <a:cs typeface="Dosis Light"/>
                <a:sym typeface="Dosis Light"/>
              </a:defRPr>
            </a:lvl9pPr>
          </a:lstStyle>
          <a:p>
            <a:pPr algn="r"/>
            <a:r>
              <a:rPr lang="es-VE" sz="3200" b="1" dirty="0">
                <a:solidFill>
                  <a:schemeClr val="accent3">
                    <a:lumMod val="75000"/>
                  </a:schemeClr>
                </a:solidFill>
                <a:latin typeface="Constantia" panose="02030602050306030303" pitchFamily="18" charset="0"/>
              </a:rPr>
              <a:t>DESARROLLO DE LA CÁTEDRA</a:t>
            </a:r>
            <a:endParaRPr lang="es-VE" sz="3200" dirty="0">
              <a:solidFill>
                <a:schemeClr val="accent3">
                  <a:lumMod val="75000"/>
                </a:schemeClr>
              </a:solidFill>
              <a:latin typeface="Constantia" panose="02030602050306030303" pitchFamily="18" charset="0"/>
            </a:endParaRP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3132396453"/>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7315571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D:\Documents and Settings\LLAYAMEN\Mis documentos\Luis Rafael\JAUCAB\III JAUCAB 2013\afichesylogosactualizados\Afiche v1.jpg"/>
          <p:cNvPicPr>
            <a:picLocks noChangeAspect="1" noChangeArrowheads="1"/>
          </p:cNvPicPr>
          <p:nvPr/>
        </p:nvPicPr>
        <p:blipFill>
          <a:blip r:embed="rId2" cstate="print"/>
          <a:srcRect l="5371" t="88476" r="5139" b="10597"/>
          <a:stretch>
            <a:fillRect/>
          </a:stretch>
        </p:blipFill>
        <p:spPr bwMode="auto">
          <a:xfrm>
            <a:off x="1143000" y="6093296"/>
            <a:ext cx="6858000" cy="144016"/>
          </a:xfrm>
          <a:prstGeom prst="rect">
            <a:avLst/>
          </a:prstGeom>
          <a:noFill/>
        </p:spPr>
      </p:pic>
      <p:sp>
        <p:nvSpPr>
          <p:cNvPr id="12" name="11 CuadroTexto"/>
          <p:cNvSpPr txBox="1"/>
          <p:nvPr/>
        </p:nvSpPr>
        <p:spPr>
          <a:xfrm>
            <a:off x="301216" y="139280"/>
            <a:ext cx="7893496" cy="830997"/>
          </a:xfrm>
          <a:prstGeom prst="rect">
            <a:avLst/>
          </a:prstGeom>
          <a:noFill/>
        </p:spPr>
        <p:txBody>
          <a:bodyPr wrap="square">
            <a:spAutoFit/>
          </a:bodyPr>
          <a:lstStyle/>
          <a:p>
            <a:pPr algn="ctr" hangingPunct="0">
              <a:buClr>
                <a:srgbClr val="000000"/>
              </a:buClr>
              <a:buSzPct val="100000"/>
              <a:defRPr/>
            </a:pPr>
            <a:r>
              <a:rPr lang="es-VE" sz="2400" b="1" dirty="0" smtClean="0">
                <a:solidFill>
                  <a:schemeClr val="accent5"/>
                </a:solidFill>
                <a:effectLst>
                  <a:outerShdw blurRad="38100" dist="38100" dir="2700000" algn="tl">
                    <a:srgbClr val="000000">
                      <a:alpha val="43137"/>
                    </a:srgbClr>
                  </a:outerShdw>
                </a:effectLst>
                <a:cs typeface="DejaVu Sans" charset="0"/>
              </a:rPr>
              <a:t>LA CATEDRA INSTITUCIONAL </a:t>
            </a:r>
          </a:p>
          <a:p>
            <a:pPr algn="ctr" hangingPunct="0">
              <a:buClr>
                <a:srgbClr val="000000"/>
              </a:buClr>
              <a:buSzPct val="100000"/>
              <a:defRPr/>
            </a:pPr>
            <a:r>
              <a:rPr lang="es-VE" sz="2400" b="1" dirty="0" smtClean="0">
                <a:solidFill>
                  <a:srgbClr val="006220"/>
                </a:solidFill>
                <a:effectLst>
                  <a:outerShdw blurRad="38100" dist="38100" dir="2700000" algn="tl">
                    <a:srgbClr val="000000">
                      <a:alpha val="43137"/>
                    </a:srgbClr>
                  </a:outerShdw>
                </a:effectLst>
                <a:cs typeface="DejaVu Sans" charset="0"/>
              </a:rPr>
              <a:t>ECOLOGIA, AMBIENTE Y SUSTENTABILIDAD</a:t>
            </a:r>
            <a:endParaRPr lang="es-VE" sz="2400" b="1" dirty="0" smtClean="0">
              <a:solidFill>
                <a:srgbClr val="13B5EA"/>
              </a:solidFill>
              <a:effectLst>
                <a:outerShdw blurRad="38100" dist="38100" dir="2700000" algn="tl">
                  <a:srgbClr val="000000">
                    <a:alpha val="43137"/>
                  </a:srgbClr>
                </a:outerShdw>
              </a:effectLst>
              <a:cs typeface="DejaVu Sans" charset="0"/>
            </a:endParaRPr>
          </a:p>
        </p:txBody>
      </p:sp>
      <p:sp>
        <p:nvSpPr>
          <p:cNvPr id="11" name="Marcador de texto 3"/>
          <p:cNvSpPr txBox="1">
            <a:spLocks/>
          </p:cNvSpPr>
          <p:nvPr/>
        </p:nvSpPr>
        <p:spPr>
          <a:xfrm>
            <a:off x="539552" y="1916832"/>
            <a:ext cx="3312368" cy="3028195"/>
          </a:xfrm>
          <a:prstGeom prst="rect">
            <a:avLst/>
          </a:prstGeom>
        </p:spPr>
        <p:txBody>
          <a:bodyPr/>
          <a:lstStyle>
            <a:lvl1pPr marL="342851" indent="-342851" algn="l" defTabSz="914269"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844" indent="-285709" algn="l" defTabSz="914269"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837" indent="-228567" algn="l" defTabSz="91426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971" indent="-228567" algn="l" defTabSz="91426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106" indent="-228567" algn="l" defTabSz="91426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241" indent="-228567" algn="l" defTabSz="91426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376" indent="-228567" algn="l" defTabSz="91426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511" indent="-228567" algn="l" defTabSz="91426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646" indent="-228567" algn="l" defTabSz="91426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r>
              <a:rPr lang="es-VE" sz="2400" b="1" dirty="0">
                <a:latin typeface="Cambria" panose="02040503050406030204" pitchFamily="18" charset="0"/>
              </a:rPr>
              <a:t>Diseño de la Cátedra Institucional de Ecología, Ambiente y Sustentabilidad </a:t>
            </a:r>
          </a:p>
          <a:p>
            <a:pPr marL="285750" indent="-285750"/>
            <a:r>
              <a:rPr lang="es-VE" sz="2400" dirty="0" smtClean="0">
                <a:latin typeface="Cambria" panose="02040503050406030204" pitchFamily="18" charset="0"/>
              </a:rPr>
              <a:t>Diplomado</a:t>
            </a:r>
            <a:r>
              <a:rPr lang="es-VE" sz="2400" dirty="0">
                <a:latin typeface="Cambria" panose="02040503050406030204" pitchFamily="18" charset="0"/>
              </a:rPr>
              <a:t>: Tópicos de ecología, ambiente y sustentabilidad para docencia universitaria</a:t>
            </a:r>
          </a:p>
          <a:p>
            <a:pPr marL="285750" indent="-285750"/>
            <a:endParaRPr lang="es-VE" sz="2400" dirty="0">
              <a:latin typeface="Cambria" panose="02040503050406030204" pitchFamily="18" charset="0"/>
            </a:endParaRPr>
          </a:p>
          <a:p>
            <a:endParaRPr lang="es-VE" sz="2400" dirty="0">
              <a:latin typeface="Cambria" panose="02040503050406030204" pitchFamily="18" charset="0"/>
            </a:endParaRPr>
          </a:p>
        </p:txBody>
      </p:sp>
      <p:sp>
        <p:nvSpPr>
          <p:cNvPr id="13" name="13 CuadroTexto"/>
          <p:cNvSpPr txBox="1"/>
          <p:nvPr/>
        </p:nvSpPr>
        <p:spPr>
          <a:xfrm>
            <a:off x="539552" y="1268760"/>
            <a:ext cx="6858000" cy="523220"/>
          </a:xfrm>
          <a:prstGeom prst="rect">
            <a:avLst/>
          </a:prstGeom>
          <a:noFill/>
        </p:spPr>
        <p:txBody>
          <a:bodyPr wrap="square" rtlCol="0">
            <a:spAutoFit/>
          </a:bodyPr>
          <a:lstStyle/>
          <a:p>
            <a:r>
              <a:rPr lang="es-VE" sz="2800" b="1" dirty="0">
                <a:solidFill>
                  <a:srgbClr val="008000"/>
                </a:solidFill>
              </a:rPr>
              <a:t>Resultados</a:t>
            </a:r>
            <a:endParaRPr lang="es-ES" sz="2800" b="1" dirty="0">
              <a:solidFill>
                <a:srgbClr val="008000"/>
              </a:solidFill>
            </a:endParaRPr>
          </a:p>
        </p:txBody>
      </p:sp>
      <p:sp>
        <p:nvSpPr>
          <p:cNvPr id="16" name="Marcador de contenido 2"/>
          <p:cNvSpPr>
            <a:spLocks noGrp="1"/>
          </p:cNvSpPr>
          <p:nvPr>
            <p:ph idx="1"/>
          </p:nvPr>
        </p:nvSpPr>
        <p:spPr>
          <a:xfrm>
            <a:off x="4247964" y="1916832"/>
            <a:ext cx="3946748" cy="3418132"/>
          </a:xfrm>
        </p:spPr>
        <p:txBody>
          <a:bodyPr>
            <a:noAutofit/>
          </a:bodyPr>
          <a:lstStyle/>
          <a:p>
            <a:pPr marL="114300" indent="0" algn="r">
              <a:buNone/>
            </a:pPr>
            <a:r>
              <a:rPr lang="es-VE" sz="2000" dirty="0">
                <a:solidFill>
                  <a:schemeClr val="bg2">
                    <a:lumMod val="10000"/>
                  </a:schemeClr>
                </a:solidFill>
              </a:rPr>
              <a:t>El objetivo planteado por el </a:t>
            </a:r>
            <a:r>
              <a:rPr lang="es-VE" sz="2000" dirty="0" smtClean="0">
                <a:solidFill>
                  <a:schemeClr val="bg2">
                    <a:lumMod val="10000"/>
                  </a:schemeClr>
                </a:solidFill>
              </a:rPr>
              <a:t>taller </a:t>
            </a:r>
            <a:r>
              <a:rPr lang="es-VE" sz="2000" dirty="0" smtClean="0"/>
              <a:t>de creación de la cátedra fue:</a:t>
            </a:r>
            <a:endParaRPr lang="es-VE" sz="2000" dirty="0"/>
          </a:p>
          <a:p>
            <a:pPr marL="0" indent="0" algn="r">
              <a:buNone/>
            </a:pPr>
            <a:endParaRPr lang="es-VE" sz="2000" dirty="0"/>
          </a:p>
          <a:p>
            <a:pPr marL="0" indent="0" algn="r">
              <a:buNone/>
            </a:pPr>
            <a:r>
              <a:rPr lang="es-VE" sz="2000" b="1" dirty="0">
                <a:solidFill>
                  <a:srgbClr val="006220"/>
                </a:solidFill>
              </a:rPr>
              <a:t>“Sensibilizar al profesional </a:t>
            </a:r>
            <a:r>
              <a:rPr lang="es-VE" sz="2000" b="1" dirty="0" err="1">
                <a:solidFill>
                  <a:srgbClr val="006220"/>
                </a:solidFill>
              </a:rPr>
              <a:t>ucabista</a:t>
            </a:r>
            <a:r>
              <a:rPr lang="es-VE" sz="2000" b="1" dirty="0">
                <a:solidFill>
                  <a:srgbClr val="006220"/>
                </a:solidFill>
              </a:rPr>
              <a:t> en las áreas de </a:t>
            </a:r>
            <a:r>
              <a:rPr lang="es-VE" sz="2000" b="1" dirty="0">
                <a:solidFill>
                  <a:schemeClr val="bg2">
                    <a:lumMod val="10000"/>
                  </a:schemeClr>
                </a:solidFill>
              </a:rPr>
              <a:t>ecología, ambiente y sustentabilidad</a:t>
            </a:r>
            <a:r>
              <a:rPr lang="es-VE" sz="2000" b="1" dirty="0">
                <a:solidFill>
                  <a:srgbClr val="006220"/>
                </a:solidFill>
              </a:rPr>
              <a:t>, brindándole herramientas conceptuales, metodológicas y prácticas, a un nivel general, que le permita comprender e interpretar problemas ambientales vinculados a su propia disciplina profesional”</a:t>
            </a:r>
          </a:p>
        </p:txBody>
      </p:sp>
    </p:spTree>
    <p:extLst>
      <p:ext uri="{BB962C8B-B14F-4D97-AF65-F5344CB8AC3E}">
        <p14:creationId xmlns:p14="http://schemas.microsoft.com/office/powerpoint/2010/main" val="340914361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D:\Documents and Settings\LLAYAMEN\Mis documentos\Luis Rafael\JAUCAB\III JAUCAB 2013\afichesylogosactualizados\Afiche v1.jpg"/>
          <p:cNvPicPr>
            <a:picLocks noChangeAspect="1" noChangeArrowheads="1"/>
          </p:cNvPicPr>
          <p:nvPr/>
        </p:nvPicPr>
        <p:blipFill>
          <a:blip r:embed="rId2" cstate="print"/>
          <a:srcRect l="5371" t="88476" r="5139" b="10597"/>
          <a:stretch>
            <a:fillRect/>
          </a:stretch>
        </p:blipFill>
        <p:spPr bwMode="auto">
          <a:xfrm>
            <a:off x="1143000" y="6093296"/>
            <a:ext cx="6858000" cy="144016"/>
          </a:xfrm>
          <a:prstGeom prst="rect">
            <a:avLst/>
          </a:prstGeom>
          <a:noFill/>
        </p:spPr>
      </p:pic>
      <p:sp>
        <p:nvSpPr>
          <p:cNvPr id="11" name="Marcador de texto 3"/>
          <p:cNvSpPr txBox="1">
            <a:spLocks/>
          </p:cNvSpPr>
          <p:nvPr/>
        </p:nvSpPr>
        <p:spPr>
          <a:xfrm>
            <a:off x="611560" y="2132856"/>
            <a:ext cx="3456384" cy="3028195"/>
          </a:xfrm>
          <a:prstGeom prst="rect">
            <a:avLst/>
          </a:prstGeom>
        </p:spPr>
        <p:txBody>
          <a:bodyPr/>
          <a:lstStyle>
            <a:defPPr>
              <a:defRPr lang="es-ES"/>
            </a:defPPr>
            <a:lvl1pPr marL="285750" indent="-285750" defTabSz="914269">
              <a:spcBef>
                <a:spcPct val="20000"/>
              </a:spcBef>
              <a:buFont typeface="Arial" panose="020B0604020202020204" pitchFamily="34" charset="0"/>
              <a:buChar char="•"/>
              <a:defRPr sz="2400" b="1">
                <a:latin typeface="Cambria" panose="02040503050406030204" pitchFamily="18" charset="0"/>
              </a:defRPr>
            </a:lvl1pPr>
            <a:lvl2pPr marL="742844" indent="-285709" defTabSz="914269">
              <a:spcBef>
                <a:spcPct val="20000"/>
              </a:spcBef>
              <a:buFont typeface="Arial" panose="020B0604020202020204" pitchFamily="34" charset="0"/>
              <a:buChar char="–"/>
              <a:defRPr sz="2800"/>
            </a:lvl2pPr>
            <a:lvl3pPr marL="1142837" indent="-228567" defTabSz="914269">
              <a:spcBef>
                <a:spcPct val="20000"/>
              </a:spcBef>
              <a:buFont typeface="Arial" panose="020B0604020202020204" pitchFamily="34" charset="0"/>
              <a:buChar char="•"/>
              <a:defRPr sz="2400"/>
            </a:lvl3pPr>
            <a:lvl4pPr marL="1599971" indent="-228567" defTabSz="914269">
              <a:spcBef>
                <a:spcPct val="20000"/>
              </a:spcBef>
              <a:buFont typeface="Arial" panose="020B0604020202020204" pitchFamily="34" charset="0"/>
              <a:buChar char="–"/>
              <a:defRPr sz="2000"/>
            </a:lvl4pPr>
            <a:lvl5pPr marL="2057106" indent="-228567" defTabSz="914269">
              <a:spcBef>
                <a:spcPct val="20000"/>
              </a:spcBef>
              <a:buFont typeface="Arial" panose="020B0604020202020204" pitchFamily="34" charset="0"/>
              <a:buChar char="»"/>
              <a:defRPr sz="2000"/>
            </a:lvl5pPr>
            <a:lvl6pPr marL="2514241" indent="-228567" defTabSz="914269">
              <a:spcBef>
                <a:spcPct val="20000"/>
              </a:spcBef>
              <a:buFont typeface="Arial" panose="020B0604020202020204" pitchFamily="34" charset="0"/>
              <a:buChar char="•"/>
              <a:defRPr sz="2000"/>
            </a:lvl6pPr>
            <a:lvl7pPr marL="2971376" indent="-228567" defTabSz="914269">
              <a:spcBef>
                <a:spcPct val="20000"/>
              </a:spcBef>
              <a:buFont typeface="Arial" panose="020B0604020202020204" pitchFamily="34" charset="0"/>
              <a:buChar char="•"/>
              <a:defRPr sz="2000"/>
            </a:lvl7pPr>
            <a:lvl8pPr marL="3428511" indent="-228567" defTabSz="914269">
              <a:spcBef>
                <a:spcPct val="20000"/>
              </a:spcBef>
              <a:buFont typeface="Arial" panose="020B0604020202020204" pitchFamily="34" charset="0"/>
              <a:buChar char="•"/>
              <a:defRPr sz="2000"/>
            </a:lvl8pPr>
            <a:lvl9pPr marL="3885646" indent="-228567" defTabSz="914269">
              <a:spcBef>
                <a:spcPct val="20000"/>
              </a:spcBef>
              <a:buFont typeface="Arial" panose="020B0604020202020204" pitchFamily="34" charset="0"/>
              <a:buChar char="•"/>
              <a:defRPr sz="2000"/>
            </a:lvl9pPr>
          </a:lstStyle>
          <a:p>
            <a:r>
              <a:rPr lang="es-VE" b="0" dirty="0"/>
              <a:t>Diseño de la Cátedra Institucional de Ecología, Ambiente y Sustentabilidad </a:t>
            </a:r>
          </a:p>
          <a:p>
            <a:r>
              <a:rPr lang="es-VE" dirty="0"/>
              <a:t>Diplomado: Tópicos de ecología, ambiente y sustentabilidad para docencia universitaria</a:t>
            </a:r>
          </a:p>
          <a:p>
            <a:endParaRPr lang="es-VE" dirty="0"/>
          </a:p>
          <a:p>
            <a:endParaRPr lang="es-VE" dirty="0"/>
          </a:p>
        </p:txBody>
      </p:sp>
      <p:sp>
        <p:nvSpPr>
          <p:cNvPr id="13" name="13 CuadroTexto"/>
          <p:cNvSpPr txBox="1"/>
          <p:nvPr/>
        </p:nvSpPr>
        <p:spPr>
          <a:xfrm>
            <a:off x="755576" y="1196752"/>
            <a:ext cx="6858000" cy="523220"/>
          </a:xfrm>
          <a:prstGeom prst="rect">
            <a:avLst/>
          </a:prstGeom>
          <a:noFill/>
        </p:spPr>
        <p:txBody>
          <a:bodyPr wrap="square" rtlCol="0">
            <a:spAutoFit/>
          </a:bodyPr>
          <a:lstStyle>
            <a:defPPr>
              <a:defRPr lang="es-ES"/>
            </a:defPPr>
            <a:lvl1pPr>
              <a:defRPr sz="2800" b="1">
                <a:solidFill>
                  <a:srgbClr val="008000"/>
                </a:solidFill>
              </a:defRPr>
            </a:lvl1pPr>
          </a:lstStyle>
          <a:p>
            <a:r>
              <a:rPr lang="es-VE" dirty="0"/>
              <a:t>Resultados</a:t>
            </a:r>
            <a:endParaRPr lang="es-ES" dirty="0"/>
          </a:p>
        </p:txBody>
      </p:sp>
      <p:sp>
        <p:nvSpPr>
          <p:cNvPr id="14" name="Marcador de contenido 2"/>
          <p:cNvSpPr>
            <a:spLocks noGrp="1"/>
          </p:cNvSpPr>
          <p:nvPr>
            <p:ph idx="1"/>
          </p:nvPr>
        </p:nvSpPr>
        <p:spPr>
          <a:xfrm>
            <a:off x="3923928" y="1433831"/>
            <a:ext cx="4464496" cy="4426244"/>
          </a:xfrm>
        </p:spPr>
        <p:txBody>
          <a:bodyPr>
            <a:noAutofit/>
          </a:bodyPr>
          <a:lstStyle/>
          <a:p>
            <a:pPr marL="114300" indent="0" algn="r">
              <a:buNone/>
            </a:pPr>
            <a:r>
              <a:rPr lang="es-VE" sz="1800" dirty="0" smtClean="0">
                <a:latin typeface="Cambria" panose="02040503050406030204" pitchFamily="18" charset="0"/>
              </a:rPr>
              <a:t> </a:t>
            </a:r>
            <a:r>
              <a:rPr lang="es-VE" sz="1800" b="1" dirty="0" smtClean="0">
                <a:solidFill>
                  <a:schemeClr val="bg2">
                    <a:lumMod val="10000"/>
                  </a:schemeClr>
                </a:solidFill>
                <a:latin typeface="Cambria" panose="02040503050406030204" pitchFamily="18" charset="0"/>
              </a:rPr>
              <a:t>Los objetivos del diplomado fueron</a:t>
            </a:r>
            <a:r>
              <a:rPr lang="es-VE" sz="1800" dirty="0" smtClean="0">
                <a:solidFill>
                  <a:schemeClr val="bg2">
                    <a:lumMod val="10000"/>
                  </a:schemeClr>
                </a:solidFill>
                <a:latin typeface="Cambria" panose="02040503050406030204" pitchFamily="18" charset="0"/>
              </a:rPr>
              <a:t>:</a:t>
            </a:r>
          </a:p>
          <a:p>
            <a:pPr algn="r">
              <a:buClr>
                <a:srgbClr val="008000"/>
              </a:buClr>
              <a:buFont typeface="Wingdings" panose="05000000000000000000" pitchFamily="2" charset="2"/>
              <a:buChar char="ü"/>
            </a:pPr>
            <a:r>
              <a:rPr lang="es-VE" sz="1800" dirty="0" smtClean="0">
                <a:latin typeface="Cambria" panose="02040503050406030204" pitchFamily="18" charset="0"/>
              </a:rPr>
              <a:t>Proporcionar </a:t>
            </a:r>
            <a:r>
              <a:rPr lang="es-VE" sz="1800" dirty="0">
                <a:latin typeface="Cambria" panose="02040503050406030204" pitchFamily="18" charset="0"/>
              </a:rPr>
              <a:t>a los participantes conocimientos en las áreas de ecología, ambiente y sustentabilidad que le permitan enriquecer su formación académica, su experiencia de trabajo dentro o fuera de la UCAB, con la finalidad de contribuir a su realización profesional y personal.</a:t>
            </a:r>
          </a:p>
          <a:p>
            <a:pPr algn="r">
              <a:buClr>
                <a:srgbClr val="008000"/>
              </a:buClr>
              <a:buFont typeface="Wingdings" panose="05000000000000000000" pitchFamily="2" charset="2"/>
              <a:buChar char="ü"/>
            </a:pPr>
            <a:endParaRPr lang="es-VE" sz="600" dirty="0">
              <a:latin typeface="Cambria" panose="02040503050406030204" pitchFamily="18" charset="0"/>
            </a:endParaRPr>
          </a:p>
          <a:p>
            <a:pPr algn="r">
              <a:buClr>
                <a:srgbClr val="008000"/>
              </a:buClr>
              <a:buFont typeface="Wingdings" panose="05000000000000000000" pitchFamily="2" charset="2"/>
              <a:buChar char="ü"/>
            </a:pPr>
            <a:r>
              <a:rPr lang="es-VE" sz="1800" dirty="0" smtClean="0">
                <a:latin typeface="Cambria" panose="02040503050406030204" pitchFamily="18" charset="0"/>
              </a:rPr>
              <a:t>Acompañar </a:t>
            </a:r>
            <a:r>
              <a:rPr lang="es-VE" sz="1800" dirty="0">
                <a:latin typeface="Cambria" panose="02040503050406030204" pitchFamily="18" charset="0"/>
              </a:rPr>
              <a:t>a los participantes en la formulación de sus planes de clase enmarcados en el modelo de competencias desarrollado por la UCAB, garantizando un alto nivel de calidad y desempeño que caracteriza a los docentes de esta Casa de Estudios.</a:t>
            </a:r>
          </a:p>
          <a:p>
            <a:pPr lvl="1" algn="r"/>
            <a:endParaRPr lang="es-VE" sz="1800" dirty="0" smtClean="0">
              <a:latin typeface="Cambria" panose="02040503050406030204" pitchFamily="18" charset="0"/>
            </a:endParaRPr>
          </a:p>
        </p:txBody>
      </p:sp>
      <p:sp>
        <p:nvSpPr>
          <p:cNvPr id="10" name="9 CuadroTexto"/>
          <p:cNvSpPr txBox="1"/>
          <p:nvPr/>
        </p:nvSpPr>
        <p:spPr>
          <a:xfrm>
            <a:off x="1143000" y="139280"/>
            <a:ext cx="6858000" cy="830997"/>
          </a:xfrm>
          <a:prstGeom prst="rect">
            <a:avLst/>
          </a:prstGeom>
          <a:noFill/>
        </p:spPr>
        <p:txBody>
          <a:bodyPr wrap="square">
            <a:spAutoFit/>
          </a:bodyPr>
          <a:lstStyle/>
          <a:p>
            <a:pPr algn="ctr" hangingPunct="0">
              <a:buClr>
                <a:srgbClr val="000000"/>
              </a:buClr>
              <a:buSzPct val="100000"/>
              <a:defRPr/>
            </a:pPr>
            <a:r>
              <a:rPr lang="es-VE" sz="2400" b="1" dirty="0" smtClean="0">
                <a:solidFill>
                  <a:schemeClr val="accent5"/>
                </a:solidFill>
                <a:effectLst>
                  <a:outerShdw blurRad="38100" dist="38100" dir="2700000" algn="tl">
                    <a:srgbClr val="000000">
                      <a:alpha val="43137"/>
                    </a:srgbClr>
                  </a:outerShdw>
                </a:effectLst>
                <a:cs typeface="DejaVu Sans" charset="0"/>
              </a:rPr>
              <a:t>LA CATEDRA INSTITUCIONAL </a:t>
            </a:r>
          </a:p>
          <a:p>
            <a:pPr algn="ctr" hangingPunct="0">
              <a:buClr>
                <a:srgbClr val="000000"/>
              </a:buClr>
              <a:buSzPct val="100000"/>
              <a:defRPr/>
            </a:pPr>
            <a:r>
              <a:rPr lang="es-VE" sz="2400" b="1" dirty="0" smtClean="0">
                <a:solidFill>
                  <a:srgbClr val="006220"/>
                </a:solidFill>
                <a:effectLst>
                  <a:outerShdw blurRad="38100" dist="38100" dir="2700000" algn="tl">
                    <a:srgbClr val="000000">
                      <a:alpha val="43137"/>
                    </a:srgbClr>
                  </a:outerShdw>
                </a:effectLst>
                <a:cs typeface="DejaVu Sans" charset="0"/>
              </a:rPr>
              <a:t>ECOLOGIA, AMBIENTE Y SUSTENTABILIDAD</a:t>
            </a:r>
            <a:endParaRPr lang="es-VE" sz="2400" b="1" dirty="0" smtClean="0">
              <a:solidFill>
                <a:srgbClr val="13B5EA"/>
              </a:solidFill>
              <a:effectLst>
                <a:outerShdw blurRad="38100" dist="38100" dir="2700000" algn="tl">
                  <a:srgbClr val="000000">
                    <a:alpha val="43137"/>
                  </a:srgbClr>
                </a:outerShdw>
              </a:effectLst>
              <a:cs typeface="DejaVu Sans" charset="0"/>
            </a:endParaRPr>
          </a:p>
        </p:txBody>
      </p:sp>
    </p:spTree>
    <p:extLst>
      <p:ext uri="{BB962C8B-B14F-4D97-AF65-F5344CB8AC3E}">
        <p14:creationId xmlns:p14="http://schemas.microsoft.com/office/powerpoint/2010/main" val="1619933645"/>
      </p:ext>
    </p:extLst>
  </p:cSld>
  <p:clrMapOvr>
    <a:masterClrMapping/>
  </p:clrMapOvr>
  <p:transition spd="slow">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9 Grupo"/>
          <p:cNvGrpSpPr/>
          <p:nvPr/>
        </p:nvGrpSpPr>
        <p:grpSpPr>
          <a:xfrm>
            <a:off x="323528" y="693200"/>
            <a:ext cx="3240000" cy="5687487"/>
            <a:chOff x="1331640" y="860379"/>
            <a:chExt cx="3240000" cy="5231779"/>
          </a:xfrm>
        </p:grpSpPr>
        <p:sp>
          <p:nvSpPr>
            <p:cNvPr id="6" name="5 Forma libre"/>
            <p:cNvSpPr/>
            <p:nvPr/>
          </p:nvSpPr>
          <p:spPr>
            <a:xfrm>
              <a:off x="1331640" y="860379"/>
              <a:ext cx="3240000" cy="1080000"/>
            </a:xfrm>
            <a:custGeom>
              <a:avLst/>
              <a:gdLst>
                <a:gd name="connsiteX0" fmla="*/ 0 w 3282367"/>
                <a:gd name="connsiteY0" fmla="*/ 0 h 928673"/>
                <a:gd name="connsiteX1" fmla="*/ 3282367 w 3282367"/>
                <a:gd name="connsiteY1" fmla="*/ 0 h 928673"/>
                <a:gd name="connsiteX2" fmla="*/ 3282367 w 3282367"/>
                <a:gd name="connsiteY2" fmla="*/ 928673 h 928673"/>
                <a:gd name="connsiteX3" fmla="*/ 0 w 3282367"/>
                <a:gd name="connsiteY3" fmla="*/ 928673 h 928673"/>
                <a:gd name="connsiteX4" fmla="*/ 0 w 3282367"/>
                <a:gd name="connsiteY4" fmla="*/ 0 h 92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82367" h="928673">
                  <a:moveTo>
                    <a:pt x="0" y="0"/>
                  </a:moveTo>
                  <a:lnTo>
                    <a:pt x="3282367" y="0"/>
                  </a:lnTo>
                  <a:lnTo>
                    <a:pt x="3282367" y="928673"/>
                  </a:lnTo>
                  <a:lnTo>
                    <a:pt x="0" y="928673"/>
                  </a:lnTo>
                  <a:lnTo>
                    <a:pt x="0" y="0"/>
                  </a:lnTo>
                  <a:close/>
                </a:path>
              </a:pathLst>
            </a:custGeom>
            <a:solidFill>
              <a:srgbClr val="008080"/>
            </a:solidFill>
            <a:ln>
              <a:solidFill>
                <a:srgbClr val="008080"/>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7584" tIns="130048" rIns="227584" bIns="130048" numCol="1" spcCol="1270" anchor="ctr" anchorCtr="0">
              <a:noAutofit/>
            </a:bodyPr>
            <a:lstStyle/>
            <a:p>
              <a:pPr lvl="0" algn="ctr" defTabSz="1422400">
                <a:lnSpc>
                  <a:spcPct val="90000"/>
                </a:lnSpc>
                <a:spcBef>
                  <a:spcPct val="0"/>
                </a:spcBef>
                <a:spcAft>
                  <a:spcPct val="35000"/>
                </a:spcAft>
              </a:pPr>
              <a:r>
                <a:rPr lang="es-ES" sz="2400" b="1" kern="1200" dirty="0" smtClean="0">
                  <a:latin typeface="Calibri" panose="020F0502020204030204" pitchFamily="34" charset="0"/>
                  <a:cs typeface="Calibri" panose="020F0502020204030204" pitchFamily="34" charset="0"/>
                </a:rPr>
                <a:t>Proyecto Formativo Institucional</a:t>
              </a:r>
              <a:endParaRPr lang="es-ES" sz="2400" b="1" kern="1200" dirty="0"/>
            </a:p>
          </p:txBody>
        </p:sp>
        <p:sp>
          <p:nvSpPr>
            <p:cNvPr id="7" name="6 Forma libre"/>
            <p:cNvSpPr/>
            <p:nvPr/>
          </p:nvSpPr>
          <p:spPr>
            <a:xfrm>
              <a:off x="1331640" y="1952158"/>
              <a:ext cx="3240000" cy="4140000"/>
            </a:xfrm>
            <a:custGeom>
              <a:avLst/>
              <a:gdLst>
                <a:gd name="connsiteX0" fmla="*/ 0 w 3129077"/>
                <a:gd name="connsiteY0" fmla="*/ 0 h 4213146"/>
                <a:gd name="connsiteX1" fmla="*/ 3129077 w 3129077"/>
                <a:gd name="connsiteY1" fmla="*/ 0 h 4213146"/>
                <a:gd name="connsiteX2" fmla="*/ 3129077 w 3129077"/>
                <a:gd name="connsiteY2" fmla="*/ 4213146 h 4213146"/>
                <a:gd name="connsiteX3" fmla="*/ 0 w 3129077"/>
                <a:gd name="connsiteY3" fmla="*/ 4213146 h 4213146"/>
                <a:gd name="connsiteX4" fmla="*/ 0 w 3129077"/>
                <a:gd name="connsiteY4" fmla="*/ 0 h 4213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29077" h="4213146">
                  <a:moveTo>
                    <a:pt x="0" y="0"/>
                  </a:moveTo>
                  <a:lnTo>
                    <a:pt x="3129077" y="0"/>
                  </a:lnTo>
                  <a:lnTo>
                    <a:pt x="3129077" y="4213146"/>
                  </a:lnTo>
                  <a:lnTo>
                    <a:pt x="0" y="4213146"/>
                  </a:lnTo>
                  <a:lnTo>
                    <a:pt x="0" y="0"/>
                  </a:lnTo>
                  <a:close/>
                </a:path>
              </a:pathLst>
            </a:custGeom>
            <a:ln w="28575">
              <a:solidFill>
                <a:srgbClr val="008080"/>
              </a:solidFill>
            </a:ln>
          </p:spPr>
          <p:style>
            <a:lnRef idx="2">
              <a:schemeClr val="accent4"/>
            </a:lnRef>
            <a:fillRef idx="1">
              <a:schemeClr val="lt1"/>
            </a:fillRef>
            <a:effectRef idx="0">
              <a:schemeClr val="accent4"/>
            </a:effectRef>
            <a:fontRef idx="minor">
              <a:schemeClr val="dk1"/>
            </a:fontRef>
          </p:style>
          <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lr>
                  <a:srgbClr val="008080"/>
                </a:buClr>
                <a:buSzPct val="80000"/>
                <a:buChar char="••"/>
              </a:pPr>
              <a:r>
                <a:rPr lang="es-ES" sz="2400" kern="1200" dirty="0" smtClean="0">
                  <a:solidFill>
                    <a:schemeClr val="tx1"/>
                  </a:solidFill>
                  <a:latin typeface="Calibri" panose="020F0502020204030204" pitchFamily="34" charset="0"/>
                  <a:cs typeface="Calibri" panose="020F0502020204030204" pitchFamily="34" charset="0"/>
                </a:rPr>
                <a:t> La comunidad ucabista, a través de un proceso de reflexión y participación y síntesis, presenta en el PFI las características básicas de su filosofía educativa.</a:t>
              </a:r>
            </a:p>
            <a:p>
              <a:pPr marL="171450" lvl="1" indent="-171450" algn="l" defTabSz="844550">
                <a:lnSpc>
                  <a:spcPct val="90000"/>
                </a:lnSpc>
                <a:spcBef>
                  <a:spcPct val="0"/>
                </a:spcBef>
                <a:spcAft>
                  <a:spcPct val="15000"/>
                </a:spcAft>
                <a:buClr>
                  <a:srgbClr val="008080"/>
                </a:buClr>
                <a:buSzPct val="80000"/>
                <a:buChar char="••"/>
              </a:pPr>
              <a:r>
                <a:rPr lang="es-ES" sz="2400" kern="1200" dirty="0" smtClean="0">
                  <a:latin typeface="Calibri" panose="020F0502020204030204" pitchFamily="34" charset="0"/>
                  <a:cs typeface="Calibri" panose="020F0502020204030204" pitchFamily="34" charset="0"/>
                </a:rPr>
                <a:t>El compromiso con el desarrollo sustentable es uno de los valores </a:t>
              </a:r>
              <a:r>
                <a:rPr lang="es-ES" sz="2400" kern="1200" dirty="0" err="1" smtClean="0">
                  <a:latin typeface="Calibri" panose="020F0502020204030204" pitchFamily="34" charset="0"/>
                  <a:cs typeface="Calibri" panose="020F0502020204030204" pitchFamily="34" charset="0"/>
                </a:rPr>
                <a:t>ucabistas</a:t>
              </a:r>
              <a:r>
                <a:rPr lang="es-ES" sz="2400" kern="1200" dirty="0" smtClean="0">
                  <a:latin typeface="Calibri" panose="020F0502020204030204" pitchFamily="34" charset="0"/>
                  <a:cs typeface="Calibri" panose="020F0502020204030204" pitchFamily="34" charset="0"/>
                </a:rPr>
                <a:t>. </a:t>
              </a:r>
              <a:endParaRPr lang="es-ES" sz="2400" kern="1200" dirty="0">
                <a:latin typeface="Calibri" panose="020F0502020204030204" pitchFamily="34" charset="0"/>
                <a:cs typeface="Calibri" panose="020F0502020204030204" pitchFamily="34" charset="0"/>
              </a:endParaRPr>
            </a:p>
          </p:txBody>
        </p:sp>
      </p:grpSp>
      <p:grpSp>
        <p:nvGrpSpPr>
          <p:cNvPr id="11" name="10 Grupo"/>
          <p:cNvGrpSpPr/>
          <p:nvPr/>
        </p:nvGrpSpPr>
        <p:grpSpPr>
          <a:xfrm>
            <a:off x="3995936" y="693201"/>
            <a:ext cx="3960000" cy="5760000"/>
            <a:chOff x="4860032" y="620688"/>
            <a:chExt cx="3960000" cy="5773806"/>
          </a:xfrm>
        </p:grpSpPr>
        <p:sp>
          <p:nvSpPr>
            <p:cNvPr id="8" name="7 Forma libre"/>
            <p:cNvSpPr/>
            <p:nvPr/>
          </p:nvSpPr>
          <p:spPr>
            <a:xfrm>
              <a:off x="4860032" y="620688"/>
              <a:ext cx="3960000" cy="1080000"/>
            </a:xfrm>
            <a:custGeom>
              <a:avLst/>
              <a:gdLst>
                <a:gd name="connsiteX0" fmla="*/ 0 w 3794314"/>
                <a:gd name="connsiteY0" fmla="*/ 0 h 989405"/>
                <a:gd name="connsiteX1" fmla="*/ 3794314 w 3794314"/>
                <a:gd name="connsiteY1" fmla="*/ 0 h 989405"/>
                <a:gd name="connsiteX2" fmla="*/ 3794314 w 3794314"/>
                <a:gd name="connsiteY2" fmla="*/ 989405 h 989405"/>
                <a:gd name="connsiteX3" fmla="*/ 0 w 3794314"/>
                <a:gd name="connsiteY3" fmla="*/ 989405 h 989405"/>
                <a:gd name="connsiteX4" fmla="*/ 0 w 3794314"/>
                <a:gd name="connsiteY4" fmla="*/ 0 h 989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314" h="989405">
                  <a:moveTo>
                    <a:pt x="0" y="0"/>
                  </a:moveTo>
                  <a:lnTo>
                    <a:pt x="3794314" y="0"/>
                  </a:lnTo>
                  <a:lnTo>
                    <a:pt x="3794314" y="989405"/>
                  </a:lnTo>
                  <a:lnTo>
                    <a:pt x="0" y="989405"/>
                  </a:lnTo>
                  <a:lnTo>
                    <a:pt x="0" y="0"/>
                  </a:lnTo>
                  <a:close/>
                </a:path>
              </a:pathLst>
            </a:custGeom>
            <a:solidFill>
              <a:srgbClr val="A5B592"/>
            </a:solidFill>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es-ES" sz="2400" b="1" kern="1200" dirty="0" smtClean="0">
                  <a:latin typeface="Calibri" panose="020F0502020204030204" pitchFamily="34" charset="0"/>
                  <a:cs typeface="Calibri" panose="020F0502020204030204" pitchFamily="34" charset="0"/>
                </a:rPr>
                <a:t>Compromiso con el Desarrollo Sustentable</a:t>
              </a:r>
              <a:endParaRPr lang="es-ES" sz="2400" b="1" kern="1200" dirty="0"/>
            </a:p>
          </p:txBody>
        </p:sp>
        <p:sp>
          <p:nvSpPr>
            <p:cNvPr id="9" name="8 Forma libre"/>
            <p:cNvSpPr/>
            <p:nvPr/>
          </p:nvSpPr>
          <p:spPr>
            <a:xfrm>
              <a:off x="4860032" y="1714494"/>
              <a:ext cx="3960000" cy="4680000"/>
            </a:xfrm>
            <a:custGeom>
              <a:avLst/>
              <a:gdLst>
                <a:gd name="connsiteX0" fmla="*/ 0 w 3719734"/>
                <a:gd name="connsiteY0" fmla="*/ 0 h 4213146"/>
                <a:gd name="connsiteX1" fmla="*/ 3719734 w 3719734"/>
                <a:gd name="connsiteY1" fmla="*/ 0 h 4213146"/>
                <a:gd name="connsiteX2" fmla="*/ 3719734 w 3719734"/>
                <a:gd name="connsiteY2" fmla="*/ 4213146 h 4213146"/>
                <a:gd name="connsiteX3" fmla="*/ 0 w 3719734"/>
                <a:gd name="connsiteY3" fmla="*/ 4213146 h 4213146"/>
                <a:gd name="connsiteX4" fmla="*/ 0 w 3719734"/>
                <a:gd name="connsiteY4" fmla="*/ 0 h 4213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9734" h="4213146">
                  <a:moveTo>
                    <a:pt x="0" y="0"/>
                  </a:moveTo>
                  <a:lnTo>
                    <a:pt x="3719734" y="0"/>
                  </a:lnTo>
                  <a:lnTo>
                    <a:pt x="3719734" y="4213146"/>
                  </a:lnTo>
                  <a:lnTo>
                    <a:pt x="0" y="4213146"/>
                  </a:lnTo>
                  <a:lnTo>
                    <a:pt x="0" y="0"/>
                  </a:lnTo>
                  <a:close/>
                </a:path>
              </a:pathLst>
            </a:custGeom>
          </p:spPr>
          <p:style>
            <a:lnRef idx="2">
              <a:schemeClr val="accent1"/>
            </a:lnRef>
            <a:fillRef idx="1">
              <a:schemeClr val="lt1"/>
            </a:fillRef>
            <a:effectRef idx="0">
              <a:schemeClr val="accent1"/>
            </a:effectRef>
            <a:fontRef idx="minor">
              <a:schemeClr val="dk1"/>
            </a:fontRef>
          </p:style>
          <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lr>
                  <a:srgbClr val="67A18B"/>
                </a:buClr>
                <a:buChar char="••"/>
              </a:pPr>
              <a:r>
                <a:rPr lang="es-VE" sz="2000" kern="1200" dirty="0" smtClean="0">
                  <a:solidFill>
                    <a:schemeClr val="tx1"/>
                  </a:solidFill>
                  <a:latin typeface="Calibri" panose="020F0502020204030204" pitchFamily="34" charset="0"/>
                  <a:cs typeface="Calibri" panose="020F0502020204030204" pitchFamily="34" charset="0"/>
                </a:rPr>
                <a:t>Contribuir al logro de la equidad y justicia social, el desarrollo económico, la conservación del ambiente       y la gobernabilidad, asumiendo una posición constructiva frente a los desafíos del desarrollo y la pobreza, a través de una coherente y equilibrada percepción de los componentes de la sustentabilidad. </a:t>
              </a:r>
              <a:endParaRPr lang="es-ES" sz="2000" kern="1200" dirty="0">
                <a:latin typeface="Calibri" panose="020F0502020204030204" pitchFamily="34" charset="0"/>
                <a:cs typeface="Calibri" panose="020F0502020204030204" pitchFamily="34" charset="0"/>
              </a:endParaRPr>
            </a:p>
            <a:p>
              <a:pPr marL="171450" lvl="1" indent="-171450" algn="l" defTabSz="844550">
                <a:lnSpc>
                  <a:spcPct val="90000"/>
                </a:lnSpc>
                <a:spcBef>
                  <a:spcPct val="0"/>
                </a:spcBef>
                <a:spcAft>
                  <a:spcPct val="15000"/>
                </a:spcAft>
                <a:buClr>
                  <a:srgbClr val="67A18B"/>
                </a:buClr>
                <a:buChar char="••"/>
              </a:pPr>
              <a:r>
                <a:rPr lang="en-US" sz="2000" dirty="0" err="1">
                  <a:solidFill>
                    <a:schemeClr val="tx1"/>
                  </a:solidFill>
                  <a:latin typeface="Calibri" panose="020F0502020204030204" pitchFamily="34" charset="0"/>
                  <a:cs typeface="Calibri" panose="020F0502020204030204" pitchFamily="34" charset="0"/>
                </a:rPr>
                <a:t>P</a:t>
              </a:r>
              <a:r>
                <a:rPr lang="en-US" sz="2000" kern="1200" dirty="0" err="1" smtClean="0">
                  <a:solidFill>
                    <a:schemeClr val="tx1"/>
                  </a:solidFill>
                  <a:latin typeface="Calibri" panose="020F0502020204030204" pitchFamily="34" charset="0"/>
                  <a:cs typeface="Calibri" panose="020F0502020204030204" pitchFamily="34" charset="0"/>
                </a:rPr>
                <a:t>reparar</a:t>
              </a:r>
              <a:r>
                <a:rPr lang="en-US" sz="2000" kern="1200" dirty="0" smtClean="0">
                  <a:solidFill>
                    <a:schemeClr val="tx1"/>
                  </a:solidFill>
                  <a:latin typeface="Calibri" panose="020F0502020204030204" pitchFamily="34" charset="0"/>
                  <a:cs typeface="Calibri" panose="020F0502020204030204" pitchFamily="34" charset="0"/>
                </a:rPr>
                <a:t> a la </a:t>
              </a:r>
              <a:r>
                <a:rPr lang="en-US" sz="2000" kern="1200" dirty="0" err="1" smtClean="0">
                  <a:solidFill>
                    <a:schemeClr val="tx1"/>
                  </a:solidFill>
                  <a:latin typeface="Calibri" panose="020F0502020204030204" pitchFamily="34" charset="0"/>
                  <a:cs typeface="Calibri" panose="020F0502020204030204" pitchFamily="34" charset="0"/>
                </a:rPr>
                <a:t>comunidad</a:t>
              </a:r>
              <a:r>
                <a:rPr lang="en-US" sz="2000" kern="1200" dirty="0" smtClean="0">
                  <a:solidFill>
                    <a:schemeClr val="tx1"/>
                  </a:solidFill>
                  <a:latin typeface="Calibri" panose="020F0502020204030204" pitchFamily="34" charset="0"/>
                  <a:cs typeface="Calibri" panose="020F0502020204030204" pitchFamily="34" charset="0"/>
                </a:rPr>
                <a:t> </a:t>
              </a:r>
              <a:r>
                <a:rPr lang="en-US" sz="2000" kern="1200" dirty="0" err="1" smtClean="0">
                  <a:solidFill>
                    <a:schemeClr val="tx1"/>
                  </a:solidFill>
                  <a:latin typeface="Calibri" panose="020F0502020204030204" pitchFamily="34" charset="0"/>
                  <a:cs typeface="Calibri" panose="020F0502020204030204" pitchFamily="34" charset="0"/>
                </a:rPr>
                <a:t>universitaria</a:t>
              </a:r>
              <a:r>
                <a:rPr lang="en-US" sz="2000" kern="1200" dirty="0" smtClean="0">
                  <a:solidFill>
                    <a:schemeClr val="tx1"/>
                  </a:solidFill>
                  <a:latin typeface="Calibri" panose="020F0502020204030204" pitchFamily="34" charset="0"/>
                  <a:cs typeface="Calibri" panose="020F0502020204030204" pitchFamily="34" charset="0"/>
                </a:rPr>
                <a:t>, </a:t>
              </a:r>
              <a:r>
                <a:rPr lang="en-US" sz="2000" kern="1200" dirty="0" err="1" smtClean="0">
                  <a:solidFill>
                    <a:schemeClr val="tx1"/>
                  </a:solidFill>
                  <a:latin typeface="Calibri" panose="020F0502020204030204" pitchFamily="34" charset="0"/>
                  <a:cs typeface="Calibri" panose="020F0502020204030204" pitchFamily="34" charset="0"/>
                </a:rPr>
                <a:t>especialmente</a:t>
              </a:r>
              <a:r>
                <a:rPr lang="en-US" sz="2000" kern="1200" dirty="0" smtClean="0">
                  <a:solidFill>
                    <a:schemeClr val="tx1"/>
                  </a:solidFill>
                  <a:latin typeface="Calibri" panose="020F0502020204030204" pitchFamily="34" charset="0"/>
                  <a:cs typeface="Calibri" panose="020F0502020204030204" pitchFamily="34" charset="0"/>
                </a:rPr>
                <a:t> a </a:t>
              </a:r>
              <a:r>
                <a:rPr lang="en-US" sz="2000" kern="1200" dirty="0" err="1" smtClean="0">
                  <a:solidFill>
                    <a:schemeClr val="tx1"/>
                  </a:solidFill>
                  <a:latin typeface="Calibri" panose="020F0502020204030204" pitchFamily="34" charset="0"/>
                  <a:cs typeface="Calibri" panose="020F0502020204030204" pitchFamily="34" charset="0"/>
                </a:rPr>
                <a:t>los</a:t>
              </a:r>
              <a:r>
                <a:rPr lang="en-US" sz="2000" kern="1200" dirty="0" smtClean="0">
                  <a:solidFill>
                    <a:schemeClr val="tx1"/>
                  </a:solidFill>
                  <a:latin typeface="Calibri" panose="020F0502020204030204" pitchFamily="34" charset="0"/>
                  <a:cs typeface="Calibri" panose="020F0502020204030204" pitchFamily="34" charset="0"/>
                </a:rPr>
                <a:t> estudiantes, ante </a:t>
              </a:r>
              <a:r>
                <a:rPr lang="en-US" sz="2000" kern="1200" dirty="0" err="1" smtClean="0">
                  <a:solidFill>
                    <a:schemeClr val="tx1"/>
                  </a:solidFill>
                  <a:latin typeface="Calibri" panose="020F0502020204030204" pitchFamily="34" charset="0"/>
                  <a:cs typeface="Calibri" panose="020F0502020204030204" pitchFamily="34" charset="0"/>
                </a:rPr>
                <a:t>problemáticas</a:t>
              </a:r>
              <a:r>
                <a:rPr lang="en-US" sz="2000" kern="1200" dirty="0" smtClean="0">
                  <a:solidFill>
                    <a:schemeClr val="tx1"/>
                  </a:solidFill>
                  <a:latin typeface="Calibri" panose="020F0502020204030204" pitchFamily="34" charset="0"/>
                  <a:cs typeface="Calibri" panose="020F0502020204030204" pitchFamily="34" charset="0"/>
                </a:rPr>
                <a:t> </a:t>
              </a:r>
              <a:r>
                <a:rPr lang="en-US" sz="2000" kern="1200" dirty="0" err="1" smtClean="0">
                  <a:solidFill>
                    <a:schemeClr val="tx1"/>
                  </a:solidFill>
                  <a:latin typeface="Calibri" panose="020F0502020204030204" pitchFamily="34" charset="0"/>
                  <a:cs typeface="Calibri" panose="020F0502020204030204" pitchFamily="34" charset="0"/>
                </a:rPr>
                <a:t>complejas</a:t>
              </a:r>
              <a:r>
                <a:rPr lang="en-US" sz="2000" kern="1200" dirty="0" smtClean="0">
                  <a:solidFill>
                    <a:schemeClr val="tx1"/>
                  </a:solidFill>
                  <a:latin typeface="Calibri" panose="020F0502020204030204" pitchFamily="34" charset="0"/>
                  <a:cs typeface="Calibri" panose="020F0502020204030204" pitchFamily="34" charset="0"/>
                </a:rPr>
                <a:t>, entre </a:t>
              </a:r>
              <a:r>
                <a:rPr lang="en-US" sz="2000" kern="1200" dirty="0" err="1" smtClean="0">
                  <a:solidFill>
                    <a:schemeClr val="tx1"/>
                  </a:solidFill>
                  <a:latin typeface="Calibri" panose="020F0502020204030204" pitchFamily="34" charset="0"/>
                  <a:cs typeface="Calibri" panose="020F0502020204030204" pitchFamily="34" charset="0"/>
                </a:rPr>
                <a:t>otras</a:t>
              </a:r>
              <a:r>
                <a:rPr lang="en-US" sz="2000" kern="1200" dirty="0" smtClean="0">
                  <a:solidFill>
                    <a:schemeClr val="tx1"/>
                  </a:solidFill>
                  <a:latin typeface="Calibri" panose="020F0502020204030204" pitchFamily="34" charset="0"/>
                  <a:cs typeface="Calibri" panose="020F0502020204030204" pitchFamily="34" charset="0"/>
                </a:rPr>
                <a:t>, </a:t>
              </a:r>
              <a:r>
                <a:rPr lang="en-US" sz="2000" kern="1200" dirty="0" err="1" smtClean="0">
                  <a:solidFill>
                    <a:schemeClr val="tx1"/>
                  </a:solidFill>
                  <a:latin typeface="Calibri" panose="020F0502020204030204" pitchFamily="34" charset="0"/>
                  <a:cs typeface="Calibri" panose="020F0502020204030204" pitchFamily="34" charset="0"/>
                </a:rPr>
                <a:t>los</a:t>
              </a:r>
              <a:r>
                <a:rPr lang="en-US" sz="2000" kern="1200" dirty="0" smtClean="0">
                  <a:solidFill>
                    <a:schemeClr val="tx1"/>
                  </a:solidFill>
                  <a:latin typeface="Calibri" panose="020F0502020204030204" pitchFamily="34" charset="0"/>
                  <a:cs typeface="Calibri" panose="020F0502020204030204" pitchFamily="34" charset="0"/>
                </a:rPr>
                <a:t> </a:t>
              </a:r>
              <a:r>
                <a:rPr lang="en-US" sz="2000" kern="1200" dirty="0" err="1" smtClean="0">
                  <a:solidFill>
                    <a:schemeClr val="tx1"/>
                  </a:solidFill>
                  <a:latin typeface="Calibri" panose="020F0502020204030204" pitchFamily="34" charset="0"/>
                  <a:cs typeface="Calibri" panose="020F0502020204030204" pitchFamily="34" charset="0"/>
                </a:rPr>
                <a:t>dilemas</a:t>
              </a:r>
              <a:r>
                <a:rPr lang="en-US" sz="2000" kern="1200" dirty="0" smtClean="0">
                  <a:solidFill>
                    <a:schemeClr val="tx1"/>
                  </a:solidFill>
                  <a:latin typeface="Calibri" panose="020F0502020204030204" pitchFamily="34" charset="0"/>
                  <a:cs typeface="Calibri" panose="020F0502020204030204" pitchFamily="34" charset="0"/>
                </a:rPr>
                <a:t> de </a:t>
              </a:r>
              <a:r>
                <a:rPr lang="en-US" sz="2000" kern="1200" dirty="0" err="1" smtClean="0">
                  <a:solidFill>
                    <a:schemeClr val="tx1"/>
                  </a:solidFill>
                  <a:latin typeface="Calibri" panose="020F0502020204030204" pitchFamily="34" charset="0"/>
                  <a:cs typeface="Calibri" panose="020F0502020204030204" pitchFamily="34" charset="0"/>
                </a:rPr>
                <a:t>carácter</a:t>
              </a:r>
              <a:r>
                <a:rPr lang="en-US" sz="2000" kern="1200" dirty="0" smtClean="0">
                  <a:solidFill>
                    <a:schemeClr val="tx1"/>
                  </a:solidFill>
                  <a:latin typeface="Calibri" panose="020F0502020204030204" pitchFamily="34" charset="0"/>
                  <a:cs typeface="Calibri" panose="020F0502020204030204" pitchFamily="34" charset="0"/>
                </a:rPr>
                <a:t> </a:t>
              </a:r>
              <a:r>
                <a:rPr lang="en-US" sz="2000" kern="1200" dirty="0" err="1" smtClean="0">
                  <a:solidFill>
                    <a:schemeClr val="tx1"/>
                  </a:solidFill>
                  <a:latin typeface="Calibri" panose="020F0502020204030204" pitchFamily="34" charset="0"/>
                  <a:cs typeface="Calibri" panose="020F0502020204030204" pitchFamily="34" charset="0"/>
                </a:rPr>
                <a:t>ético</a:t>
              </a:r>
              <a:r>
                <a:rPr lang="en-US" sz="2000" kern="1200" dirty="0" smtClean="0">
                  <a:solidFill>
                    <a:schemeClr val="tx1"/>
                  </a:solidFill>
                  <a:latin typeface="Calibri" panose="020F0502020204030204" pitchFamily="34" charset="0"/>
                  <a:cs typeface="Calibri" panose="020F0502020204030204" pitchFamily="34" charset="0"/>
                </a:rPr>
                <a:t> </a:t>
              </a:r>
              <a:endParaRPr lang="es-ES" sz="2000" kern="1200" dirty="0">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2034806693"/>
      </p:ext>
    </p:extLst>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611559" y="836712"/>
            <a:ext cx="7826246" cy="5488874"/>
            <a:chOff x="732948" y="977188"/>
            <a:chExt cx="7826246" cy="5488874"/>
          </a:xfrm>
        </p:grpSpPr>
        <p:grpSp>
          <p:nvGrpSpPr>
            <p:cNvPr id="45" name="44 Grupo"/>
            <p:cNvGrpSpPr/>
            <p:nvPr/>
          </p:nvGrpSpPr>
          <p:grpSpPr>
            <a:xfrm>
              <a:off x="3368201" y="977188"/>
              <a:ext cx="2477316" cy="662970"/>
              <a:chOff x="3370868" y="902751"/>
              <a:chExt cx="2620303" cy="1089770"/>
            </a:xfrm>
          </p:grpSpPr>
          <p:sp>
            <p:nvSpPr>
              <p:cNvPr id="13" name="12 Rectángulo redondeado"/>
              <p:cNvSpPr/>
              <p:nvPr/>
            </p:nvSpPr>
            <p:spPr>
              <a:xfrm>
                <a:off x="3370868" y="902751"/>
                <a:ext cx="2620303" cy="1089768"/>
              </a:xfrm>
              <a:prstGeom prst="roundRect">
                <a:avLst>
                  <a:gd name="adj" fmla="val 10000"/>
                </a:avLst>
              </a:prstGeom>
              <a:solidFill>
                <a:srgbClr val="9E4F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13 Forma libre"/>
              <p:cNvSpPr/>
              <p:nvPr/>
            </p:nvSpPr>
            <p:spPr>
              <a:xfrm>
                <a:off x="3546873" y="1220802"/>
                <a:ext cx="2250026" cy="771719"/>
              </a:xfrm>
              <a:custGeom>
                <a:avLst/>
                <a:gdLst>
                  <a:gd name="connsiteX0" fmla="*/ 0 w 914041"/>
                  <a:gd name="connsiteY0" fmla="*/ 58042 h 580416"/>
                  <a:gd name="connsiteX1" fmla="*/ 58042 w 914041"/>
                  <a:gd name="connsiteY1" fmla="*/ 0 h 580416"/>
                  <a:gd name="connsiteX2" fmla="*/ 855999 w 914041"/>
                  <a:gd name="connsiteY2" fmla="*/ 0 h 580416"/>
                  <a:gd name="connsiteX3" fmla="*/ 914041 w 914041"/>
                  <a:gd name="connsiteY3" fmla="*/ 58042 h 580416"/>
                  <a:gd name="connsiteX4" fmla="*/ 914041 w 914041"/>
                  <a:gd name="connsiteY4" fmla="*/ 522374 h 580416"/>
                  <a:gd name="connsiteX5" fmla="*/ 855999 w 914041"/>
                  <a:gd name="connsiteY5" fmla="*/ 580416 h 580416"/>
                  <a:gd name="connsiteX6" fmla="*/ 58042 w 914041"/>
                  <a:gd name="connsiteY6" fmla="*/ 580416 h 580416"/>
                  <a:gd name="connsiteX7" fmla="*/ 0 w 914041"/>
                  <a:gd name="connsiteY7" fmla="*/ 522374 h 580416"/>
                  <a:gd name="connsiteX8" fmla="*/ 0 w 914041"/>
                  <a:gd name="connsiteY8" fmla="*/ 58042 h 580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4041" h="580416">
                    <a:moveTo>
                      <a:pt x="0" y="58042"/>
                    </a:moveTo>
                    <a:cubicBezTo>
                      <a:pt x="0" y="25986"/>
                      <a:pt x="25986" y="0"/>
                      <a:pt x="58042" y="0"/>
                    </a:cubicBezTo>
                    <a:lnTo>
                      <a:pt x="855999" y="0"/>
                    </a:lnTo>
                    <a:cubicBezTo>
                      <a:pt x="888055" y="0"/>
                      <a:pt x="914041" y="25986"/>
                      <a:pt x="914041" y="58042"/>
                    </a:cubicBezTo>
                    <a:lnTo>
                      <a:pt x="914041" y="522374"/>
                    </a:lnTo>
                    <a:cubicBezTo>
                      <a:pt x="914041" y="554430"/>
                      <a:pt x="888055" y="580416"/>
                      <a:pt x="855999" y="580416"/>
                    </a:cubicBezTo>
                    <a:lnTo>
                      <a:pt x="58042" y="580416"/>
                    </a:lnTo>
                    <a:cubicBezTo>
                      <a:pt x="25986" y="580416"/>
                      <a:pt x="0" y="554430"/>
                      <a:pt x="0" y="522374"/>
                    </a:cubicBezTo>
                    <a:lnTo>
                      <a:pt x="0" y="58042"/>
                    </a:lnTo>
                    <a:close/>
                  </a:path>
                </a:pathLst>
              </a:custGeom>
              <a:ln>
                <a:solidFill>
                  <a:srgbClr val="663300"/>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36050" tIns="36050" rIns="36050" bIns="36050" numCol="1" spcCol="1270" anchor="ctr" anchorCtr="0">
                <a:noAutofit/>
              </a:bodyPr>
              <a:lstStyle/>
              <a:p>
                <a:pPr lvl="0" algn="ctr" defTabSz="222250">
                  <a:lnSpc>
                    <a:spcPct val="90000"/>
                  </a:lnSpc>
                  <a:spcBef>
                    <a:spcPct val="0"/>
                  </a:spcBef>
                  <a:spcAft>
                    <a:spcPct val="35000"/>
                  </a:spcAft>
                </a:pPr>
                <a:r>
                  <a:rPr lang="es-ES" sz="2400" b="1" kern="1200" dirty="0" smtClean="0">
                    <a:ln>
                      <a:solidFill>
                        <a:srgbClr val="9E4F00"/>
                      </a:solidFill>
                    </a:ln>
                    <a:latin typeface="Calibri" panose="020F0502020204030204" pitchFamily="34" charset="0"/>
                    <a:cs typeface="Calibri" panose="020F0502020204030204" pitchFamily="34" charset="0"/>
                  </a:rPr>
                  <a:t>PFI</a:t>
                </a:r>
                <a:endParaRPr lang="es-ES" sz="2400" b="1" kern="1200" dirty="0">
                  <a:ln>
                    <a:solidFill>
                      <a:srgbClr val="9E4F00"/>
                    </a:solidFill>
                  </a:ln>
                  <a:latin typeface="Calibri" panose="020F0502020204030204" pitchFamily="34" charset="0"/>
                  <a:cs typeface="Calibri" panose="020F0502020204030204" pitchFamily="34" charset="0"/>
                </a:endParaRPr>
              </a:p>
            </p:txBody>
          </p:sp>
        </p:grpSp>
        <p:grpSp>
          <p:nvGrpSpPr>
            <p:cNvPr id="46" name="45 Grupo"/>
            <p:cNvGrpSpPr/>
            <p:nvPr/>
          </p:nvGrpSpPr>
          <p:grpSpPr>
            <a:xfrm>
              <a:off x="2645822" y="1753966"/>
              <a:ext cx="3510353" cy="563607"/>
              <a:chOff x="2645822" y="1566455"/>
              <a:chExt cx="3712965" cy="926441"/>
            </a:xfrm>
          </p:grpSpPr>
          <p:sp>
            <p:nvSpPr>
              <p:cNvPr id="16" name="15 Rectángulo redondeado"/>
              <p:cNvSpPr/>
              <p:nvPr/>
            </p:nvSpPr>
            <p:spPr>
              <a:xfrm>
                <a:off x="2645822" y="1566455"/>
                <a:ext cx="3467121" cy="794390"/>
              </a:xfrm>
              <a:prstGeom prst="roundRect">
                <a:avLst>
                  <a:gd name="adj" fmla="val 10000"/>
                </a:avLst>
              </a:prstGeom>
              <a:solidFill>
                <a:schemeClr val="accent6">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17 Forma libre"/>
              <p:cNvSpPr/>
              <p:nvPr/>
            </p:nvSpPr>
            <p:spPr>
              <a:xfrm>
                <a:off x="2891666" y="1698506"/>
                <a:ext cx="3467121" cy="794390"/>
              </a:xfrm>
              <a:custGeom>
                <a:avLst/>
                <a:gdLst>
                  <a:gd name="connsiteX0" fmla="*/ 0 w 914041"/>
                  <a:gd name="connsiteY0" fmla="*/ 58042 h 580416"/>
                  <a:gd name="connsiteX1" fmla="*/ 58042 w 914041"/>
                  <a:gd name="connsiteY1" fmla="*/ 0 h 580416"/>
                  <a:gd name="connsiteX2" fmla="*/ 855999 w 914041"/>
                  <a:gd name="connsiteY2" fmla="*/ 0 h 580416"/>
                  <a:gd name="connsiteX3" fmla="*/ 914041 w 914041"/>
                  <a:gd name="connsiteY3" fmla="*/ 58042 h 580416"/>
                  <a:gd name="connsiteX4" fmla="*/ 914041 w 914041"/>
                  <a:gd name="connsiteY4" fmla="*/ 522374 h 580416"/>
                  <a:gd name="connsiteX5" fmla="*/ 855999 w 914041"/>
                  <a:gd name="connsiteY5" fmla="*/ 580416 h 580416"/>
                  <a:gd name="connsiteX6" fmla="*/ 58042 w 914041"/>
                  <a:gd name="connsiteY6" fmla="*/ 580416 h 580416"/>
                  <a:gd name="connsiteX7" fmla="*/ 0 w 914041"/>
                  <a:gd name="connsiteY7" fmla="*/ 522374 h 580416"/>
                  <a:gd name="connsiteX8" fmla="*/ 0 w 914041"/>
                  <a:gd name="connsiteY8" fmla="*/ 58042 h 580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4041" h="580416">
                    <a:moveTo>
                      <a:pt x="0" y="58042"/>
                    </a:moveTo>
                    <a:cubicBezTo>
                      <a:pt x="0" y="25986"/>
                      <a:pt x="25986" y="0"/>
                      <a:pt x="58042" y="0"/>
                    </a:cubicBezTo>
                    <a:lnTo>
                      <a:pt x="855999" y="0"/>
                    </a:lnTo>
                    <a:cubicBezTo>
                      <a:pt x="888055" y="0"/>
                      <a:pt x="914041" y="25986"/>
                      <a:pt x="914041" y="58042"/>
                    </a:cubicBezTo>
                    <a:lnTo>
                      <a:pt x="914041" y="522374"/>
                    </a:lnTo>
                    <a:cubicBezTo>
                      <a:pt x="914041" y="554430"/>
                      <a:pt x="888055" y="580416"/>
                      <a:pt x="855999" y="580416"/>
                    </a:cubicBezTo>
                    <a:lnTo>
                      <a:pt x="58042" y="580416"/>
                    </a:lnTo>
                    <a:cubicBezTo>
                      <a:pt x="25986" y="580416"/>
                      <a:pt x="0" y="554430"/>
                      <a:pt x="0" y="522374"/>
                    </a:cubicBezTo>
                    <a:lnTo>
                      <a:pt x="0" y="58042"/>
                    </a:lnTo>
                    <a:close/>
                  </a:path>
                </a:pathLst>
              </a:custGeom>
              <a:ln>
                <a:solidFill>
                  <a:schemeClr val="accent6">
                    <a:lumMod val="50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36050" tIns="36050" rIns="36050" bIns="36050" numCol="1" spcCol="1270" anchor="ctr" anchorCtr="0">
                <a:noAutofit/>
              </a:bodyPr>
              <a:lstStyle/>
              <a:p>
                <a:pPr lvl="0" algn="ctr" defTabSz="222250">
                  <a:lnSpc>
                    <a:spcPct val="90000"/>
                  </a:lnSpc>
                  <a:spcBef>
                    <a:spcPct val="0"/>
                  </a:spcBef>
                  <a:spcAft>
                    <a:spcPct val="35000"/>
                  </a:spcAft>
                </a:pPr>
                <a:r>
                  <a:rPr lang="es-ES" sz="2200" b="1" kern="1200" dirty="0" smtClean="0">
                    <a:latin typeface="Calibri" panose="020F0502020204030204" pitchFamily="34" charset="0"/>
                    <a:cs typeface="Calibri" panose="020F0502020204030204" pitchFamily="34" charset="0"/>
                  </a:rPr>
                  <a:t>Plan Estratégico 20-20</a:t>
                </a:r>
                <a:endParaRPr lang="es-ES" sz="2200" b="1" kern="1200" dirty="0">
                  <a:latin typeface="Calibri" panose="020F0502020204030204" pitchFamily="34" charset="0"/>
                  <a:cs typeface="Calibri" panose="020F0502020204030204" pitchFamily="34" charset="0"/>
                </a:endParaRPr>
              </a:p>
            </p:txBody>
          </p:sp>
        </p:grpSp>
        <p:grpSp>
          <p:nvGrpSpPr>
            <p:cNvPr id="41" name="40 Grupo"/>
            <p:cNvGrpSpPr/>
            <p:nvPr/>
          </p:nvGrpSpPr>
          <p:grpSpPr>
            <a:xfrm>
              <a:off x="1536373" y="2634430"/>
              <a:ext cx="2148732" cy="755993"/>
              <a:chOff x="2681084" y="2839775"/>
              <a:chExt cx="2272753" cy="1242679"/>
            </a:xfrm>
          </p:grpSpPr>
          <p:sp>
            <p:nvSpPr>
              <p:cNvPr id="19" name="18 Rectángulo redondeado"/>
              <p:cNvSpPr/>
              <p:nvPr/>
            </p:nvSpPr>
            <p:spPr>
              <a:xfrm>
                <a:off x="2681084" y="2839775"/>
                <a:ext cx="2272753" cy="1242679"/>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19 Forma libre"/>
              <p:cNvSpPr/>
              <p:nvPr/>
            </p:nvSpPr>
            <p:spPr>
              <a:xfrm>
                <a:off x="2880283" y="3267086"/>
                <a:ext cx="2045478" cy="794387"/>
              </a:xfrm>
              <a:custGeom>
                <a:avLst/>
                <a:gdLst>
                  <a:gd name="connsiteX0" fmla="*/ 0 w 914041"/>
                  <a:gd name="connsiteY0" fmla="*/ 58042 h 580416"/>
                  <a:gd name="connsiteX1" fmla="*/ 58042 w 914041"/>
                  <a:gd name="connsiteY1" fmla="*/ 0 h 580416"/>
                  <a:gd name="connsiteX2" fmla="*/ 855999 w 914041"/>
                  <a:gd name="connsiteY2" fmla="*/ 0 h 580416"/>
                  <a:gd name="connsiteX3" fmla="*/ 914041 w 914041"/>
                  <a:gd name="connsiteY3" fmla="*/ 58042 h 580416"/>
                  <a:gd name="connsiteX4" fmla="*/ 914041 w 914041"/>
                  <a:gd name="connsiteY4" fmla="*/ 522374 h 580416"/>
                  <a:gd name="connsiteX5" fmla="*/ 855999 w 914041"/>
                  <a:gd name="connsiteY5" fmla="*/ 580416 h 580416"/>
                  <a:gd name="connsiteX6" fmla="*/ 58042 w 914041"/>
                  <a:gd name="connsiteY6" fmla="*/ 580416 h 580416"/>
                  <a:gd name="connsiteX7" fmla="*/ 0 w 914041"/>
                  <a:gd name="connsiteY7" fmla="*/ 522374 h 580416"/>
                  <a:gd name="connsiteX8" fmla="*/ 0 w 914041"/>
                  <a:gd name="connsiteY8" fmla="*/ 58042 h 580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4041" h="580416">
                    <a:moveTo>
                      <a:pt x="0" y="58042"/>
                    </a:moveTo>
                    <a:cubicBezTo>
                      <a:pt x="0" y="25986"/>
                      <a:pt x="25986" y="0"/>
                      <a:pt x="58042" y="0"/>
                    </a:cubicBezTo>
                    <a:lnTo>
                      <a:pt x="855999" y="0"/>
                    </a:lnTo>
                    <a:cubicBezTo>
                      <a:pt x="888055" y="0"/>
                      <a:pt x="914041" y="25986"/>
                      <a:pt x="914041" y="58042"/>
                    </a:cubicBezTo>
                    <a:lnTo>
                      <a:pt x="914041" y="522374"/>
                    </a:lnTo>
                    <a:cubicBezTo>
                      <a:pt x="914041" y="554430"/>
                      <a:pt x="888055" y="580416"/>
                      <a:pt x="855999" y="580416"/>
                    </a:cubicBezTo>
                    <a:lnTo>
                      <a:pt x="58042" y="580416"/>
                    </a:lnTo>
                    <a:cubicBezTo>
                      <a:pt x="25986" y="580416"/>
                      <a:pt x="0" y="554430"/>
                      <a:pt x="0" y="522374"/>
                    </a:cubicBezTo>
                    <a:lnTo>
                      <a:pt x="0" y="58042"/>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36050" tIns="36050" rIns="36050" bIns="36050" numCol="1" spcCol="1270" anchor="ctr" anchorCtr="0">
                <a:noAutofit/>
              </a:bodyPr>
              <a:lstStyle/>
              <a:p>
                <a:pPr lvl="0" algn="ctr" defTabSz="222250">
                  <a:lnSpc>
                    <a:spcPct val="90000"/>
                  </a:lnSpc>
                  <a:spcBef>
                    <a:spcPct val="0"/>
                  </a:spcBef>
                  <a:spcAft>
                    <a:spcPct val="35000"/>
                  </a:spcAft>
                </a:pPr>
                <a:r>
                  <a:rPr lang="es-ES" sz="2000" b="1" kern="1200" dirty="0" smtClean="0">
                    <a:latin typeface="Calibri" panose="020F0502020204030204" pitchFamily="34" charset="0"/>
                    <a:cs typeface="Calibri" panose="020F0502020204030204" pitchFamily="34" charset="0"/>
                  </a:rPr>
                  <a:t>Excelencia Académica</a:t>
                </a:r>
                <a:endParaRPr lang="es-ES" sz="2000" b="1" kern="1200" dirty="0">
                  <a:latin typeface="Calibri" panose="020F0502020204030204" pitchFamily="34" charset="0"/>
                  <a:cs typeface="Calibri" panose="020F0502020204030204" pitchFamily="34" charset="0"/>
                </a:endParaRPr>
              </a:p>
            </p:txBody>
          </p:sp>
        </p:grpSp>
        <p:grpSp>
          <p:nvGrpSpPr>
            <p:cNvPr id="37" name="36 Grupo"/>
            <p:cNvGrpSpPr/>
            <p:nvPr/>
          </p:nvGrpSpPr>
          <p:grpSpPr>
            <a:xfrm>
              <a:off x="821317" y="3857508"/>
              <a:ext cx="2042132" cy="682649"/>
              <a:chOff x="1482967" y="4130509"/>
              <a:chExt cx="2272754" cy="1122119"/>
            </a:xfrm>
          </p:grpSpPr>
          <p:sp>
            <p:nvSpPr>
              <p:cNvPr id="21" name="20 Rectángulo redondeado"/>
              <p:cNvSpPr/>
              <p:nvPr/>
            </p:nvSpPr>
            <p:spPr>
              <a:xfrm>
                <a:off x="1482967" y="4130509"/>
                <a:ext cx="2272754" cy="990070"/>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21 Forma libre"/>
              <p:cNvSpPr/>
              <p:nvPr/>
            </p:nvSpPr>
            <p:spPr>
              <a:xfrm>
                <a:off x="1710243" y="4458238"/>
                <a:ext cx="2045478" cy="794390"/>
              </a:xfrm>
              <a:custGeom>
                <a:avLst/>
                <a:gdLst>
                  <a:gd name="connsiteX0" fmla="*/ 0 w 914041"/>
                  <a:gd name="connsiteY0" fmla="*/ 58042 h 580416"/>
                  <a:gd name="connsiteX1" fmla="*/ 58042 w 914041"/>
                  <a:gd name="connsiteY1" fmla="*/ 0 h 580416"/>
                  <a:gd name="connsiteX2" fmla="*/ 855999 w 914041"/>
                  <a:gd name="connsiteY2" fmla="*/ 0 h 580416"/>
                  <a:gd name="connsiteX3" fmla="*/ 914041 w 914041"/>
                  <a:gd name="connsiteY3" fmla="*/ 58042 h 580416"/>
                  <a:gd name="connsiteX4" fmla="*/ 914041 w 914041"/>
                  <a:gd name="connsiteY4" fmla="*/ 522374 h 580416"/>
                  <a:gd name="connsiteX5" fmla="*/ 855999 w 914041"/>
                  <a:gd name="connsiteY5" fmla="*/ 580416 h 580416"/>
                  <a:gd name="connsiteX6" fmla="*/ 58042 w 914041"/>
                  <a:gd name="connsiteY6" fmla="*/ 580416 h 580416"/>
                  <a:gd name="connsiteX7" fmla="*/ 0 w 914041"/>
                  <a:gd name="connsiteY7" fmla="*/ 522374 h 580416"/>
                  <a:gd name="connsiteX8" fmla="*/ 0 w 914041"/>
                  <a:gd name="connsiteY8" fmla="*/ 58042 h 580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4041" h="580416">
                    <a:moveTo>
                      <a:pt x="0" y="58042"/>
                    </a:moveTo>
                    <a:cubicBezTo>
                      <a:pt x="0" y="25986"/>
                      <a:pt x="25986" y="0"/>
                      <a:pt x="58042" y="0"/>
                    </a:cubicBezTo>
                    <a:lnTo>
                      <a:pt x="855999" y="0"/>
                    </a:lnTo>
                    <a:cubicBezTo>
                      <a:pt x="888055" y="0"/>
                      <a:pt x="914041" y="25986"/>
                      <a:pt x="914041" y="58042"/>
                    </a:cubicBezTo>
                    <a:lnTo>
                      <a:pt x="914041" y="522374"/>
                    </a:lnTo>
                    <a:cubicBezTo>
                      <a:pt x="914041" y="554430"/>
                      <a:pt x="888055" y="580416"/>
                      <a:pt x="855999" y="580416"/>
                    </a:cubicBezTo>
                    <a:lnTo>
                      <a:pt x="58042" y="580416"/>
                    </a:lnTo>
                    <a:cubicBezTo>
                      <a:pt x="25986" y="580416"/>
                      <a:pt x="0" y="554430"/>
                      <a:pt x="0" y="522374"/>
                    </a:cubicBezTo>
                    <a:lnTo>
                      <a:pt x="0" y="58042"/>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36050" tIns="36050" rIns="36050" bIns="36050" numCol="1" spcCol="1270" anchor="ctr" anchorCtr="0">
                <a:noAutofit/>
              </a:bodyPr>
              <a:lstStyle/>
              <a:p>
                <a:pPr lvl="0" algn="ctr" defTabSz="222250">
                  <a:lnSpc>
                    <a:spcPct val="90000"/>
                  </a:lnSpc>
                  <a:spcBef>
                    <a:spcPct val="0"/>
                  </a:spcBef>
                  <a:spcAft>
                    <a:spcPct val="35000"/>
                  </a:spcAft>
                </a:pPr>
                <a:r>
                  <a:rPr lang="es-ES" sz="2000" b="1" kern="1200" dirty="0" smtClean="0">
                    <a:latin typeface="Calibri" panose="020F0502020204030204" pitchFamily="34" charset="0"/>
                    <a:cs typeface="Calibri" panose="020F0502020204030204" pitchFamily="34" charset="0"/>
                  </a:rPr>
                  <a:t>Renovación Curricular</a:t>
                </a:r>
                <a:endParaRPr lang="es-ES" sz="2000" b="1" kern="1200" dirty="0">
                  <a:latin typeface="Calibri" panose="020F0502020204030204" pitchFamily="34" charset="0"/>
                  <a:cs typeface="Calibri" panose="020F0502020204030204" pitchFamily="34" charset="0"/>
                </a:endParaRPr>
              </a:p>
            </p:txBody>
          </p:sp>
        </p:grpSp>
        <p:grpSp>
          <p:nvGrpSpPr>
            <p:cNvPr id="39" name="38 Grupo"/>
            <p:cNvGrpSpPr/>
            <p:nvPr/>
          </p:nvGrpSpPr>
          <p:grpSpPr>
            <a:xfrm>
              <a:off x="732948" y="5009636"/>
              <a:ext cx="2130501" cy="1150490"/>
              <a:chOff x="1418390" y="4932281"/>
              <a:chExt cx="2371103" cy="1478572"/>
            </a:xfrm>
          </p:grpSpPr>
          <p:sp>
            <p:nvSpPr>
              <p:cNvPr id="23" name="22 Rectángulo redondeado"/>
              <p:cNvSpPr/>
              <p:nvPr/>
            </p:nvSpPr>
            <p:spPr>
              <a:xfrm>
                <a:off x="1418390" y="4932281"/>
                <a:ext cx="2371103" cy="1346521"/>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23 Forma libre"/>
              <p:cNvSpPr/>
              <p:nvPr/>
            </p:nvSpPr>
            <p:spPr>
              <a:xfrm>
                <a:off x="1578671" y="5274773"/>
                <a:ext cx="2177050" cy="1136080"/>
              </a:xfrm>
              <a:custGeom>
                <a:avLst/>
                <a:gdLst>
                  <a:gd name="connsiteX0" fmla="*/ 0 w 914041"/>
                  <a:gd name="connsiteY0" fmla="*/ 58042 h 580416"/>
                  <a:gd name="connsiteX1" fmla="*/ 58042 w 914041"/>
                  <a:gd name="connsiteY1" fmla="*/ 0 h 580416"/>
                  <a:gd name="connsiteX2" fmla="*/ 855999 w 914041"/>
                  <a:gd name="connsiteY2" fmla="*/ 0 h 580416"/>
                  <a:gd name="connsiteX3" fmla="*/ 914041 w 914041"/>
                  <a:gd name="connsiteY3" fmla="*/ 58042 h 580416"/>
                  <a:gd name="connsiteX4" fmla="*/ 914041 w 914041"/>
                  <a:gd name="connsiteY4" fmla="*/ 522374 h 580416"/>
                  <a:gd name="connsiteX5" fmla="*/ 855999 w 914041"/>
                  <a:gd name="connsiteY5" fmla="*/ 580416 h 580416"/>
                  <a:gd name="connsiteX6" fmla="*/ 58042 w 914041"/>
                  <a:gd name="connsiteY6" fmla="*/ 580416 h 580416"/>
                  <a:gd name="connsiteX7" fmla="*/ 0 w 914041"/>
                  <a:gd name="connsiteY7" fmla="*/ 522374 h 580416"/>
                  <a:gd name="connsiteX8" fmla="*/ 0 w 914041"/>
                  <a:gd name="connsiteY8" fmla="*/ 58042 h 580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4041" h="580416">
                    <a:moveTo>
                      <a:pt x="0" y="58042"/>
                    </a:moveTo>
                    <a:cubicBezTo>
                      <a:pt x="0" y="25986"/>
                      <a:pt x="25986" y="0"/>
                      <a:pt x="58042" y="0"/>
                    </a:cubicBezTo>
                    <a:lnTo>
                      <a:pt x="855999" y="0"/>
                    </a:lnTo>
                    <a:cubicBezTo>
                      <a:pt x="888055" y="0"/>
                      <a:pt x="914041" y="25986"/>
                      <a:pt x="914041" y="58042"/>
                    </a:cubicBezTo>
                    <a:lnTo>
                      <a:pt x="914041" y="522374"/>
                    </a:lnTo>
                    <a:cubicBezTo>
                      <a:pt x="914041" y="554430"/>
                      <a:pt x="888055" y="580416"/>
                      <a:pt x="855999" y="580416"/>
                    </a:cubicBezTo>
                    <a:lnTo>
                      <a:pt x="58042" y="580416"/>
                    </a:lnTo>
                    <a:cubicBezTo>
                      <a:pt x="25986" y="580416"/>
                      <a:pt x="0" y="554430"/>
                      <a:pt x="0" y="522374"/>
                    </a:cubicBezTo>
                    <a:lnTo>
                      <a:pt x="0" y="58042"/>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36050" tIns="36050" rIns="36050" bIns="36050" numCol="1" spcCol="1270" anchor="ctr" anchorCtr="0">
                <a:noAutofit/>
              </a:bodyPr>
              <a:lstStyle/>
              <a:p>
                <a:pPr lvl="0" algn="ctr" defTabSz="222250">
                  <a:lnSpc>
                    <a:spcPct val="90000"/>
                  </a:lnSpc>
                  <a:spcBef>
                    <a:spcPct val="0"/>
                  </a:spcBef>
                  <a:spcAft>
                    <a:spcPct val="35000"/>
                  </a:spcAft>
                </a:pPr>
                <a:r>
                  <a:rPr lang="es-ES" sz="2000" b="1" kern="1200" dirty="0" smtClean="0">
                    <a:latin typeface="Calibri" panose="020F0502020204030204" pitchFamily="34" charset="0"/>
                    <a:cs typeface="Calibri" panose="020F0502020204030204" pitchFamily="34" charset="0"/>
                  </a:rPr>
                  <a:t>Orientada al Desarrollo de Competencias</a:t>
                </a:r>
                <a:endParaRPr lang="es-ES" sz="2000" b="1" kern="1200" dirty="0">
                  <a:latin typeface="Calibri" panose="020F0502020204030204" pitchFamily="34" charset="0"/>
                  <a:cs typeface="Calibri" panose="020F0502020204030204" pitchFamily="34" charset="0"/>
                </a:endParaRPr>
              </a:p>
            </p:txBody>
          </p:sp>
        </p:grpSp>
        <p:grpSp>
          <p:nvGrpSpPr>
            <p:cNvPr id="38" name="37 Grupo"/>
            <p:cNvGrpSpPr/>
            <p:nvPr/>
          </p:nvGrpSpPr>
          <p:grpSpPr>
            <a:xfrm>
              <a:off x="3131840" y="3857508"/>
              <a:ext cx="2363603" cy="682649"/>
              <a:chOff x="3982996" y="4130509"/>
              <a:chExt cx="2272753" cy="1122119"/>
            </a:xfrm>
          </p:grpSpPr>
          <p:sp>
            <p:nvSpPr>
              <p:cNvPr id="25" name="24 Rectángulo redondeado"/>
              <p:cNvSpPr/>
              <p:nvPr/>
            </p:nvSpPr>
            <p:spPr>
              <a:xfrm>
                <a:off x="3982996" y="4130509"/>
                <a:ext cx="2228316" cy="990070"/>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6" name="25 Forma libre"/>
              <p:cNvSpPr/>
              <p:nvPr/>
            </p:nvSpPr>
            <p:spPr>
              <a:xfrm>
                <a:off x="4210271" y="4458238"/>
                <a:ext cx="2045478" cy="794390"/>
              </a:xfrm>
              <a:custGeom>
                <a:avLst/>
                <a:gdLst>
                  <a:gd name="connsiteX0" fmla="*/ 0 w 914041"/>
                  <a:gd name="connsiteY0" fmla="*/ 58042 h 580416"/>
                  <a:gd name="connsiteX1" fmla="*/ 58042 w 914041"/>
                  <a:gd name="connsiteY1" fmla="*/ 0 h 580416"/>
                  <a:gd name="connsiteX2" fmla="*/ 855999 w 914041"/>
                  <a:gd name="connsiteY2" fmla="*/ 0 h 580416"/>
                  <a:gd name="connsiteX3" fmla="*/ 914041 w 914041"/>
                  <a:gd name="connsiteY3" fmla="*/ 58042 h 580416"/>
                  <a:gd name="connsiteX4" fmla="*/ 914041 w 914041"/>
                  <a:gd name="connsiteY4" fmla="*/ 522374 h 580416"/>
                  <a:gd name="connsiteX5" fmla="*/ 855999 w 914041"/>
                  <a:gd name="connsiteY5" fmla="*/ 580416 h 580416"/>
                  <a:gd name="connsiteX6" fmla="*/ 58042 w 914041"/>
                  <a:gd name="connsiteY6" fmla="*/ 580416 h 580416"/>
                  <a:gd name="connsiteX7" fmla="*/ 0 w 914041"/>
                  <a:gd name="connsiteY7" fmla="*/ 522374 h 580416"/>
                  <a:gd name="connsiteX8" fmla="*/ 0 w 914041"/>
                  <a:gd name="connsiteY8" fmla="*/ 58042 h 580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4041" h="580416">
                    <a:moveTo>
                      <a:pt x="0" y="58042"/>
                    </a:moveTo>
                    <a:cubicBezTo>
                      <a:pt x="0" y="25986"/>
                      <a:pt x="25986" y="0"/>
                      <a:pt x="58042" y="0"/>
                    </a:cubicBezTo>
                    <a:lnTo>
                      <a:pt x="855999" y="0"/>
                    </a:lnTo>
                    <a:cubicBezTo>
                      <a:pt x="888055" y="0"/>
                      <a:pt x="914041" y="25986"/>
                      <a:pt x="914041" y="58042"/>
                    </a:cubicBezTo>
                    <a:lnTo>
                      <a:pt x="914041" y="522374"/>
                    </a:lnTo>
                    <a:cubicBezTo>
                      <a:pt x="914041" y="554430"/>
                      <a:pt x="888055" y="580416"/>
                      <a:pt x="855999" y="580416"/>
                    </a:cubicBezTo>
                    <a:lnTo>
                      <a:pt x="58042" y="580416"/>
                    </a:lnTo>
                    <a:cubicBezTo>
                      <a:pt x="25986" y="580416"/>
                      <a:pt x="0" y="554430"/>
                      <a:pt x="0" y="522374"/>
                    </a:cubicBezTo>
                    <a:lnTo>
                      <a:pt x="0" y="58042"/>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36050" tIns="36050" rIns="36050" bIns="36050" numCol="1" spcCol="1270" anchor="ctr" anchorCtr="0">
                <a:noAutofit/>
              </a:bodyPr>
              <a:lstStyle/>
              <a:p>
                <a:pPr lvl="0" algn="ctr" defTabSz="222250">
                  <a:lnSpc>
                    <a:spcPct val="90000"/>
                  </a:lnSpc>
                  <a:spcBef>
                    <a:spcPct val="0"/>
                  </a:spcBef>
                  <a:spcAft>
                    <a:spcPct val="35000"/>
                  </a:spcAft>
                </a:pPr>
                <a:r>
                  <a:rPr lang="es-ES" sz="2000" b="1" kern="1200" dirty="0" smtClean="0">
                    <a:latin typeface="Calibri" panose="020F0502020204030204" pitchFamily="34" charset="0"/>
                    <a:cs typeface="Calibri" panose="020F0502020204030204" pitchFamily="34" charset="0"/>
                  </a:rPr>
                  <a:t>Formación Integral </a:t>
                </a:r>
                <a:endParaRPr lang="es-ES" sz="2000" b="1" kern="1200" dirty="0">
                  <a:latin typeface="Calibri" panose="020F0502020204030204" pitchFamily="34" charset="0"/>
                  <a:cs typeface="Calibri" panose="020F0502020204030204" pitchFamily="34" charset="0"/>
                </a:endParaRPr>
              </a:p>
            </p:txBody>
          </p:sp>
        </p:grpSp>
        <p:grpSp>
          <p:nvGrpSpPr>
            <p:cNvPr id="40" name="39 Grupo"/>
            <p:cNvGrpSpPr/>
            <p:nvPr/>
          </p:nvGrpSpPr>
          <p:grpSpPr>
            <a:xfrm>
              <a:off x="3037202" y="4874308"/>
              <a:ext cx="2886543" cy="1491383"/>
              <a:chOff x="3904004" y="5008902"/>
              <a:chExt cx="2409395" cy="1401952"/>
            </a:xfrm>
          </p:grpSpPr>
          <p:sp>
            <p:nvSpPr>
              <p:cNvPr id="27" name="26 Rectángulo redondeado"/>
              <p:cNvSpPr/>
              <p:nvPr/>
            </p:nvSpPr>
            <p:spPr>
              <a:xfrm>
                <a:off x="3904004" y="5008902"/>
                <a:ext cx="2409395" cy="1269900"/>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27 Forma libre"/>
              <p:cNvSpPr/>
              <p:nvPr/>
            </p:nvSpPr>
            <p:spPr>
              <a:xfrm>
                <a:off x="4024214" y="5207135"/>
                <a:ext cx="2289183" cy="1203719"/>
              </a:xfrm>
              <a:custGeom>
                <a:avLst/>
                <a:gdLst>
                  <a:gd name="connsiteX0" fmla="*/ 0 w 914041"/>
                  <a:gd name="connsiteY0" fmla="*/ 58042 h 580416"/>
                  <a:gd name="connsiteX1" fmla="*/ 58042 w 914041"/>
                  <a:gd name="connsiteY1" fmla="*/ 0 h 580416"/>
                  <a:gd name="connsiteX2" fmla="*/ 855999 w 914041"/>
                  <a:gd name="connsiteY2" fmla="*/ 0 h 580416"/>
                  <a:gd name="connsiteX3" fmla="*/ 914041 w 914041"/>
                  <a:gd name="connsiteY3" fmla="*/ 58042 h 580416"/>
                  <a:gd name="connsiteX4" fmla="*/ 914041 w 914041"/>
                  <a:gd name="connsiteY4" fmla="*/ 522374 h 580416"/>
                  <a:gd name="connsiteX5" fmla="*/ 855999 w 914041"/>
                  <a:gd name="connsiteY5" fmla="*/ 580416 h 580416"/>
                  <a:gd name="connsiteX6" fmla="*/ 58042 w 914041"/>
                  <a:gd name="connsiteY6" fmla="*/ 580416 h 580416"/>
                  <a:gd name="connsiteX7" fmla="*/ 0 w 914041"/>
                  <a:gd name="connsiteY7" fmla="*/ 522374 h 580416"/>
                  <a:gd name="connsiteX8" fmla="*/ 0 w 914041"/>
                  <a:gd name="connsiteY8" fmla="*/ 58042 h 580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4041" h="580416">
                    <a:moveTo>
                      <a:pt x="0" y="58042"/>
                    </a:moveTo>
                    <a:cubicBezTo>
                      <a:pt x="0" y="25986"/>
                      <a:pt x="25986" y="0"/>
                      <a:pt x="58042" y="0"/>
                    </a:cubicBezTo>
                    <a:lnTo>
                      <a:pt x="855999" y="0"/>
                    </a:lnTo>
                    <a:cubicBezTo>
                      <a:pt x="888055" y="0"/>
                      <a:pt x="914041" y="25986"/>
                      <a:pt x="914041" y="58042"/>
                    </a:cubicBezTo>
                    <a:lnTo>
                      <a:pt x="914041" y="522374"/>
                    </a:lnTo>
                    <a:cubicBezTo>
                      <a:pt x="914041" y="554430"/>
                      <a:pt x="888055" y="580416"/>
                      <a:pt x="855999" y="580416"/>
                    </a:cubicBezTo>
                    <a:lnTo>
                      <a:pt x="58042" y="580416"/>
                    </a:lnTo>
                    <a:cubicBezTo>
                      <a:pt x="25986" y="580416"/>
                      <a:pt x="0" y="554430"/>
                      <a:pt x="0" y="522374"/>
                    </a:cubicBezTo>
                    <a:lnTo>
                      <a:pt x="0" y="58042"/>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36050" tIns="36050" rIns="36050" bIns="36050" numCol="1" spcCol="1270" anchor="ctr" anchorCtr="0">
                <a:noAutofit/>
              </a:bodyPr>
              <a:lstStyle/>
              <a:p>
                <a:pPr lvl="0" algn="ctr" defTabSz="222250">
                  <a:lnSpc>
                    <a:spcPct val="90000"/>
                  </a:lnSpc>
                  <a:spcBef>
                    <a:spcPct val="0"/>
                  </a:spcBef>
                  <a:spcAft>
                    <a:spcPct val="35000"/>
                  </a:spcAft>
                </a:pPr>
                <a:r>
                  <a:rPr lang="es-VE" sz="2000" b="1" kern="1200" dirty="0" smtClean="0">
                    <a:solidFill>
                      <a:schemeClr val="tx1"/>
                    </a:solidFill>
                    <a:latin typeface="Calibri" panose="020F0502020204030204" pitchFamily="34" charset="0"/>
                    <a:cs typeface="Calibri" panose="020F0502020204030204" pitchFamily="34" charset="0"/>
                  </a:rPr>
                  <a:t>Formar profesionales honestos, competentes, conscientes, solidarios y comprometidos con el desarrollo sustentable</a:t>
                </a:r>
                <a:endParaRPr lang="es-VE" sz="2000" b="1" kern="1200" dirty="0">
                  <a:solidFill>
                    <a:schemeClr val="tx1"/>
                  </a:solidFill>
                  <a:latin typeface="Calibri" panose="020F0502020204030204" pitchFamily="34" charset="0"/>
                  <a:cs typeface="Calibri" panose="020F0502020204030204" pitchFamily="34" charset="0"/>
                </a:endParaRPr>
              </a:p>
            </p:txBody>
          </p:sp>
        </p:grpSp>
        <p:grpSp>
          <p:nvGrpSpPr>
            <p:cNvPr id="44" name="43 Grupo"/>
            <p:cNvGrpSpPr/>
            <p:nvPr/>
          </p:nvGrpSpPr>
          <p:grpSpPr>
            <a:xfrm>
              <a:off x="5449230" y="2634430"/>
              <a:ext cx="2866216" cy="763265"/>
              <a:chOff x="5860831" y="2246377"/>
              <a:chExt cx="3031649" cy="1254632"/>
            </a:xfrm>
          </p:grpSpPr>
          <p:sp>
            <p:nvSpPr>
              <p:cNvPr id="29" name="28 Rectángulo redondeado"/>
              <p:cNvSpPr/>
              <p:nvPr/>
            </p:nvSpPr>
            <p:spPr>
              <a:xfrm>
                <a:off x="5860831" y="2246377"/>
                <a:ext cx="3031649" cy="1254630"/>
              </a:xfrm>
              <a:prstGeom prst="roundRect">
                <a:avLst>
                  <a:gd name="adj" fmla="val 10000"/>
                </a:avLst>
              </a:prstGeom>
              <a:solidFill>
                <a:srgbClr val="00808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0" name="29 Forma libre"/>
              <p:cNvSpPr/>
              <p:nvPr/>
            </p:nvSpPr>
            <p:spPr>
              <a:xfrm>
                <a:off x="6163995" y="2574567"/>
                <a:ext cx="2728485" cy="926442"/>
              </a:xfrm>
              <a:custGeom>
                <a:avLst/>
                <a:gdLst>
                  <a:gd name="connsiteX0" fmla="*/ 0 w 914041"/>
                  <a:gd name="connsiteY0" fmla="*/ 58042 h 580416"/>
                  <a:gd name="connsiteX1" fmla="*/ 58042 w 914041"/>
                  <a:gd name="connsiteY1" fmla="*/ 0 h 580416"/>
                  <a:gd name="connsiteX2" fmla="*/ 855999 w 914041"/>
                  <a:gd name="connsiteY2" fmla="*/ 0 h 580416"/>
                  <a:gd name="connsiteX3" fmla="*/ 914041 w 914041"/>
                  <a:gd name="connsiteY3" fmla="*/ 58042 h 580416"/>
                  <a:gd name="connsiteX4" fmla="*/ 914041 w 914041"/>
                  <a:gd name="connsiteY4" fmla="*/ 522374 h 580416"/>
                  <a:gd name="connsiteX5" fmla="*/ 855999 w 914041"/>
                  <a:gd name="connsiteY5" fmla="*/ 580416 h 580416"/>
                  <a:gd name="connsiteX6" fmla="*/ 58042 w 914041"/>
                  <a:gd name="connsiteY6" fmla="*/ 580416 h 580416"/>
                  <a:gd name="connsiteX7" fmla="*/ 0 w 914041"/>
                  <a:gd name="connsiteY7" fmla="*/ 522374 h 580416"/>
                  <a:gd name="connsiteX8" fmla="*/ 0 w 914041"/>
                  <a:gd name="connsiteY8" fmla="*/ 58042 h 580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4041" h="580416">
                    <a:moveTo>
                      <a:pt x="0" y="58042"/>
                    </a:moveTo>
                    <a:cubicBezTo>
                      <a:pt x="0" y="25986"/>
                      <a:pt x="25986" y="0"/>
                      <a:pt x="58042" y="0"/>
                    </a:cubicBezTo>
                    <a:lnTo>
                      <a:pt x="855999" y="0"/>
                    </a:lnTo>
                    <a:cubicBezTo>
                      <a:pt x="888055" y="0"/>
                      <a:pt x="914041" y="25986"/>
                      <a:pt x="914041" y="58042"/>
                    </a:cubicBezTo>
                    <a:lnTo>
                      <a:pt x="914041" y="522374"/>
                    </a:lnTo>
                    <a:cubicBezTo>
                      <a:pt x="914041" y="554430"/>
                      <a:pt x="888055" y="580416"/>
                      <a:pt x="855999" y="580416"/>
                    </a:cubicBezTo>
                    <a:lnTo>
                      <a:pt x="58042" y="580416"/>
                    </a:lnTo>
                    <a:cubicBezTo>
                      <a:pt x="25986" y="580416"/>
                      <a:pt x="0" y="554430"/>
                      <a:pt x="0" y="522374"/>
                    </a:cubicBezTo>
                    <a:lnTo>
                      <a:pt x="0" y="58042"/>
                    </a:lnTo>
                    <a:close/>
                  </a:path>
                </a:pathLst>
              </a:custGeom>
              <a:ln>
                <a:solidFill>
                  <a:srgbClr val="008080"/>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36050" tIns="36050" rIns="36050" bIns="36050" numCol="1" spcCol="1270" anchor="ctr" anchorCtr="0">
                <a:noAutofit/>
              </a:bodyPr>
              <a:lstStyle/>
              <a:p>
                <a:pPr lvl="0" algn="ctr" defTabSz="222250">
                  <a:lnSpc>
                    <a:spcPct val="90000"/>
                  </a:lnSpc>
                  <a:spcBef>
                    <a:spcPct val="0"/>
                  </a:spcBef>
                  <a:spcAft>
                    <a:spcPct val="35000"/>
                  </a:spcAft>
                </a:pPr>
                <a:r>
                  <a:rPr lang="es-ES" sz="2000" b="1" kern="1200" dirty="0" smtClean="0">
                    <a:latin typeface="Calibri" panose="020F0502020204030204" pitchFamily="34" charset="0"/>
                    <a:cs typeface="Calibri" panose="020F0502020204030204" pitchFamily="34" charset="0"/>
                  </a:rPr>
                  <a:t>Sustentabilidad Ambiental</a:t>
                </a:r>
                <a:endParaRPr lang="es-ES" sz="2000" b="1" kern="1200" dirty="0">
                  <a:latin typeface="Calibri" panose="020F0502020204030204" pitchFamily="34" charset="0"/>
                  <a:cs typeface="Calibri" panose="020F0502020204030204" pitchFamily="34" charset="0"/>
                </a:endParaRPr>
              </a:p>
            </p:txBody>
          </p:sp>
        </p:grpSp>
        <p:sp>
          <p:nvSpPr>
            <p:cNvPr id="31" name="30 Rectángulo redondeado"/>
            <p:cNvSpPr/>
            <p:nvPr/>
          </p:nvSpPr>
          <p:spPr>
            <a:xfrm>
              <a:off x="6037746" y="3785500"/>
              <a:ext cx="2521447" cy="2664296"/>
            </a:xfrm>
            <a:prstGeom prst="roundRect">
              <a:avLst>
                <a:gd name="adj" fmla="val 10000"/>
              </a:avLst>
            </a:prstGeom>
            <a:solidFill>
              <a:srgbClr val="00808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2" name="31 Forma libre"/>
            <p:cNvSpPr/>
            <p:nvPr/>
          </p:nvSpPr>
          <p:spPr>
            <a:xfrm>
              <a:off x="6277565" y="4170363"/>
              <a:ext cx="2281629" cy="2295699"/>
            </a:xfrm>
            <a:custGeom>
              <a:avLst/>
              <a:gdLst>
                <a:gd name="connsiteX0" fmla="*/ 0 w 914041"/>
                <a:gd name="connsiteY0" fmla="*/ 58042 h 580416"/>
                <a:gd name="connsiteX1" fmla="*/ 58042 w 914041"/>
                <a:gd name="connsiteY1" fmla="*/ 0 h 580416"/>
                <a:gd name="connsiteX2" fmla="*/ 855999 w 914041"/>
                <a:gd name="connsiteY2" fmla="*/ 0 h 580416"/>
                <a:gd name="connsiteX3" fmla="*/ 914041 w 914041"/>
                <a:gd name="connsiteY3" fmla="*/ 58042 h 580416"/>
                <a:gd name="connsiteX4" fmla="*/ 914041 w 914041"/>
                <a:gd name="connsiteY4" fmla="*/ 522374 h 580416"/>
                <a:gd name="connsiteX5" fmla="*/ 855999 w 914041"/>
                <a:gd name="connsiteY5" fmla="*/ 580416 h 580416"/>
                <a:gd name="connsiteX6" fmla="*/ 58042 w 914041"/>
                <a:gd name="connsiteY6" fmla="*/ 580416 h 580416"/>
                <a:gd name="connsiteX7" fmla="*/ 0 w 914041"/>
                <a:gd name="connsiteY7" fmla="*/ 522374 h 580416"/>
                <a:gd name="connsiteX8" fmla="*/ 0 w 914041"/>
                <a:gd name="connsiteY8" fmla="*/ 58042 h 580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4041" h="580416">
                  <a:moveTo>
                    <a:pt x="0" y="58042"/>
                  </a:moveTo>
                  <a:cubicBezTo>
                    <a:pt x="0" y="25986"/>
                    <a:pt x="25986" y="0"/>
                    <a:pt x="58042" y="0"/>
                  </a:cubicBezTo>
                  <a:lnTo>
                    <a:pt x="855999" y="0"/>
                  </a:lnTo>
                  <a:cubicBezTo>
                    <a:pt x="888055" y="0"/>
                    <a:pt x="914041" y="25986"/>
                    <a:pt x="914041" y="58042"/>
                  </a:cubicBezTo>
                  <a:lnTo>
                    <a:pt x="914041" y="522374"/>
                  </a:lnTo>
                  <a:cubicBezTo>
                    <a:pt x="914041" y="554430"/>
                    <a:pt x="888055" y="580416"/>
                    <a:pt x="855999" y="580416"/>
                  </a:cubicBezTo>
                  <a:lnTo>
                    <a:pt x="58042" y="580416"/>
                  </a:lnTo>
                  <a:cubicBezTo>
                    <a:pt x="25986" y="580416"/>
                    <a:pt x="0" y="554430"/>
                    <a:pt x="0" y="522374"/>
                  </a:cubicBezTo>
                  <a:lnTo>
                    <a:pt x="0" y="58042"/>
                  </a:lnTo>
                  <a:close/>
                </a:path>
              </a:pathLst>
            </a:custGeom>
            <a:ln>
              <a:solidFill>
                <a:srgbClr val="008080"/>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36050" tIns="36050" rIns="36050" bIns="36050" numCol="1" spcCol="1270" anchor="ctr" anchorCtr="0">
              <a:noAutofit/>
            </a:bodyPr>
            <a:lstStyle/>
            <a:p>
              <a:pPr lvl="0" algn="ctr" defTabSz="222250">
                <a:lnSpc>
                  <a:spcPct val="90000"/>
                </a:lnSpc>
                <a:spcBef>
                  <a:spcPct val="0"/>
                </a:spcBef>
                <a:spcAft>
                  <a:spcPct val="35000"/>
                </a:spcAft>
              </a:pPr>
              <a:r>
                <a:rPr lang="es-VE" sz="2000" b="1" kern="1200" dirty="0" smtClean="0">
                  <a:solidFill>
                    <a:schemeClr val="tx1"/>
                  </a:solidFill>
                  <a:latin typeface="Calibri" panose="020F0502020204030204" pitchFamily="34" charset="0"/>
                  <a:cs typeface="Calibri" panose="020F0502020204030204" pitchFamily="34" charset="0"/>
                </a:rPr>
                <a:t>Desarrollar una universidad sustentable, que contribuya a la transformación hacia una sociedad responsable ambientalmente.</a:t>
              </a:r>
              <a:endParaRPr lang="es-ES" sz="2000" b="1" kern="1200" dirty="0">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3246972235"/>
      </p:ext>
    </p:extLst>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51 Grupo"/>
          <p:cNvGrpSpPr/>
          <p:nvPr/>
        </p:nvGrpSpPr>
        <p:grpSpPr>
          <a:xfrm>
            <a:off x="2699792" y="124319"/>
            <a:ext cx="3816424" cy="1013422"/>
            <a:chOff x="2645822" y="1566454"/>
            <a:chExt cx="3965001" cy="926442"/>
          </a:xfrm>
        </p:grpSpPr>
        <p:sp>
          <p:nvSpPr>
            <p:cNvPr id="53" name="52 Rectángulo redondeado"/>
            <p:cNvSpPr/>
            <p:nvPr/>
          </p:nvSpPr>
          <p:spPr>
            <a:xfrm>
              <a:off x="2645822" y="1566454"/>
              <a:ext cx="3965001" cy="926441"/>
            </a:xfrm>
            <a:prstGeom prst="roundRect">
              <a:avLst>
                <a:gd name="adj" fmla="val 10000"/>
              </a:avLst>
            </a:prstGeom>
            <a:solidFill>
              <a:schemeClr val="accent6">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4" name="53 Forma libre"/>
            <p:cNvSpPr/>
            <p:nvPr/>
          </p:nvSpPr>
          <p:spPr>
            <a:xfrm>
              <a:off x="3031057" y="1698506"/>
              <a:ext cx="3467121" cy="794390"/>
            </a:xfrm>
            <a:custGeom>
              <a:avLst/>
              <a:gdLst>
                <a:gd name="connsiteX0" fmla="*/ 0 w 914041"/>
                <a:gd name="connsiteY0" fmla="*/ 58042 h 580416"/>
                <a:gd name="connsiteX1" fmla="*/ 58042 w 914041"/>
                <a:gd name="connsiteY1" fmla="*/ 0 h 580416"/>
                <a:gd name="connsiteX2" fmla="*/ 855999 w 914041"/>
                <a:gd name="connsiteY2" fmla="*/ 0 h 580416"/>
                <a:gd name="connsiteX3" fmla="*/ 914041 w 914041"/>
                <a:gd name="connsiteY3" fmla="*/ 58042 h 580416"/>
                <a:gd name="connsiteX4" fmla="*/ 914041 w 914041"/>
                <a:gd name="connsiteY4" fmla="*/ 522374 h 580416"/>
                <a:gd name="connsiteX5" fmla="*/ 855999 w 914041"/>
                <a:gd name="connsiteY5" fmla="*/ 580416 h 580416"/>
                <a:gd name="connsiteX6" fmla="*/ 58042 w 914041"/>
                <a:gd name="connsiteY6" fmla="*/ 580416 h 580416"/>
                <a:gd name="connsiteX7" fmla="*/ 0 w 914041"/>
                <a:gd name="connsiteY7" fmla="*/ 522374 h 580416"/>
                <a:gd name="connsiteX8" fmla="*/ 0 w 914041"/>
                <a:gd name="connsiteY8" fmla="*/ 58042 h 580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4041" h="580416">
                  <a:moveTo>
                    <a:pt x="0" y="58042"/>
                  </a:moveTo>
                  <a:cubicBezTo>
                    <a:pt x="0" y="25986"/>
                    <a:pt x="25986" y="0"/>
                    <a:pt x="58042" y="0"/>
                  </a:cubicBezTo>
                  <a:lnTo>
                    <a:pt x="855999" y="0"/>
                  </a:lnTo>
                  <a:cubicBezTo>
                    <a:pt x="888055" y="0"/>
                    <a:pt x="914041" y="25986"/>
                    <a:pt x="914041" y="58042"/>
                  </a:cubicBezTo>
                  <a:lnTo>
                    <a:pt x="914041" y="522374"/>
                  </a:lnTo>
                  <a:cubicBezTo>
                    <a:pt x="914041" y="554430"/>
                    <a:pt x="888055" y="580416"/>
                    <a:pt x="855999" y="580416"/>
                  </a:cubicBezTo>
                  <a:lnTo>
                    <a:pt x="58042" y="580416"/>
                  </a:lnTo>
                  <a:cubicBezTo>
                    <a:pt x="25986" y="580416"/>
                    <a:pt x="0" y="554430"/>
                    <a:pt x="0" y="522374"/>
                  </a:cubicBezTo>
                  <a:lnTo>
                    <a:pt x="0" y="58042"/>
                  </a:lnTo>
                  <a:close/>
                </a:path>
              </a:pathLst>
            </a:custGeom>
            <a:ln>
              <a:solidFill>
                <a:schemeClr val="accent6">
                  <a:lumMod val="50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36050" tIns="36050" rIns="36050" bIns="36050" numCol="1" spcCol="1270" anchor="ctr" anchorCtr="0">
              <a:noAutofit/>
            </a:bodyPr>
            <a:lstStyle/>
            <a:p>
              <a:pPr lvl="0" algn="ctr" defTabSz="222250">
                <a:lnSpc>
                  <a:spcPct val="90000"/>
                </a:lnSpc>
                <a:spcBef>
                  <a:spcPct val="0"/>
                </a:spcBef>
                <a:spcAft>
                  <a:spcPct val="35000"/>
                </a:spcAft>
              </a:pPr>
              <a:r>
                <a:rPr lang="es-ES" sz="2400" b="1" kern="1200" dirty="0" smtClean="0">
                  <a:latin typeface="Calibri" panose="020F0502020204030204" pitchFamily="34" charset="0"/>
                  <a:cs typeface="Calibri" panose="020F0502020204030204" pitchFamily="34" charset="0"/>
                </a:rPr>
                <a:t>Vínculo Institucional</a:t>
              </a:r>
              <a:endParaRPr lang="es-ES" sz="2400" b="1" kern="1200" dirty="0">
                <a:latin typeface="Calibri" panose="020F0502020204030204" pitchFamily="34" charset="0"/>
                <a:cs typeface="Calibri" panose="020F0502020204030204" pitchFamily="34" charset="0"/>
              </a:endParaRPr>
            </a:p>
          </p:txBody>
        </p:sp>
      </p:grpSp>
      <p:grpSp>
        <p:nvGrpSpPr>
          <p:cNvPr id="55" name="54 Grupo"/>
          <p:cNvGrpSpPr/>
          <p:nvPr/>
        </p:nvGrpSpPr>
        <p:grpSpPr>
          <a:xfrm>
            <a:off x="1297788" y="1289475"/>
            <a:ext cx="2448272" cy="828000"/>
            <a:chOff x="2655292" y="3233988"/>
            <a:chExt cx="2448272" cy="926442"/>
          </a:xfrm>
        </p:grpSpPr>
        <p:sp>
          <p:nvSpPr>
            <p:cNvPr id="56" name="55 Rectángulo redondeado"/>
            <p:cNvSpPr/>
            <p:nvPr/>
          </p:nvSpPr>
          <p:spPr>
            <a:xfrm>
              <a:off x="2655292" y="3233988"/>
              <a:ext cx="2448272" cy="92644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7" name="56 Forma libre"/>
            <p:cNvSpPr/>
            <p:nvPr/>
          </p:nvSpPr>
          <p:spPr>
            <a:xfrm>
              <a:off x="3000705" y="3362852"/>
              <a:ext cx="2045478" cy="794390"/>
            </a:xfrm>
            <a:custGeom>
              <a:avLst/>
              <a:gdLst>
                <a:gd name="connsiteX0" fmla="*/ 0 w 914041"/>
                <a:gd name="connsiteY0" fmla="*/ 58042 h 580416"/>
                <a:gd name="connsiteX1" fmla="*/ 58042 w 914041"/>
                <a:gd name="connsiteY1" fmla="*/ 0 h 580416"/>
                <a:gd name="connsiteX2" fmla="*/ 855999 w 914041"/>
                <a:gd name="connsiteY2" fmla="*/ 0 h 580416"/>
                <a:gd name="connsiteX3" fmla="*/ 914041 w 914041"/>
                <a:gd name="connsiteY3" fmla="*/ 58042 h 580416"/>
                <a:gd name="connsiteX4" fmla="*/ 914041 w 914041"/>
                <a:gd name="connsiteY4" fmla="*/ 522374 h 580416"/>
                <a:gd name="connsiteX5" fmla="*/ 855999 w 914041"/>
                <a:gd name="connsiteY5" fmla="*/ 580416 h 580416"/>
                <a:gd name="connsiteX6" fmla="*/ 58042 w 914041"/>
                <a:gd name="connsiteY6" fmla="*/ 580416 h 580416"/>
                <a:gd name="connsiteX7" fmla="*/ 0 w 914041"/>
                <a:gd name="connsiteY7" fmla="*/ 522374 h 580416"/>
                <a:gd name="connsiteX8" fmla="*/ 0 w 914041"/>
                <a:gd name="connsiteY8" fmla="*/ 58042 h 580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4041" h="580416">
                  <a:moveTo>
                    <a:pt x="0" y="58042"/>
                  </a:moveTo>
                  <a:cubicBezTo>
                    <a:pt x="0" y="25986"/>
                    <a:pt x="25986" y="0"/>
                    <a:pt x="58042" y="0"/>
                  </a:cubicBezTo>
                  <a:lnTo>
                    <a:pt x="855999" y="0"/>
                  </a:lnTo>
                  <a:cubicBezTo>
                    <a:pt x="888055" y="0"/>
                    <a:pt x="914041" y="25986"/>
                    <a:pt x="914041" y="58042"/>
                  </a:cubicBezTo>
                  <a:lnTo>
                    <a:pt x="914041" y="522374"/>
                  </a:lnTo>
                  <a:cubicBezTo>
                    <a:pt x="914041" y="554430"/>
                    <a:pt x="888055" y="580416"/>
                    <a:pt x="855999" y="580416"/>
                  </a:cubicBezTo>
                  <a:lnTo>
                    <a:pt x="58042" y="580416"/>
                  </a:lnTo>
                  <a:cubicBezTo>
                    <a:pt x="25986" y="580416"/>
                    <a:pt x="0" y="554430"/>
                    <a:pt x="0" y="522374"/>
                  </a:cubicBezTo>
                  <a:lnTo>
                    <a:pt x="0" y="58042"/>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36050" tIns="36050" rIns="36050" bIns="36050" numCol="1" spcCol="1270" anchor="ctr" anchorCtr="0">
              <a:noAutofit/>
            </a:bodyPr>
            <a:lstStyle/>
            <a:p>
              <a:pPr lvl="0" algn="ctr" defTabSz="222250">
                <a:lnSpc>
                  <a:spcPct val="90000"/>
                </a:lnSpc>
                <a:spcBef>
                  <a:spcPct val="0"/>
                </a:spcBef>
                <a:spcAft>
                  <a:spcPct val="35000"/>
                </a:spcAft>
              </a:pPr>
              <a:r>
                <a:rPr lang="es-ES" b="1" kern="1200" dirty="0" smtClean="0">
                  <a:latin typeface="Calibri" panose="020F0502020204030204" pitchFamily="34" charset="0"/>
                  <a:cs typeface="Calibri" panose="020F0502020204030204" pitchFamily="34" charset="0"/>
                </a:rPr>
                <a:t>Excelencia Académica</a:t>
              </a:r>
              <a:endParaRPr lang="es-ES" b="1" kern="1200" dirty="0">
                <a:latin typeface="Calibri" panose="020F0502020204030204" pitchFamily="34" charset="0"/>
                <a:cs typeface="Calibri" panose="020F0502020204030204" pitchFamily="34" charset="0"/>
              </a:endParaRPr>
            </a:p>
          </p:txBody>
        </p:sp>
      </p:grpSp>
      <p:grpSp>
        <p:nvGrpSpPr>
          <p:cNvPr id="58" name="57 Grupo"/>
          <p:cNvGrpSpPr/>
          <p:nvPr/>
        </p:nvGrpSpPr>
        <p:grpSpPr>
          <a:xfrm>
            <a:off x="5243399" y="1284235"/>
            <a:ext cx="2766568" cy="828000"/>
            <a:chOff x="5789303" y="2574566"/>
            <a:chExt cx="2952328" cy="926442"/>
          </a:xfrm>
        </p:grpSpPr>
        <p:sp>
          <p:nvSpPr>
            <p:cNvPr id="59" name="58 Rectángulo redondeado"/>
            <p:cNvSpPr/>
            <p:nvPr/>
          </p:nvSpPr>
          <p:spPr>
            <a:xfrm>
              <a:off x="5789303" y="2574566"/>
              <a:ext cx="2952328" cy="926442"/>
            </a:xfrm>
            <a:prstGeom prst="roundRect">
              <a:avLst>
                <a:gd name="adj" fmla="val 10000"/>
              </a:avLst>
            </a:prstGeom>
            <a:solidFill>
              <a:srgbClr val="00808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0" name="59 Forma libre"/>
            <p:cNvSpPr/>
            <p:nvPr/>
          </p:nvSpPr>
          <p:spPr>
            <a:xfrm>
              <a:off x="6013146" y="2706618"/>
              <a:ext cx="2728485" cy="794390"/>
            </a:xfrm>
            <a:custGeom>
              <a:avLst/>
              <a:gdLst>
                <a:gd name="connsiteX0" fmla="*/ 0 w 914041"/>
                <a:gd name="connsiteY0" fmla="*/ 58042 h 580416"/>
                <a:gd name="connsiteX1" fmla="*/ 58042 w 914041"/>
                <a:gd name="connsiteY1" fmla="*/ 0 h 580416"/>
                <a:gd name="connsiteX2" fmla="*/ 855999 w 914041"/>
                <a:gd name="connsiteY2" fmla="*/ 0 h 580416"/>
                <a:gd name="connsiteX3" fmla="*/ 914041 w 914041"/>
                <a:gd name="connsiteY3" fmla="*/ 58042 h 580416"/>
                <a:gd name="connsiteX4" fmla="*/ 914041 w 914041"/>
                <a:gd name="connsiteY4" fmla="*/ 522374 h 580416"/>
                <a:gd name="connsiteX5" fmla="*/ 855999 w 914041"/>
                <a:gd name="connsiteY5" fmla="*/ 580416 h 580416"/>
                <a:gd name="connsiteX6" fmla="*/ 58042 w 914041"/>
                <a:gd name="connsiteY6" fmla="*/ 580416 h 580416"/>
                <a:gd name="connsiteX7" fmla="*/ 0 w 914041"/>
                <a:gd name="connsiteY7" fmla="*/ 522374 h 580416"/>
                <a:gd name="connsiteX8" fmla="*/ 0 w 914041"/>
                <a:gd name="connsiteY8" fmla="*/ 58042 h 580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4041" h="580416">
                  <a:moveTo>
                    <a:pt x="0" y="58042"/>
                  </a:moveTo>
                  <a:cubicBezTo>
                    <a:pt x="0" y="25986"/>
                    <a:pt x="25986" y="0"/>
                    <a:pt x="58042" y="0"/>
                  </a:cubicBezTo>
                  <a:lnTo>
                    <a:pt x="855999" y="0"/>
                  </a:lnTo>
                  <a:cubicBezTo>
                    <a:pt x="888055" y="0"/>
                    <a:pt x="914041" y="25986"/>
                    <a:pt x="914041" y="58042"/>
                  </a:cubicBezTo>
                  <a:lnTo>
                    <a:pt x="914041" y="522374"/>
                  </a:lnTo>
                  <a:cubicBezTo>
                    <a:pt x="914041" y="554430"/>
                    <a:pt x="888055" y="580416"/>
                    <a:pt x="855999" y="580416"/>
                  </a:cubicBezTo>
                  <a:lnTo>
                    <a:pt x="58042" y="580416"/>
                  </a:lnTo>
                  <a:cubicBezTo>
                    <a:pt x="25986" y="580416"/>
                    <a:pt x="0" y="554430"/>
                    <a:pt x="0" y="522374"/>
                  </a:cubicBezTo>
                  <a:lnTo>
                    <a:pt x="0" y="58042"/>
                  </a:lnTo>
                  <a:close/>
                </a:path>
              </a:pathLst>
            </a:custGeom>
            <a:ln>
              <a:solidFill>
                <a:srgbClr val="008080"/>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36050" tIns="36050" rIns="36050" bIns="36050" numCol="1" spcCol="1270" anchor="ctr" anchorCtr="0">
              <a:noAutofit/>
            </a:bodyPr>
            <a:lstStyle/>
            <a:p>
              <a:pPr lvl="0" algn="ctr" defTabSz="222250">
                <a:lnSpc>
                  <a:spcPct val="90000"/>
                </a:lnSpc>
                <a:spcBef>
                  <a:spcPct val="0"/>
                </a:spcBef>
                <a:spcAft>
                  <a:spcPct val="35000"/>
                </a:spcAft>
              </a:pPr>
              <a:r>
                <a:rPr lang="es-ES" b="1" kern="1200" dirty="0" smtClean="0">
                  <a:latin typeface="Calibri" panose="020F0502020204030204" pitchFamily="34" charset="0"/>
                  <a:cs typeface="Calibri" panose="020F0502020204030204" pitchFamily="34" charset="0"/>
                </a:rPr>
                <a:t>Sustentabilidad Ambiental</a:t>
              </a:r>
              <a:endParaRPr lang="es-ES" b="1" kern="1200" dirty="0">
                <a:latin typeface="Calibri" panose="020F0502020204030204" pitchFamily="34" charset="0"/>
                <a:cs typeface="Calibri" panose="020F0502020204030204" pitchFamily="34" charset="0"/>
              </a:endParaRPr>
            </a:p>
          </p:txBody>
        </p:sp>
      </p:grpSp>
      <p:grpSp>
        <p:nvGrpSpPr>
          <p:cNvPr id="75" name="74 Grupo"/>
          <p:cNvGrpSpPr/>
          <p:nvPr/>
        </p:nvGrpSpPr>
        <p:grpSpPr>
          <a:xfrm>
            <a:off x="707671" y="2239364"/>
            <a:ext cx="7488056" cy="1221799"/>
            <a:chOff x="752986" y="5718832"/>
            <a:chExt cx="7314552" cy="985322"/>
          </a:xfrm>
        </p:grpSpPr>
        <p:sp>
          <p:nvSpPr>
            <p:cNvPr id="62" name="61 Rectángulo redondeado"/>
            <p:cNvSpPr/>
            <p:nvPr/>
          </p:nvSpPr>
          <p:spPr>
            <a:xfrm>
              <a:off x="752986" y="5718832"/>
              <a:ext cx="7314552" cy="985322"/>
            </a:xfrm>
            <a:prstGeom prst="roundRect">
              <a:avLst>
                <a:gd name="adj" fmla="val 10000"/>
              </a:avLst>
            </a:prstGeom>
            <a:solidFill>
              <a:srgbClr val="9E4F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3" name="62 Forma libre"/>
            <p:cNvSpPr/>
            <p:nvPr/>
          </p:nvSpPr>
          <p:spPr>
            <a:xfrm>
              <a:off x="1187625" y="5825634"/>
              <a:ext cx="6694153" cy="771718"/>
            </a:xfrm>
            <a:custGeom>
              <a:avLst/>
              <a:gdLst>
                <a:gd name="connsiteX0" fmla="*/ 0 w 914041"/>
                <a:gd name="connsiteY0" fmla="*/ 58042 h 580416"/>
                <a:gd name="connsiteX1" fmla="*/ 58042 w 914041"/>
                <a:gd name="connsiteY1" fmla="*/ 0 h 580416"/>
                <a:gd name="connsiteX2" fmla="*/ 855999 w 914041"/>
                <a:gd name="connsiteY2" fmla="*/ 0 h 580416"/>
                <a:gd name="connsiteX3" fmla="*/ 914041 w 914041"/>
                <a:gd name="connsiteY3" fmla="*/ 58042 h 580416"/>
                <a:gd name="connsiteX4" fmla="*/ 914041 w 914041"/>
                <a:gd name="connsiteY4" fmla="*/ 522374 h 580416"/>
                <a:gd name="connsiteX5" fmla="*/ 855999 w 914041"/>
                <a:gd name="connsiteY5" fmla="*/ 580416 h 580416"/>
                <a:gd name="connsiteX6" fmla="*/ 58042 w 914041"/>
                <a:gd name="connsiteY6" fmla="*/ 580416 h 580416"/>
                <a:gd name="connsiteX7" fmla="*/ 0 w 914041"/>
                <a:gd name="connsiteY7" fmla="*/ 522374 h 580416"/>
                <a:gd name="connsiteX8" fmla="*/ 0 w 914041"/>
                <a:gd name="connsiteY8" fmla="*/ 58042 h 580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4041" h="580416">
                  <a:moveTo>
                    <a:pt x="0" y="58042"/>
                  </a:moveTo>
                  <a:cubicBezTo>
                    <a:pt x="0" y="25986"/>
                    <a:pt x="25986" y="0"/>
                    <a:pt x="58042" y="0"/>
                  </a:cubicBezTo>
                  <a:lnTo>
                    <a:pt x="855999" y="0"/>
                  </a:lnTo>
                  <a:cubicBezTo>
                    <a:pt x="888055" y="0"/>
                    <a:pt x="914041" y="25986"/>
                    <a:pt x="914041" y="58042"/>
                  </a:cubicBezTo>
                  <a:lnTo>
                    <a:pt x="914041" y="522374"/>
                  </a:lnTo>
                  <a:cubicBezTo>
                    <a:pt x="914041" y="554430"/>
                    <a:pt x="888055" y="580416"/>
                    <a:pt x="855999" y="580416"/>
                  </a:cubicBezTo>
                  <a:lnTo>
                    <a:pt x="58042" y="580416"/>
                  </a:lnTo>
                  <a:cubicBezTo>
                    <a:pt x="25986" y="580416"/>
                    <a:pt x="0" y="554430"/>
                    <a:pt x="0" y="522374"/>
                  </a:cubicBezTo>
                  <a:lnTo>
                    <a:pt x="0" y="58042"/>
                  </a:lnTo>
                  <a:close/>
                </a:path>
              </a:pathLst>
            </a:custGeom>
            <a:ln>
              <a:solidFill>
                <a:srgbClr val="663300"/>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36050" tIns="36050" rIns="36050" bIns="36050" numCol="1" spcCol="1270" anchor="ctr" anchorCtr="0">
              <a:noAutofit/>
            </a:bodyPr>
            <a:lstStyle/>
            <a:p>
              <a:endParaRPr lang="es-VE" sz="1600" b="1" dirty="0" smtClean="0">
                <a:latin typeface="Calibri" panose="020F0502020204030204" pitchFamily="34" charset="0"/>
                <a:cs typeface="Calibri" panose="020F0502020204030204" pitchFamily="34" charset="0"/>
              </a:endParaRPr>
            </a:p>
            <a:p>
              <a:pPr marL="182563"/>
              <a:r>
                <a:rPr lang="es-VE" sz="1600" b="1" dirty="0" smtClean="0">
                  <a:latin typeface="Calibri" panose="020F0502020204030204" pitchFamily="34" charset="0"/>
                  <a:cs typeface="Calibri" panose="020F0502020204030204" pitchFamily="34" charset="0"/>
                </a:rPr>
                <a:t>Se alinearon </a:t>
              </a:r>
              <a:r>
                <a:rPr lang="es-VE" sz="1600" b="1" dirty="0">
                  <a:latin typeface="Calibri" panose="020F0502020204030204" pitchFamily="34" charset="0"/>
                  <a:cs typeface="Calibri" panose="020F0502020204030204" pitchFamily="34" charset="0"/>
                </a:rPr>
                <a:t>las </a:t>
              </a:r>
              <a:r>
                <a:rPr lang="es-VE" sz="1600" b="1" dirty="0" smtClean="0">
                  <a:latin typeface="Calibri" panose="020F0502020204030204" pitchFamily="34" charset="0"/>
                  <a:cs typeface="Calibri" panose="020F0502020204030204" pitchFamily="34" charset="0"/>
                </a:rPr>
                <a:t>Facultades y Escuelas en </a:t>
              </a:r>
              <a:r>
                <a:rPr lang="es-VE" sz="1600" b="1" dirty="0">
                  <a:latin typeface="Calibri" panose="020F0502020204030204" pitchFamily="34" charset="0"/>
                  <a:cs typeface="Calibri" panose="020F0502020204030204" pitchFamily="34" charset="0"/>
                </a:rPr>
                <a:t>una estrategia de formación </a:t>
              </a:r>
              <a:r>
                <a:rPr lang="es-VE" sz="1600" b="1" dirty="0" smtClean="0">
                  <a:latin typeface="Calibri" panose="020F0502020204030204" pitchFamily="34" charset="0"/>
                  <a:cs typeface="Calibri" panose="020F0502020204030204" pitchFamily="34" charset="0"/>
                </a:rPr>
                <a:t>ciudadana </a:t>
              </a:r>
              <a:r>
                <a:rPr lang="es-VE" sz="1600" b="1" dirty="0">
                  <a:latin typeface="Calibri" panose="020F0502020204030204" pitchFamily="34" charset="0"/>
                  <a:cs typeface="Calibri" panose="020F0502020204030204" pitchFamily="34" charset="0"/>
                </a:rPr>
                <a:t>y </a:t>
              </a:r>
              <a:r>
                <a:rPr lang="es-VE" sz="1600" b="1" dirty="0" smtClean="0">
                  <a:latin typeface="Calibri" panose="020F0502020204030204" pitchFamily="34" charset="0"/>
                  <a:cs typeface="Calibri" panose="020F0502020204030204" pitchFamily="34" charset="0"/>
                </a:rPr>
                <a:t>sensibilización para todos los estudiantes de pregrado:  </a:t>
              </a:r>
              <a:r>
                <a:rPr lang="es-ES" sz="1600" b="1" dirty="0">
                  <a:solidFill>
                    <a:schemeClr val="bg2">
                      <a:lumMod val="10000"/>
                    </a:schemeClr>
                  </a:solidFill>
                  <a:latin typeface="Calibri" panose="020F0502020204030204" pitchFamily="34" charset="0"/>
                  <a:cs typeface="Calibri" panose="020F0502020204030204" pitchFamily="34" charset="0"/>
                </a:rPr>
                <a:t>Ecología Ambiente y </a:t>
              </a:r>
              <a:r>
                <a:rPr lang="es-ES" sz="1600" b="1" dirty="0" smtClean="0">
                  <a:solidFill>
                    <a:schemeClr val="bg2">
                      <a:lumMod val="10000"/>
                    </a:schemeClr>
                  </a:solidFill>
                  <a:latin typeface="Calibri" panose="020F0502020204030204" pitchFamily="34" charset="0"/>
                  <a:cs typeface="Calibri" panose="020F0502020204030204" pitchFamily="34" charset="0"/>
                </a:rPr>
                <a:t>Sustentabilidad</a:t>
              </a:r>
              <a:endParaRPr lang="es-ES" sz="1600" b="1" dirty="0">
                <a:solidFill>
                  <a:schemeClr val="bg2">
                    <a:lumMod val="10000"/>
                  </a:schemeClr>
                </a:solidFill>
                <a:latin typeface="Calibri" panose="020F0502020204030204" pitchFamily="34" charset="0"/>
                <a:cs typeface="Calibri" panose="020F0502020204030204" pitchFamily="34" charset="0"/>
              </a:endParaRPr>
            </a:p>
            <a:p>
              <a:pPr lvl="0" algn="ctr" defTabSz="222250">
                <a:lnSpc>
                  <a:spcPct val="90000"/>
                </a:lnSpc>
                <a:spcBef>
                  <a:spcPct val="0"/>
                </a:spcBef>
                <a:spcAft>
                  <a:spcPct val="35000"/>
                </a:spcAft>
              </a:pPr>
              <a:endParaRPr lang="es-ES" sz="1600" b="1" kern="1200" dirty="0">
                <a:ln>
                  <a:solidFill>
                    <a:srgbClr val="9E4F00"/>
                  </a:solidFill>
                </a:ln>
                <a:latin typeface="Calibri" panose="020F0502020204030204" pitchFamily="34" charset="0"/>
                <a:cs typeface="Calibri" panose="020F0502020204030204" pitchFamily="34" charset="0"/>
              </a:endParaRPr>
            </a:p>
          </p:txBody>
        </p:sp>
      </p:grpSp>
      <p:sp>
        <p:nvSpPr>
          <p:cNvPr id="76" name="75 Forma libre"/>
          <p:cNvSpPr/>
          <p:nvPr/>
        </p:nvSpPr>
        <p:spPr>
          <a:xfrm>
            <a:off x="707671" y="3532645"/>
            <a:ext cx="7464729" cy="972000"/>
          </a:xfrm>
          <a:custGeom>
            <a:avLst/>
            <a:gdLst>
              <a:gd name="connsiteX0" fmla="*/ 0 w 2030015"/>
              <a:gd name="connsiteY0" fmla="*/ 0 h 1218009"/>
              <a:gd name="connsiteX1" fmla="*/ 2030015 w 2030015"/>
              <a:gd name="connsiteY1" fmla="*/ 0 h 1218009"/>
              <a:gd name="connsiteX2" fmla="*/ 2030015 w 2030015"/>
              <a:gd name="connsiteY2" fmla="*/ 1218009 h 1218009"/>
              <a:gd name="connsiteX3" fmla="*/ 0 w 2030015"/>
              <a:gd name="connsiteY3" fmla="*/ 1218009 h 1218009"/>
              <a:gd name="connsiteX4" fmla="*/ 0 w 2030015"/>
              <a:gd name="connsiteY4" fmla="*/ 0 h 1218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0015" h="1218009">
                <a:moveTo>
                  <a:pt x="0" y="0"/>
                </a:moveTo>
                <a:lnTo>
                  <a:pt x="2030015" y="0"/>
                </a:lnTo>
                <a:lnTo>
                  <a:pt x="2030015" y="1218009"/>
                </a:lnTo>
                <a:lnTo>
                  <a:pt x="0" y="1218009"/>
                </a:lnTo>
                <a:lnTo>
                  <a:pt x="0" y="0"/>
                </a:lnTo>
                <a:close/>
              </a:path>
            </a:pathLst>
          </a:custGeom>
          <a:ln w="38100">
            <a:solidFill>
              <a:srgbClr val="9E4F00"/>
            </a:solidFill>
          </a:ln>
        </p:spPr>
        <p:style>
          <a:lnRef idx="2">
            <a:schemeClr val="accent1"/>
          </a:lnRef>
          <a:fillRef idx="1">
            <a:schemeClr val="lt1"/>
          </a:fillRef>
          <a:effectRef idx="0">
            <a:schemeClr val="accent1"/>
          </a:effectRef>
          <a:fontRef idx="minor">
            <a:schemeClr val="dk1"/>
          </a:fontRef>
        </p:style>
        <p:txBody>
          <a:bodyPr spcFirstLastPara="0" vert="horz" wrap="square" lIns="167640" tIns="167640" rIns="167640" bIns="167640" numCol="1" spcCol="1270" anchor="ctr" anchorCtr="0">
            <a:noAutofit/>
          </a:bodyPr>
          <a:lstStyle/>
          <a:p>
            <a:r>
              <a:rPr lang="es-VE" sz="1600" b="1" dirty="0" smtClean="0">
                <a:solidFill>
                  <a:schemeClr val="bg2">
                    <a:lumMod val="10000"/>
                  </a:schemeClr>
                </a:solidFill>
                <a:latin typeface="Calibri" panose="020F0502020204030204" pitchFamily="34" charset="0"/>
                <a:cs typeface="Calibri" panose="020F0502020204030204" pitchFamily="34" charset="0"/>
              </a:rPr>
              <a:t>EAS</a:t>
            </a:r>
            <a:r>
              <a:rPr lang="es-VE" sz="1600" b="1" dirty="0" smtClean="0">
                <a:solidFill>
                  <a:schemeClr val="tx1"/>
                </a:solidFill>
                <a:latin typeface="Calibri" panose="020F0502020204030204" pitchFamily="34" charset="0"/>
                <a:cs typeface="Calibri" panose="020F0502020204030204" pitchFamily="34" charset="0"/>
              </a:rPr>
              <a:t> aborda </a:t>
            </a:r>
            <a:r>
              <a:rPr lang="es-VE" sz="1600" b="1" dirty="0">
                <a:solidFill>
                  <a:schemeClr val="tx1"/>
                </a:solidFill>
                <a:latin typeface="Calibri" panose="020F0502020204030204" pitchFamily="34" charset="0"/>
                <a:cs typeface="Calibri" panose="020F0502020204030204" pitchFamily="34" charset="0"/>
              </a:rPr>
              <a:t>temas sobre ecología, ambiente y sustentabilidad, desde una forma común a todas las carreras y plantear soluciones a la problemática local y </a:t>
            </a:r>
            <a:r>
              <a:rPr lang="es-VE" sz="1600" b="1" dirty="0" smtClean="0">
                <a:solidFill>
                  <a:schemeClr val="tx1"/>
                </a:solidFill>
                <a:latin typeface="Calibri" panose="020F0502020204030204" pitchFamily="34" charset="0"/>
                <a:cs typeface="Calibri" panose="020F0502020204030204" pitchFamily="34" charset="0"/>
              </a:rPr>
              <a:t>global disciplinares e interdisciplinares</a:t>
            </a:r>
            <a:endParaRPr lang="es-VE" sz="1600" b="1" dirty="0">
              <a:solidFill>
                <a:schemeClr val="tx1"/>
              </a:solidFill>
              <a:latin typeface="Calibri" panose="020F0502020204030204" pitchFamily="34" charset="0"/>
              <a:cs typeface="Calibri" panose="020F0502020204030204" pitchFamily="34" charset="0"/>
            </a:endParaRPr>
          </a:p>
        </p:txBody>
      </p:sp>
      <p:sp>
        <p:nvSpPr>
          <p:cNvPr id="77" name="76 Forma libre"/>
          <p:cNvSpPr/>
          <p:nvPr/>
        </p:nvSpPr>
        <p:spPr>
          <a:xfrm>
            <a:off x="707671" y="4716795"/>
            <a:ext cx="7464729" cy="1836000"/>
          </a:xfrm>
          <a:custGeom>
            <a:avLst/>
            <a:gdLst>
              <a:gd name="connsiteX0" fmla="*/ 0 w 2030015"/>
              <a:gd name="connsiteY0" fmla="*/ 0 h 1218009"/>
              <a:gd name="connsiteX1" fmla="*/ 2030015 w 2030015"/>
              <a:gd name="connsiteY1" fmla="*/ 0 h 1218009"/>
              <a:gd name="connsiteX2" fmla="*/ 2030015 w 2030015"/>
              <a:gd name="connsiteY2" fmla="*/ 1218009 h 1218009"/>
              <a:gd name="connsiteX3" fmla="*/ 0 w 2030015"/>
              <a:gd name="connsiteY3" fmla="*/ 1218009 h 1218009"/>
              <a:gd name="connsiteX4" fmla="*/ 0 w 2030015"/>
              <a:gd name="connsiteY4" fmla="*/ 0 h 1218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0015" h="1218009">
                <a:moveTo>
                  <a:pt x="0" y="0"/>
                </a:moveTo>
                <a:lnTo>
                  <a:pt x="2030015" y="0"/>
                </a:lnTo>
                <a:lnTo>
                  <a:pt x="2030015" y="1218009"/>
                </a:lnTo>
                <a:lnTo>
                  <a:pt x="0" y="1218009"/>
                </a:lnTo>
                <a:lnTo>
                  <a:pt x="0" y="0"/>
                </a:lnTo>
                <a:close/>
              </a:path>
            </a:pathLst>
          </a:custGeom>
          <a:noFill/>
          <a:ln w="38100">
            <a:solidFill>
              <a:schemeClr val="accent6">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167640" tIns="167640" rIns="167640" bIns="167640" numCol="1" spcCol="1270" anchor="ctr" anchorCtr="0">
            <a:noAutofit/>
          </a:bodyPr>
          <a:lstStyle/>
          <a:p>
            <a:r>
              <a:rPr lang="en-US" sz="1600" b="1" dirty="0" err="1" smtClean="0">
                <a:solidFill>
                  <a:schemeClr val="tx1"/>
                </a:solidFill>
                <a:latin typeface="Calibri" panose="020F0502020204030204" pitchFamily="34" charset="0"/>
                <a:cs typeface="Calibri" panose="020F0502020204030204" pitchFamily="34" charset="0"/>
              </a:rPr>
              <a:t>Aporta</a:t>
            </a:r>
            <a:r>
              <a:rPr lang="en-US" sz="1600" b="1" dirty="0" smtClean="0">
                <a:solidFill>
                  <a:schemeClr val="tx1"/>
                </a:solidFill>
                <a:latin typeface="Calibri" panose="020F0502020204030204" pitchFamily="34" charset="0"/>
                <a:cs typeface="Calibri" panose="020F0502020204030204" pitchFamily="34" charset="0"/>
              </a:rPr>
              <a:t> al </a:t>
            </a:r>
            <a:r>
              <a:rPr lang="en-US" sz="1600" b="1" dirty="0" err="1">
                <a:solidFill>
                  <a:schemeClr val="tx1"/>
                </a:solidFill>
                <a:latin typeface="Calibri" panose="020F0502020204030204" pitchFamily="34" charset="0"/>
                <a:cs typeface="Calibri" panose="020F0502020204030204" pitchFamily="34" charset="0"/>
              </a:rPr>
              <a:t>desarrollo</a:t>
            </a:r>
            <a:r>
              <a:rPr lang="en-US" sz="1600" b="1" dirty="0">
                <a:solidFill>
                  <a:schemeClr val="tx1"/>
                </a:solidFill>
                <a:latin typeface="Calibri" panose="020F0502020204030204" pitchFamily="34" charset="0"/>
                <a:cs typeface="Calibri" panose="020F0502020204030204" pitchFamily="34" charset="0"/>
              </a:rPr>
              <a:t> de las </a:t>
            </a:r>
            <a:r>
              <a:rPr lang="en-US" sz="1600" b="1" dirty="0" err="1" smtClean="0">
                <a:solidFill>
                  <a:schemeClr val="tx1"/>
                </a:solidFill>
                <a:latin typeface="Calibri" panose="020F0502020204030204" pitchFamily="34" charset="0"/>
                <a:cs typeface="Calibri" panose="020F0502020204030204" pitchFamily="34" charset="0"/>
              </a:rPr>
              <a:t>competencias</a:t>
            </a:r>
            <a:r>
              <a:rPr lang="en-US" sz="1600" b="1" dirty="0" smtClean="0">
                <a:solidFill>
                  <a:schemeClr val="tx1"/>
                </a:solidFill>
                <a:latin typeface="Calibri" panose="020F0502020204030204" pitchFamily="34" charset="0"/>
                <a:cs typeface="Calibri" panose="020F0502020204030204" pitchFamily="34" charset="0"/>
              </a:rPr>
              <a:t> </a:t>
            </a:r>
            <a:r>
              <a:rPr lang="en-US" sz="1600" b="1" dirty="0" err="1">
                <a:solidFill>
                  <a:schemeClr val="tx1"/>
                </a:solidFill>
                <a:latin typeface="Calibri" panose="020F0502020204030204" pitchFamily="34" charset="0"/>
                <a:cs typeface="Calibri" panose="020F0502020204030204" pitchFamily="34" charset="0"/>
              </a:rPr>
              <a:t>generales</a:t>
            </a:r>
            <a:r>
              <a:rPr lang="en-US" sz="1600" b="1" dirty="0">
                <a:solidFill>
                  <a:schemeClr val="tx1"/>
                </a:solidFill>
                <a:latin typeface="Calibri" panose="020F0502020204030204" pitchFamily="34" charset="0"/>
                <a:cs typeface="Calibri" panose="020F0502020204030204" pitchFamily="34" charset="0"/>
              </a:rPr>
              <a:t> </a:t>
            </a:r>
            <a:r>
              <a:rPr lang="en-US" sz="1600" b="1" dirty="0" err="1" smtClean="0">
                <a:solidFill>
                  <a:schemeClr val="tx1"/>
                </a:solidFill>
                <a:latin typeface="Calibri" panose="020F0502020204030204" pitchFamily="34" charset="0"/>
                <a:cs typeface="Calibri" panose="020F0502020204030204" pitchFamily="34" charset="0"/>
              </a:rPr>
              <a:t>vinculadas</a:t>
            </a:r>
            <a:r>
              <a:rPr lang="en-US" sz="1600" b="1" dirty="0" smtClean="0">
                <a:solidFill>
                  <a:schemeClr val="tx1"/>
                </a:solidFill>
                <a:latin typeface="Calibri" panose="020F0502020204030204" pitchFamily="34" charset="0"/>
                <a:cs typeface="Calibri" panose="020F0502020204030204" pitchFamily="34" charset="0"/>
              </a:rPr>
              <a:t> con:</a:t>
            </a:r>
          </a:p>
          <a:p>
            <a:pPr marL="342900" indent="-342900">
              <a:buFont typeface="Arial" panose="020B0604020202020204" pitchFamily="34" charset="0"/>
              <a:buChar char="•"/>
            </a:pPr>
            <a:r>
              <a:rPr lang="en-US" sz="1600" b="1" i="1" dirty="0" err="1" smtClean="0">
                <a:solidFill>
                  <a:schemeClr val="tx1"/>
                </a:solidFill>
                <a:latin typeface="Calibri" panose="020F0502020204030204" pitchFamily="34" charset="0"/>
                <a:cs typeface="Calibri" panose="020F0502020204030204" pitchFamily="34" charset="0"/>
              </a:rPr>
              <a:t>Aprender</a:t>
            </a:r>
            <a:r>
              <a:rPr lang="en-US" sz="1600" b="1" i="1" dirty="0" smtClean="0">
                <a:solidFill>
                  <a:schemeClr val="tx1"/>
                </a:solidFill>
                <a:latin typeface="Calibri" panose="020F0502020204030204" pitchFamily="34" charset="0"/>
                <a:cs typeface="Calibri" panose="020F0502020204030204" pitchFamily="34" charset="0"/>
              </a:rPr>
              <a:t> </a:t>
            </a:r>
            <a:r>
              <a:rPr lang="en-US" sz="1600" b="1" i="1" dirty="0">
                <a:solidFill>
                  <a:schemeClr val="tx1"/>
                </a:solidFill>
                <a:latin typeface="Calibri" panose="020F0502020204030204" pitchFamily="34" charset="0"/>
                <a:cs typeface="Calibri" panose="020F0502020204030204" pitchFamily="34" charset="0"/>
              </a:rPr>
              <a:t>a </a:t>
            </a:r>
            <a:r>
              <a:rPr lang="en-US" sz="1600" b="1" i="1" dirty="0" err="1">
                <a:solidFill>
                  <a:schemeClr val="tx1"/>
                </a:solidFill>
                <a:latin typeface="Calibri" panose="020F0502020204030204" pitchFamily="34" charset="0"/>
                <a:cs typeface="Calibri" panose="020F0502020204030204" pitchFamily="34" charset="0"/>
              </a:rPr>
              <a:t>aprender</a:t>
            </a:r>
            <a:r>
              <a:rPr lang="en-US" sz="1600" b="1" i="1" dirty="0">
                <a:solidFill>
                  <a:schemeClr val="tx1"/>
                </a:solidFill>
                <a:latin typeface="Calibri" panose="020F0502020204030204" pitchFamily="34" charset="0"/>
                <a:cs typeface="Calibri" panose="020F0502020204030204" pitchFamily="34" charset="0"/>
              </a:rPr>
              <a:t> con </a:t>
            </a:r>
            <a:r>
              <a:rPr lang="en-US" sz="1600" b="1" i="1" dirty="0" err="1" smtClean="0">
                <a:solidFill>
                  <a:schemeClr val="tx1"/>
                </a:solidFill>
                <a:latin typeface="Calibri" panose="020F0502020204030204" pitchFamily="34" charset="0"/>
                <a:cs typeface="Calibri" panose="020F0502020204030204" pitchFamily="34" charset="0"/>
              </a:rPr>
              <a:t>calidad</a:t>
            </a:r>
            <a:r>
              <a:rPr lang="en-US" sz="1600" b="1" dirty="0" smtClean="0">
                <a:solidFill>
                  <a:schemeClr val="tx1"/>
                </a:solidFill>
                <a:latin typeface="Calibri" panose="020F0502020204030204" pitchFamily="34" charset="0"/>
                <a:cs typeface="Calibri" panose="020F0502020204030204" pitchFamily="34" charset="0"/>
              </a:rPr>
              <a:t>: </a:t>
            </a:r>
            <a:r>
              <a:rPr lang="en-US" sz="1600" b="1" dirty="0" err="1" smtClean="0">
                <a:solidFill>
                  <a:schemeClr val="tx1"/>
                </a:solidFill>
                <a:latin typeface="Calibri" panose="020F0502020204030204" pitchFamily="34" charset="0"/>
                <a:cs typeface="Calibri" panose="020F0502020204030204" pitchFamily="34" charset="0"/>
              </a:rPr>
              <a:t>énfasis</a:t>
            </a:r>
            <a:r>
              <a:rPr lang="en-US" sz="1600" b="1" dirty="0" smtClean="0">
                <a:solidFill>
                  <a:schemeClr val="tx1"/>
                </a:solidFill>
                <a:latin typeface="Calibri" panose="020F0502020204030204" pitchFamily="34" charset="0"/>
                <a:cs typeface="Calibri" panose="020F0502020204030204" pitchFamily="34" charset="0"/>
              </a:rPr>
              <a:t> </a:t>
            </a:r>
            <a:r>
              <a:rPr lang="en-US" sz="1600" b="1" dirty="0" err="1">
                <a:solidFill>
                  <a:schemeClr val="tx1"/>
                </a:solidFill>
                <a:latin typeface="Calibri" panose="020F0502020204030204" pitchFamily="34" charset="0"/>
                <a:cs typeface="Calibri" panose="020F0502020204030204" pitchFamily="34" charset="0"/>
              </a:rPr>
              <a:t>en</a:t>
            </a:r>
            <a:r>
              <a:rPr lang="en-US" sz="1600" b="1" dirty="0">
                <a:solidFill>
                  <a:schemeClr val="tx1"/>
                </a:solidFill>
                <a:latin typeface="Calibri" panose="020F0502020204030204" pitchFamily="34" charset="0"/>
                <a:cs typeface="Calibri" panose="020F0502020204030204" pitchFamily="34" charset="0"/>
              </a:rPr>
              <a:t> la </a:t>
            </a:r>
            <a:r>
              <a:rPr lang="en-US" sz="1600" b="1" dirty="0" err="1">
                <a:solidFill>
                  <a:schemeClr val="tx1"/>
                </a:solidFill>
                <a:latin typeface="Calibri" panose="020F0502020204030204" pitchFamily="34" charset="0"/>
                <a:cs typeface="Calibri" panose="020F0502020204030204" pitchFamily="34" charset="0"/>
              </a:rPr>
              <a:t>abstracción</a:t>
            </a:r>
            <a:r>
              <a:rPr lang="en-US" sz="1600" b="1" dirty="0">
                <a:solidFill>
                  <a:schemeClr val="tx1"/>
                </a:solidFill>
                <a:latin typeface="Calibri" panose="020F0502020204030204" pitchFamily="34" charset="0"/>
                <a:cs typeface="Calibri" panose="020F0502020204030204" pitchFamily="34" charset="0"/>
              </a:rPr>
              <a:t>, </a:t>
            </a:r>
            <a:r>
              <a:rPr lang="en-US" sz="1600" b="1" dirty="0" err="1" smtClean="0">
                <a:solidFill>
                  <a:schemeClr val="tx1"/>
                </a:solidFill>
                <a:latin typeface="Calibri" panose="020F0502020204030204" pitchFamily="34" charset="0"/>
                <a:cs typeface="Calibri" panose="020F0502020204030204" pitchFamily="34" charset="0"/>
              </a:rPr>
              <a:t>análisis</a:t>
            </a:r>
            <a:r>
              <a:rPr lang="en-US" sz="1600" b="1" dirty="0" smtClean="0">
                <a:solidFill>
                  <a:schemeClr val="tx1"/>
                </a:solidFill>
                <a:latin typeface="Calibri" panose="020F0502020204030204" pitchFamily="34" charset="0"/>
                <a:cs typeface="Calibri" panose="020F0502020204030204" pitchFamily="34" charset="0"/>
              </a:rPr>
              <a:t>, </a:t>
            </a:r>
            <a:r>
              <a:rPr lang="en-US" sz="1600" b="1" dirty="0" err="1" smtClean="0">
                <a:solidFill>
                  <a:schemeClr val="tx1"/>
                </a:solidFill>
                <a:latin typeface="Calibri" panose="020F0502020204030204" pitchFamily="34" charset="0"/>
                <a:cs typeface="Calibri" panose="020F0502020204030204" pitchFamily="34" charset="0"/>
              </a:rPr>
              <a:t>síntesis</a:t>
            </a:r>
            <a:r>
              <a:rPr lang="en-US" sz="1600" b="1" dirty="0" smtClean="0">
                <a:solidFill>
                  <a:schemeClr val="tx1"/>
                </a:solidFill>
                <a:latin typeface="Calibri" panose="020F0502020204030204" pitchFamily="34" charset="0"/>
                <a:cs typeface="Calibri" panose="020F0502020204030204" pitchFamily="34" charset="0"/>
              </a:rPr>
              <a:t> </a:t>
            </a:r>
            <a:r>
              <a:rPr lang="en-US" sz="1600" b="1" dirty="0">
                <a:solidFill>
                  <a:schemeClr val="tx1"/>
                </a:solidFill>
                <a:latin typeface="Calibri" panose="020F0502020204030204" pitchFamily="34" charset="0"/>
                <a:cs typeface="Calibri" panose="020F0502020204030204" pitchFamily="34" charset="0"/>
              </a:rPr>
              <a:t>y </a:t>
            </a:r>
            <a:r>
              <a:rPr lang="en-US" sz="1600" b="1" dirty="0" err="1" smtClean="0">
                <a:solidFill>
                  <a:schemeClr val="tx1"/>
                </a:solidFill>
                <a:latin typeface="Calibri" panose="020F0502020204030204" pitchFamily="34" charset="0"/>
                <a:cs typeface="Calibri" panose="020F0502020204030204" pitchFamily="34" charset="0"/>
              </a:rPr>
              <a:t>aplicaciones</a:t>
            </a:r>
            <a:r>
              <a:rPr lang="en-US" sz="1600" b="1" dirty="0" smtClean="0">
                <a:solidFill>
                  <a:schemeClr val="tx1"/>
                </a:solidFill>
                <a:latin typeface="Calibri" panose="020F0502020204030204" pitchFamily="34" charset="0"/>
                <a:cs typeface="Calibri" panose="020F0502020204030204" pitchFamily="34" charset="0"/>
              </a:rPr>
              <a:t> </a:t>
            </a:r>
            <a:r>
              <a:rPr lang="en-US" sz="1600" b="1" dirty="0" err="1" smtClean="0">
                <a:solidFill>
                  <a:schemeClr val="tx1"/>
                </a:solidFill>
                <a:latin typeface="Calibri" panose="020F0502020204030204" pitchFamily="34" charset="0"/>
                <a:cs typeface="Calibri" panose="020F0502020204030204" pitchFamily="34" charset="0"/>
              </a:rPr>
              <a:t>prácticas</a:t>
            </a:r>
            <a:r>
              <a:rPr lang="en-US" sz="1600" b="1" dirty="0" smtClean="0">
                <a:solidFill>
                  <a:schemeClr val="tx1"/>
                </a:solidFill>
                <a:latin typeface="Calibri" panose="020F0502020204030204" pitchFamily="34" charset="0"/>
                <a:cs typeface="Calibri" panose="020F0502020204030204" pitchFamily="34" charset="0"/>
              </a:rPr>
              <a:t>, </a:t>
            </a:r>
          </a:p>
          <a:p>
            <a:pPr marL="342900" indent="-342900">
              <a:buFont typeface="Arial" panose="020B0604020202020204" pitchFamily="34" charset="0"/>
              <a:buChar char="•"/>
            </a:pPr>
            <a:r>
              <a:rPr lang="en-US" sz="1600" b="1" i="1" dirty="0" err="1" smtClean="0">
                <a:solidFill>
                  <a:schemeClr val="tx1"/>
                </a:solidFill>
                <a:latin typeface="Calibri" panose="020F0502020204030204" pitchFamily="34" charset="0"/>
                <a:cs typeface="Calibri" panose="020F0502020204030204" pitchFamily="34" charset="0"/>
              </a:rPr>
              <a:t>Aprender</a:t>
            </a:r>
            <a:r>
              <a:rPr lang="en-US" sz="1600" b="1" i="1" dirty="0" smtClean="0">
                <a:solidFill>
                  <a:schemeClr val="tx1"/>
                </a:solidFill>
                <a:latin typeface="Calibri" panose="020F0502020204030204" pitchFamily="34" charset="0"/>
                <a:cs typeface="Calibri" panose="020F0502020204030204" pitchFamily="34" charset="0"/>
              </a:rPr>
              <a:t> </a:t>
            </a:r>
            <a:r>
              <a:rPr lang="en-US" sz="1600" b="1" i="1" dirty="0">
                <a:solidFill>
                  <a:schemeClr val="tx1"/>
                </a:solidFill>
                <a:latin typeface="Calibri" panose="020F0502020204030204" pitchFamily="34" charset="0"/>
                <a:cs typeface="Calibri" panose="020F0502020204030204" pitchFamily="34" charset="0"/>
              </a:rPr>
              <a:t>a </a:t>
            </a:r>
            <a:r>
              <a:rPr lang="en-US" sz="1600" b="1" i="1" dirty="0" err="1">
                <a:solidFill>
                  <a:schemeClr val="tx1"/>
                </a:solidFill>
                <a:latin typeface="Calibri" panose="020F0502020204030204" pitchFamily="34" charset="0"/>
                <a:cs typeface="Calibri" panose="020F0502020204030204" pitchFamily="34" charset="0"/>
              </a:rPr>
              <a:t>convivir</a:t>
            </a:r>
            <a:r>
              <a:rPr lang="en-US" sz="1600" b="1" i="1" dirty="0">
                <a:solidFill>
                  <a:schemeClr val="tx1"/>
                </a:solidFill>
                <a:latin typeface="Calibri" panose="020F0502020204030204" pitchFamily="34" charset="0"/>
                <a:cs typeface="Calibri" panose="020F0502020204030204" pitchFamily="34" charset="0"/>
              </a:rPr>
              <a:t> y </a:t>
            </a:r>
            <a:r>
              <a:rPr lang="en-US" sz="1600" b="1" i="1" dirty="0" err="1" smtClean="0">
                <a:solidFill>
                  <a:schemeClr val="tx1"/>
                </a:solidFill>
                <a:latin typeface="Calibri" panose="020F0502020204030204" pitchFamily="34" charset="0"/>
                <a:cs typeface="Calibri" panose="020F0502020204030204" pitchFamily="34" charset="0"/>
              </a:rPr>
              <a:t>servir</a:t>
            </a:r>
            <a:r>
              <a:rPr lang="en-US" sz="1600" b="1" dirty="0" smtClean="0">
                <a:solidFill>
                  <a:schemeClr val="tx1"/>
                </a:solidFill>
                <a:latin typeface="Calibri" panose="020F0502020204030204" pitchFamily="34" charset="0"/>
                <a:cs typeface="Calibri" panose="020F0502020204030204" pitchFamily="34" charset="0"/>
              </a:rPr>
              <a:t>: </a:t>
            </a:r>
            <a:r>
              <a:rPr lang="en-US" sz="1600" b="1" dirty="0" err="1" smtClean="0">
                <a:solidFill>
                  <a:schemeClr val="tx1"/>
                </a:solidFill>
                <a:latin typeface="Calibri" panose="020F0502020204030204" pitchFamily="34" charset="0"/>
                <a:cs typeface="Calibri" panose="020F0502020204030204" pitchFamily="34" charset="0"/>
              </a:rPr>
              <a:t>énfasis</a:t>
            </a:r>
            <a:r>
              <a:rPr lang="en-US" sz="1600" b="1" dirty="0" smtClean="0">
                <a:solidFill>
                  <a:schemeClr val="tx1"/>
                </a:solidFill>
                <a:latin typeface="Calibri" panose="020F0502020204030204" pitchFamily="34" charset="0"/>
                <a:cs typeface="Calibri" panose="020F0502020204030204" pitchFamily="34" charset="0"/>
              </a:rPr>
              <a:t> </a:t>
            </a:r>
            <a:r>
              <a:rPr lang="en-US" sz="1600" b="1" dirty="0" err="1">
                <a:solidFill>
                  <a:schemeClr val="tx1"/>
                </a:solidFill>
                <a:latin typeface="Calibri" panose="020F0502020204030204" pitchFamily="34" charset="0"/>
                <a:cs typeface="Calibri" panose="020F0502020204030204" pitchFamily="34" charset="0"/>
              </a:rPr>
              <a:t>en</a:t>
            </a:r>
            <a:r>
              <a:rPr lang="en-US" sz="1600" b="1" dirty="0">
                <a:solidFill>
                  <a:schemeClr val="tx1"/>
                </a:solidFill>
                <a:latin typeface="Calibri" panose="020F0502020204030204" pitchFamily="34" charset="0"/>
                <a:cs typeface="Calibri" panose="020F0502020204030204" pitchFamily="34" charset="0"/>
              </a:rPr>
              <a:t> la </a:t>
            </a:r>
            <a:r>
              <a:rPr lang="en-US" sz="1600" b="1" dirty="0" err="1">
                <a:solidFill>
                  <a:schemeClr val="tx1"/>
                </a:solidFill>
                <a:latin typeface="Calibri" panose="020F0502020204030204" pitchFamily="34" charset="0"/>
                <a:cs typeface="Calibri" panose="020F0502020204030204" pitchFamily="34" charset="0"/>
              </a:rPr>
              <a:t>participación</a:t>
            </a:r>
            <a:r>
              <a:rPr lang="en-US" sz="1600" b="1" dirty="0">
                <a:solidFill>
                  <a:schemeClr val="tx1"/>
                </a:solidFill>
                <a:latin typeface="Calibri" panose="020F0502020204030204" pitchFamily="34" charset="0"/>
                <a:cs typeface="Calibri" panose="020F0502020204030204" pitchFamily="34" charset="0"/>
              </a:rPr>
              <a:t> </a:t>
            </a:r>
            <a:r>
              <a:rPr lang="en-US" sz="1600" b="1" dirty="0" err="1">
                <a:solidFill>
                  <a:schemeClr val="tx1"/>
                </a:solidFill>
                <a:latin typeface="Calibri" panose="020F0502020204030204" pitchFamily="34" charset="0"/>
                <a:cs typeface="Calibri" panose="020F0502020204030204" pitchFamily="34" charset="0"/>
              </a:rPr>
              <a:t>activa</a:t>
            </a:r>
            <a:r>
              <a:rPr lang="en-US" sz="1600" b="1" dirty="0">
                <a:solidFill>
                  <a:schemeClr val="tx1"/>
                </a:solidFill>
                <a:latin typeface="Calibri" panose="020F0502020204030204" pitchFamily="34" charset="0"/>
                <a:cs typeface="Calibri" panose="020F0502020204030204" pitchFamily="34" charset="0"/>
              </a:rPr>
              <a:t> </a:t>
            </a:r>
            <a:r>
              <a:rPr lang="en-US" sz="1600" b="1" dirty="0" err="1">
                <a:solidFill>
                  <a:schemeClr val="tx1"/>
                </a:solidFill>
                <a:latin typeface="Calibri" panose="020F0502020204030204" pitchFamily="34" charset="0"/>
                <a:cs typeface="Calibri" panose="020F0502020204030204" pitchFamily="34" charset="0"/>
              </a:rPr>
              <a:t>en</a:t>
            </a:r>
            <a:r>
              <a:rPr lang="en-US" sz="1600" b="1" dirty="0">
                <a:solidFill>
                  <a:schemeClr val="tx1"/>
                </a:solidFill>
                <a:latin typeface="Calibri" panose="020F0502020204030204" pitchFamily="34" charset="0"/>
                <a:cs typeface="Calibri" panose="020F0502020204030204" pitchFamily="34" charset="0"/>
              </a:rPr>
              <a:t> la </a:t>
            </a:r>
            <a:r>
              <a:rPr lang="en-US" sz="1600" b="1" dirty="0" err="1">
                <a:solidFill>
                  <a:schemeClr val="tx1"/>
                </a:solidFill>
                <a:latin typeface="Calibri" panose="020F0502020204030204" pitchFamily="34" charset="0"/>
                <a:cs typeface="Calibri" panose="020F0502020204030204" pitchFamily="34" charset="0"/>
              </a:rPr>
              <a:t>preservación</a:t>
            </a:r>
            <a:r>
              <a:rPr lang="en-US" sz="1600" b="1" dirty="0">
                <a:solidFill>
                  <a:schemeClr val="tx1"/>
                </a:solidFill>
                <a:latin typeface="Calibri" panose="020F0502020204030204" pitchFamily="34" charset="0"/>
                <a:cs typeface="Calibri" panose="020F0502020204030204" pitchFamily="34" charset="0"/>
              </a:rPr>
              <a:t> del </a:t>
            </a:r>
            <a:r>
              <a:rPr lang="en-US" sz="1600" b="1" dirty="0" err="1" smtClean="0">
                <a:solidFill>
                  <a:schemeClr val="tx1"/>
                </a:solidFill>
                <a:latin typeface="Calibri" panose="020F0502020204030204" pitchFamily="34" charset="0"/>
                <a:cs typeface="Calibri" panose="020F0502020204030204" pitchFamily="34" charset="0"/>
              </a:rPr>
              <a:t>ambiente</a:t>
            </a:r>
            <a:r>
              <a:rPr lang="en-US" sz="1600" b="1" dirty="0" smtClean="0">
                <a:solidFill>
                  <a:schemeClr val="tx1"/>
                </a:solidFill>
                <a:latin typeface="Calibri" panose="020F0502020204030204" pitchFamily="34" charset="0"/>
                <a:cs typeface="Calibri" panose="020F0502020204030204" pitchFamily="34" charset="0"/>
              </a:rPr>
              <a:t>.</a:t>
            </a:r>
          </a:p>
          <a:p>
            <a:pPr marL="342900" indent="-342900">
              <a:buFont typeface="Arial" panose="020B0604020202020204" pitchFamily="34" charset="0"/>
              <a:buChar char="•"/>
            </a:pPr>
            <a:r>
              <a:rPr lang="en-US" sz="1600" b="1" i="1" dirty="0" err="1" smtClean="0">
                <a:solidFill>
                  <a:schemeClr val="tx1"/>
                </a:solidFill>
                <a:latin typeface="Calibri" panose="020F0502020204030204" pitchFamily="34" charset="0"/>
                <a:cs typeface="Calibri" panose="020F0502020204030204" pitchFamily="34" charset="0"/>
              </a:rPr>
              <a:t>Aprender</a:t>
            </a:r>
            <a:r>
              <a:rPr lang="en-US" sz="1600" b="1" i="1" dirty="0" smtClean="0">
                <a:solidFill>
                  <a:schemeClr val="tx1"/>
                </a:solidFill>
                <a:latin typeface="Calibri" panose="020F0502020204030204" pitchFamily="34" charset="0"/>
                <a:cs typeface="Calibri" panose="020F0502020204030204" pitchFamily="34" charset="0"/>
              </a:rPr>
              <a:t> </a:t>
            </a:r>
            <a:r>
              <a:rPr lang="en-US" sz="1600" b="1" i="1" dirty="0">
                <a:solidFill>
                  <a:schemeClr val="tx1"/>
                </a:solidFill>
                <a:latin typeface="Calibri" panose="020F0502020204030204" pitchFamily="34" charset="0"/>
                <a:cs typeface="Calibri" panose="020F0502020204030204" pitchFamily="34" charset="0"/>
              </a:rPr>
              <a:t>a </a:t>
            </a:r>
            <a:r>
              <a:rPr lang="en-US" sz="1600" b="1" i="1" dirty="0" err="1">
                <a:solidFill>
                  <a:schemeClr val="tx1"/>
                </a:solidFill>
                <a:latin typeface="Calibri" panose="020F0502020204030204" pitchFamily="34" charset="0"/>
                <a:cs typeface="Calibri" panose="020F0502020204030204" pitchFamily="34" charset="0"/>
              </a:rPr>
              <a:t>trabajar</a:t>
            </a:r>
            <a:r>
              <a:rPr lang="en-US" sz="1600" b="1" i="1" dirty="0">
                <a:solidFill>
                  <a:schemeClr val="tx1"/>
                </a:solidFill>
                <a:latin typeface="Calibri" panose="020F0502020204030204" pitchFamily="34" charset="0"/>
                <a:cs typeface="Calibri" panose="020F0502020204030204" pitchFamily="34" charset="0"/>
              </a:rPr>
              <a:t> con el </a:t>
            </a:r>
            <a:r>
              <a:rPr lang="en-US" sz="1600" b="1" i="1" dirty="0" err="1" smtClean="0">
                <a:solidFill>
                  <a:schemeClr val="tx1"/>
                </a:solidFill>
                <a:latin typeface="Calibri" panose="020F0502020204030204" pitchFamily="34" charset="0"/>
                <a:cs typeface="Calibri" panose="020F0502020204030204" pitchFamily="34" charset="0"/>
              </a:rPr>
              <a:t>otro</a:t>
            </a:r>
            <a:r>
              <a:rPr lang="en-US" sz="1600" b="1" dirty="0" smtClean="0">
                <a:solidFill>
                  <a:schemeClr val="tx1"/>
                </a:solidFill>
                <a:latin typeface="Calibri" panose="020F0502020204030204" pitchFamily="34" charset="0"/>
                <a:cs typeface="Calibri" panose="020F0502020204030204" pitchFamily="34" charset="0"/>
              </a:rPr>
              <a:t>: </a:t>
            </a:r>
            <a:r>
              <a:rPr lang="en-US" sz="1600" b="1" dirty="0" err="1" smtClean="0">
                <a:solidFill>
                  <a:schemeClr val="tx1"/>
                </a:solidFill>
                <a:latin typeface="Calibri" panose="020F0502020204030204" pitchFamily="34" charset="0"/>
                <a:cs typeface="Calibri" panose="020F0502020204030204" pitchFamily="34" charset="0"/>
              </a:rPr>
              <a:t>énfasis</a:t>
            </a:r>
            <a:r>
              <a:rPr lang="en-US" sz="1600" b="1" dirty="0" smtClean="0">
                <a:solidFill>
                  <a:schemeClr val="tx1"/>
                </a:solidFill>
                <a:latin typeface="Calibri" panose="020F0502020204030204" pitchFamily="34" charset="0"/>
                <a:cs typeface="Calibri" panose="020F0502020204030204" pitchFamily="34" charset="0"/>
              </a:rPr>
              <a:t> </a:t>
            </a:r>
            <a:r>
              <a:rPr lang="en-US" sz="1600" b="1" dirty="0" err="1">
                <a:solidFill>
                  <a:schemeClr val="tx1"/>
                </a:solidFill>
                <a:latin typeface="Calibri" panose="020F0502020204030204" pitchFamily="34" charset="0"/>
                <a:cs typeface="Calibri" panose="020F0502020204030204" pitchFamily="34" charset="0"/>
              </a:rPr>
              <a:t>en</a:t>
            </a:r>
            <a:r>
              <a:rPr lang="en-US" sz="1600" b="1" dirty="0">
                <a:solidFill>
                  <a:schemeClr val="tx1"/>
                </a:solidFill>
                <a:latin typeface="Calibri" panose="020F0502020204030204" pitchFamily="34" charset="0"/>
                <a:cs typeface="Calibri" panose="020F0502020204030204" pitchFamily="34" charset="0"/>
              </a:rPr>
              <a:t> </a:t>
            </a:r>
            <a:r>
              <a:rPr lang="en-US" sz="1600" b="1" dirty="0" smtClean="0">
                <a:solidFill>
                  <a:schemeClr val="tx1"/>
                </a:solidFill>
                <a:latin typeface="Calibri" panose="020F0502020204030204" pitchFamily="34" charset="0"/>
                <a:cs typeface="Calibri" panose="020F0502020204030204" pitchFamily="34" charset="0"/>
              </a:rPr>
              <a:t>el </a:t>
            </a:r>
            <a:r>
              <a:rPr lang="en-US" sz="1600" b="1" dirty="0" err="1" smtClean="0">
                <a:solidFill>
                  <a:schemeClr val="tx1"/>
                </a:solidFill>
                <a:latin typeface="Calibri" panose="020F0502020204030204" pitchFamily="34" charset="0"/>
                <a:cs typeface="Calibri" panose="020F0502020204030204" pitchFamily="34" charset="0"/>
              </a:rPr>
              <a:t>trabajo</a:t>
            </a:r>
            <a:r>
              <a:rPr lang="en-US" sz="1600" b="1" dirty="0" smtClean="0">
                <a:solidFill>
                  <a:schemeClr val="tx1"/>
                </a:solidFill>
                <a:latin typeface="Calibri" panose="020F0502020204030204" pitchFamily="34" charset="0"/>
                <a:cs typeface="Calibri" panose="020F0502020204030204" pitchFamily="34" charset="0"/>
              </a:rPr>
              <a:t> </a:t>
            </a:r>
            <a:r>
              <a:rPr lang="en-US" sz="1600" b="1" dirty="0" err="1">
                <a:solidFill>
                  <a:schemeClr val="tx1"/>
                </a:solidFill>
                <a:latin typeface="Calibri" panose="020F0502020204030204" pitchFamily="34" charset="0"/>
                <a:cs typeface="Calibri" panose="020F0502020204030204" pitchFamily="34" charset="0"/>
              </a:rPr>
              <a:t>en</a:t>
            </a:r>
            <a:r>
              <a:rPr lang="en-US" sz="1600" b="1" dirty="0">
                <a:solidFill>
                  <a:schemeClr val="tx1"/>
                </a:solidFill>
                <a:latin typeface="Calibri" panose="020F0502020204030204" pitchFamily="34" charset="0"/>
                <a:cs typeface="Calibri" panose="020F0502020204030204" pitchFamily="34" charset="0"/>
              </a:rPr>
              <a:t> </a:t>
            </a:r>
            <a:r>
              <a:rPr lang="en-US" sz="1600" b="1" dirty="0" err="1">
                <a:solidFill>
                  <a:schemeClr val="tx1"/>
                </a:solidFill>
                <a:latin typeface="Calibri" panose="020F0502020204030204" pitchFamily="34" charset="0"/>
                <a:cs typeface="Calibri" panose="020F0502020204030204" pitchFamily="34" charset="0"/>
              </a:rPr>
              <a:t>equipo</a:t>
            </a:r>
            <a:r>
              <a:rPr lang="en-US" sz="1600" b="1" dirty="0">
                <a:solidFill>
                  <a:schemeClr val="tx1"/>
                </a:solidFill>
                <a:latin typeface="Calibri" panose="020F0502020204030204" pitchFamily="34" charset="0"/>
                <a:cs typeface="Calibri" panose="020F0502020204030204" pitchFamily="34" charset="0"/>
              </a:rPr>
              <a:t>.</a:t>
            </a:r>
            <a:endParaRPr lang="es-VE" sz="1600" b="1"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22398702"/>
      </p:ext>
    </p:extLst>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D:\Documents and Settings\LLAYAMEN\Mis documentos\Luis Rafael\JAUCAB\III JAUCAB 2013\afichesylogosactualizados\Afiche v1.jpg"/>
          <p:cNvPicPr>
            <a:picLocks noChangeAspect="1" noChangeArrowheads="1"/>
          </p:cNvPicPr>
          <p:nvPr/>
        </p:nvPicPr>
        <p:blipFill>
          <a:blip r:embed="rId2" cstate="print"/>
          <a:srcRect l="5371" t="88476" r="5139" b="10597"/>
          <a:stretch>
            <a:fillRect/>
          </a:stretch>
        </p:blipFill>
        <p:spPr bwMode="auto">
          <a:xfrm>
            <a:off x="1143000" y="6093296"/>
            <a:ext cx="6858000" cy="144016"/>
          </a:xfrm>
          <a:prstGeom prst="rect">
            <a:avLst/>
          </a:prstGeom>
          <a:noFill/>
        </p:spPr>
      </p:pic>
      <p:sp>
        <p:nvSpPr>
          <p:cNvPr id="12" name="11 CuadroTexto"/>
          <p:cNvSpPr txBox="1"/>
          <p:nvPr/>
        </p:nvSpPr>
        <p:spPr>
          <a:xfrm>
            <a:off x="1143000" y="260648"/>
            <a:ext cx="6858000" cy="461665"/>
          </a:xfrm>
          <a:prstGeom prst="rect">
            <a:avLst/>
          </a:prstGeom>
          <a:noFill/>
        </p:spPr>
        <p:txBody>
          <a:bodyPr wrap="square">
            <a:spAutoFit/>
          </a:bodyPr>
          <a:lstStyle/>
          <a:p>
            <a:pPr algn="ctr" hangingPunct="0">
              <a:buClr>
                <a:srgbClr val="000000"/>
              </a:buClr>
              <a:buSzPct val="100000"/>
              <a:buFont typeface="Times New Roman" pitchFamily="16" charset="0"/>
              <a:buNone/>
              <a:defRPr/>
            </a:pPr>
            <a:r>
              <a:rPr lang="es-VE" sz="2400" b="1" dirty="0">
                <a:solidFill>
                  <a:srgbClr val="008000"/>
                </a:solidFill>
                <a:effectLst>
                  <a:outerShdw blurRad="38100" dist="38100" dir="2700000" algn="tl">
                    <a:srgbClr val="000000">
                      <a:alpha val="43137"/>
                    </a:srgbClr>
                  </a:outerShdw>
                </a:effectLst>
                <a:cs typeface="DejaVu Sans" charset="0"/>
              </a:rPr>
              <a:t>Ecología, Ambiente y Sustentabilidad</a:t>
            </a:r>
          </a:p>
        </p:txBody>
      </p:sp>
      <p:graphicFrame>
        <p:nvGraphicFramePr>
          <p:cNvPr id="3" name="Tabla 2"/>
          <p:cNvGraphicFramePr>
            <a:graphicFrameLocks noGrp="1"/>
          </p:cNvGraphicFramePr>
          <p:nvPr>
            <p:extLst>
              <p:ext uri="{D42A27DB-BD31-4B8C-83A1-F6EECF244321}">
                <p14:modId xmlns:p14="http://schemas.microsoft.com/office/powerpoint/2010/main" val="2362448236"/>
              </p:ext>
            </p:extLst>
          </p:nvPr>
        </p:nvGraphicFramePr>
        <p:xfrm>
          <a:off x="1142999" y="1121566"/>
          <a:ext cx="6858001" cy="4975749"/>
        </p:xfrm>
        <a:graphic>
          <a:graphicData uri="http://schemas.openxmlformats.org/drawingml/2006/table">
            <a:tbl>
              <a:tblPr firstRow="1" firstCol="1" bandRow="1">
                <a:tableStyleId>{638B1855-1B75-4FBE-930C-398BA8C253C6}</a:tableStyleId>
              </a:tblPr>
              <a:tblGrid>
                <a:gridCol w="1512168"/>
                <a:gridCol w="5345833"/>
              </a:tblGrid>
              <a:tr h="423542">
                <a:tc gridSpan="2">
                  <a:txBody>
                    <a:bodyPr/>
                    <a:lstStyle/>
                    <a:p>
                      <a:pPr algn="ctr">
                        <a:spcAft>
                          <a:spcPts val="0"/>
                        </a:spcAft>
                      </a:pPr>
                      <a:r>
                        <a:rPr lang="es-VE" sz="2400" dirty="0" smtClean="0">
                          <a:solidFill>
                            <a:schemeClr val="bg2"/>
                          </a:solidFill>
                          <a:effectLst>
                            <a:outerShdw blurRad="38100" dist="38100" dir="2700000" algn="tl">
                              <a:srgbClr val="000000">
                                <a:alpha val="43137"/>
                              </a:srgbClr>
                            </a:outerShdw>
                          </a:effectLst>
                        </a:rPr>
                        <a:t>Contenido </a:t>
                      </a:r>
                      <a:endParaRPr lang="es-VE" sz="2400" dirty="0">
                        <a:solidFill>
                          <a:schemeClr val="bg2"/>
                        </a:solidFill>
                        <a:effectLst>
                          <a:outerShdw blurRad="38100" dist="38100" dir="2700000" algn="tl">
                            <a:srgbClr val="000000">
                              <a:alpha val="43137"/>
                            </a:srgbClr>
                          </a:outerShdw>
                        </a:effectLst>
                        <a:latin typeface="Cambria" panose="02040503050406030204" pitchFamily="18" charset="0"/>
                        <a:ea typeface="Calibri" panose="020F0502020204030204" pitchFamily="34" charset="0"/>
                        <a:cs typeface="Times New Roman" panose="02020603050405020304" pitchFamily="18" charset="0"/>
                      </a:endParaRPr>
                    </a:p>
                  </a:txBody>
                  <a:tcPr marL="51435" marR="51435" marT="0" marB="0" anchor="ctr">
                    <a:solidFill>
                      <a:srgbClr val="002060"/>
                    </a:solidFill>
                  </a:tcPr>
                </a:tc>
                <a:tc hMerge="1">
                  <a:txBody>
                    <a:bodyPr/>
                    <a:lstStyle/>
                    <a:p>
                      <a:endParaRPr lang="es-VE"/>
                    </a:p>
                  </a:txBody>
                  <a:tcPr/>
                </a:tc>
              </a:tr>
              <a:tr h="1818004">
                <a:tc>
                  <a:txBody>
                    <a:bodyPr/>
                    <a:lstStyle/>
                    <a:p>
                      <a:pPr algn="just">
                        <a:spcAft>
                          <a:spcPts val="0"/>
                        </a:spcAft>
                      </a:pPr>
                      <a:endParaRPr lang="es-VE" sz="2000" dirty="0" smtClean="0">
                        <a:solidFill>
                          <a:schemeClr val="bg2"/>
                        </a:solidFill>
                        <a:effectLst/>
                      </a:endParaRPr>
                    </a:p>
                    <a:p>
                      <a:pPr algn="just">
                        <a:spcAft>
                          <a:spcPts val="0"/>
                        </a:spcAft>
                      </a:pPr>
                      <a:r>
                        <a:rPr lang="es-VE" sz="2000" dirty="0" smtClean="0">
                          <a:solidFill>
                            <a:schemeClr val="bg2"/>
                          </a:solidFill>
                          <a:effectLst/>
                        </a:rPr>
                        <a:t>UNIDAD </a:t>
                      </a:r>
                      <a:r>
                        <a:rPr lang="es-VE" sz="2000" dirty="0">
                          <a:solidFill>
                            <a:schemeClr val="bg2"/>
                          </a:solidFill>
                          <a:effectLst/>
                        </a:rPr>
                        <a:t>I</a:t>
                      </a:r>
                    </a:p>
                    <a:p>
                      <a:pPr algn="just">
                        <a:spcAft>
                          <a:spcPts val="0"/>
                        </a:spcAft>
                      </a:pPr>
                      <a:r>
                        <a:rPr lang="es-VE" sz="1600" dirty="0">
                          <a:solidFill>
                            <a:srgbClr val="FFFF00"/>
                          </a:solidFill>
                          <a:effectLst/>
                        </a:rPr>
                        <a:t>Ecología</a:t>
                      </a:r>
                      <a:endParaRPr lang="es-VE" sz="1600" dirty="0">
                        <a:solidFill>
                          <a:srgbClr val="FFFF00"/>
                        </a:solidFill>
                        <a:effectLst/>
                        <a:latin typeface="Cambria" panose="02040503050406030204" pitchFamily="18" charset="0"/>
                        <a:ea typeface="Calibri" panose="020F0502020204030204" pitchFamily="34" charset="0"/>
                        <a:cs typeface="Times New Roman" panose="02020603050405020304" pitchFamily="18" charset="0"/>
                      </a:endParaRPr>
                    </a:p>
                  </a:txBody>
                  <a:tcPr marL="51435" marR="51435" marT="0" marB="0">
                    <a:solidFill>
                      <a:srgbClr val="002060"/>
                    </a:solidFill>
                  </a:tcPr>
                </a:tc>
                <a:tc>
                  <a:txBody>
                    <a:bodyPr/>
                    <a:lstStyle/>
                    <a:p>
                      <a:pPr algn="just">
                        <a:spcBef>
                          <a:spcPts val="0"/>
                        </a:spcBef>
                        <a:spcAft>
                          <a:spcPts val="0"/>
                        </a:spcAft>
                      </a:pPr>
                      <a:endParaRPr lang="es-VE" sz="1600" dirty="0" smtClean="0">
                        <a:solidFill>
                          <a:schemeClr val="bg2"/>
                        </a:solidFill>
                        <a:effectLst/>
                      </a:endParaRPr>
                    </a:p>
                    <a:p>
                      <a:pPr algn="just">
                        <a:spcBef>
                          <a:spcPts val="0"/>
                        </a:spcBef>
                        <a:spcAft>
                          <a:spcPts val="0"/>
                        </a:spcAft>
                      </a:pPr>
                      <a:r>
                        <a:rPr lang="es-VE" sz="1600" dirty="0" smtClean="0">
                          <a:solidFill>
                            <a:schemeClr val="bg2"/>
                          </a:solidFill>
                          <a:effectLst/>
                        </a:rPr>
                        <a:t>1</a:t>
                      </a:r>
                      <a:r>
                        <a:rPr lang="es-VE" sz="1600" dirty="0">
                          <a:solidFill>
                            <a:schemeClr val="bg2"/>
                          </a:solidFill>
                          <a:effectLst/>
                        </a:rPr>
                        <a:t>. Ecología y fundamentos ecológicos.</a:t>
                      </a:r>
                    </a:p>
                    <a:p>
                      <a:pPr algn="just">
                        <a:spcBef>
                          <a:spcPts val="0"/>
                        </a:spcBef>
                        <a:spcAft>
                          <a:spcPts val="0"/>
                        </a:spcAft>
                      </a:pPr>
                      <a:r>
                        <a:rPr lang="es-VE" sz="1600" dirty="0">
                          <a:solidFill>
                            <a:schemeClr val="bg2"/>
                          </a:solidFill>
                          <a:effectLst/>
                        </a:rPr>
                        <a:t>2. Ecosistemas. Bienes y servicios ambientales de los ecosistemas (ABRAE de Venezuela).</a:t>
                      </a:r>
                    </a:p>
                    <a:p>
                      <a:pPr algn="just">
                        <a:spcBef>
                          <a:spcPts val="0"/>
                        </a:spcBef>
                        <a:spcAft>
                          <a:spcPts val="0"/>
                        </a:spcAft>
                      </a:pPr>
                      <a:r>
                        <a:rPr lang="es-VE" sz="1600" dirty="0">
                          <a:solidFill>
                            <a:schemeClr val="bg2"/>
                          </a:solidFill>
                          <a:effectLst/>
                        </a:rPr>
                        <a:t>3. El problema de la escala y la sustentabilidad ecológica.</a:t>
                      </a:r>
                    </a:p>
                    <a:p>
                      <a:pPr algn="just">
                        <a:spcBef>
                          <a:spcPts val="0"/>
                        </a:spcBef>
                        <a:spcAft>
                          <a:spcPts val="0"/>
                        </a:spcAft>
                      </a:pPr>
                      <a:r>
                        <a:rPr lang="es-VE" sz="1600" dirty="0">
                          <a:solidFill>
                            <a:schemeClr val="bg2"/>
                          </a:solidFill>
                          <a:effectLst/>
                        </a:rPr>
                        <a:t>4. Aplicación de los conocimientos ecológicos en la solución de problemas ambientales.</a:t>
                      </a:r>
                      <a:endParaRPr lang="es-VE" sz="1600" dirty="0">
                        <a:solidFill>
                          <a:schemeClr val="bg2"/>
                        </a:solidFill>
                        <a:effectLst/>
                        <a:latin typeface="Cambria" panose="02040503050406030204" pitchFamily="18" charset="0"/>
                        <a:ea typeface="Calibri" panose="020F0502020204030204" pitchFamily="34" charset="0"/>
                        <a:cs typeface="Times New Roman" panose="02020603050405020304" pitchFamily="18" charset="0"/>
                      </a:endParaRPr>
                    </a:p>
                  </a:txBody>
                  <a:tcPr marL="51435" marR="51435" marT="0" marB="0">
                    <a:solidFill>
                      <a:srgbClr val="002060"/>
                    </a:solidFill>
                  </a:tcPr>
                </a:tc>
              </a:tr>
              <a:tr h="1212003">
                <a:tc>
                  <a:txBody>
                    <a:bodyPr/>
                    <a:lstStyle/>
                    <a:p>
                      <a:pPr marL="0" algn="just" defTabSz="914400" rtl="0" eaLnBrk="1" latinLnBrk="0" hangingPunct="1">
                        <a:spcAft>
                          <a:spcPts val="0"/>
                        </a:spcAft>
                      </a:pPr>
                      <a:endParaRPr lang="es-VE" sz="2000" b="1" kern="1200" dirty="0" smtClean="0">
                        <a:solidFill>
                          <a:schemeClr val="bg2"/>
                        </a:solidFill>
                        <a:effectLst/>
                        <a:latin typeface="+mn-lt"/>
                        <a:ea typeface="+mn-ea"/>
                        <a:cs typeface="+mn-cs"/>
                      </a:endParaRPr>
                    </a:p>
                    <a:p>
                      <a:pPr marL="0" algn="just" defTabSz="914400" rtl="0" eaLnBrk="1" latinLnBrk="0" hangingPunct="1">
                        <a:spcAft>
                          <a:spcPts val="0"/>
                        </a:spcAft>
                      </a:pPr>
                      <a:r>
                        <a:rPr lang="es-VE" sz="2000" b="1" kern="1200" dirty="0" smtClean="0">
                          <a:solidFill>
                            <a:schemeClr val="bg2"/>
                          </a:solidFill>
                          <a:effectLst/>
                          <a:latin typeface="+mn-lt"/>
                          <a:ea typeface="+mn-ea"/>
                          <a:cs typeface="+mn-cs"/>
                        </a:rPr>
                        <a:t>UNIDAD </a:t>
                      </a:r>
                      <a:r>
                        <a:rPr lang="es-VE" sz="2000" b="1" kern="1200" dirty="0">
                          <a:solidFill>
                            <a:schemeClr val="bg2"/>
                          </a:solidFill>
                          <a:effectLst/>
                          <a:latin typeface="+mn-lt"/>
                          <a:ea typeface="+mn-ea"/>
                          <a:cs typeface="+mn-cs"/>
                        </a:rPr>
                        <a:t>II</a:t>
                      </a:r>
                    </a:p>
                    <a:p>
                      <a:pPr algn="just">
                        <a:spcAft>
                          <a:spcPts val="0"/>
                        </a:spcAft>
                      </a:pPr>
                      <a:r>
                        <a:rPr lang="es-VE" sz="1600" dirty="0">
                          <a:solidFill>
                            <a:srgbClr val="FFFF00"/>
                          </a:solidFill>
                          <a:effectLst/>
                        </a:rPr>
                        <a:t>Ambiente</a:t>
                      </a:r>
                      <a:endParaRPr lang="es-VE" sz="1600" dirty="0">
                        <a:solidFill>
                          <a:srgbClr val="FFFF00"/>
                        </a:solidFill>
                        <a:effectLst/>
                        <a:latin typeface="Cambria" panose="02040503050406030204" pitchFamily="18" charset="0"/>
                        <a:ea typeface="Calibri" panose="020F0502020204030204" pitchFamily="34" charset="0"/>
                        <a:cs typeface="Times New Roman" panose="02020603050405020304" pitchFamily="18" charset="0"/>
                      </a:endParaRPr>
                    </a:p>
                  </a:txBody>
                  <a:tcPr marL="51435" marR="51435" marT="0" marB="0">
                    <a:solidFill>
                      <a:srgbClr val="002060"/>
                    </a:solidFill>
                  </a:tcPr>
                </a:tc>
                <a:tc>
                  <a:txBody>
                    <a:bodyPr/>
                    <a:lstStyle/>
                    <a:p>
                      <a:pPr algn="just">
                        <a:spcAft>
                          <a:spcPts val="0"/>
                        </a:spcAft>
                      </a:pPr>
                      <a:endParaRPr lang="es-VE" sz="1600" dirty="0" smtClean="0">
                        <a:solidFill>
                          <a:schemeClr val="bg2"/>
                        </a:solidFill>
                        <a:effectLst/>
                      </a:endParaRPr>
                    </a:p>
                    <a:p>
                      <a:pPr algn="just">
                        <a:spcAft>
                          <a:spcPts val="0"/>
                        </a:spcAft>
                      </a:pPr>
                      <a:r>
                        <a:rPr lang="es-VE" sz="1600" dirty="0" smtClean="0">
                          <a:solidFill>
                            <a:schemeClr val="bg2"/>
                          </a:solidFill>
                          <a:effectLst/>
                        </a:rPr>
                        <a:t>1</a:t>
                      </a:r>
                      <a:r>
                        <a:rPr lang="es-VE" sz="1600" dirty="0">
                          <a:solidFill>
                            <a:schemeClr val="bg2"/>
                          </a:solidFill>
                          <a:effectLst/>
                        </a:rPr>
                        <a:t>. Ambiente. Conceptos y fundamentos.</a:t>
                      </a:r>
                    </a:p>
                    <a:p>
                      <a:pPr algn="just">
                        <a:spcAft>
                          <a:spcPts val="0"/>
                        </a:spcAft>
                      </a:pPr>
                      <a:r>
                        <a:rPr lang="es-VE" sz="1600" dirty="0">
                          <a:solidFill>
                            <a:schemeClr val="bg2"/>
                          </a:solidFill>
                          <a:effectLst/>
                        </a:rPr>
                        <a:t>2. Problemas ambientales (acción del hombre y su ambiente).</a:t>
                      </a:r>
                    </a:p>
                    <a:p>
                      <a:pPr algn="just">
                        <a:spcAft>
                          <a:spcPts val="0"/>
                        </a:spcAft>
                      </a:pPr>
                      <a:r>
                        <a:rPr lang="es-VE" sz="1600" dirty="0">
                          <a:solidFill>
                            <a:schemeClr val="bg2"/>
                          </a:solidFill>
                          <a:effectLst/>
                        </a:rPr>
                        <a:t>3. Elementos de gestión ambiental.</a:t>
                      </a:r>
                    </a:p>
                    <a:p>
                      <a:pPr algn="just">
                        <a:spcAft>
                          <a:spcPts val="0"/>
                        </a:spcAft>
                      </a:pPr>
                      <a:r>
                        <a:rPr lang="es-VE" sz="1600" dirty="0">
                          <a:solidFill>
                            <a:schemeClr val="bg2"/>
                          </a:solidFill>
                          <a:effectLst/>
                        </a:rPr>
                        <a:t>4. Identificación de problemas ambientales.</a:t>
                      </a:r>
                      <a:endParaRPr lang="es-VE" sz="1600" dirty="0">
                        <a:solidFill>
                          <a:schemeClr val="bg2"/>
                        </a:solidFill>
                        <a:effectLst/>
                        <a:latin typeface="Cambria" panose="02040503050406030204" pitchFamily="18" charset="0"/>
                        <a:ea typeface="Calibri" panose="020F0502020204030204" pitchFamily="34" charset="0"/>
                        <a:cs typeface="Times New Roman" panose="02020603050405020304" pitchFamily="18" charset="0"/>
                      </a:endParaRPr>
                    </a:p>
                  </a:txBody>
                  <a:tcPr marL="51435" marR="51435" marT="0" marB="0">
                    <a:solidFill>
                      <a:srgbClr val="002060"/>
                    </a:solidFill>
                  </a:tcPr>
                </a:tc>
              </a:tr>
              <a:tr h="1515003">
                <a:tc>
                  <a:txBody>
                    <a:bodyPr/>
                    <a:lstStyle/>
                    <a:p>
                      <a:pPr marL="0" algn="just" defTabSz="914400" rtl="0" eaLnBrk="1" latinLnBrk="0" hangingPunct="1">
                        <a:spcAft>
                          <a:spcPts val="0"/>
                        </a:spcAft>
                      </a:pPr>
                      <a:endParaRPr lang="es-VE" sz="2000" b="1" kern="1200" dirty="0" smtClean="0">
                        <a:solidFill>
                          <a:schemeClr val="bg2"/>
                        </a:solidFill>
                        <a:effectLst/>
                        <a:latin typeface="+mn-lt"/>
                        <a:ea typeface="+mn-ea"/>
                        <a:cs typeface="+mn-cs"/>
                      </a:endParaRPr>
                    </a:p>
                    <a:p>
                      <a:pPr marL="0" algn="just" defTabSz="914400" rtl="0" eaLnBrk="1" latinLnBrk="0" hangingPunct="1">
                        <a:spcAft>
                          <a:spcPts val="0"/>
                        </a:spcAft>
                      </a:pPr>
                      <a:endParaRPr lang="es-VE" sz="2000" b="1" kern="1200" dirty="0" smtClean="0">
                        <a:solidFill>
                          <a:schemeClr val="bg2"/>
                        </a:solidFill>
                        <a:effectLst/>
                        <a:latin typeface="+mn-lt"/>
                        <a:ea typeface="+mn-ea"/>
                        <a:cs typeface="+mn-cs"/>
                      </a:endParaRPr>
                    </a:p>
                    <a:p>
                      <a:pPr marL="0" algn="just" defTabSz="914400" rtl="0" eaLnBrk="1" latinLnBrk="0" hangingPunct="1">
                        <a:spcAft>
                          <a:spcPts val="0"/>
                        </a:spcAft>
                      </a:pPr>
                      <a:r>
                        <a:rPr lang="es-VE" sz="2000" b="1" kern="1200" dirty="0" smtClean="0">
                          <a:solidFill>
                            <a:schemeClr val="bg2"/>
                          </a:solidFill>
                          <a:effectLst/>
                          <a:latin typeface="+mn-lt"/>
                          <a:ea typeface="+mn-ea"/>
                          <a:cs typeface="+mn-cs"/>
                        </a:rPr>
                        <a:t>UNIDAD </a:t>
                      </a:r>
                      <a:r>
                        <a:rPr lang="es-VE" sz="2000" b="1" kern="1200" dirty="0">
                          <a:solidFill>
                            <a:schemeClr val="bg2"/>
                          </a:solidFill>
                          <a:effectLst/>
                          <a:latin typeface="+mn-lt"/>
                          <a:ea typeface="+mn-ea"/>
                          <a:cs typeface="+mn-cs"/>
                        </a:rPr>
                        <a:t>III</a:t>
                      </a:r>
                    </a:p>
                    <a:p>
                      <a:pPr algn="just">
                        <a:spcAft>
                          <a:spcPts val="0"/>
                        </a:spcAft>
                      </a:pPr>
                      <a:r>
                        <a:rPr lang="es-VE" sz="1600" dirty="0">
                          <a:solidFill>
                            <a:srgbClr val="FFFF00"/>
                          </a:solidFill>
                          <a:effectLst/>
                        </a:rPr>
                        <a:t>Sustentabilidad</a:t>
                      </a:r>
                      <a:endParaRPr lang="es-VE" sz="1600" dirty="0">
                        <a:solidFill>
                          <a:srgbClr val="FFFF00"/>
                        </a:solidFill>
                        <a:effectLst/>
                        <a:latin typeface="Cambria" panose="02040503050406030204" pitchFamily="18" charset="0"/>
                        <a:ea typeface="Calibri" panose="020F0502020204030204" pitchFamily="34" charset="0"/>
                        <a:cs typeface="Times New Roman" panose="02020603050405020304" pitchFamily="18" charset="0"/>
                      </a:endParaRPr>
                    </a:p>
                  </a:txBody>
                  <a:tcPr marL="51435" marR="51435" marT="0" marB="0">
                    <a:solidFill>
                      <a:srgbClr val="002060"/>
                    </a:solidFill>
                  </a:tcPr>
                </a:tc>
                <a:tc>
                  <a:txBody>
                    <a:bodyPr/>
                    <a:lstStyle/>
                    <a:p>
                      <a:pPr algn="just">
                        <a:spcAft>
                          <a:spcPts val="0"/>
                        </a:spcAft>
                      </a:pPr>
                      <a:endParaRPr lang="es-VE" sz="1600" dirty="0" smtClean="0">
                        <a:solidFill>
                          <a:schemeClr val="bg2"/>
                        </a:solidFill>
                        <a:effectLst/>
                      </a:endParaRPr>
                    </a:p>
                    <a:p>
                      <a:pPr algn="just">
                        <a:spcAft>
                          <a:spcPts val="0"/>
                        </a:spcAft>
                      </a:pPr>
                      <a:r>
                        <a:rPr lang="es-VE" sz="1600" dirty="0" smtClean="0">
                          <a:solidFill>
                            <a:schemeClr val="bg2"/>
                          </a:solidFill>
                          <a:effectLst/>
                        </a:rPr>
                        <a:t>1</a:t>
                      </a:r>
                      <a:r>
                        <a:rPr lang="es-VE" sz="1600" dirty="0">
                          <a:solidFill>
                            <a:schemeClr val="bg2"/>
                          </a:solidFill>
                          <a:effectLst/>
                        </a:rPr>
                        <a:t>. Sustentabilidad. Definición y alcance.</a:t>
                      </a:r>
                    </a:p>
                    <a:p>
                      <a:pPr algn="just">
                        <a:spcAft>
                          <a:spcPts val="0"/>
                        </a:spcAft>
                      </a:pPr>
                      <a:r>
                        <a:rPr lang="es-VE" sz="1600" dirty="0">
                          <a:solidFill>
                            <a:schemeClr val="bg2"/>
                          </a:solidFill>
                          <a:effectLst/>
                        </a:rPr>
                        <a:t>2. Ejes temáticos de la sustentabilidad.</a:t>
                      </a:r>
                    </a:p>
                    <a:p>
                      <a:pPr algn="just">
                        <a:spcAft>
                          <a:spcPts val="0"/>
                        </a:spcAft>
                      </a:pPr>
                      <a:r>
                        <a:rPr lang="es-VE" sz="1600" dirty="0">
                          <a:solidFill>
                            <a:schemeClr val="bg2"/>
                          </a:solidFill>
                          <a:effectLst/>
                        </a:rPr>
                        <a:t>3. La sustentabilidad a través de sus escalas geográficas. Indicadores de sustentabilidad.</a:t>
                      </a:r>
                    </a:p>
                    <a:p>
                      <a:pPr algn="just">
                        <a:spcAft>
                          <a:spcPts val="0"/>
                        </a:spcAft>
                      </a:pPr>
                      <a:r>
                        <a:rPr lang="es-VE" sz="1600" dirty="0">
                          <a:solidFill>
                            <a:schemeClr val="bg2"/>
                          </a:solidFill>
                          <a:effectLst/>
                        </a:rPr>
                        <a:t>4. Introducción al Desarrollo Sustentable.</a:t>
                      </a:r>
                      <a:endParaRPr lang="es-VE" sz="1600" dirty="0">
                        <a:solidFill>
                          <a:schemeClr val="bg2"/>
                        </a:solidFill>
                        <a:effectLst/>
                        <a:latin typeface="Cambria" panose="02040503050406030204" pitchFamily="18" charset="0"/>
                        <a:ea typeface="Calibri" panose="020F0502020204030204" pitchFamily="34" charset="0"/>
                        <a:cs typeface="Times New Roman" panose="02020603050405020304" pitchFamily="18" charset="0"/>
                      </a:endParaRPr>
                    </a:p>
                  </a:txBody>
                  <a:tcPr marL="51435" marR="51435" marT="0" marB="0">
                    <a:solidFill>
                      <a:srgbClr val="002060"/>
                    </a:solidFill>
                  </a:tcPr>
                </a:tc>
              </a:tr>
            </a:tbl>
          </a:graphicData>
        </a:graphic>
      </p:graphicFrame>
    </p:spTree>
    <p:extLst>
      <p:ext uri="{BB962C8B-B14F-4D97-AF65-F5344CB8AC3E}">
        <p14:creationId xmlns:p14="http://schemas.microsoft.com/office/powerpoint/2010/main" val="351747841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5;p27"/>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indent="63500" algn="r">
              <a:spcBef>
                <a:spcPts val="600"/>
              </a:spcBef>
              <a:buClr>
                <a:srgbClr val="51B148"/>
              </a:buClr>
              <a:buSzPts val="2600"/>
              <a:buFont typeface="Pontano Sans"/>
              <a:buNone/>
              <a:defRPr sz="3000" b="1">
                <a:solidFill>
                  <a:schemeClr val="accent3">
                    <a:lumMod val="75000"/>
                  </a:schemeClr>
                </a:solidFill>
                <a:latin typeface="Constantia" panose="02030602050306030303" pitchFamily="18" charset="0"/>
                <a:ea typeface="Pontano Sans"/>
                <a:cs typeface="Pontano Sans"/>
              </a:defRPr>
            </a:lvl1pPr>
            <a:lvl2pPr>
              <a:buClr>
                <a:srgbClr val="9BCF63"/>
              </a:buClr>
              <a:buSzPts val="3600"/>
              <a:buFont typeface="Dosis Light"/>
              <a:buNone/>
              <a:defRPr sz="3600">
                <a:solidFill>
                  <a:srgbClr val="9BCF63"/>
                </a:solidFill>
                <a:latin typeface="Dosis Light"/>
                <a:ea typeface="Dosis Light"/>
                <a:cs typeface="Dosis Light"/>
              </a:defRPr>
            </a:lvl2pPr>
            <a:lvl3pPr>
              <a:buClr>
                <a:srgbClr val="9BCF63"/>
              </a:buClr>
              <a:buSzPts val="3600"/>
              <a:buFont typeface="Dosis Light"/>
              <a:buNone/>
              <a:defRPr sz="3600">
                <a:solidFill>
                  <a:srgbClr val="9BCF63"/>
                </a:solidFill>
                <a:latin typeface="Dosis Light"/>
                <a:ea typeface="Dosis Light"/>
                <a:cs typeface="Dosis Light"/>
              </a:defRPr>
            </a:lvl3pPr>
            <a:lvl4pPr>
              <a:buClr>
                <a:srgbClr val="9BCF63"/>
              </a:buClr>
              <a:buSzPts val="3600"/>
              <a:buFont typeface="Dosis Light"/>
              <a:buNone/>
              <a:defRPr sz="3600">
                <a:solidFill>
                  <a:srgbClr val="9BCF63"/>
                </a:solidFill>
                <a:latin typeface="Dosis Light"/>
                <a:ea typeface="Dosis Light"/>
                <a:cs typeface="Dosis Light"/>
              </a:defRPr>
            </a:lvl4pPr>
            <a:lvl5pPr>
              <a:buClr>
                <a:srgbClr val="9BCF63"/>
              </a:buClr>
              <a:buSzPts val="3600"/>
              <a:buFont typeface="Dosis Light"/>
              <a:buNone/>
              <a:defRPr sz="3600">
                <a:solidFill>
                  <a:srgbClr val="9BCF63"/>
                </a:solidFill>
                <a:latin typeface="Dosis Light"/>
                <a:ea typeface="Dosis Light"/>
                <a:cs typeface="Dosis Light"/>
              </a:defRPr>
            </a:lvl5pPr>
            <a:lvl6pPr>
              <a:buClr>
                <a:srgbClr val="9BCF63"/>
              </a:buClr>
              <a:buSzPts val="3600"/>
              <a:buFont typeface="Dosis Light"/>
              <a:buNone/>
              <a:defRPr sz="3600">
                <a:solidFill>
                  <a:srgbClr val="9BCF63"/>
                </a:solidFill>
                <a:latin typeface="Dosis Light"/>
                <a:ea typeface="Dosis Light"/>
                <a:cs typeface="Dosis Light"/>
              </a:defRPr>
            </a:lvl6pPr>
            <a:lvl7pPr>
              <a:buClr>
                <a:srgbClr val="9BCF63"/>
              </a:buClr>
              <a:buSzPts val="3600"/>
              <a:buFont typeface="Dosis Light"/>
              <a:buNone/>
              <a:defRPr sz="3600">
                <a:solidFill>
                  <a:srgbClr val="9BCF63"/>
                </a:solidFill>
                <a:latin typeface="Dosis Light"/>
                <a:ea typeface="Dosis Light"/>
                <a:cs typeface="Dosis Light"/>
              </a:defRPr>
            </a:lvl7pPr>
            <a:lvl8pPr>
              <a:buClr>
                <a:srgbClr val="9BCF63"/>
              </a:buClr>
              <a:buSzPts val="3600"/>
              <a:buFont typeface="Dosis Light"/>
              <a:buNone/>
              <a:defRPr sz="3600">
                <a:solidFill>
                  <a:srgbClr val="9BCF63"/>
                </a:solidFill>
                <a:latin typeface="Dosis Light"/>
                <a:ea typeface="Dosis Light"/>
                <a:cs typeface="Dosis Light"/>
              </a:defRPr>
            </a:lvl8pPr>
            <a:lvl9pPr>
              <a:buClr>
                <a:srgbClr val="9BCF63"/>
              </a:buClr>
              <a:buSzPts val="3600"/>
              <a:buFont typeface="Dosis Light"/>
              <a:buNone/>
              <a:defRPr sz="3600">
                <a:solidFill>
                  <a:srgbClr val="9BCF63"/>
                </a:solidFill>
                <a:latin typeface="Dosis Light"/>
                <a:ea typeface="Dosis Light"/>
                <a:cs typeface="Dosis Light"/>
              </a:defRPr>
            </a:lvl9pPr>
          </a:lstStyle>
          <a:p>
            <a:r>
              <a:rPr lang="es-VE" dirty="0"/>
              <a:t>PRESENCIA EN LA MALLA CURRICULAR</a:t>
            </a:r>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3046677245"/>
              </p:ext>
            </p:extLst>
          </p:nvPr>
        </p:nvGraphicFramePr>
        <p:xfrm>
          <a:off x="457200" y="1600200"/>
          <a:ext cx="5842992"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uadroTexto 1">
            <a:extLst>
              <a:ext uri="{FF2B5EF4-FFF2-40B4-BE49-F238E27FC236}">
                <a16:creationId xmlns:a16="http://schemas.microsoft.com/office/drawing/2014/main" xmlns="" id="{37926A2E-9DCD-41AA-928E-25AF485369A9}"/>
              </a:ext>
            </a:extLst>
          </p:cNvPr>
          <p:cNvSpPr txBox="1"/>
          <p:nvPr/>
        </p:nvSpPr>
        <p:spPr>
          <a:xfrm>
            <a:off x="6660232" y="2780928"/>
            <a:ext cx="1584176" cy="92333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US" dirty="0">
                <a:solidFill>
                  <a:srgbClr val="008000"/>
                </a:solidFill>
              </a:rPr>
              <a:t>100% de las carreras que ofrece la UCAB</a:t>
            </a:r>
          </a:p>
        </p:txBody>
      </p:sp>
    </p:spTree>
    <p:extLst>
      <p:ext uri="{BB962C8B-B14F-4D97-AF65-F5344CB8AC3E}">
        <p14:creationId xmlns:p14="http://schemas.microsoft.com/office/powerpoint/2010/main" val="4219187310"/>
      </p:ext>
    </p:extLst>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4" descr="D:\Documents and Settings\LLAYAMEN\Mis documentos\Luis Rafael\JAUCAB\III JAUCAB 2013\afichesylogosactualizados\Afiche v1.jpg"/>
          <p:cNvPicPr>
            <a:picLocks noChangeAspect="1" noChangeArrowheads="1"/>
          </p:cNvPicPr>
          <p:nvPr/>
        </p:nvPicPr>
        <p:blipFill>
          <a:blip r:embed="rId2" cstate="print"/>
          <a:srcRect l="5371" t="88476" r="5139" b="10597"/>
          <a:stretch>
            <a:fillRect/>
          </a:stretch>
        </p:blipFill>
        <p:spPr bwMode="auto">
          <a:xfrm>
            <a:off x="1143000" y="6093296"/>
            <a:ext cx="6858000" cy="144016"/>
          </a:xfrm>
          <a:prstGeom prst="rect">
            <a:avLst/>
          </a:prstGeom>
          <a:noFill/>
        </p:spPr>
      </p:pic>
      <p:sp>
        <p:nvSpPr>
          <p:cNvPr id="7" name="1 Título"/>
          <p:cNvSpPr>
            <a:spLocks noGrp="1"/>
          </p:cNvSpPr>
          <p:nvPr>
            <p:ph type="title"/>
          </p:nvPr>
        </p:nvSpPr>
        <p:spPr>
          <a:xfrm>
            <a:off x="1259632" y="332656"/>
            <a:ext cx="6255205" cy="1143000"/>
          </a:xfrm>
        </p:spPr>
        <p:txBody>
          <a:bodyPr>
            <a:normAutofit/>
          </a:bodyPr>
          <a:lstStyle/>
          <a:p>
            <a:pPr algn="ctr"/>
            <a:r>
              <a:rPr lang="es-VE" sz="3200" b="1" dirty="0" smtClean="0">
                <a:solidFill>
                  <a:srgbClr val="006225"/>
                </a:solidFill>
              </a:rPr>
              <a:t>LOS PROBLEMAS AMBIENTALES</a:t>
            </a:r>
            <a:endParaRPr lang="es-VE" sz="3200" b="1" dirty="0">
              <a:solidFill>
                <a:srgbClr val="006225"/>
              </a:solidFill>
            </a:endParaRPr>
          </a:p>
        </p:txBody>
      </p:sp>
      <p:sp>
        <p:nvSpPr>
          <p:cNvPr id="8" name="2 Marcador de contenido"/>
          <p:cNvSpPr txBox="1">
            <a:spLocks/>
          </p:cNvSpPr>
          <p:nvPr/>
        </p:nvSpPr>
        <p:spPr>
          <a:xfrm>
            <a:off x="539552" y="1969918"/>
            <a:ext cx="4440351" cy="3484984"/>
          </a:xfrm>
          <a:prstGeom prst="rect">
            <a:avLst/>
          </a:prstGeom>
        </p:spPr>
        <p:txBody>
          <a:bodyPr/>
          <a:lstStyle/>
          <a:p>
            <a:pPr marL="420624" marR="0" lvl="0" indent="-384048" algn="l" defTabSz="914400" rtl="0" eaLnBrk="1" fontAlgn="auto" latinLnBrk="0" hangingPunct="1">
              <a:lnSpc>
                <a:spcPct val="100000"/>
              </a:lnSpc>
              <a:spcBef>
                <a:spcPct val="20000"/>
              </a:spcBef>
              <a:spcAft>
                <a:spcPts val="0"/>
              </a:spcAft>
              <a:buClr>
                <a:srgbClr val="006220"/>
              </a:buClr>
              <a:buSzPct val="80000"/>
              <a:buFont typeface="Wingdings 2"/>
              <a:buChar char=""/>
              <a:tabLst/>
              <a:defRPr/>
            </a:pPr>
            <a:r>
              <a:rPr lang="es-VE" sz="2400" dirty="0" smtClean="0">
                <a:latin typeface="+mj-lt"/>
              </a:rPr>
              <a:t>Agotamiento de recursos naturales</a:t>
            </a:r>
            <a:endParaRPr kumimoji="0" lang="es-VE" sz="2400" b="0" i="0" u="none" strike="noStrike" kern="1200" cap="none" spc="0" normalizeH="0" baseline="0" noProof="0" dirty="0" smtClean="0">
              <a:ln>
                <a:noFill/>
              </a:ln>
              <a:solidFill>
                <a:schemeClr val="tx1"/>
              </a:solidFill>
              <a:effectLst/>
              <a:uLnTx/>
              <a:uFillTx/>
              <a:latin typeface="+mj-lt"/>
              <a:ea typeface="+mn-ea"/>
              <a:cs typeface="+mn-cs"/>
            </a:endParaRPr>
          </a:p>
          <a:p>
            <a:pPr marL="420624" marR="0" lvl="0" indent="-384048" algn="l" defTabSz="914400" rtl="0" eaLnBrk="1" fontAlgn="auto" latinLnBrk="0" hangingPunct="1">
              <a:lnSpc>
                <a:spcPct val="100000"/>
              </a:lnSpc>
              <a:spcBef>
                <a:spcPct val="20000"/>
              </a:spcBef>
              <a:spcAft>
                <a:spcPts val="0"/>
              </a:spcAft>
              <a:buClr>
                <a:srgbClr val="006220"/>
              </a:buClr>
              <a:buSzPct val="80000"/>
              <a:buFont typeface="Wingdings 2"/>
              <a:buChar char=""/>
              <a:tabLst/>
              <a:defRPr/>
            </a:pPr>
            <a:r>
              <a:rPr kumimoji="0" lang="es-VE" sz="2400" b="0" i="0" u="none" strike="noStrike" kern="1200" cap="none" spc="0" normalizeH="0" baseline="0" noProof="0" dirty="0" smtClean="0">
                <a:ln>
                  <a:noFill/>
                </a:ln>
                <a:solidFill>
                  <a:schemeClr val="tx1"/>
                </a:solidFill>
                <a:effectLst/>
                <a:uLnTx/>
                <a:uFillTx/>
                <a:latin typeface="+mj-lt"/>
                <a:ea typeface="+mn-ea"/>
                <a:cs typeface="+mn-cs"/>
              </a:rPr>
              <a:t>Contaminación de suelos, aguas y aire</a:t>
            </a:r>
          </a:p>
          <a:p>
            <a:pPr marL="420624" marR="0" lvl="0" indent="-384048" algn="l" defTabSz="914400" rtl="0" eaLnBrk="1" fontAlgn="auto" latinLnBrk="0" hangingPunct="1">
              <a:lnSpc>
                <a:spcPct val="100000"/>
              </a:lnSpc>
              <a:spcBef>
                <a:spcPct val="20000"/>
              </a:spcBef>
              <a:spcAft>
                <a:spcPts val="0"/>
              </a:spcAft>
              <a:buClr>
                <a:srgbClr val="006220"/>
              </a:buClr>
              <a:buSzPct val="80000"/>
              <a:buFont typeface="Wingdings 2"/>
              <a:buChar char=""/>
              <a:tabLst/>
              <a:defRPr/>
            </a:pPr>
            <a:r>
              <a:rPr kumimoji="0" lang="es-VE" sz="2400" b="0" i="0" u="none" strike="noStrike" kern="1200" cap="none" spc="0" normalizeH="0" baseline="0" noProof="0" dirty="0" smtClean="0">
                <a:ln>
                  <a:noFill/>
                </a:ln>
                <a:solidFill>
                  <a:schemeClr val="tx1"/>
                </a:solidFill>
                <a:effectLst/>
                <a:uLnTx/>
                <a:uFillTx/>
                <a:latin typeface="+mj-lt"/>
                <a:ea typeface="+mn-ea"/>
                <a:cs typeface="+mn-cs"/>
              </a:rPr>
              <a:t>Degradación de ecosistemas</a:t>
            </a:r>
          </a:p>
          <a:p>
            <a:pPr marL="420624" marR="0" lvl="0" indent="-384048" algn="l" defTabSz="914400" rtl="0" eaLnBrk="1" fontAlgn="auto" latinLnBrk="0" hangingPunct="1">
              <a:lnSpc>
                <a:spcPct val="100000"/>
              </a:lnSpc>
              <a:spcBef>
                <a:spcPct val="20000"/>
              </a:spcBef>
              <a:spcAft>
                <a:spcPts val="0"/>
              </a:spcAft>
              <a:buClr>
                <a:srgbClr val="006220"/>
              </a:buClr>
              <a:buSzPct val="80000"/>
              <a:buFont typeface="Wingdings 2"/>
              <a:buChar char=""/>
              <a:tabLst/>
              <a:defRPr/>
            </a:pPr>
            <a:r>
              <a:rPr lang="es-VE" sz="2400" dirty="0" smtClean="0">
                <a:latin typeface="+mj-lt"/>
              </a:rPr>
              <a:t>Pérdida de la biodiversidad</a:t>
            </a:r>
            <a:endParaRPr kumimoji="0" lang="es-VE" sz="2400" b="0" i="0" u="none" strike="noStrike" kern="1200" cap="none" spc="0" normalizeH="0" baseline="0" noProof="0" dirty="0" smtClean="0">
              <a:ln>
                <a:noFill/>
              </a:ln>
              <a:solidFill>
                <a:schemeClr val="tx1"/>
              </a:solidFill>
              <a:effectLst/>
              <a:uLnTx/>
              <a:uFillTx/>
              <a:latin typeface="+mj-lt"/>
              <a:ea typeface="+mn-ea"/>
              <a:cs typeface="+mn-cs"/>
            </a:endParaRPr>
          </a:p>
          <a:p>
            <a:pPr marL="420624" marR="0" lvl="0" indent="-384048" algn="l" defTabSz="914400" rtl="0" eaLnBrk="1" fontAlgn="auto" latinLnBrk="0" hangingPunct="1">
              <a:lnSpc>
                <a:spcPct val="100000"/>
              </a:lnSpc>
              <a:spcBef>
                <a:spcPct val="20000"/>
              </a:spcBef>
              <a:spcAft>
                <a:spcPts val="0"/>
              </a:spcAft>
              <a:buClr>
                <a:srgbClr val="006220"/>
              </a:buClr>
              <a:buSzPct val="80000"/>
              <a:buFont typeface="Wingdings 2"/>
              <a:buChar char=""/>
              <a:tabLst/>
              <a:defRPr/>
            </a:pPr>
            <a:r>
              <a:rPr kumimoji="0" lang="es-VE" sz="2400" i="0" u="none" strike="noStrike" kern="1200" cap="none" spc="0" normalizeH="0" baseline="0" noProof="0" dirty="0" smtClean="0">
                <a:ln>
                  <a:noFill/>
                </a:ln>
                <a:solidFill>
                  <a:schemeClr val="tx1"/>
                </a:solidFill>
                <a:effectLst/>
                <a:uLnTx/>
                <a:uFillTx/>
                <a:latin typeface="+mj-lt"/>
                <a:ea typeface="+mn-ea"/>
                <a:cs typeface="+mn-cs"/>
              </a:rPr>
              <a:t>Agotamiento</a:t>
            </a:r>
            <a:r>
              <a:rPr kumimoji="0" lang="es-VE" sz="2400" i="0" u="none" strike="noStrike" kern="1200" cap="none" spc="0" normalizeH="0" noProof="0" dirty="0" smtClean="0">
                <a:ln>
                  <a:noFill/>
                </a:ln>
                <a:solidFill>
                  <a:schemeClr val="tx1"/>
                </a:solidFill>
                <a:effectLst/>
                <a:uLnTx/>
                <a:uFillTx/>
                <a:latin typeface="+mj-lt"/>
                <a:ea typeface="+mn-ea"/>
                <a:cs typeface="+mn-cs"/>
              </a:rPr>
              <a:t> de la capa de ozono</a:t>
            </a:r>
            <a:endParaRPr kumimoji="0" lang="es-VE" sz="2400" i="0" u="none" strike="noStrike" kern="1200" cap="none" spc="0" normalizeH="0" baseline="0" noProof="0" dirty="0" smtClean="0">
              <a:ln>
                <a:noFill/>
              </a:ln>
              <a:solidFill>
                <a:schemeClr val="tx1"/>
              </a:solidFill>
              <a:effectLst/>
              <a:uLnTx/>
              <a:uFillTx/>
              <a:latin typeface="+mj-lt"/>
              <a:ea typeface="+mn-ea"/>
              <a:cs typeface="+mn-cs"/>
            </a:endParaRPr>
          </a:p>
          <a:p>
            <a:pPr marL="420624" marR="0" lvl="0" indent="-384048" algn="l" defTabSz="914400" rtl="0" eaLnBrk="1" fontAlgn="auto" latinLnBrk="0" hangingPunct="1">
              <a:lnSpc>
                <a:spcPct val="100000"/>
              </a:lnSpc>
              <a:spcBef>
                <a:spcPct val="20000"/>
              </a:spcBef>
              <a:spcAft>
                <a:spcPts val="0"/>
              </a:spcAft>
              <a:buClr>
                <a:srgbClr val="006220"/>
              </a:buClr>
              <a:buSzPct val="80000"/>
              <a:buFont typeface="Wingdings 2"/>
              <a:buChar char=""/>
              <a:tabLst/>
              <a:defRPr/>
            </a:pPr>
            <a:r>
              <a:rPr kumimoji="0" lang="es-VE" sz="2400" b="1" i="0" u="none" strike="noStrike" kern="1200" cap="none" spc="0" normalizeH="0" baseline="0" noProof="0" dirty="0" smtClean="0">
                <a:ln>
                  <a:noFill/>
                </a:ln>
                <a:solidFill>
                  <a:schemeClr val="tx1"/>
                </a:solidFill>
                <a:effectLst/>
                <a:uLnTx/>
                <a:uFillTx/>
                <a:latin typeface="+mj-lt"/>
                <a:ea typeface="+mn-ea"/>
                <a:cs typeface="+mn-cs"/>
              </a:rPr>
              <a:t>Cambio</a:t>
            </a:r>
            <a:r>
              <a:rPr kumimoji="0" lang="es-VE" sz="2400" b="1" i="0" u="none" strike="noStrike" kern="1200" cap="none" spc="0" normalizeH="0" noProof="0" dirty="0" smtClean="0">
                <a:ln>
                  <a:noFill/>
                </a:ln>
                <a:solidFill>
                  <a:schemeClr val="tx1"/>
                </a:solidFill>
                <a:effectLst/>
                <a:uLnTx/>
                <a:uFillTx/>
                <a:latin typeface="+mj-lt"/>
                <a:ea typeface="+mn-ea"/>
                <a:cs typeface="+mn-cs"/>
              </a:rPr>
              <a:t> Climático</a:t>
            </a:r>
          </a:p>
          <a:p>
            <a:pPr marL="420624" marR="0" lvl="0" indent="-384048" algn="l" defTabSz="914400" rtl="0" eaLnBrk="1" fontAlgn="auto" latinLnBrk="0" hangingPunct="1">
              <a:lnSpc>
                <a:spcPct val="100000"/>
              </a:lnSpc>
              <a:spcBef>
                <a:spcPct val="20000"/>
              </a:spcBef>
              <a:spcAft>
                <a:spcPts val="0"/>
              </a:spcAft>
              <a:buClr>
                <a:srgbClr val="006220"/>
              </a:buClr>
              <a:buSzPct val="80000"/>
              <a:tabLst/>
              <a:defRPr/>
            </a:pPr>
            <a:endParaRPr kumimoji="0" lang="es-VE" sz="2400" b="1" i="0" u="none" strike="noStrike" kern="1200" cap="none" spc="0" normalizeH="0" baseline="0" noProof="0" dirty="0">
              <a:ln>
                <a:noFill/>
              </a:ln>
              <a:solidFill>
                <a:schemeClr val="tx1"/>
              </a:solidFill>
              <a:effectLst/>
              <a:uLnTx/>
              <a:uFillTx/>
              <a:latin typeface="+mj-lt"/>
              <a:ea typeface="+mn-ea"/>
              <a:cs typeface="+mn-cs"/>
            </a:endParaRPr>
          </a:p>
        </p:txBody>
      </p:sp>
      <p:pic>
        <p:nvPicPr>
          <p:cNvPr id="10" name="Picture 2" descr="https://www.themedicalbag.com/public/images/site/climate-change.jpg"/>
          <p:cNvPicPr>
            <a:picLocks noChangeAspect="1" noChangeArrowheads="1"/>
          </p:cNvPicPr>
          <p:nvPr/>
        </p:nvPicPr>
        <p:blipFill>
          <a:blip r:embed="rId3" cstate="print"/>
          <a:srcRect/>
          <a:stretch>
            <a:fillRect/>
          </a:stretch>
        </p:blipFill>
        <p:spPr bwMode="auto">
          <a:xfrm>
            <a:off x="6000769" y="4221088"/>
            <a:ext cx="2046084" cy="1545045"/>
          </a:xfrm>
          <a:prstGeom prst="rect">
            <a:avLst/>
          </a:prstGeom>
          <a:noFill/>
        </p:spPr>
      </p:pic>
      <p:pic>
        <p:nvPicPr>
          <p:cNvPr id="11" name="Picture 2" descr="http://recicladoyecologia.com/wp-content/uploads/2015/01/Capa-ozono-1.jpg"/>
          <p:cNvPicPr>
            <a:picLocks noChangeAspect="1" noChangeArrowheads="1"/>
          </p:cNvPicPr>
          <p:nvPr/>
        </p:nvPicPr>
        <p:blipFill>
          <a:blip r:embed="rId4" cstate="print"/>
          <a:srcRect/>
          <a:stretch>
            <a:fillRect/>
          </a:stretch>
        </p:blipFill>
        <p:spPr bwMode="auto">
          <a:xfrm>
            <a:off x="6000769" y="1916832"/>
            <a:ext cx="2020025" cy="1795578"/>
          </a:xfrm>
          <a:prstGeom prst="rect">
            <a:avLst/>
          </a:prstGeom>
          <a:noFill/>
        </p:spPr>
      </p:pic>
    </p:spTree>
    <p:extLst>
      <p:ext uri="{BB962C8B-B14F-4D97-AF65-F5344CB8AC3E}">
        <p14:creationId xmlns:p14="http://schemas.microsoft.com/office/powerpoint/2010/main" val="48701785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79512" y="274638"/>
            <a:ext cx="7897688" cy="1143000"/>
          </a:xfrm>
          <a:prstGeom prst="rect">
            <a:avLst/>
          </a:prstGeom>
          <a:noFill/>
          <a:ln>
            <a:noFill/>
          </a:ln>
        </p:spPr>
        <p:txBody>
          <a:bodyPr spcFirstLastPara="1" wrap="square" lIns="91425" tIns="91425" rIns="91425" bIns="91425" anchor="t" anchorCtr="0">
            <a:noAutofit/>
          </a:bodyPr>
          <a:lstStyle/>
          <a:p>
            <a:pPr indent="63500" algn="r">
              <a:spcBef>
                <a:spcPts val="600"/>
              </a:spcBef>
              <a:buClr>
                <a:srgbClr val="51B148"/>
              </a:buClr>
              <a:buSzPts val="2600"/>
              <a:buFont typeface="Pontano Sans"/>
              <a:buNone/>
            </a:pPr>
            <a:r>
              <a:rPr lang="es-VE" sz="3000" b="1" dirty="0">
                <a:solidFill>
                  <a:schemeClr val="accent3">
                    <a:lumMod val="75000"/>
                  </a:schemeClr>
                </a:solidFill>
                <a:latin typeface="Constantia" panose="02030602050306030303" pitchFamily="18" charset="0"/>
                <a:ea typeface="Pontano Sans"/>
                <a:cs typeface="Pontano Sans"/>
              </a:rPr>
              <a:t>NRO. DE ESTUDIANTES INSCRITOS POR SEMESTRE</a:t>
            </a:r>
          </a:p>
          <a:p>
            <a:pPr indent="63500" algn="r">
              <a:spcBef>
                <a:spcPts val="600"/>
              </a:spcBef>
              <a:buClr>
                <a:srgbClr val="51B148"/>
              </a:buClr>
              <a:buSzPts val="2600"/>
              <a:buFont typeface="Pontano Sans"/>
              <a:buNone/>
            </a:pPr>
            <a:r>
              <a:rPr lang="es-VE" sz="3000" b="1" dirty="0">
                <a:solidFill>
                  <a:schemeClr val="accent1">
                    <a:lumMod val="50000"/>
                  </a:schemeClr>
                </a:solidFill>
                <a:latin typeface="Constantia" panose="02030602050306030303" pitchFamily="18" charset="0"/>
                <a:ea typeface="Pontano Sans"/>
                <a:cs typeface="Pontano Sans"/>
              </a:rPr>
              <a:t>UCAB  MONTALBÁN</a:t>
            </a: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30650570"/>
              </p:ext>
            </p:extLst>
          </p:nvPr>
        </p:nvGraphicFramePr>
        <p:xfrm>
          <a:off x="457200" y="1600200"/>
          <a:ext cx="7620000"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6" name="5 CuadroTexto"/>
          <p:cNvSpPr txBox="1"/>
          <p:nvPr/>
        </p:nvSpPr>
        <p:spPr>
          <a:xfrm rot="16200000">
            <a:off x="-434488" y="3985340"/>
            <a:ext cx="1368152" cy="369332"/>
          </a:xfrm>
          <a:prstGeom prst="rect">
            <a:avLst/>
          </a:prstGeom>
          <a:noFill/>
        </p:spPr>
        <p:txBody>
          <a:bodyPr wrap="square" rtlCol="0">
            <a:spAutoFit/>
          </a:bodyPr>
          <a:lstStyle/>
          <a:p>
            <a:r>
              <a:rPr lang="es-VE" dirty="0" smtClean="0">
                <a:solidFill>
                  <a:schemeClr val="tx2">
                    <a:lumMod val="50000"/>
                  </a:schemeClr>
                </a:solidFill>
              </a:rPr>
              <a:t>Estudiantes</a:t>
            </a:r>
            <a:endParaRPr lang="es-VE" dirty="0">
              <a:solidFill>
                <a:schemeClr val="tx2">
                  <a:lumMod val="50000"/>
                </a:schemeClr>
              </a:solidFill>
            </a:endParaRPr>
          </a:p>
        </p:txBody>
      </p:sp>
      <p:sp>
        <p:nvSpPr>
          <p:cNvPr id="7" name="6 CuadroTexto"/>
          <p:cNvSpPr txBox="1"/>
          <p:nvPr/>
        </p:nvSpPr>
        <p:spPr>
          <a:xfrm>
            <a:off x="3707904" y="6309320"/>
            <a:ext cx="1368152" cy="369332"/>
          </a:xfrm>
          <a:prstGeom prst="rect">
            <a:avLst/>
          </a:prstGeom>
          <a:noFill/>
        </p:spPr>
        <p:txBody>
          <a:bodyPr wrap="square" rtlCol="0">
            <a:spAutoFit/>
          </a:bodyPr>
          <a:lstStyle/>
          <a:p>
            <a:r>
              <a:rPr lang="es-VE" dirty="0" smtClean="0">
                <a:solidFill>
                  <a:schemeClr val="tx2">
                    <a:lumMod val="50000"/>
                  </a:schemeClr>
                </a:solidFill>
              </a:rPr>
              <a:t>Semestre</a:t>
            </a:r>
            <a:endParaRPr lang="es-VE" dirty="0">
              <a:solidFill>
                <a:schemeClr val="tx2">
                  <a:lumMod val="50000"/>
                </a:schemeClr>
              </a:solidFill>
            </a:endParaRPr>
          </a:p>
        </p:txBody>
      </p:sp>
    </p:spTree>
    <p:extLst>
      <p:ext uri="{BB962C8B-B14F-4D97-AF65-F5344CB8AC3E}">
        <p14:creationId xmlns:p14="http://schemas.microsoft.com/office/powerpoint/2010/main" val="6883771"/>
      </p:ext>
    </p:extLst>
  </p:cSld>
  <p:clrMapOvr>
    <a:masterClrMapping/>
  </p:clrMapOvr>
  <p:transition>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prstGeom prst="rect">
            <a:avLst/>
          </a:prstGeom>
          <a:noFill/>
          <a:ln>
            <a:noFill/>
          </a:ln>
        </p:spPr>
        <p:txBody>
          <a:bodyPr spcFirstLastPara="1" wrap="square" lIns="91425" tIns="91425" rIns="91425" bIns="91425" anchor="t" anchorCtr="0">
            <a:noAutofit/>
          </a:bodyPr>
          <a:lstStyle/>
          <a:p>
            <a:pPr indent="63500" algn="r">
              <a:spcBef>
                <a:spcPts val="600"/>
              </a:spcBef>
              <a:buClr>
                <a:srgbClr val="51B148"/>
              </a:buClr>
              <a:buSzPts val="2600"/>
              <a:buFont typeface="Pontano Sans"/>
              <a:buNone/>
            </a:pPr>
            <a:r>
              <a:rPr lang="es-ES" sz="3000" b="1" dirty="0">
                <a:solidFill>
                  <a:schemeClr val="accent3">
                    <a:lumMod val="75000"/>
                  </a:schemeClr>
                </a:solidFill>
                <a:latin typeface="Constantia" panose="02030602050306030303" pitchFamily="18" charset="0"/>
                <a:ea typeface="Pontano Sans"/>
                <a:cs typeface="Pontano Sans"/>
              </a:rPr>
              <a:t>NRO. DE ESTUDIANTES INSCRITOS POR SEMESTRE</a:t>
            </a:r>
          </a:p>
          <a:p>
            <a:pPr indent="63500" algn="r">
              <a:spcBef>
                <a:spcPts val="600"/>
              </a:spcBef>
              <a:buClr>
                <a:srgbClr val="51B148"/>
              </a:buClr>
              <a:buSzPts val="2600"/>
              <a:buFont typeface="Pontano Sans"/>
              <a:buNone/>
            </a:pPr>
            <a:r>
              <a:rPr lang="es-ES" sz="3000" b="1" dirty="0">
                <a:solidFill>
                  <a:srgbClr val="0066FF"/>
                </a:solidFill>
                <a:latin typeface="Constantia" panose="02030602050306030303" pitchFamily="18" charset="0"/>
                <a:ea typeface="Pontano Sans"/>
                <a:cs typeface="Pontano Sans"/>
              </a:rPr>
              <a:t>UCAB GUAYANA</a:t>
            </a:r>
          </a:p>
        </p:txBody>
      </p:sp>
      <p:grpSp>
        <p:nvGrpSpPr>
          <p:cNvPr id="42" name="41 Grupo"/>
          <p:cNvGrpSpPr/>
          <p:nvPr/>
        </p:nvGrpSpPr>
        <p:grpSpPr>
          <a:xfrm>
            <a:off x="467872" y="2041223"/>
            <a:ext cx="7539353" cy="4516864"/>
            <a:chOff x="467872" y="2041223"/>
            <a:chExt cx="7539353" cy="4140538"/>
          </a:xfrm>
        </p:grpSpPr>
        <p:grpSp>
          <p:nvGrpSpPr>
            <p:cNvPr id="34" name="Group 2"/>
            <p:cNvGrpSpPr>
              <a:grpSpLocks/>
            </p:cNvGrpSpPr>
            <p:nvPr/>
          </p:nvGrpSpPr>
          <p:grpSpPr bwMode="auto">
            <a:xfrm>
              <a:off x="467872" y="2041223"/>
              <a:ext cx="7539353" cy="3744416"/>
              <a:chOff x="2934" y="-474"/>
              <a:chExt cx="9123" cy="4447"/>
            </a:xfrm>
          </p:grpSpPr>
          <p:pic>
            <p:nvPicPr>
              <p:cNvPr id="35" name="Picture 3"/>
              <p:cNvPicPr>
                <a:picLocks noChangeAspect="1" noChangeArrowheads="1"/>
              </p:cNvPicPr>
              <p:nvPr/>
            </p:nvPicPr>
            <p:blipFill>
              <a:blip r:embed="rId2"/>
              <a:srcRect/>
              <a:stretch>
                <a:fillRect/>
              </a:stretch>
            </p:blipFill>
            <p:spPr bwMode="auto">
              <a:xfrm>
                <a:off x="2934" y="-474"/>
                <a:ext cx="9123" cy="4392"/>
              </a:xfrm>
              <a:prstGeom prst="rect">
                <a:avLst/>
              </a:prstGeom>
              <a:noFill/>
              <a:ln w="9525">
                <a:noFill/>
                <a:miter lim="800000"/>
                <a:headEnd/>
                <a:tailEnd/>
              </a:ln>
            </p:spPr>
          </p:pic>
          <p:sp>
            <p:nvSpPr>
              <p:cNvPr id="36" name="AutoShape 4"/>
              <p:cNvSpPr>
                <a:spLocks/>
              </p:cNvSpPr>
              <p:nvPr/>
            </p:nvSpPr>
            <p:spPr bwMode="auto">
              <a:xfrm>
                <a:off x="3096" y="123"/>
                <a:ext cx="8372" cy="3850"/>
              </a:xfrm>
              <a:custGeom>
                <a:avLst/>
                <a:gdLst/>
                <a:ahLst/>
                <a:cxnLst>
                  <a:cxn ang="0">
                    <a:pos x="62" y="3759"/>
                  </a:cxn>
                  <a:cxn ang="0">
                    <a:pos x="0" y="3759"/>
                  </a:cxn>
                  <a:cxn ang="0">
                    <a:pos x="62" y="3221"/>
                  </a:cxn>
                  <a:cxn ang="0">
                    <a:pos x="0" y="3221"/>
                  </a:cxn>
                  <a:cxn ang="0">
                    <a:pos x="62" y="2686"/>
                  </a:cxn>
                  <a:cxn ang="0">
                    <a:pos x="0" y="2686"/>
                  </a:cxn>
                  <a:cxn ang="0">
                    <a:pos x="62" y="2148"/>
                  </a:cxn>
                  <a:cxn ang="0">
                    <a:pos x="0" y="2148"/>
                  </a:cxn>
                  <a:cxn ang="0">
                    <a:pos x="62" y="1610"/>
                  </a:cxn>
                  <a:cxn ang="0">
                    <a:pos x="0" y="1610"/>
                  </a:cxn>
                  <a:cxn ang="0">
                    <a:pos x="62" y="1073"/>
                  </a:cxn>
                  <a:cxn ang="0">
                    <a:pos x="0" y="1073"/>
                  </a:cxn>
                  <a:cxn ang="0">
                    <a:pos x="62" y="535"/>
                  </a:cxn>
                  <a:cxn ang="0">
                    <a:pos x="0" y="535"/>
                  </a:cxn>
                  <a:cxn ang="0">
                    <a:pos x="62" y="0"/>
                  </a:cxn>
                  <a:cxn ang="0">
                    <a:pos x="0" y="0"/>
                  </a:cxn>
                  <a:cxn ang="0">
                    <a:pos x="62" y="3761"/>
                  </a:cxn>
                  <a:cxn ang="0">
                    <a:pos x="62" y="3849"/>
                  </a:cxn>
                  <a:cxn ang="0">
                    <a:pos x="2140" y="3761"/>
                  </a:cxn>
                  <a:cxn ang="0">
                    <a:pos x="2140" y="3849"/>
                  </a:cxn>
                  <a:cxn ang="0">
                    <a:pos x="4216" y="3761"/>
                  </a:cxn>
                  <a:cxn ang="0">
                    <a:pos x="4216" y="3849"/>
                  </a:cxn>
                  <a:cxn ang="0">
                    <a:pos x="6295" y="3761"/>
                  </a:cxn>
                  <a:cxn ang="0">
                    <a:pos x="6295" y="3849"/>
                  </a:cxn>
                  <a:cxn ang="0">
                    <a:pos x="8371" y="3761"/>
                  </a:cxn>
                  <a:cxn ang="0">
                    <a:pos x="8371" y="3849"/>
                  </a:cxn>
                </a:cxnLst>
                <a:rect l="0" t="0" r="r" b="b"/>
                <a:pathLst>
                  <a:path w="8372" h="3850">
                    <a:moveTo>
                      <a:pt x="62" y="3759"/>
                    </a:moveTo>
                    <a:lnTo>
                      <a:pt x="0" y="3759"/>
                    </a:lnTo>
                    <a:moveTo>
                      <a:pt x="62" y="3221"/>
                    </a:moveTo>
                    <a:lnTo>
                      <a:pt x="0" y="3221"/>
                    </a:lnTo>
                    <a:moveTo>
                      <a:pt x="62" y="2686"/>
                    </a:moveTo>
                    <a:lnTo>
                      <a:pt x="0" y="2686"/>
                    </a:lnTo>
                    <a:moveTo>
                      <a:pt x="62" y="2148"/>
                    </a:moveTo>
                    <a:lnTo>
                      <a:pt x="0" y="2148"/>
                    </a:lnTo>
                    <a:moveTo>
                      <a:pt x="62" y="1610"/>
                    </a:moveTo>
                    <a:lnTo>
                      <a:pt x="0" y="1610"/>
                    </a:lnTo>
                    <a:moveTo>
                      <a:pt x="62" y="1073"/>
                    </a:moveTo>
                    <a:lnTo>
                      <a:pt x="0" y="1073"/>
                    </a:lnTo>
                    <a:moveTo>
                      <a:pt x="62" y="535"/>
                    </a:moveTo>
                    <a:lnTo>
                      <a:pt x="0" y="535"/>
                    </a:lnTo>
                    <a:moveTo>
                      <a:pt x="62" y="0"/>
                    </a:moveTo>
                    <a:lnTo>
                      <a:pt x="0" y="0"/>
                    </a:lnTo>
                    <a:moveTo>
                      <a:pt x="62" y="3761"/>
                    </a:moveTo>
                    <a:lnTo>
                      <a:pt x="62" y="3849"/>
                    </a:lnTo>
                    <a:moveTo>
                      <a:pt x="2140" y="3761"/>
                    </a:moveTo>
                    <a:lnTo>
                      <a:pt x="2140" y="3849"/>
                    </a:lnTo>
                    <a:moveTo>
                      <a:pt x="4216" y="3761"/>
                    </a:moveTo>
                    <a:lnTo>
                      <a:pt x="4216" y="3849"/>
                    </a:lnTo>
                    <a:moveTo>
                      <a:pt x="6295" y="3761"/>
                    </a:moveTo>
                    <a:lnTo>
                      <a:pt x="6295" y="3849"/>
                    </a:lnTo>
                    <a:moveTo>
                      <a:pt x="8371" y="3761"/>
                    </a:moveTo>
                    <a:lnTo>
                      <a:pt x="8371" y="3849"/>
                    </a:lnTo>
                  </a:path>
                </a:pathLst>
              </a:custGeom>
              <a:noFill/>
              <a:ln w="9525">
                <a:solidFill>
                  <a:srgbClr val="858585"/>
                </a:solidFill>
                <a:round/>
                <a:headEnd/>
                <a:tailEnd/>
              </a:ln>
            </p:spPr>
            <p:txBody>
              <a:bodyPr vert="horz" wrap="square" lIns="91440" tIns="45720" rIns="91440" bIns="45720" numCol="1" anchor="t" anchorCtr="0" compatLnSpc="1">
                <a:prstTxWarp prst="textNoShape">
                  <a:avLst/>
                </a:prstTxWarp>
              </a:bodyPr>
              <a:lstStyle/>
              <a:p>
                <a:endParaRPr lang="es-VE" sz="1200"/>
              </a:p>
            </p:txBody>
          </p:sp>
          <p:sp>
            <p:nvSpPr>
              <p:cNvPr id="37" name="Text Box 5"/>
              <p:cNvSpPr txBox="1">
                <a:spLocks noChangeArrowheads="1"/>
              </p:cNvSpPr>
              <p:nvPr/>
            </p:nvSpPr>
            <p:spPr bwMode="auto">
              <a:xfrm>
                <a:off x="4226" y="-132"/>
                <a:ext cx="388" cy="2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96000"/>
                  </a:lnSpc>
                  <a:spcBef>
                    <a:spcPct val="0"/>
                  </a:spcBef>
                  <a:spcAft>
                    <a:spcPts val="1000"/>
                  </a:spcAft>
                  <a:buClrTx/>
                  <a:buSzTx/>
                  <a:buFontTx/>
                  <a:buNone/>
                  <a:tabLst/>
                </a:pPr>
                <a:r>
                  <a:rPr kumimoji="0" lang="es-VE" sz="1600" b="1" i="0" u="none" strike="noStrike" cap="none" normalizeH="0" baseline="0" dirty="0">
                    <a:ln>
                      <a:noFill/>
                    </a:ln>
                    <a:solidFill>
                      <a:schemeClr val="tx1"/>
                    </a:solidFill>
                    <a:effectLst/>
                    <a:latin typeface="Calibri" pitchFamily="34" charset="0"/>
                    <a:cs typeface="Arial" pitchFamily="34" charset="0"/>
                  </a:rPr>
                  <a:t>307</a:t>
                </a:r>
                <a:endParaRPr kumimoji="0" lang="es-VE" sz="1600" b="0" i="0" u="none" strike="noStrike" cap="none" normalizeH="0" baseline="0" dirty="0">
                  <a:ln>
                    <a:noFill/>
                  </a:ln>
                  <a:solidFill>
                    <a:schemeClr val="tx1"/>
                  </a:solidFill>
                  <a:effectLst/>
                  <a:latin typeface="Arial" pitchFamily="34" charset="0"/>
                  <a:cs typeface="Arial" pitchFamily="34" charset="0"/>
                </a:endParaRPr>
              </a:p>
            </p:txBody>
          </p:sp>
          <p:sp>
            <p:nvSpPr>
              <p:cNvPr id="38" name="Text Box 6"/>
              <p:cNvSpPr txBox="1">
                <a:spLocks noChangeArrowheads="1"/>
              </p:cNvSpPr>
              <p:nvPr/>
            </p:nvSpPr>
            <p:spPr bwMode="auto">
              <a:xfrm>
                <a:off x="6284" y="-236"/>
                <a:ext cx="388" cy="2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defPPr>
                  <a:defRPr lang="es-ES"/>
                </a:defPPr>
                <a:lvl1pPr marR="0" lvl="0" indent="0" fontAlgn="base">
                  <a:lnSpc>
                    <a:spcPct val="96000"/>
                  </a:lnSpc>
                  <a:spcBef>
                    <a:spcPct val="0"/>
                  </a:spcBef>
                  <a:spcAft>
                    <a:spcPts val="1000"/>
                  </a:spcAft>
                  <a:buClrTx/>
                  <a:buSzTx/>
                  <a:buFontTx/>
                  <a:buNone/>
                  <a:tabLst/>
                  <a:defRPr kumimoji="0" sz="1600" b="1" i="0" u="none" strike="noStrike" cap="none" normalizeH="0" baseline="0">
                    <a:ln>
                      <a:noFill/>
                    </a:ln>
                    <a:effectLst/>
                    <a:latin typeface="Calibri" pitchFamily="34" charset="0"/>
                    <a:cs typeface="Arial" pitchFamily="34" charset="0"/>
                  </a:defRPr>
                </a:lvl1pPr>
              </a:lstStyle>
              <a:p>
                <a:r>
                  <a:rPr lang="es-VE" dirty="0"/>
                  <a:t>313</a:t>
                </a:r>
              </a:p>
            </p:txBody>
          </p:sp>
          <p:sp>
            <p:nvSpPr>
              <p:cNvPr id="39" name="Text Box 7"/>
              <p:cNvSpPr txBox="1">
                <a:spLocks noChangeArrowheads="1"/>
              </p:cNvSpPr>
              <p:nvPr/>
            </p:nvSpPr>
            <p:spPr bwMode="auto">
              <a:xfrm>
                <a:off x="10459" y="299"/>
                <a:ext cx="388" cy="24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defPPr>
                  <a:defRPr lang="es-ES"/>
                </a:defPPr>
                <a:lvl1pPr marR="0" lvl="0" indent="0" fontAlgn="base">
                  <a:lnSpc>
                    <a:spcPct val="96000"/>
                  </a:lnSpc>
                  <a:spcBef>
                    <a:spcPct val="0"/>
                  </a:spcBef>
                  <a:spcAft>
                    <a:spcPts val="1000"/>
                  </a:spcAft>
                  <a:buClrTx/>
                  <a:buSzTx/>
                  <a:buFontTx/>
                  <a:buNone/>
                  <a:tabLst/>
                  <a:defRPr kumimoji="0" sz="1600" b="1" i="0" u="none" strike="noStrike" cap="none" normalizeH="0" baseline="0">
                    <a:ln>
                      <a:noFill/>
                    </a:ln>
                    <a:effectLst/>
                    <a:latin typeface="Calibri" pitchFamily="34" charset="0"/>
                    <a:cs typeface="Arial" pitchFamily="34" charset="0"/>
                  </a:defRPr>
                </a:lvl1pPr>
              </a:lstStyle>
              <a:p>
                <a:r>
                  <a:rPr lang="es-VE" dirty="0"/>
                  <a:t>252</a:t>
                </a:r>
              </a:p>
            </p:txBody>
          </p:sp>
          <p:sp>
            <p:nvSpPr>
              <p:cNvPr id="40" name="Text Box 8"/>
              <p:cNvSpPr txBox="1">
                <a:spLocks noChangeArrowheads="1"/>
              </p:cNvSpPr>
              <p:nvPr/>
            </p:nvSpPr>
            <p:spPr bwMode="auto">
              <a:xfrm>
                <a:off x="8381" y="1281"/>
                <a:ext cx="388" cy="24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defPPr>
                  <a:defRPr lang="es-ES"/>
                </a:defPPr>
                <a:lvl1pPr marR="0" lvl="0" indent="0" fontAlgn="base">
                  <a:lnSpc>
                    <a:spcPct val="96000"/>
                  </a:lnSpc>
                  <a:spcBef>
                    <a:spcPct val="0"/>
                  </a:spcBef>
                  <a:spcAft>
                    <a:spcPts val="1000"/>
                  </a:spcAft>
                  <a:buClrTx/>
                  <a:buSzTx/>
                  <a:buFontTx/>
                  <a:buNone/>
                  <a:tabLst/>
                  <a:defRPr kumimoji="0" sz="1600" b="1" i="0" u="none" strike="noStrike" cap="none" normalizeH="0" baseline="0">
                    <a:ln>
                      <a:noFill/>
                    </a:ln>
                    <a:effectLst/>
                    <a:latin typeface="Calibri" pitchFamily="34" charset="0"/>
                    <a:cs typeface="Arial" pitchFamily="34" charset="0"/>
                  </a:defRPr>
                </a:lvl1pPr>
              </a:lstStyle>
              <a:p>
                <a:r>
                  <a:rPr lang="es-VE" dirty="0"/>
                  <a:t>183</a:t>
                </a:r>
              </a:p>
            </p:txBody>
          </p:sp>
        </p:grpSp>
        <p:sp>
          <p:nvSpPr>
            <p:cNvPr id="41" name="Rectangle 10"/>
            <p:cNvSpPr>
              <a:spLocks noChangeArrowheads="1"/>
            </p:cNvSpPr>
            <p:nvPr/>
          </p:nvSpPr>
          <p:spPr bwMode="auto">
            <a:xfrm>
              <a:off x="1088074" y="5758560"/>
              <a:ext cx="6513515" cy="4232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714750" algn="l"/>
                  <a:tab pos="5033963" algn="l"/>
                  <a:tab pos="6353175" algn="l"/>
                </a:tabLst>
              </a:pPr>
              <a:r>
                <a:rPr lang="es-ES" sz="1200" kern="1200" dirty="0">
                  <a:latin typeface="Arial" panose="020B0604020202020204" pitchFamily="34" charset="0"/>
                  <a:cs typeface="Arial" panose="020B0604020202020204" pitchFamily="34" charset="0"/>
                </a:rPr>
                <a:t>201715                            </a:t>
              </a:r>
              <a:r>
                <a:rPr lang="es-ES" sz="1200" kern="1200" dirty="0" smtClean="0">
                  <a:latin typeface="Arial" panose="020B0604020202020204" pitchFamily="34" charset="0"/>
                  <a:cs typeface="Arial" panose="020B0604020202020204" pitchFamily="34" charset="0"/>
                </a:rPr>
                <a:t>      </a:t>
              </a:r>
              <a:r>
                <a:rPr lang="es-ES" sz="1200" kern="1200" dirty="0">
                  <a:latin typeface="Arial" panose="020B0604020202020204" pitchFamily="34" charset="0"/>
                  <a:cs typeface="Arial" panose="020B0604020202020204" pitchFamily="34" charset="0"/>
                </a:rPr>
                <a:t>201725                          </a:t>
              </a:r>
              <a:r>
                <a:rPr lang="es-ES" sz="1200" kern="1200" dirty="0" smtClean="0">
                  <a:latin typeface="Arial" panose="020B0604020202020204" pitchFamily="34" charset="0"/>
                  <a:cs typeface="Arial" panose="020B0604020202020204" pitchFamily="34" charset="0"/>
                </a:rPr>
                <a:t>    </a:t>
              </a:r>
              <a:r>
                <a:rPr lang="es-ES" sz="1200" kern="1200" dirty="0">
                  <a:latin typeface="Arial" panose="020B0604020202020204" pitchFamily="34" charset="0"/>
                  <a:cs typeface="Arial" panose="020B0604020202020204" pitchFamily="34" charset="0"/>
                </a:rPr>
                <a:t>201815	 </a:t>
              </a:r>
              <a:r>
                <a:rPr lang="es-ES" sz="1200" kern="1200" dirty="0" smtClean="0">
                  <a:latin typeface="Arial" panose="020B0604020202020204" pitchFamily="34" charset="0"/>
                  <a:cs typeface="Arial" panose="020B0604020202020204" pitchFamily="34" charset="0"/>
                </a:rPr>
                <a:t>      201825</a:t>
              </a:r>
              <a:endParaRPr lang="es-ES" sz="1200" kern="1200" dirty="0">
                <a:latin typeface="Arial" panose="020B0604020202020204" pitchFamily="34" charset="0"/>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3714750" algn="l"/>
                  <a:tab pos="5033963" algn="l"/>
                  <a:tab pos="6353175" algn="l"/>
                </a:tabLst>
              </a:pPr>
              <a:r>
                <a:rPr lang="es-ES" sz="1200" kern="1200" dirty="0">
                  <a:latin typeface="Arial" panose="020B0604020202020204" pitchFamily="34" charset="0"/>
                  <a:cs typeface="Arial" panose="020B0604020202020204" pitchFamily="34" charset="0"/>
                </a:rPr>
                <a:t>OCT/ FEB                      </a:t>
              </a:r>
              <a:r>
                <a:rPr lang="es-ES" sz="1200" kern="1200" dirty="0" smtClean="0">
                  <a:latin typeface="Arial" panose="020B0604020202020204" pitchFamily="34" charset="0"/>
                  <a:cs typeface="Arial" panose="020B0604020202020204" pitchFamily="34" charset="0"/>
                </a:rPr>
                <a:t>     </a:t>
              </a:r>
              <a:r>
                <a:rPr lang="es-ES" sz="1200" kern="1200" dirty="0">
                  <a:latin typeface="Arial" panose="020B0604020202020204" pitchFamily="34" charset="0"/>
                  <a:cs typeface="Arial" panose="020B0604020202020204" pitchFamily="34" charset="0"/>
                </a:rPr>
                <a:t>MAR/JUL                        </a:t>
              </a:r>
              <a:r>
                <a:rPr lang="es-ES" sz="1200" kern="1200" dirty="0" smtClean="0">
                  <a:latin typeface="Arial" panose="020B0604020202020204" pitchFamily="34" charset="0"/>
                  <a:cs typeface="Arial" panose="020B0604020202020204" pitchFamily="34" charset="0"/>
                </a:rPr>
                <a:t>    </a:t>
              </a:r>
              <a:r>
                <a:rPr lang="es-ES" sz="1200" kern="1200" dirty="0">
                  <a:latin typeface="Arial" panose="020B0604020202020204" pitchFamily="34" charset="0"/>
                  <a:cs typeface="Arial" panose="020B0604020202020204" pitchFamily="34" charset="0"/>
                </a:rPr>
                <a:t>OCT/ FEB       </a:t>
              </a:r>
              <a:r>
                <a:rPr lang="es-ES" sz="1200" kern="1200" dirty="0" smtClean="0">
                  <a:latin typeface="Arial" panose="020B0604020202020204" pitchFamily="34" charset="0"/>
                  <a:cs typeface="Arial" panose="020B0604020202020204" pitchFamily="34" charset="0"/>
                </a:rPr>
                <a:t>              </a:t>
              </a:r>
              <a:r>
                <a:rPr lang="es-ES" sz="1200" kern="1200" dirty="0">
                  <a:latin typeface="Arial" panose="020B0604020202020204" pitchFamily="34" charset="0"/>
                  <a:cs typeface="Arial" panose="020B0604020202020204" pitchFamily="34" charset="0"/>
                </a:rPr>
                <a:t>MAR/ JUL          </a:t>
              </a:r>
            </a:p>
          </p:txBody>
        </p:sp>
      </p:grpSp>
      <p:sp>
        <p:nvSpPr>
          <p:cNvPr id="43" name="42 CuadroTexto"/>
          <p:cNvSpPr txBox="1"/>
          <p:nvPr/>
        </p:nvSpPr>
        <p:spPr>
          <a:xfrm rot="16200000">
            <a:off x="-434488" y="3985340"/>
            <a:ext cx="1368152" cy="369332"/>
          </a:xfrm>
          <a:prstGeom prst="rect">
            <a:avLst/>
          </a:prstGeom>
          <a:noFill/>
        </p:spPr>
        <p:txBody>
          <a:bodyPr wrap="square" rtlCol="0">
            <a:spAutoFit/>
          </a:bodyPr>
          <a:lstStyle/>
          <a:p>
            <a:r>
              <a:rPr lang="es-VE" dirty="0" smtClean="0">
                <a:solidFill>
                  <a:schemeClr val="tx2">
                    <a:lumMod val="50000"/>
                  </a:schemeClr>
                </a:solidFill>
              </a:rPr>
              <a:t>Estudiantes</a:t>
            </a:r>
            <a:endParaRPr lang="es-VE" dirty="0">
              <a:solidFill>
                <a:schemeClr val="tx2">
                  <a:lumMod val="50000"/>
                </a:schemeClr>
              </a:solidFill>
            </a:endParaRPr>
          </a:p>
        </p:txBody>
      </p:sp>
      <p:sp>
        <p:nvSpPr>
          <p:cNvPr id="44" name="43 CuadroTexto"/>
          <p:cNvSpPr txBox="1"/>
          <p:nvPr/>
        </p:nvSpPr>
        <p:spPr>
          <a:xfrm>
            <a:off x="3707904" y="6488668"/>
            <a:ext cx="1368152" cy="369332"/>
          </a:xfrm>
          <a:prstGeom prst="rect">
            <a:avLst/>
          </a:prstGeom>
          <a:noFill/>
        </p:spPr>
        <p:txBody>
          <a:bodyPr wrap="square" rtlCol="0">
            <a:spAutoFit/>
          </a:bodyPr>
          <a:lstStyle/>
          <a:p>
            <a:r>
              <a:rPr lang="es-VE" dirty="0" smtClean="0">
                <a:solidFill>
                  <a:schemeClr val="tx2">
                    <a:lumMod val="50000"/>
                  </a:schemeClr>
                </a:solidFill>
              </a:rPr>
              <a:t>Semestre</a:t>
            </a:r>
            <a:endParaRPr lang="es-VE" dirty="0">
              <a:solidFill>
                <a:schemeClr val="tx2">
                  <a:lumMod val="50000"/>
                </a:schemeClr>
              </a:solidFill>
            </a:endParaRPr>
          </a:p>
        </p:txBody>
      </p:sp>
    </p:spTree>
    <p:extLst>
      <p:ext uri="{BB962C8B-B14F-4D97-AF65-F5344CB8AC3E}">
        <p14:creationId xmlns:p14="http://schemas.microsoft.com/office/powerpoint/2010/main" val="1129631962"/>
      </p:ext>
    </p:extLst>
  </p:cSld>
  <p:clrMapOvr>
    <a:masterClrMapping/>
  </p:clrMapOvr>
  <p:transition>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D:\Documents and Settings\LLAYAMEN\Mis documentos\Luis Rafael\JAUCAB\III JAUCAB 2013\afichesylogosactualizados\Afiche v1.jpg"/>
          <p:cNvPicPr>
            <a:picLocks noChangeAspect="1" noChangeArrowheads="1"/>
          </p:cNvPicPr>
          <p:nvPr/>
        </p:nvPicPr>
        <p:blipFill>
          <a:blip r:embed="rId2" cstate="print"/>
          <a:srcRect l="5371" t="88476" r="5139" b="10597"/>
          <a:stretch>
            <a:fillRect/>
          </a:stretch>
        </p:blipFill>
        <p:spPr bwMode="auto">
          <a:xfrm>
            <a:off x="1143000" y="6093296"/>
            <a:ext cx="6858000" cy="144016"/>
          </a:xfrm>
          <a:prstGeom prst="rect">
            <a:avLst/>
          </a:prstGeom>
          <a:noFill/>
        </p:spPr>
      </p:pic>
      <p:sp>
        <p:nvSpPr>
          <p:cNvPr id="6" name="1 Título"/>
          <p:cNvSpPr txBox="1">
            <a:spLocks/>
          </p:cNvSpPr>
          <p:nvPr/>
        </p:nvSpPr>
        <p:spPr>
          <a:xfrm>
            <a:off x="899592" y="476672"/>
            <a:ext cx="6842838" cy="1143000"/>
          </a:xfrm>
          <a:prstGeom prst="rect">
            <a:avLst/>
          </a:prstGeom>
        </p:spPr>
        <p:txBody>
          <a:bodyPr>
            <a:normAutofit fontScale="92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VE" sz="2800" b="1" i="0" u="none" strike="noStrike" kern="1200" cap="none" spc="0" normalizeH="0" baseline="0" noProof="0" dirty="0" smtClean="0">
                <a:ln>
                  <a:noFill/>
                </a:ln>
                <a:solidFill>
                  <a:srgbClr val="006225"/>
                </a:solidFill>
                <a:effectLst/>
                <a:uLnTx/>
                <a:uFillTx/>
                <a:latin typeface="Calibri" pitchFamily="34" charset="0"/>
                <a:ea typeface="+mj-ea"/>
                <a:cs typeface="+mj-cs"/>
              </a:rPr>
              <a:t>LA FORMACION ES EL ASPECTO CLAVE DE LA SUSTENTABILIDAD</a:t>
            </a:r>
            <a:r>
              <a:rPr kumimoji="0" lang="es-VE" sz="2800" b="1" i="0" u="none" strike="noStrike" kern="1200" cap="none" spc="0" normalizeH="0" noProof="0" dirty="0" smtClean="0">
                <a:ln>
                  <a:noFill/>
                </a:ln>
                <a:solidFill>
                  <a:srgbClr val="006225"/>
                </a:solidFill>
                <a:effectLst/>
                <a:uLnTx/>
                <a:uFillTx/>
                <a:latin typeface="Calibri" pitchFamily="34" charset="0"/>
                <a:ea typeface="+mj-ea"/>
                <a:cs typeface="+mj-cs"/>
              </a:rPr>
              <a:t> AMBIENTAL UNIVERSITARIA</a:t>
            </a:r>
            <a:endParaRPr kumimoji="0" lang="es-VE" sz="3600" b="1" i="0" u="none" strike="noStrike" kern="1200" cap="none" spc="0" normalizeH="0" baseline="0" noProof="0" dirty="0">
              <a:ln>
                <a:noFill/>
              </a:ln>
              <a:solidFill>
                <a:srgbClr val="006225"/>
              </a:solidFill>
              <a:effectLst/>
              <a:uLnTx/>
              <a:uFillTx/>
              <a:latin typeface="Calibri" pitchFamily="34" charset="0"/>
              <a:ea typeface="+mj-ea"/>
              <a:cs typeface="+mj-cs"/>
            </a:endParaRPr>
          </a:p>
        </p:txBody>
      </p:sp>
      <p:pic>
        <p:nvPicPr>
          <p:cNvPr id="7" name="Picture 3"/>
          <p:cNvPicPr>
            <a:picLocks noChangeAspect="1" noChangeArrowheads="1"/>
          </p:cNvPicPr>
          <p:nvPr/>
        </p:nvPicPr>
        <p:blipFill>
          <a:blip r:embed="rId3" cstate="print"/>
          <a:srcRect l="3244" t="46230" r="54822" b="20198"/>
          <a:stretch>
            <a:fillRect/>
          </a:stretch>
        </p:blipFill>
        <p:spPr bwMode="auto">
          <a:xfrm>
            <a:off x="4984834" y="2123728"/>
            <a:ext cx="3035588" cy="2592288"/>
          </a:xfrm>
          <a:prstGeom prst="rect">
            <a:avLst/>
          </a:prstGeom>
          <a:noFill/>
          <a:ln w="9525">
            <a:noFill/>
            <a:miter lim="800000"/>
            <a:headEnd/>
            <a:tailEnd/>
          </a:ln>
        </p:spPr>
      </p:pic>
      <p:sp>
        <p:nvSpPr>
          <p:cNvPr id="10" name="9 CuadroTexto"/>
          <p:cNvSpPr txBox="1"/>
          <p:nvPr/>
        </p:nvSpPr>
        <p:spPr>
          <a:xfrm>
            <a:off x="3807954" y="1547664"/>
            <a:ext cx="1998222" cy="646331"/>
          </a:xfrm>
          <a:prstGeom prst="rect">
            <a:avLst/>
          </a:prstGeom>
          <a:solidFill>
            <a:schemeClr val="tx2">
              <a:lumMod val="40000"/>
              <a:lumOff val="60000"/>
            </a:schemeClr>
          </a:solidFill>
        </p:spPr>
        <p:txBody>
          <a:bodyPr wrap="square" rtlCol="0">
            <a:spAutoFit/>
          </a:bodyPr>
          <a:lstStyle/>
          <a:p>
            <a:pPr algn="ctr"/>
            <a:r>
              <a:rPr lang="es-VE" i="1" dirty="0" smtClean="0">
                <a:effectLst>
                  <a:outerShdw blurRad="38100" dist="38100" dir="2700000" algn="tl">
                    <a:srgbClr val="000000">
                      <a:alpha val="43137"/>
                    </a:srgbClr>
                  </a:outerShdw>
                </a:effectLst>
                <a:latin typeface="Calibri" pitchFamily="34" charset="0"/>
              </a:rPr>
              <a:t>“Salvando al Planeta”</a:t>
            </a:r>
            <a:endParaRPr lang="es-VE" i="1" dirty="0">
              <a:effectLst>
                <a:outerShdw blurRad="38100" dist="38100" dir="2700000" algn="tl">
                  <a:srgbClr val="000000">
                    <a:alpha val="43137"/>
                  </a:srgbClr>
                </a:outerShdw>
              </a:effectLst>
              <a:latin typeface="Calibri" pitchFamily="34" charset="0"/>
            </a:endParaRPr>
          </a:p>
        </p:txBody>
      </p:sp>
      <p:sp>
        <p:nvSpPr>
          <p:cNvPr id="11" name="10 CuadroTexto"/>
          <p:cNvSpPr txBox="1"/>
          <p:nvPr/>
        </p:nvSpPr>
        <p:spPr>
          <a:xfrm>
            <a:off x="2295786" y="4860032"/>
            <a:ext cx="1998222" cy="646331"/>
          </a:xfrm>
          <a:prstGeom prst="rect">
            <a:avLst/>
          </a:prstGeom>
          <a:solidFill>
            <a:schemeClr val="tx2">
              <a:lumMod val="40000"/>
              <a:lumOff val="60000"/>
            </a:schemeClr>
          </a:solidFill>
        </p:spPr>
        <p:txBody>
          <a:bodyPr wrap="square" rtlCol="0">
            <a:spAutoFit/>
          </a:bodyPr>
          <a:lstStyle/>
          <a:p>
            <a:pPr algn="ctr"/>
            <a:r>
              <a:rPr lang="es-VE" i="1" dirty="0" smtClean="0">
                <a:effectLst>
                  <a:outerShdw blurRad="38100" dist="38100" dir="2700000" algn="tl">
                    <a:srgbClr val="000000">
                      <a:alpha val="43137"/>
                    </a:srgbClr>
                  </a:outerShdw>
                </a:effectLst>
                <a:latin typeface="Calibri" pitchFamily="34" charset="0"/>
              </a:rPr>
              <a:t>“El ambientalista heroico”</a:t>
            </a:r>
            <a:endParaRPr lang="es-VE" i="1" dirty="0">
              <a:effectLst>
                <a:outerShdw blurRad="38100" dist="38100" dir="2700000" algn="tl">
                  <a:srgbClr val="000000">
                    <a:alpha val="43137"/>
                  </a:srgbClr>
                </a:outerShdw>
              </a:effectLst>
              <a:latin typeface="Calibri" pitchFamily="34" charset="0"/>
            </a:endParaRPr>
          </a:p>
        </p:txBody>
      </p:sp>
      <p:sp>
        <p:nvSpPr>
          <p:cNvPr id="13" name="12 CuadroTexto"/>
          <p:cNvSpPr txBox="1"/>
          <p:nvPr/>
        </p:nvSpPr>
        <p:spPr>
          <a:xfrm>
            <a:off x="5482140" y="4860033"/>
            <a:ext cx="1998222" cy="923330"/>
          </a:xfrm>
          <a:prstGeom prst="rect">
            <a:avLst/>
          </a:prstGeom>
          <a:solidFill>
            <a:schemeClr val="tx2">
              <a:lumMod val="40000"/>
              <a:lumOff val="60000"/>
            </a:schemeClr>
          </a:solidFill>
        </p:spPr>
        <p:txBody>
          <a:bodyPr wrap="square" rtlCol="0">
            <a:spAutoFit/>
          </a:bodyPr>
          <a:lstStyle/>
          <a:p>
            <a:pPr algn="ctr"/>
            <a:r>
              <a:rPr lang="es-VE" i="1" dirty="0" smtClean="0">
                <a:effectLst>
                  <a:outerShdw blurRad="38100" dist="38100" dir="2700000" algn="tl">
                    <a:srgbClr val="000000">
                      <a:alpha val="43137"/>
                    </a:srgbClr>
                  </a:outerShdw>
                </a:effectLst>
                <a:latin typeface="Calibri" pitchFamily="34" charset="0"/>
              </a:rPr>
              <a:t>“El egresado de una universidad sustentable”</a:t>
            </a:r>
            <a:endParaRPr lang="es-VE" i="1" dirty="0">
              <a:effectLst>
                <a:outerShdw blurRad="38100" dist="38100" dir="2700000" algn="tl">
                  <a:srgbClr val="000000">
                    <a:alpha val="43137"/>
                  </a:srgbClr>
                </a:outerShdw>
              </a:effectLst>
              <a:latin typeface="Calibri" pitchFamily="34" charset="0"/>
            </a:endParaRPr>
          </a:p>
        </p:txBody>
      </p:sp>
      <p:pic>
        <p:nvPicPr>
          <p:cNvPr id="14" name="Picture 2" descr="http://static.betazeta.com/www.veoverde.com/wp-content/uploads/2011/04/amb-550x366.jpg"/>
          <p:cNvPicPr>
            <a:picLocks noChangeAspect="1" noChangeArrowheads="1"/>
          </p:cNvPicPr>
          <p:nvPr/>
        </p:nvPicPr>
        <p:blipFill>
          <a:blip r:embed="rId4" cstate="print"/>
          <a:srcRect/>
          <a:stretch>
            <a:fillRect/>
          </a:stretch>
        </p:blipFill>
        <p:spPr bwMode="auto">
          <a:xfrm>
            <a:off x="1601670" y="2132856"/>
            <a:ext cx="2956955" cy="2623624"/>
          </a:xfrm>
          <a:prstGeom prst="rect">
            <a:avLst/>
          </a:prstGeom>
          <a:noFill/>
        </p:spPr>
      </p:pic>
    </p:spTree>
    <p:extLst>
      <p:ext uri="{BB962C8B-B14F-4D97-AF65-F5344CB8AC3E}">
        <p14:creationId xmlns:p14="http://schemas.microsoft.com/office/powerpoint/2010/main" val="34915906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750">
        <p15:prstTrans prst="airplane" invX="1"/>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85;p23"/>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indent="63500" algn="r">
              <a:spcBef>
                <a:spcPts val="600"/>
              </a:spcBef>
              <a:buClr>
                <a:srgbClr val="51B148"/>
              </a:buClr>
              <a:buSzPts val="2600"/>
              <a:buFont typeface="Pontano Sans"/>
              <a:buNone/>
              <a:defRPr sz="3000" b="1">
                <a:solidFill>
                  <a:schemeClr val="accent3">
                    <a:lumMod val="75000"/>
                  </a:schemeClr>
                </a:solidFill>
                <a:latin typeface="Constantia" panose="02030602050306030303" pitchFamily="18" charset="0"/>
                <a:ea typeface="Pontano Sans"/>
                <a:cs typeface="Pontano Sans"/>
              </a:defRPr>
            </a:lvl1pPr>
            <a:lvl2pPr>
              <a:buClr>
                <a:srgbClr val="9BCF63"/>
              </a:buClr>
              <a:buSzPts val="3600"/>
              <a:buFont typeface="Dosis Light"/>
              <a:buNone/>
              <a:defRPr sz="3600">
                <a:solidFill>
                  <a:srgbClr val="9BCF63"/>
                </a:solidFill>
                <a:latin typeface="Dosis Light"/>
                <a:ea typeface="Dosis Light"/>
                <a:cs typeface="Dosis Light"/>
              </a:defRPr>
            </a:lvl2pPr>
            <a:lvl3pPr>
              <a:buClr>
                <a:srgbClr val="9BCF63"/>
              </a:buClr>
              <a:buSzPts val="3600"/>
              <a:buFont typeface="Dosis Light"/>
              <a:buNone/>
              <a:defRPr sz="3600">
                <a:solidFill>
                  <a:srgbClr val="9BCF63"/>
                </a:solidFill>
                <a:latin typeface="Dosis Light"/>
                <a:ea typeface="Dosis Light"/>
                <a:cs typeface="Dosis Light"/>
              </a:defRPr>
            </a:lvl3pPr>
            <a:lvl4pPr>
              <a:buClr>
                <a:srgbClr val="9BCF63"/>
              </a:buClr>
              <a:buSzPts val="3600"/>
              <a:buFont typeface="Dosis Light"/>
              <a:buNone/>
              <a:defRPr sz="3600">
                <a:solidFill>
                  <a:srgbClr val="9BCF63"/>
                </a:solidFill>
                <a:latin typeface="Dosis Light"/>
                <a:ea typeface="Dosis Light"/>
                <a:cs typeface="Dosis Light"/>
              </a:defRPr>
            </a:lvl4pPr>
            <a:lvl5pPr>
              <a:buClr>
                <a:srgbClr val="9BCF63"/>
              </a:buClr>
              <a:buSzPts val="3600"/>
              <a:buFont typeface="Dosis Light"/>
              <a:buNone/>
              <a:defRPr sz="3600">
                <a:solidFill>
                  <a:srgbClr val="9BCF63"/>
                </a:solidFill>
                <a:latin typeface="Dosis Light"/>
                <a:ea typeface="Dosis Light"/>
                <a:cs typeface="Dosis Light"/>
              </a:defRPr>
            </a:lvl5pPr>
            <a:lvl6pPr>
              <a:buClr>
                <a:srgbClr val="9BCF63"/>
              </a:buClr>
              <a:buSzPts val="3600"/>
              <a:buFont typeface="Dosis Light"/>
              <a:buNone/>
              <a:defRPr sz="3600">
                <a:solidFill>
                  <a:srgbClr val="9BCF63"/>
                </a:solidFill>
                <a:latin typeface="Dosis Light"/>
                <a:ea typeface="Dosis Light"/>
                <a:cs typeface="Dosis Light"/>
              </a:defRPr>
            </a:lvl6pPr>
            <a:lvl7pPr>
              <a:buClr>
                <a:srgbClr val="9BCF63"/>
              </a:buClr>
              <a:buSzPts val="3600"/>
              <a:buFont typeface="Dosis Light"/>
              <a:buNone/>
              <a:defRPr sz="3600">
                <a:solidFill>
                  <a:srgbClr val="9BCF63"/>
                </a:solidFill>
                <a:latin typeface="Dosis Light"/>
                <a:ea typeface="Dosis Light"/>
                <a:cs typeface="Dosis Light"/>
              </a:defRPr>
            </a:lvl7pPr>
            <a:lvl8pPr>
              <a:buClr>
                <a:srgbClr val="9BCF63"/>
              </a:buClr>
              <a:buSzPts val="3600"/>
              <a:buFont typeface="Dosis Light"/>
              <a:buNone/>
              <a:defRPr sz="3600">
                <a:solidFill>
                  <a:srgbClr val="9BCF63"/>
                </a:solidFill>
                <a:latin typeface="Dosis Light"/>
                <a:ea typeface="Dosis Light"/>
                <a:cs typeface="Dosis Light"/>
              </a:defRPr>
            </a:lvl8pPr>
            <a:lvl9pPr>
              <a:buClr>
                <a:srgbClr val="9BCF63"/>
              </a:buClr>
              <a:buSzPts val="3600"/>
              <a:buFont typeface="Dosis Light"/>
              <a:buNone/>
              <a:defRPr sz="3600">
                <a:solidFill>
                  <a:srgbClr val="9BCF63"/>
                </a:solidFill>
                <a:latin typeface="Dosis Light"/>
                <a:ea typeface="Dosis Light"/>
                <a:cs typeface="Dosis Light"/>
              </a:defRPr>
            </a:lvl9pPr>
          </a:lstStyle>
          <a:p>
            <a:r>
              <a:rPr lang="es-VE" dirty="0"/>
              <a:t>IMPACTO DE LA CÁTEDRA</a:t>
            </a:r>
          </a:p>
        </p:txBody>
      </p:sp>
      <p:graphicFrame>
        <p:nvGraphicFramePr>
          <p:cNvPr id="5" name="Google Shape;218;p26"/>
          <p:cNvGraphicFramePr>
            <a:graphicFrameLocks noGrp="1"/>
          </p:cNvGraphicFramePr>
          <p:nvPr>
            <p:ph idx="1"/>
            <p:extLst>
              <p:ext uri="{D42A27DB-BD31-4B8C-83A1-F6EECF244321}">
                <p14:modId xmlns:p14="http://schemas.microsoft.com/office/powerpoint/2010/main" val="1546085990"/>
              </p:ext>
            </p:extLst>
          </p:nvPr>
        </p:nvGraphicFramePr>
        <p:xfrm>
          <a:off x="323528" y="1052736"/>
          <a:ext cx="7859217" cy="5663197"/>
        </p:xfrm>
        <a:graphic>
          <a:graphicData uri="http://schemas.openxmlformats.org/drawingml/2006/table">
            <a:tbl>
              <a:tblPr>
                <a:tableStyleId>{793D81CF-94F2-401A-BA57-92F5A7B2D0C5}</a:tableStyleId>
              </a:tblPr>
              <a:tblGrid>
                <a:gridCol w="2619739">
                  <a:extLst>
                    <a:ext uri="{9D8B030D-6E8A-4147-A177-3AD203B41FA5}">
                      <a16:colId xmlns:a16="http://schemas.microsoft.com/office/drawing/2014/main" xmlns="" val="20000"/>
                    </a:ext>
                  </a:extLst>
                </a:gridCol>
                <a:gridCol w="2619739">
                  <a:extLst>
                    <a:ext uri="{9D8B030D-6E8A-4147-A177-3AD203B41FA5}">
                      <a16:colId xmlns:a16="http://schemas.microsoft.com/office/drawing/2014/main" xmlns="" val="20001"/>
                    </a:ext>
                  </a:extLst>
                </a:gridCol>
                <a:gridCol w="2619739">
                  <a:extLst>
                    <a:ext uri="{9D8B030D-6E8A-4147-A177-3AD203B41FA5}">
                      <a16:colId xmlns:a16="http://schemas.microsoft.com/office/drawing/2014/main" xmlns="" val="20002"/>
                    </a:ext>
                  </a:extLst>
                </a:gridCol>
              </a:tblGrid>
              <a:tr h="350099">
                <a:tc>
                  <a:txBody>
                    <a:bodyPr/>
                    <a:lstStyle/>
                    <a:p>
                      <a:pPr marL="0" lvl="0" indent="0" algn="ctr" rtl="0">
                        <a:spcBef>
                          <a:spcPts val="0"/>
                        </a:spcBef>
                        <a:spcAft>
                          <a:spcPts val="0"/>
                        </a:spcAft>
                        <a:buNone/>
                      </a:pPr>
                      <a:r>
                        <a:rPr lang="es-VE" sz="1800" b="1" dirty="0">
                          <a:latin typeface="+mn-lt"/>
                          <a:sym typeface="Pontano Sans"/>
                        </a:rPr>
                        <a:t>Ponencia</a:t>
                      </a:r>
                      <a:endParaRPr sz="1800" b="1" dirty="0">
                        <a:solidFill>
                          <a:schemeClr val="tx1"/>
                        </a:solidFill>
                        <a:latin typeface="+mn-lt"/>
                        <a:ea typeface="Pontano Sans"/>
                        <a:cs typeface="Pontano Sans"/>
                        <a:sym typeface="Pontano Sans"/>
                      </a:endParaRPr>
                    </a:p>
                  </a:txBody>
                  <a:tcPr marL="91425" marR="91425" marT="68575" marB="68575" anchor="ctr">
                    <a:solidFill>
                      <a:schemeClr val="accent2">
                        <a:lumMod val="20000"/>
                        <a:lumOff val="80000"/>
                      </a:schemeClr>
                    </a:solidFill>
                  </a:tcPr>
                </a:tc>
                <a:tc>
                  <a:txBody>
                    <a:bodyPr/>
                    <a:lstStyle/>
                    <a:p>
                      <a:pPr marL="0" lvl="0" indent="0" algn="ctr" rtl="0">
                        <a:spcBef>
                          <a:spcPts val="0"/>
                        </a:spcBef>
                        <a:spcAft>
                          <a:spcPts val="0"/>
                        </a:spcAft>
                        <a:buNone/>
                      </a:pPr>
                      <a:r>
                        <a:rPr lang="en" sz="1800" b="1" dirty="0">
                          <a:latin typeface="+mn-lt"/>
                          <a:sym typeface="Pontano Sans"/>
                        </a:rPr>
                        <a:t>Fecha</a:t>
                      </a:r>
                      <a:r>
                        <a:rPr lang="en" sz="1800" b="1" baseline="0" dirty="0">
                          <a:latin typeface="+mn-lt"/>
                          <a:sym typeface="Pontano Sans"/>
                        </a:rPr>
                        <a:t> </a:t>
                      </a:r>
                      <a:endParaRPr sz="1800" b="1" dirty="0">
                        <a:solidFill>
                          <a:schemeClr val="tx1"/>
                        </a:solidFill>
                        <a:latin typeface="+mn-lt"/>
                        <a:ea typeface="Pontano Sans"/>
                        <a:cs typeface="Pontano Sans"/>
                        <a:sym typeface="Pontano Sans"/>
                      </a:endParaRPr>
                    </a:p>
                  </a:txBody>
                  <a:tcPr marL="91425" marR="91425" marT="68575" marB="68575" anchor="ctr">
                    <a:solidFill>
                      <a:schemeClr val="accent2">
                        <a:lumMod val="20000"/>
                        <a:lumOff val="80000"/>
                      </a:schemeClr>
                    </a:solidFill>
                  </a:tcPr>
                </a:tc>
                <a:tc>
                  <a:txBody>
                    <a:bodyPr/>
                    <a:lstStyle/>
                    <a:p>
                      <a:pPr marL="0" lvl="0" indent="0" algn="ctr" rtl="0">
                        <a:spcBef>
                          <a:spcPts val="0"/>
                        </a:spcBef>
                        <a:spcAft>
                          <a:spcPts val="0"/>
                        </a:spcAft>
                        <a:buNone/>
                      </a:pPr>
                      <a:r>
                        <a:rPr lang="en" sz="1800" b="1" dirty="0">
                          <a:latin typeface="+mn-lt"/>
                          <a:sym typeface="Pontano Sans"/>
                        </a:rPr>
                        <a:t>Lugar/Evento</a:t>
                      </a:r>
                      <a:endParaRPr sz="1800" b="1" dirty="0">
                        <a:solidFill>
                          <a:schemeClr val="tx1"/>
                        </a:solidFill>
                        <a:latin typeface="+mn-lt"/>
                        <a:ea typeface="Pontano Sans"/>
                        <a:cs typeface="Pontano Sans"/>
                        <a:sym typeface="Pontano Sans"/>
                      </a:endParaRPr>
                    </a:p>
                  </a:txBody>
                  <a:tcPr marL="91425" marR="91425" marT="68575" marB="68575" anchor="ctr">
                    <a:solidFill>
                      <a:schemeClr val="accent2">
                        <a:lumMod val="20000"/>
                        <a:lumOff val="80000"/>
                      </a:schemeClr>
                    </a:solidFill>
                  </a:tcPr>
                </a:tc>
                <a:extLst>
                  <a:ext uri="{0D108BD9-81ED-4DB2-BD59-A6C34878D82A}">
                    <a16:rowId xmlns:a16="http://schemas.microsoft.com/office/drawing/2014/main" xmlns="" val="10000"/>
                  </a:ext>
                </a:extLst>
              </a:tr>
              <a:tr h="340456">
                <a:tc row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VE" sz="1400" kern="1200" dirty="0">
                          <a:latin typeface="+mn-lt"/>
                        </a:rPr>
                        <a:t>DESARROLLO DE LA CÁTEDRA DE ECOLOGÍA, AMBIENTE Y SUSTENTABILIDAD PARA LA DOCENCIA UNIVERSITARIA EN LA UCAB</a:t>
                      </a:r>
                      <a:endParaRPr lang="es-VE" sz="1400" b="1" i="0" u="none" strike="noStrike" kern="1200" cap="none" dirty="0">
                        <a:solidFill>
                          <a:schemeClr val="tx1"/>
                        </a:solidFill>
                        <a:latin typeface="+mn-lt"/>
                        <a:ea typeface="Arial"/>
                        <a:cs typeface="Arial"/>
                        <a:sym typeface="Arial"/>
                      </a:endParaRPr>
                    </a:p>
                  </a:txBody>
                  <a:tcPr marL="91425" marR="91425" marT="68575" marB="68575"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VE" sz="1400" dirty="0">
                          <a:latin typeface="+mn-lt"/>
                        </a:rPr>
                        <a:t>Marzo de 2018</a:t>
                      </a:r>
                      <a:endParaRPr lang="es-VE" sz="1400" dirty="0">
                        <a:solidFill>
                          <a:schemeClr val="tx1"/>
                        </a:solidFill>
                        <a:latin typeface="+mn-lt"/>
                      </a:endParaRPr>
                    </a:p>
                  </a:txBody>
                  <a:tcPr marL="91425" marR="91425" marT="68575" marB="68575" anchor="ctr"/>
                </a:tc>
                <a:tc>
                  <a:txBody>
                    <a:bodyPr/>
                    <a:lstStyle/>
                    <a:p>
                      <a:pPr algn="ctr"/>
                      <a:r>
                        <a:rPr lang="es-VE" sz="1400" dirty="0">
                          <a:latin typeface="+mn-lt"/>
                        </a:rPr>
                        <a:t>San Agustín/Congreso Educativo </a:t>
                      </a:r>
                      <a:endParaRPr lang="es-VE" sz="1400" dirty="0">
                        <a:solidFill>
                          <a:schemeClr val="tx1"/>
                        </a:solidFill>
                        <a:latin typeface="+mn-lt"/>
                      </a:endParaRPr>
                    </a:p>
                  </a:txBody>
                  <a:tcPr marL="91425" marR="91425" marT="68575" marB="68575" anchor="ctr"/>
                </a:tc>
                <a:extLst>
                  <a:ext uri="{0D108BD9-81ED-4DB2-BD59-A6C34878D82A}">
                    <a16:rowId xmlns:a16="http://schemas.microsoft.com/office/drawing/2014/main" xmlns="" val="10001"/>
                  </a:ext>
                </a:extLst>
              </a:tr>
              <a:tr h="1134547">
                <a:tc vMerge="1">
                  <a:txBody>
                    <a:bodyPr/>
                    <a:lstStyle/>
                    <a:p>
                      <a:pPr marL="0" lvl="0" indent="0" algn="r" rtl="0">
                        <a:spcBef>
                          <a:spcPts val="0"/>
                        </a:spcBef>
                        <a:spcAft>
                          <a:spcPts val="0"/>
                        </a:spcAft>
                        <a:buNone/>
                      </a:pPr>
                      <a:endParaRPr dirty="0">
                        <a:solidFill>
                          <a:srgbClr val="51B148"/>
                        </a:solidFill>
                        <a:latin typeface="Pontano Sans"/>
                        <a:ea typeface="Pontano Sans"/>
                        <a:cs typeface="Pontano Sans"/>
                        <a:sym typeface="Pontano Sans"/>
                      </a:endParaRPr>
                    </a:p>
                  </a:txBody>
                  <a:tcPr marL="91425" marR="91425" marT="68575" marB="68575" anchor="ctr">
                    <a:lnL w="9525" cap="flat" cmpd="sng">
                      <a:solidFill>
                        <a:srgbClr val="B8F567">
                          <a:alpha val="0"/>
                        </a:srgbClr>
                      </a:solidFill>
                      <a:prstDash val="solid"/>
                      <a:round/>
                      <a:headEnd type="none" w="sm" len="sm"/>
                      <a:tailEnd type="none" w="sm" len="sm"/>
                    </a:lnL>
                    <a:lnR w="9525" cap="flat" cmpd="sng">
                      <a:solidFill>
                        <a:srgbClr val="B8F567"/>
                      </a:solidFill>
                      <a:prstDash val="solid"/>
                      <a:round/>
                      <a:headEnd type="none" w="sm" len="sm"/>
                      <a:tailEnd type="none" w="sm" len="sm"/>
                    </a:lnR>
                    <a:lnT w="9525" cap="flat" cmpd="sng">
                      <a:solidFill>
                        <a:srgbClr val="B8F567"/>
                      </a:solidFill>
                      <a:prstDash val="solid"/>
                      <a:round/>
                      <a:headEnd type="none" w="sm" len="sm"/>
                      <a:tailEnd type="none" w="sm" len="sm"/>
                    </a:lnT>
                    <a:lnB w="9525" cap="flat" cmpd="sng">
                      <a:solidFill>
                        <a:srgbClr val="B8F567"/>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VE" sz="1400" dirty="0">
                          <a:latin typeface="+mn-lt"/>
                        </a:rPr>
                        <a:t>Junio de 2015</a:t>
                      </a:r>
                      <a:endParaRPr lang="es-VE" sz="1400" dirty="0">
                        <a:solidFill>
                          <a:schemeClr val="tx1"/>
                        </a:solidFill>
                        <a:latin typeface="+mn-lt"/>
                      </a:endParaRPr>
                    </a:p>
                  </a:txBody>
                  <a:tcPr marL="91425" marR="91425" marT="68575" marB="68575" anchor="ctr"/>
                </a:tc>
                <a:tc>
                  <a:txBody>
                    <a:bodyPr/>
                    <a:lstStyle/>
                    <a:p>
                      <a:pPr marL="0" marR="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VE" sz="1400" dirty="0">
                          <a:latin typeface="+mn-lt"/>
                        </a:rPr>
                        <a:t>CAVENAL/ 4° Foro Ciudades  Sostenibles </a:t>
                      </a:r>
                      <a:r>
                        <a:rPr lang="es-VE" sz="1400" dirty="0">
                          <a:effectLst>
                            <a:outerShdw blurRad="38100" dist="38100" dir="2700000" algn="tl">
                              <a:srgbClr val="000000">
                                <a:alpha val="43137"/>
                              </a:srgbClr>
                            </a:outerShdw>
                          </a:effectLst>
                          <a:latin typeface="+mn-lt"/>
                        </a:rPr>
                        <a:t> </a:t>
                      </a:r>
                      <a:r>
                        <a:rPr lang="es-VE" sz="1400" u="none" strike="noStrike" cap="none" dirty="0">
                          <a:latin typeface="+mn-lt"/>
                          <a:sym typeface="Arial"/>
                        </a:rPr>
                        <a:t>“Gestión de residuos y desechos. Tratamiento de aguas” Retos Educativos en Cultura Ambiental”</a:t>
                      </a:r>
                      <a:endParaRPr lang="es-VE" sz="1400" b="0" i="0" u="none" strike="noStrike" cap="none" dirty="0">
                        <a:solidFill>
                          <a:schemeClr val="tx1"/>
                        </a:solidFill>
                        <a:latin typeface="+mn-lt"/>
                        <a:ea typeface="Arial"/>
                        <a:cs typeface="Arial"/>
                        <a:sym typeface="Arial"/>
                      </a:endParaRPr>
                    </a:p>
                  </a:txBody>
                  <a:tcPr marL="91425" marR="91425" marT="68575" marB="68575" anchor="ctr"/>
                </a:tc>
                <a:extLst>
                  <a:ext uri="{0D108BD9-81ED-4DB2-BD59-A6C34878D82A}">
                    <a16:rowId xmlns:a16="http://schemas.microsoft.com/office/drawing/2014/main" xmlns="" val="10002"/>
                  </a:ext>
                </a:extLst>
              </a:tr>
              <a:tr h="689351">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VE" sz="1200" b="0" i="0" u="none" strike="noStrike" kern="1200" cap="none" dirty="0">
                        <a:solidFill>
                          <a:schemeClr val="tx1"/>
                        </a:solidFill>
                        <a:latin typeface="Pontano Sans" charset="0"/>
                        <a:ea typeface="Arial"/>
                        <a:cs typeface="Arial"/>
                        <a:sym typeface="Arial"/>
                      </a:endParaRPr>
                    </a:p>
                  </a:txBody>
                  <a:tcPr marL="91425" marR="91425" marT="68575" marB="68575" anchor="ctr"/>
                </a:tc>
                <a:tc>
                  <a:txBody>
                    <a:bodyPr/>
                    <a:lstStyle/>
                    <a:p>
                      <a:pPr algn="ctr"/>
                      <a:r>
                        <a:rPr lang="es-VE" sz="1400" dirty="0">
                          <a:solidFill>
                            <a:schemeClr val="tx1"/>
                          </a:solidFill>
                          <a:latin typeface="+mn-lt"/>
                        </a:rPr>
                        <a:t>Abril 2015 </a:t>
                      </a:r>
                    </a:p>
                  </a:txBody>
                  <a:tcPr anchor="ctr"/>
                </a:tc>
                <a:tc>
                  <a:txBody>
                    <a:bodyPr/>
                    <a:lstStyle/>
                    <a:p>
                      <a:pPr algn="ctr"/>
                      <a:r>
                        <a:rPr lang="es-VE" sz="1400" dirty="0">
                          <a:solidFill>
                            <a:schemeClr val="tx1"/>
                          </a:solidFill>
                          <a:latin typeface="+mn-lt"/>
                        </a:rPr>
                        <a:t>IV Jornadas Ambientales UCAB</a:t>
                      </a:r>
                    </a:p>
                    <a:p>
                      <a:pPr algn="ctr"/>
                      <a:r>
                        <a:rPr lang="es-VE" sz="1400" dirty="0">
                          <a:solidFill>
                            <a:schemeClr val="tx1"/>
                          </a:solidFill>
                          <a:latin typeface="+mn-lt"/>
                        </a:rPr>
                        <a:t>“La Crisis Ambiental un reto para Universitarios”</a:t>
                      </a:r>
                    </a:p>
                  </a:txBody>
                  <a:tcPr anchor="ctr"/>
                </a:tc>
                <a:extLst>
                  <a:ext uri="{0D108BD9-81ED-4DB2-BD59-A6C34878D82A}">
                    <a16:rowId xmlns:a16="http://schemas.microsoft.com/office/drawing/2014/main" xmlns="" val="1857699324"/>
                  </a:ext>
                </a:extLst>
              </a:tr>
              <a:tr h="68935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US" sz="1400" b="0" i="0" u="none" strike="noStrike" kern="1200" cap="none" dirty="0">
                          <a:solidFill>
                            <a:schemeClr val="dk1"/>
                          </a:solidFill>
                          <a:latin typeface="+mn-lt"/>
                          <a:ea typeface="+mn-ea"/>
                          <a:cs typeface="+mn-cs"/>
                          <a:sym typeface="Arial"/>
                        </a:rPr>
                        <a:t>CÁTEDRA ECOLOGÍA, AMBIENTE Y SUSTENTABILIDAD</a:t>
                      </a:r>
                      <a:endParaRPr lang="es-VE" sz="1400" b="0" i="0" u="none" strike="noStrike" kern="1200" cap="none" dirty="0">
                        <a:solidFill>
                          <a:schemeClr val="dk1"/>
                        </a:solidFill>
                        <a:latin typeface="+mn-lt"/>
                        <a:ea typeface="+mn-ea"/>
                        <a:cs typeface="+mn-cs"/>
                        <a:sym typeface="Arial"/>
                      </a:endParaRPr>
                    </a:p>
                  </a:txBody>
                  <a:tcPr marL="91425" marR="91425" marT="68575" marB="68575" anchor="ctr"/>
                </a:tc>
                <a:tc>
                  <a:txBody>
                    <a:bodyPr/>
                    <a:lstStyle/>
                    <a:p>
                      <a:pPr algn="ctr"/>
                      <a:r>
                        <a:rPr lang="es-US" sz="1400" b="0" i="0" u="none" strike="noStrike" kern="1200" cap="none" dirty="0">
                          <a:solidFill>
                            <a:schemeClr val="dk1"/>
                          </a:solidFill>
                          <a:latin typeface="+mn-lt"/>
                          <a:ea typeface="+mn-ea"/>
                          <a:cs typeface="+mn-cs"/>
                          <a:sym typeface="Arial"/>
                        </a:rPr>
                        <a:t>Mayo 2015</a:t>
                      </a:r>
                      <a:endParaRPr lang="es-VE" sz="1400" b="0" i="0" u="none" strike="noStrike" kern="1200" cap="none" dirty="0">
                        <a:solidFill>
                          <a:schemeClr val="dk1"/>
                        </a:solidFill>
                        <a:latin typeface="+mn-lt"/>
                        <a:ea typeface="+mn-ea"/>
                        <a:cs typeface="+mn-cs"/>
                        <a:sym typeface="Arial"/>
                      </a:endParaRPr>
                    </a:p>
                  </a:txBody>
                  <a:tcPr anchor="ctr"/>
                </a:tc>
                <a:tc>
                  <a:txBody>
                    <a:bodyPr/>
                    <a:lstStyle/>
                    <a:p>
                      <a:pPr algn="ctr"/>
                      <a:r>
                        <a:rPr lang="es-US" sz="1400" b="0" i="0" u="none" strike="noStrike" kern="1200" cap="none" dirty="0">
                          <a:solidFill>
                            <a:schemeClr val="dk1"/>
                          </a:solidFill>
                          <a:latin typeface="+mn-lt"/>
                          <a:ea typeface="+mn-ea"/>
                          <a:cs typeface="+mn-cs"/>
                          <a:sym typeface="Arial"/>
                        </a:rPr>
                        <a:t>Foro: Física, Sustentabilidad y Cambio Climático. Facultad de Ciencias, UCV</a:t>
                      </a:r>
                    </a:p>
                  </a:txBody>
                  <a:tcPr anchor="ctr"/>
                </a:tc>
                <a:extLst>
                  <a:ext uri="{0D108BD9-81ED-4DB2-BD59-A6C34878D82A}">
                    <a16:rowId xmlns:a16="http://schemas.microsoft.com/office/drawing/2014/main" xmlns="" val="1149150773"/>
                  </a:ext>
                </a:extLst>
              </a:tr>
              <a:tr h="223422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VE" sz="1400" u="none" strike="noStrike" kern="1200" cap="none" dirty="0">
                          <a:latin typeface="+mn-lt"/>
                          <a:sym typeface="Arial"/>
                        </a:rPr>
                        <a:t>EXPECTATIVAS Y VALORACIONES DE LOS JÓVENES DE LA</a:t>
                      </a:r>
                    </a:p>
                    <a:p>
                      <a:pPr marL="0" marR="0" indent="0" algn="ctr" defTabSz="914400" rtl="0" eaLnBrk="1" fontAlgn="auto" latinLnBrk="0" hangingPunct="1">
                        <a:lnSpc>
                          <a:spcPct val="100000"/>
                        </a:lnSpc>
                        <a:spcBef>
                          <a:spcPts val="0"/>
                        </a:spcBef>
                        <a:spcAft>
                          <a:spcPts val="0"/>
                        </a:spcAft>
                        <a:buClrTx/>
                        <a:buSzTx/>
                        <a:buFontTx/>
                        <a:buNone/>
                        <a:tabLst/>
                        <a:defRPr/>
                      </a:pPr>
                      <a:r>
                        <a:rPr lang="es-VE" sz="1400" u="none" strike="noStrike" kern="1200" cap="none" dirty="0">
                          <a:latin typeface="+mn-lt"/>
                          <a:sym typeface="Arial"/>
                        </a:rPr>
                        <a:t>UCAB ACERCA DE LAS POLÍTICAS Y PRÁCTICAS AMBIENTALES</a:t>
                      </a:r>
                    </a:p>
                    <a:p>
                      <a:pPr marL="0" marR="0" indent="0" algn="ctr" defTabSz="914400" rtl="0" eaLnBrk="1" fontAlgn="auto" latinLnBrk="0" hangingPunct="1">
                        <a:lnSpc>
                          <a:spcPct val="100000"/>
                        </a:lnSpc>
                        <a:spcBef>
                          <a:spcPts val="0"/>
                        </a:spcBef>
                        <a:spcAft>
                          <a:spcPts val="0"/>
                        </a:spcAft>
                        <a:buClrTx/>
                        <a:buSzTx/>
                        <a:buFontTx/>
                        <a:buNone/>
                        <a:tabLst/>
                        <a:defRPr/>
                      </a:pPr>
                      <a:r>
                        <a:rPr lang="es-VE" sz="1400" u="none" strike="noStrike" kern="1200" cap="none" dirty="0">
                          <a:latin typeface="+mn-lt"/>
                          <a:sym typeface="Arial"/>
                        </a:rPr>
                        <a:t>DE LOS EMPLEADORES</a:t>
                      </a:r>
                      <a:endParaRPr lang="es-VE" sz="1400" b="0" i="0" u="none" strike="noStrike" kern="1200" cap="none" dirty="0">
                        <a:solidFill>
                          <a:schemeClr val="tx1"/>
                        </a:solidFill>
                        <a:latin typeface="+mn-lt"/>
                        <a:ea typeface="Arial"/>
                        <a:cs typeface="Arial"/>
                        <a:sym typeface="Arial"/>
                      </a:endParaRPr>
                    </a:p>
                  </a:txBody>
                  <a:tcPr marL="91425" marR="91425" marT="68575" marB="68575" anchor="ctr"/>
                </a:tc>
                <a:tc>
                  <a:txBody>
                    <a:bodyPr/>
                    <a:lstStyle/>
                    <a:p>
                      <a:pPr algn="ctr"/>
                      <a:r>
                        <a:rPr lang="es-VE" sz="1400" dirty="0">
                          <a:latin typeface="+mn-lt"/>
                        </a:rPr>
                        <a:t>Noviembre del 2018</a:t>
                      </a:r>
                      <a:endParaRPr lang="es-VE" sz="1400" dirty="0">
                        <a:solidFill>
                          <a:schemeClr val="tx1"/>
                        </a:solidFill>
                        <a:latin typeface="+mn-lt"/>
                      </a:endParaRPr>
                    </a:p>
                  </a:txBody>
                  <a:tcPr anchor="ctr"/>
                </a:tc>
                <a:tc>
                  <a:txBody>
                    <a:bodyPr/>
                    <a:lstStyle/>
                    <a:p>
                      <a:pPr algn="ctr"/>
                      <a:r>
                        <a:rPr lang="es-VE" sz="1400" dirty="0">
                          <a:latin typeface="+mn-lt"/>
                        </a:rPr>
                        <a:t>UCAB/VII Jornadas</a:t>
                      </a:r>
                      <a:r>
                        <a:rPr lang="es-VE" sz="1400" baseline="0" dirty="0">
                          <a:latin typeface="+mn-lt"/>
                        </a:rPr>
                        <a:t> Ambientales UCAB 2018</a:t>
                      </a:r>
                      <a:endParaRPr lang="es-VE" sz="1400" dirty="0">
                        <a:solidFill>
                          <a:schemeClr val="tx1"/>
                        </a:solidFill>
                        <a:latin typeface="+mn-lt"/>
                      </a:endParaRPr>
                    </a:p>
                  </a:txBody>
                  <a:tcPr anchor="ct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3756668228"/>
      </p:ext>
    </p:extLst>
  </p:cSld>
  <p:clrMapOvr>
    <a:masterClrMapping/>
  </p:clrMapOvr>
  <p:transition>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oogle Shape;218;p26"/>
          <p:cNvGraphicFramePr>
            <a:graphicFrameLocks noGrp="1"/>
          </p:cNvGraphicFramePr>
          <p:nvPr>
            <p:ph idx="1"/>
            <p:extLst>
              <p:ext uri="{D42A27DB-BD31-4B8C-83A1-F6EECF244321}">
                <p14:modId xmlns:p14="http://schemas.microsoft.com/office/powerpoint/2010/main" val="2813729212"/>
              </p:ext>
            </p:extLst>
          </p:nvPr>
        </p:nvGraphicFramePr>
        <p:xfrm>
          <a:off x="323528" y="1340768"/>
          <a:ext cx="7859215" cy="5420464"/>
        </p:xfrm>
        <a:graphic>
          <a:graphicData uri="http://schemas.openxmlformats.org/drawingml/2006/table">
            <a:tbl>
              <a:tblPr>
                <a:tableStyleId>{616DA210-FB5B-4158-B5E0-FEB733F419BA}</a:tableStyleId>
              </a:tblPr>
              <a:tblGrid>
                <a:gridCol w="3129776">
                  <a:extLst>
                    <a:ext uri="{9D8B030D-6E8A-4147-A177-3AD203B41FA5}">
                      <a16:colId xmlns:a16="http://schemas.microsoft.com/office/drawing/2014/main" xmlns="" val="20000"/>
                    </a:ext>
                  </a:extLst>
                </a:gridCol>
                <a:gridCol w="1391011">
                  <a:extLst>
                    <a:ext uri="{9D8B030D-6E8A-4147-A177-3AD203B41FA5}">
                      <a16:colId xmlns:a16="http://schemas.microsoft.com/office/drawing/2014/main" xmlns="" val="20001"/>
                    </a:ext>
                  </a:extLst>
                </a:gridCol>
                <a:gridCol w="1669214">
                  <a:extLst>
                    <a:ext uri="{9D8B030D-6E8A-4147-A177-3AD203B41FA5}">
                      <a16:colId xmlns:a16="http://schemas.microsoft.com/office/drawing/2014/main" xmlns="" val="20002"/>
                    </a:ext>
                  </a:extLst>
                </a:gridCol>
                <a:gridCol w="1669214">
                  <a:extLst>
                    <a:ext uri="{9D8B030D-6E8A-4147-A177-3AD203B41FA5}">
                      <a16:colId xmlns:a16="http://schemas.microsoft.com/office/drawing/2014/main" xmlns="" val="20003"/>
                    </a:ext>
                  </a:extLst>
                </a:gridCol>
              </a:tblGrid>
              <a:tr h="630024">
                <a:tc>
                  <a:txBody>
                    <a:bodyPr/>
                    <a:lstStyle/>
                    <a:p>
                      <a:pPr marL="0" marR="0" lvl="0" indent="0" algn="ctr" rtl="0">
                        <a:lnSpc>
                          <a:spcPct val="100000"/>
                        </a:lnSpc>
                        <a:spcBef>
                          <a:spcPts val="0"/>
                        </a:spcBef>
                        <a:spcAft>
                          <a:spcPts val="0"/>
                        </a:spcAft>
                        <a:buClr>
                          <a:srgbClr val="000000"/>
                        </a:buClr>
                        <a:buFont typeface="Arial"/>
                        <a:buNone/>
                      </a:pPr>
                      <a:r>
                        <a:rPr lang="es-VE" sz="2000" b="1" u="none" strike="noStrike" cap="none" dirty="0">
                          <a:sym typeface="Pontano Sans"/>
                        </a:rPr>
                        <a:t>Investigaciones </a:t>
                      </a:r>
                      <a:endParaRPr lang="es-VE" sz="2000" b="1" i="0" u="none" strike="noStrike" cap="none" dirty="0">
                        <a:solidFill>
                          <a:schemeClr val="tx1"/>
                        </a:solidFill>
                        <a:latin typeface="Pontano Sans" charset="0"/>
                        <a:ea typeface="Pontano Sans"/>
                        <a:cs typeface="Pontano Sans"/>
                        <a:sym typeface="Pontano Sans"/>
                      </a:endParaRPr>
                    </a:p>
                  </a:txBody>
                  <a:tcPr marL="91425" marR="91425" marT="68575" marB="68575" anchor="ctr">
                    <a:solidFill>
                      <a:schemeClr val="accent2">
                        <a:lumMod val="20000"/>
                        <a:lumOff val="80000"/>
                      </a:schemeClr>
                    </a:solidFill>
                  </a:tcPr>
                </a:tc>
                <a:tc>
                  <a:txBody>
                    <a:bodyPr/>
                    <a:lstStyle/>
                    <a:p>
                      <a:pPr marL="0" lvl="0" indent="0" algn="ctr" rtl="0">
                        <a:spcBef>
                          <a:spcPts val="0"/>
                        </a:spcBef>
                        <a:spcAft>
                          <a:spcPts val="0"/>
                        </a:spcAft>
                        <a:buNone/>
                      </a:pPr>
                      <a:r>
                        <a:rPr lang="en" sz="2000" b="1" dirty="0">
                          <a:sym typeface="Pontano Sans"/>
                        </a:rPr>
                        <a:t>Autor</a:t>
                      </a:r>
                      <a:endParaRPr sz="2000" b="1" dirty="0">
                        <a:solidFill>
                          <a:schemeClr val="tx1"/>
                        </a:solidFill>
                        <a:latin typeface="Pontano Sans" charset="0"/>
                        <a:ea typeface="Pontano Sans"/>
                        <a:cs typeface="Pontano Sans"/>
                        <a:sym typeface="Pontano Sans"/>
                      </a:endParaRPr>
                    </a:p>
                  </a:txBody>
                  <a:tcPr marL="91425" marR="91425" marT="68575" marB="68575" anchor="ctr">
                    <a:solidFill>
                      <a:schemeClr val="accent2">
                        <a:lumMod val="20000"/>
                        <a:lumOff val="80000"/>
                      </a:schemeClr>
                    </a:solidFill>
                  </a:tcPr>
                </a:tc>
                <a:tc>
                  <a:txBody>
                    <a:bodyPr/>
                    <a:lstStyle/>
                    <a:p>
                      <a:pPr marL="0" lvl="0" indent="0" algn="ctr" rtl="0">
                        <a:spcBef>
                          <a:spcPts val="0"/>
                        </a:spcBef>
                        <a:spcAft>
                          <a:spcPts val="0"/>
                        </a:spcAft>
                        <a:buNone/>
                      </a:pPr>
                      <a:r>
                        <a:rPr lang="en" sz="2000" b="1" dirty="0">
                          <a:sym typeface="Pontano Sans"/>
                        </a:rPr>
                        <a:t>Fecha</a:t>
                      </a:r>
                      <a:endParaRPr sz="2000" b="1" dirty="0">
                        <a:solidFill>
                          <a:schemeClr val="tx1"/>
                        </a:solidFill>
                        <a:latin typeface="Pontano Sans" charset="0"/>
                        <a:ea typeface="Pontano Sans"/>
                        <a:cs typeface="Pontano Sans"/>
                        <a:sym typeface="Pontano Sans"/>
                      </a:endParaRPr>
                    </a:p>
                  </a:txBody>
                  <a:tcPr marL="91425" marR="91425" marT="68575" marB="68575" anchor="ctr">
                    <a:solidFill>
                      <a:schemeClr val="accent2">
                        <a:lumMod val="20000"/>
                        <a:lumOff val="80000"/>
                      </a:schemeClr>
                    </a:solidFill>
                  </a:tcPr>
                </a:tc>
                <a:tc>
                  <a:txBody>
                    <a:bodyPr/>
                    <a:lstStyle/>
                    <a:p>
                      <a:pPr marL="0" lvl="0" indent="0" algn="ctr" rtl="0">
                        <a:spcBef>
                          <a:spcPts val="0"/>
                        </a:spcBef>
                        <a:spcAft>
                          <a:spcPts val="0"/>
                        </a:spcAft>
                        <a:buNone/>
                      </a:pPr>
                      <a:r>
                        <a:rPr lang="es-VE" sz="2000" b="1" dirty="0">
                          <a:sym typeface="Pontano Sans"/>
                        </a:rPr>
                        <a:t>Medio/</a:t>
                      </a:r>
                      <a:r>
                        <a:rPr lang="es-VE" sz="2000" b="1" baseline="0" dirty="0">
                          <a:sym typeface="Pontano Sans"/>
                        </a:rPr>
                        <a:t> Revista</a:t>
                      </a:r>
                      <a:endParaRPr sz="2000" b="1" dirty="0">
                        <a:solidFill>
                          <a:schemeClr val="tx1"/>
                        </a:solidFill>
                        <a:latin typeface="Pontano Sans" charset="0"/>
                        <a:ea typeface="Pontano Sans"/>
                        <a:cs typeface="Pontano Sans"/>
                        <a:sym typeface="Pontano Sans"/>
                      </a:endParaRPr>
                    </a:p>
                  </a:txBody>
                  <a:tcPr marL="91425" marR="91425" marT="68575" marB="68575" anchor="ctr">
                    <a:solidFill>
                      <a:schemeClr val="accent2">
                        <a:lumMod val="20000"/>
                        <a:lumOff val="80000"/>
                      </a:schemeClr>
                    </a:solidFill>
                  </a:tcPr>
                </a:tc>
                <a:extLst>
                  <a:ext uri="{0D108BD9-81ED-4DB2-BD59-A6C34878D82A}">
                    <a16:rowId xmlns:a16="http://schemas.microsoft.com/office/drawing/2014/main" xmlns="" val="10000"/>
                  </a:ext>
                </a:extLst>
              </a:tr>
              <a:tr h="1797309">
                <a:tc>
                  <a:txBody>
                    <a:bodyPr/>
                    <a:lstStyle/>
                    <a:p>
                      <a:pPr algn="ctr"/>
                      <a:r>
                        <a:rPr lang="es-ES" sz="1600" kern="1200" dirty="0">
                          <a:effectLst/>
                        </a:rPr>
                        <a:t>ESTUDIO DE LA PERCEPCIÓN AMBIENTAL GLOBAL DE LOS ESTUDIANTES DE LA UNIDAD CURRICULAR ECOLOGÍA, AMBIENTE Y SUSTENTABILIDAD: VISIÓN INTERFACULTADES. UCAB SEDES CARACAS Y GUAYANA</a:t>
                      </a:r>
                      <a:endParaRPr lang="es-VE" sz="1600" dirty="0">
                        <a:effectLst/>
                        <a:latin typeface="Pontano Sans" charset="0"/>
                      </a:endParaRPr>
                    </a:p>
                  </a:txBody>
                  <a:tcPr anchor="ctr"/>
                </a:tc>
                <a:tc>
                  <a:txBody>
                    <a:bodyPr/>
                    <a:lstStyle/>
                    <a:p>
                      <a:pPr algn="ctr"/>
                      <a:r>
                        <a:rPr lang="es-ES" sz="1600" kern="1200" dirty="0">
                          <a:effectLst/>
                        </a:rPr>
                        <a:t>María Isabel López y Beatriz Soledad</a:t>
                      </a:r>
                      <a:endParaRPr lang="es-VE" sz="1600" dirty="0">
                        <a:effectLst/>
                        <a:latin typeface="Pontano Sans" charset="0"/>
                      </a:endParaRPr>
                    </a:p>
                  </a:txBody>
                  <a:tcPr anchor="ctr"/>
                </a:tc>
                <a:tc>
                  <a:txBody>
                    <a:bodyPr/>
                    <a:lstStyle/>
                    <a:p>
                      <a:pPr algn="ctr"/>
                      <a:r>
                        <a:rPr lang="es-VE" sz="1600" dirty="0">
                          <a:effectLst/>
                        </a:rPr>
                        <a:t>15 y 16 de Noviembre de 2017</a:t>
                      </a:r>
                      <a:endParaRPr lang="es-VE" sz="1600" dirty="0">
                        <a:effectLst/>
                        <a:latin typeface="Pontano Sans" charset="0"/>
                      </a:endParaRPr>
                    </a:p>
                  </a:txBody>
                  <a:tcPr anchor="ctr"/>
                </a:tc>
                <a:tc>
                  <a:txBody>
                    <a:bodyPr/>
                    <a:lstStyle/>
                    <a:p>
                      <a:pPr algn="ctr"/>
                      <a:r>
                        <a:rPr lang="es-VE" sz="1600" dirty="0">
                          <a:effectLst/>
                        </a:rPr>
                        <a:t>Revista TEKHNÉ</a:t>
                      </a:r>
                      <a:endParaRPr lang="es-VE" sz="1600" dirty="0">
                        <a:effectLst/>
                        <a:latin typeface="Pontano Sans" charset="0"/>
                      </a:endParaRPr>
                    </a:p>
                  </a:txBody>
                  <a:tcPr anchor="ctr"/>
                </a:tc>
                <a:extLst>
                  <a:ext uri="{0D108BD9-81ED-4DB2-BD59-A6C34878D82A}">
                    <a16:rowId xmlns:a16="http://schemas.microsoft.com/office/drawing/2014/main" xmlns="" val="10001"/>
                  </a:ext>
                </a:extLst>
              </a:tr>
              <a:tr h="132091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kern="1200" dirty="0">
                          <a:effectLst/>
                        </a:rPr>
                        <a:t>P</a:t>
                      </a:r>
                      <a:r>
                        <a:rPr lang="es-VE" sz="1600" kern="1200" dirty="0">
                          <a:effectLst/>
                        </a:rPr>
                        <a:t>ERCEPCIÓN DEL CAMBIO CLIMÁTICO EN ESTUDIANTES DE INGENIERÍA DE LA UNIVERSIDAD CATÓLICA ANDRÉS BELLO: CÁTEDRA ECOLOGÍA, AMBIENTE Y SUSTENTABILIDAD</a:t>
                      </a:r>
                      <a:endParaRPr lang="es-VE" sz="1600" kern="1200" dirty="0">
                        <a:solidFill>
                          <a:schemeClr val="dk1"/>
                        </a:solidFill>
                        <a:effectLst/>
                        <a:latin typeface="Pontano Sans" charset="0"/>
                        <a:ea typeface="+mn-ea"/>
                        <a:cs typeface="+mn-cs"/>
                      </a:endParaRPr>
                    </a:p>
                  </a:txBody>
                  <a:tcPr anchor="ctr"/>
                </a:tc>
                <a:tc>
                  <a:txBody>
                    <a:bodyPr/>
                    <a:lstStyle/>
                    <a:p>
                      <a:pPr algn="ctr"/>
                      <a:r>
                        <a:rPr lang="es-ES" sz="1600" kern="1200" dirty="0">
                          <a:effectLst/>
                        </a:rPr>
                        <a:t>María Isabel López y Beatriz Soledad</a:t>
                      </a:r>
                      <a:endParaRPr lang="es-VE" sz="1600" dirty="0">
                        <a:effectLst/>
                        <a:latin typeface="Pontano Sans" charset="0"/>
                      </a:endParaRPr>
                    </a:p>
                  </a:txBody>
                  <a:tcPr anchor="ctr"/>
                </a:tc>
                <a:tc>
                  <a:txBody>
                    <a:bodyPr/>
                    <a:lstStyle/>
                    <a:p>
                      <a:pPr algn="ctr"/>
                      <a:r>
                        <a:rPr lang="es-VE" sz="1600" dirty="0">
                          <a:effectLst/>
                        </a:rPr>
                        <a:t>16 de</a:t>
                      </a:r>
                      <a:r>
                        <a:rPr lang="es-VE" sz="1600" baseline="0" dirty="0">
                          <a:effectLst/>
                        </a:rPr>
                        <a:t> Noviembre de 2018</a:t>
                      </a:r>
                      <a:endParaRPr lang="es-VE" sz="1600" dirty="0">
                        <a:effectLst/>
                        <a:latin typeface="Pontano Sans"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VE" sz="1600" dirty="0">
                          <a:effectLst/>
                        </a:rPr>
                        <a:t>Revista TEKHNÉ</a:t>
                      </a:r>
                      <a:endParaRPr lang="es-VE" sz="1600" dirty="0">
                        <a:effectLst/>
                        <a:latin typeface="Pontano Sans" charset="0"/>
                      </a:endParaRPr>
                    </a:p>
                  </a:txBody>
                  <a:tcPr anchor="ctr"/>
                </a:tc>
                <a:extLst>
                  <a:ext uri="{0D108BD9-81ED-4DB2-BD59-A6C34878D82A}">
                    <a16:rowId xmlns:a16="http://schemas.microsoft.com/office/drawing/2014/main" xmlns="" val="10002"/>
                  </a:ext>
                </a:extLst>
              </a:tr>
              <a:tr h="1320914">
                <a:tc>
                  <a:txBody>
                    <a:bodyPr/>
                    <a:lstStyle/>
                    <a:p>
                      <a:pPr algn="ctr"/>
                      <a:r>
                        <a:rPr lang="es-VE" sz="1600" dirty="0">
                          <a:effectLst/>
                        </a:rPr>
                        <a:t>ANÁLISIS</a:t>
                      </a:r>
                      <a:r>
                        <a:rPr lang="es-VE" sz="1600" baseline="0" dirty="0">
                          <a:effectLst/>
                        </a:rPr>
                        <a:t> ACTITUDINAL HACIA LA CONSERVACIÓN AMBIENTAL DE LOS ESTUDIANTES DE LA CÁTEDRA INSTITUCIONAL ECOLOGÍA, AMBIENTE Y SUSTENTABILIDAD </a:t>
                      </a:r>
                      <a:endParaRPr lang="es-VE" sz="1600" dirty="0">
                        <a:effectLst/>
                        <a:latin typeface="Pontano Sans" charset="0"/>
                      </a:endParaRPr>
                    </a:p>
                  </a:txBody>
                  <a:tcPr/>
                </a:tc>
                <a:tc>
                  <a:txBody>
                    <a:bodyPr/>
                    <a:lstStyle/>
                    <a:p>
                      <a:pPr algn="ctr"/>
                      <a:r>
                        <a:rPr lang="es-ES" sz="1600" kern="1200" dirty="0">
                          <a:effectLst/>
                        </a:rPr>
                        <a:t>Debbie Méndez</a:t>
                      </a:r>
                      <a:endParaRPr lang="es-VE" sz="1600" dirty="0">
                        <a:effectLst/>
                        <a:latin typeface="Pontano Sans" charset="0"/>
                      </a:endParaRPr>
                    </a:p>
                  </a:txBody>
                  <a:tcPr anchor="ctr"/>
                </a:tc>
                <a:tc>
                  <a:txBody>
                    <a:bodyPr/>
                    <a:lstStyle/>
                    <a:p>
                      <a:pPr algn="ctr"/>
                      <a:r>
                        <a:rPr lang="es-VE" sz="1600" dirty="0">
                          <a:effectLst/>
                        </a:rPr>
                        <a:t>En</a:t>
                      </a:r>
                      <a:r>
                        <a:rPr lang="es-VE" sz="1600" baseline="0" dirty="0">
                          <a:effectLst/>
                        </a:rPr>
                        <a:t> proceso </a:t>
                      </a:r>
                      <a:endParaRPr lang="es-VE" sz="1600" dirty="0">
                        <a:effectLst/>
                        <a:latin typeface="Pontano Sans" charset="0"/>
                      </a:endParaRPr>
                    </a:p>
                  </a:txBody>
                  <a:tcPr anchor="ctr"/>
                </a:tc>
                <a:tc>
                  <a:txBody>
                    <a:bodyPr/>
                    <a:lstStyle/>
                    <a:p>
                      <a:pPr algn="ctr">
                        <a:buFont typeface="Calibri" pitchFamily="34" charset="0"/>
                        <a:buChar char="–"/>
                      </a:pPr>
                      <a:r>
                        <a:rPr lang="es-VE" sz="1600" baseline="0" dirty="0">
                          <a:effectLst/>
                        </a:rPr>
                        <a:t> </a:t>
                      </a:r>
                      <a:endParaRPr lang="es-VE" sz="1600" dirty="0">
                        <a:effectLst/>
                        <a:latin typeface="Pontano Sans" charset="0"/>
                      </a:endParaRPr>
                    </a:p>
                  </a:txBody>
                  <a:tcPr anchor="ctr"/>
                </a:tc>
                <a:extLst>
                  <a:ext uri="{0D108BD9-81ED-4DB2-BD59-A6C34878D82A}">
                    <a16:rowId xmlns:a16="http://schemas.microsoft.com/office/drawing/2014/main" xmlns="" val="10003"/>
                  </a:ext>
                </a:extLst>
              </a:tr>
            </a:tbl>
          </a:graphicData>
        </a:graphic>
      </p:graphicFrame>
      <p:sp>
        <p:nvSpPr>
          <p:cNvPr id="5" name="Google Shape;185;p23"/>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indent="63500" algn="r">
              <a:spcBef>
                <a:spcPts val="600"/>
              </a:spcBef>
              <a:buClr>
                <a:srgbClr val="51B148"/>
              </a:buClr>
              <a:buSzPts val="2600"/>
              <a:buFont typeface="Pontano Sans"/>
              <a:buNone/>
              <a:defRPr sz="3000" b="1">
                <a:solidFill>
                  <a:schemeClr val="accent3">
                    <a:lumMod val="75000"/>
                  </a:schemeClr>
                </a:solidFill>
                <a:latin typeface="Constantia" panose="02030602050306030303" pitchFamily="18" charset="0"/>
                <a:ea typeface="Pontano Sans"/>
                <a:cs typeface="Pontano Sans"/>
              </a:defRPr>
            </a:lvl1pPr>
            <a:lvl2pPr>
              <a:buClr>
                <a:srgbClr val="9BCF63"/>
              </a:buClr>
              <a:buSzPts val="3600"/>
              <a:buFont typeface="Dosis Light"/>
              <a:buNone/>
              <a:defRPr sz="3600">
                <a:solidFill>
                  <a:srgbClr val="9BCF63"/>
                </a:solidFill>
                <a:latin typeface="Dosis Light"/>
                <a:ea typeface="Dosis Light"/>
                <a:cs typeface="Dosis Light"/>
              </a:defRPr>
            </a:lvl2pPr>
            <a:lvl3pPr>
              <a:buClr>
                <a:srgbClr val="9BCF63"/>
              </a:buClr>
              <a:buSzPts val="3600"/>
              <a:buFont typeface="Dosis Light"/>
              <a:buNone/>
              <a:defRPr sz="3600">
                <a:solidFill>
                  <a:srgbClr val="9BCF63"/>
                </a:solidFill>
                <a:latin typeface="Dosis Light"/>
                <a:ea typeface="Dosis Light"/>
                <a:cs typeface="Dosis Light"/>
              </a:defRPr>
            </a:lvl3pPr>
            <a:lvl4pPr>
              <a:buClr>
                <a:srgbClr val="9BCF63"/>
              </a:buClr>
              <a:buSzPts val="3600"/>
              <a:buFont typeface="Dosis Light"/>
              <a:buNone/>
              <a:defRPr sz="3600">
                <a:solidFill>
                  <a:srgbClr val="9BCF63"/>
                </a:solidFill>
                <a:latin typeface="Dosis Light"/>
                <a:ea typeface="Dosis Light"/>
                <a:cs typeface="Dosis Light"/>
              </a:defRPr>
            </a:lvl4pPr>
            <a:lvl5pPr>
              <a:buClr>
                <a:srgbClr val="9BCF63"/>
              </a:buClr>
              <a:buSzPts val="3600"/>
              <a:buFont typeface="Dosis Light"/>
              <a:buNone/>
              <a:defRPr sz="3600">
                <a:solidFill>
                  <a:srgbClr val="9BCF63"/>
                </a:solidFill>
                <a:latin typeface="Dosis Light"/>
                <a:ea typeface="Dosis Light"/>
                <a:cs typeface="Dosis Light"/>
              </a:defRPr>
            </a:lvl5pPr>
            <a:lvl6pPr>
              <a:buClr>
                <a:srgbClr val="9BCF63"/>
              </a:buClr>
              <a:buSzPts val="3600"/>
              <a:buFont typeface="Dosis Light"/>
              <a:buNone/>
              <a:defRPr sz="3600">
                <a:solidFill>
                  <a:srgbClr val="9BCF63"/>
                </a:solidFill>
                <a:latin typeface="Dosis Light"/>
                <a:ea typeface="Dosis Light"/>
                <a:cs typeface="Dosis Light"/>
              </a:defRPr>
            </a:lvl6pPr>
            <a:lvl7pPr>
              <a:buClr>
                <a:srgbClr val="9BCF63"/>
              </a:buClr>
              <a:buSzPts val="3600"/>
              <a:buFont typeface="Dosis Light"/>
              <a:buNone/>
              <a:defRPr sz="3600">
                <a:solidFill>
                  <a:srgbClr val="9BCF63"/>
                </a:solidFill>
                <a:latin typeface="Dosis Light"/>
                <a:ea typeface="Dosis Light"/>
                <a:cs typeface="Dosis Light"/>
              </a:defRPr>
            </a:lvl7pPr>
            <a:lvl8pPr>
              <a:buClr>
                <a:srgbClr val="9BCF63"/>
              </a:buClr>
              <a:buSzPts val="3600"/>
              <a:buFont typeface="Dosis Light"/>
              <a:buNone/>
              <a:defRPr sz="3600">
                <a:solidFill>
                  <a:srgbClr val="9BCF63"/>
                </a:solidFill>
                <a:latin typeface="Dosis Light"/>
                <a:ea typeface="Dosis Light"/>
                <a:cs typeface="Dosis Light"/>
              </a:defRPr>
            </a:lvl8pPr>
            <a:lvl9pPr>
              <a:buClr>
                <a:srgbClr val="9BCF63"/>
              </a:buClr>
              <a:buSzPts val="3600"/>
              <a:buFont typeface="Dosis Light"/>
              <a:buNone/>
              <a:defRPr sz="3600">
                <a:solidFill>
                  <a:srgbClr val="9BCF63"/>
                </a:solidFill>
                <a:latin typeface="Dosis Light"/>
                <a:ea typeface="Dosis Light"/>
                <a:cs typeface="Dosis Light"/>
              </a:defRPr>
            </a:lvl9pPr>
          </a:lstStyle>
          <a:p>
            <a:r>
              <a:rPr lang="es-VE" dirty="0"/>
              <a:t>IMPACTO DE LA CÁTEDRA</a:t>
            </a:r>
          </a:p>
        </p:txBody>
      </p:sp>
    </p:spTree>
    <p:extLst>
      <p:ext uri="{BB962C8B-B14F-4D97-AF65-F5344CB8AC3E}">
        <p14:creationId xmlns:p14="http://schemas.microsoft.com/office/powerpoint/2010/main" val="3545999111"/>
      </p:ext>
    </p:extLst>
  </p:cSld>
  <p:clrMapOvr>
    <a:masterClrMapping/>
  </p:clrMapOvr>
  <p:transition>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39552" y="1128259"/>
            <a:ext cx="7410655" cy="2677656"/>
          </a:xfrm>
          <a:prstGeom prst="rect">
            <a:avLst/>
          </a:prstGeom>
          <a:noFill/>
        </p:spPr>
        <p:txBody>
          <a:bodyPr wrap="square" rtlCol="0">
            <a:spAutoFit/>
          </a:bodyPr>
          <a:lstStyle/>
          <a:p>
            <a:pPr algn="just">
              <a:buClr>
                <a:schemeClr val="accent2">
                  <a:lumMod val="50000"/>
                </a:schemeClr>
              </a:buClr>
            </a:pPr>
            <a:r>
              <a:rPr lang="es-VE" sz="2800" dirty="0" smtClean="0">
                <a:solidFill>
                  <a:srgbClr val="008080"/>
                </a:solidFill>
              </a:rPr>
              <a:t>Estudio </a:t>
            </a:r>
            <a:r>
              <a:rPr lang="es-VE" sz="2800" dirty="0">
                <a:solidFill>
                  <a:srgbClr val="008080"/>
                </a:solidFill>
              </a:rPr>
              <a:t>no experimental, del tipo </a:t>
            </a:r>
            <a:r>
              <a:rPr lang="es-VE" sz="2800" b="1" dirty="0">
                <a:solidFill>
                  <a:srgbClr val="008080"/>
                </a:solidFill>
              </a:rPr>
              <a:t>pre y post-test </a:t>
            </a:r>
            <a:r>
              <a:rPr lang="es-VE" sz="2800" dirty="0">
                <a:solidFill>
                  <a:srgbClr val="008080"/>
                </a:solidFill>
              </a:rPr>
              <a:t>para estudiar el posible efecto sobre la </a:t>
            </a:r>
            <a:r>
              <a:rPr lang="es-VE" sz="2800" b="1" dirty="0">
                <a:solidFill>
                  <a:srgbClr val="008080"/>
                </a:solidFill>
              </a:rPr>
              <a:t>percepción </a:t>
            </a:r>
            <a:r>
              <a:rPr lang="es-VE" sz="2800" b="1" dirty="0" smtClean="0">
                <a:solidFill>
                  <a:srgbClr val="008080"/>
                </a:solidFill>
              </a:rPr>
              <a:t>ambiental y del cambio climático</a:t>
            </a:r>
            <a:r>
              <a:rPr lang="es-VE" sz="2800" dirty="0" smtClean="0">
                <a:solidFill>
                  <a:srgbClr val="008080"/>
                </a:solidFill>
              </a:rPr>
              <a:t> en </a:t>
            </a:r>
            <a:r>
              <a:rPr lang="es-VE" sz="2800" dirty="0">
                <a:solidFill>
                  <a:srgbClr val="008080"/>
                </a:solidFill>
              </a:rPr>
              <a:t>los estudiantes de las sedes </a:t>
            </a:r>
            <a:r>
              <a:rPr lang="es-VE" sz="2800" b="1" dirty="0">
                <a:solidFill>
                  <a:srgbClr val="008080"/>
                </a:solidFill>
              </a:rPr>
              <a:t>Caracas y Guayana</a:t>
            </a:r>
            <a:r>
              <a:rPr lang="es-VE" sz="2800" dirty="0">
                <a:solidFill>
                  <a:srgbClr val="008080"/>
                </a:solidFill>
              </a:rPr>
              <a:t>,  tras haber cursado la unidad curricular EAS.</a:t>
            </a:r>
          </a:p>
          <a:p>
            <a:pPr algn="just">
              <a:buClr>
                <a:schemeClr val="accent2">
                  <a:lumMod val="50000"/>
                </a:schemeClr>
              </a:buClr>
            </a:pPr>
            <a:endParaRPr lang="es-VE" sz="2800" dirty="0">
              <a:solidFill>
                <a:srgbClr val="008080"/>
              </a:solidFill>
            </a:endParaRPr>
          </a:p>
        </p:txBody>
      </p:sp>
      <p:pic>
        <p:nvPicPr>
          <p:cNvPr id="7" name="Imagen 15"/>
          <p:cNvPicPr>
            <a:picLocks noChangeAspect="1"/>
          </p:cNvPicPr>
          <p:nvPr/>
        </p:nvPicPr>
        <p:blipFill>
          <a:blip r:embed="rId2" cstate="print"/>
          <a:stretch>
            <a:fillRect/>
          </a:stretch>
        </p:blipFill>
        <p:spPr>
          <a:xfrm>
            <a:off x="827584" y="4293096"/>
            <a:ext cx="2537060" cy="1884040"/>
          </a:xfrm>
          <a:prstGeom prst="rect">
            <a:avLst/>
          </a:prstGeom>
        </p:spPr>
      </p:pic>
      <p:pic>
        <p:nvPicPr>
          <p:cNvPr id="8" name="Imagen 16"/>
          <p:cNvPicPr>
            <a:picLocks noChangeAspect="1"/>
          </p:cNvPicPr>
          <p:nvPr/>
        </p:nvPicPr>
        <p:blipFill>
          <a:blip r:embed="rId3" cstate="print"/>
          <a:stretch>
            <a:fillRect/>
          </a:stretch>
        </p:blipFill>
        <p:spPr>
          <a:xfrm>
            <a:off x="4906162" y="4293096"/>
            <a:ext cx="2773072" cy="1884040"/>
          </a:xfrm>
          <a:prstGeom prst="rect">
            <a:avLst/>
          </a:prstGeom>
        </p:spPr>
      </p:pic>
      <p:sp>
        <p:nvSpPr>
          <p:cNvPr id="6" name="Google Shape;185;p23"/>
          <p:cNvSpPr txBox="1">
            <a:spLocks/>
          </p:cNvSpPr>
          <p:nvPr/>
        </p:nvSpPr>
        <p:spPr>
          <a:xfrm>
            <a:off x="694302" y="188640"/>
            <a:ext cx="7620000" cy="1143000"/>
          </a:xfrm>
          <a:prstGeom prst="rect">
            <a:avLst/>
          </a:prstGeom>
          <a:noFill/>
          <a:ln>
            <a:noFill/>
          </a:ln>
        </p:spPr>
        <p:txBody>
          <a:bodyPr spcFirstLastPara="1" vert="horz" wrap="square" lIns="91425" tIns="91425" rIns="91425" bIns="91425" rtlCol="0" anchor="t" anchorCtr="0">
            <a:noAutofit/>
          </a:bodyPr>
          <a:lstStyle>
            <a:defPPr marR="0" lvl="0" algn="l" rtl="0">
              <a:lnSpc>
                <a:spcPct val="100000"/>
              </a:lnSpc>
              <a:spcBef>
                <a:spcPts val="0"/>
              </a:spcBef>
              <a:spcAft>
                <a:spcPts val="0"/>
              </a:spcAft>
              <a:defRPr/>
            </a:defPPr>
            <a:lvl1pPr indent="63500" algn="r" defTabSz="914400" rtl="0" eaLnBrk="1" latinLnBrk="0" hangingPunct="1">
              <a:spcBef>
                <a:spcPts val="600"/>
              </a:spcBef>
              <a:buClr>
                <a:srgbClr val="51B148"/>
              </a:buClr>
              <a:buSzPts val="2600"/>
              <a:buFont typeface="Pontano Sans"/>
              <a:buNone/>
              <a:defRPr sz="3000" b="1" kern="1200" cap="none" spc="-100" baseline="0">
                <a:ln>
                  <a:noFill/>
                </a:ln>
                <a:solidFill>
                  <a:schemeClr val="accent3">
                    <a:lumMod val="75000"/>
                  </a:schemeClr>
                </a:solidFill>
                <a:effectLst/>
                <a:latin typeface="Constantia" panose="02030602050306030303" pitchFamily="18" charset="0"/>
                <a:ea typeface="Pontano Sans"/>
                <a:cs typeface="Pontano Sans"/>
              </a:defRPr>
            </a:lvl1pPr>
            <a:lvl2pPr>
              <a:buClr>
                <a:srgbClr val="9BCF63"/>
              </a:buClr>
              <a:buSzPts val="3600"/>
              <a:buFont typeface="Dosis Light"/>
              <a:buNone/>
              <a:defRPr sz="3600">
                <a:solidFill>
                  <a:srgbClr val="9BCF63"/>
                </a:solidFill>
                <a:latin typeface="Dosis Light"/>
                <a:ea typeface="Dosis Light"/>
                <a:cs typeface="Dosis Light"/>
              </a:defRPr>
            </a:lvl2pPr>
            <a:lvl3pPr>
              <a:buClr>
                <a:srgbClr val="9BCF63"/>
              </a:buClr>
              <a:buSzPts val="3600"/>
              <a:buFont typeface="Dosis Light"/>
              <a:buNone/>
              <a:defRPr sz="3600">
                <a:solidFill>
                  <a:srgbClr val="9BCF63"/>
                </a:solidFill>
                <a:latin typeface="Dosis Light"/>
                <a:ea typeface="Dosis Light"/>
                <a:cs typeface="Dosis Light"/>
              </a:defRPr>
            </a:lvl3pPr>
            <a:lvl4pPr>
              <a:buClr>
                <a:srgbClr val="9BCF63"/>
              </a:buClr>
              <a:buSzPts val="3600"/>
              <a:buFont typeface="Dosis Light"/>
              <a:buNone/>
              <a:defRPr sz="3600">
                <a:solidFill>
                  <a:srgbClr val="9BCF63"/>
                </a:solidFill>
                <a:latin typeface="Dosis Light"/>
                <a:ea typeface="Dosis Light"/>
                <a:cs typeface="Dosis Light"/>
              </a:defRPr>
            </a:lvl4pPr>
            <a:lvl5pPr>
              <a:buClr>
                <a:srgbClr val="9BCF63"/>
              </a:buClr>
              <a:buSzPts val="3600"/>
              <a:buFont typeface="Dosis Light"/>
              <a:buNone/>
              <a:defRPr sz="3600">
                <a:solidFill>
                  <a:srgbClr val="9BCF63"/>
                </a:solidFill>
                <a:latin typeface="Dosis Light"/>
                <a:ea typeface="Dosis Light"/>
                <a:cs typeface="Dosis Light"/>
              </a:defRPr>
            </a:lvl5pPr>
            <a:lvl6pPr>
              <a:buClr>
                <a:srgbClr val="9BCF63"/>
              </a:buClr>
              <a:buSzPts val="3600"/>
              <a:buFont typeface="Dosis Light"/>
              <a:buNone/>
              <a:defRPr sz="3600">
                <a:solidFill>
                  <a:srgbClr val="9BCF63"/>
                </a:solidFill>
                <a:latin typeface="Dosis Light"/>
                <a:ea typeface="Dosis Light"/>
                <a:cs typeface="Dosis Light"/>
              </a:defRPr>
            </a:lvl6pPr>
            <a:lvl7pPr>
              <a:buClr>
                <a:srgbClr val="9BCF63"/>
              </a:buClr>
              <a:buSzPts val="3600"/>
              <a:buFont typeface="Dosis Light"/>
              <a:buNone/>
              <a:defRPr sz="3600">
                <a:solidFill>
                  <a:srgbClr val="9BCF63"/>
                </a:solidFill>
                <a:latin typeface="Dosis Light"/>
                <a:ea typeface="Dosis Light"/>
                <a:cs typeface="Dosis Light"/>
              </a:defRPr>
            </a:lvl7pPr>
            <a:lvl8pPr>
              <a:buClr>
                <a:srgbClr val="9BCF63"/>
              </a:buClr>
              <a:buSzPts val="3600"/>
              <a:buFont typeface="Dosis Light"/>
              <a:buNone/>
              <a:defRPr sz="3600">
                <a:solidFill>
                  <a:srgbClr val="9BCF63"/>
                </a:solidFill>
                <a:latin typeface="Dosis Light"/>
                <a:ea typeface="Dosis Light"/>
                <a:cs typeface="Dosis Light"/>
              </a:defRPr>
            </a:lvl8pPr>
            <a:lvl9pPr>
              <a:buClr>
                <a:srgbClr val="9BCF63"/>
              </a:buClr>
              <a:buSzPts val="3600"/>
              <a:buFont typeface="Dosis Light"/>
              <a:buNone/>
              <a:defRPr sz="3600">
                <a:solidFill>
                  <a:srgbClr val="9BCF63"/>
                </a:solidFill>
                <a:latin typeface="Dosis Light"/>
                <a:ea typeface="Dosis Light"/>
                <a:cs typeface="Dosis Light"/>
              </a:defRPr>
            </a:lvl9pPr>
          </a:lstStyle>
          <a:p>
            <a:r>
              <a:rPr lang="es-VE" dirty="0" smtClean="0"/>
              <a:t>IMPACTO DE LA CÁTEDRA</a:t>
            </a:r>
            <a:endParaRPr lang="es-VE" dirty="0"/>
          </a:p>
        </p:txBody>
      </p:sp>
    </p:spTree>
    <p:extLst>
      <p:ext uri="{BB962C8B-B14F-4D97-AF65-F5344CB8AC3E}">
        <p14:creationId xmlns:p14="http://schemas.microsoft.com/office/powerpoint/2010/main" val="4169471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620688"/>
            <a:ext cx="7620000" cy="4800600"/>
          </a:xfrm>
        </p:spPr>
        <p:txBody>
          <a:bodyPr>
            <a:noAutofit/>
          </a:bodyPr>
          <a:lstStyle/>
          <a:p>
            <a:pPr marL="114300" indent="0" algn="just">
              <a:buNone/>
            </a:pPr>
            <a:r>
              <a:rPr lang="es-VE" sz="2400" b="1" dirty="0" smtClean="0">
                <a:solidFill>
                  <a:srgbClr val="008080"/>
                </a:solidFill>
                <a:latin typeface="+mj-lt"/>
              </a:rPr>
              <a:t>Conclusiones:</a:t>
            </a:r>
          </a:p>
          <a:p>
            <a:pPr marL="114300" indent="0" algn="just">
              <a:buNone/>
            </a:pPr>
            <a:r>
              <a:rPr lang="es-VE" sz="2400" dirty="0" smtClean="0">
                <a:latin typeface="+mj-lt"/>
              </a:rPr>
              <a:t>Una </a:t>
            </a:r>
            <a:r>
              <a:rPr lang="es-VE" sz="2400" dirty="0">
                <a:latin typeface="+mj-lt"/>
              </a:rPr>
              <a:t>vez analizados los resultados de las encuestas sobre la </a:t>
            </a:r>
            <a:r>
              <a:rPr lang="es-ES" sz="2400" b="1" dirty="0">
                <a:solidFill>
                  <a:srgbClr val="008080"/>
                </a:solidFill>
                <a:latin typeface="+mj-lt"/>
              </a:rPr>
              <a:t>Percepción Ambiental Global </a:t>
            </a:r>
            <a:r>
              <a:rPr lang="es-ES" sz="2400" dirty="0">
                <a:latin typeface="+mj-lt"/>
              </a:rPr>
              <a:t>aplicada a los Estudiantes de la Unidad Curricular Ecología, Ambiente y Sustentabilidad (EAS) en las distintas facultades de las sedes </a:t>
            </a:r>
            <a:r>
              <a:rPr lang="es-VE" sz="2400" dirty="0">
                <a:latin typeface="+mj-lt"/>
              </a:rPr>
              <a:t>de Caracas y Guayana, se encontró que ésta no dependió del contexto geográfico, y que hubo un aumento porcentual en dicha percepción una vez cursada la asignatura</a:t>
            </a:r>
            <a:r>
              <a:rPr lang="es-VE" sz="2400" dirty="0" smtClean="0">
                <a:latin typeface="+mj-lt"/>
              </a:rPr>
              <a:t>.</a:t>
            </a:r>
          </a:p>
          <a:p>
            <a:pPr marL="114300" indent="0" algn="just">
              <a:buNone/>
            </a:pPr>
            <a:r>
              <a:rPr lang="es-VE" sz="2400" dirty="0" smtClean="0">
                <a:solidFill>
                  <a:srgbClr val="008080"/>
                </a:solidFill>
                <a:latin typeface="+mj-lt"/>
              </a:rPr>
              <a:t>Por otra parte, con relación a la percepción sobre el </a:t>
            </a:r>
            <a:r>
              <a:rPr lang="es-VE" sz="2400" b="1" dirty="0" smtClean="0">
                <a:solidFill>
                  <a:srgbClr val="008080"/>
                </a:solidFill>
                <a:latin typeface="+mj-lt"/>
              </a:rPr>
              <a:t>cambio climático</a:t>
            </a:r>
            <a:r>
              <a:rPr lang="es-VE" sz="2400" dirty="0" smtClean="0">
                <a:solidFill>
                  <a:srgbClr val="008080"/>
                </a:solidFill>
                <a:latin typeface="+mj-lt"/>
              </a:rPr>
              <a:t>, se encontró que los estudiantes de ambas sedes aumentaron </a:t>
            </a:r>
            <a:r>
              <a:rPr lang="es-VE" sz="2400" dirty="0">
                <a:solidFill>
                  <a:srgbClr val="008080"/>
                </a:solidFill>
                <a:latin typeface="+mj-lt"/>
              </a:rPr>
              <a:t>porcentualmente su </a:t>
            </a:r>
            <a:r>
              <a:rPr lang="es-VE" sz="2400" dirty="0" smtClean="0">
                <a:solidFill>
                  <a:srgbClr val="008080"/>
                </a:solidFill>
                <a:latin typeface="+mj-lt"/>
              </a:rPr>
              <a:t>percepción.</a:t>
            </a:r>
            <a:endParaRPr lang="es-VE" sz="2400" dirty="0">
              <a:solidFill>
                <a:srgbClr val="008080"/>
              </a:solidFill>
              <a:latin typeface="+mj-lt"/>
            </a:endParaRPr>
          </a:p>
          <a:p>
            <a:pPr algn="just"/>
            <a:endParaRPr lang="es-VE" sz="2400" dirty="0">
              <a:latin typeface="+mj-lt"/>
            </a:endParaRPr>
          </a:p>
        </p:txBody>
      </p:sp>
    </p:spTree>
    <p:extLst>
      <p:ext uri="{BB962C8B-B14F-4D97-AF65-F5344CB8AC3E}">
        <p14:creationId xmlns:p14="http://schemas.microsoft.com/office/powerpoint/2010/main" val="277361937"/>
      </p:ext>
    </p:extLst>
  </p:cSld>
  <p:clrMapOvr>
    <a:masterClrMapping/>
  </p:clrMapOvr>
  <p:transition>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404664"/>
            <a:ext cx="7620000" cy="1143000"/>
          </a:xfrm>
        </p:spPr>
        <p:txBody>
          <a:bodyPr/>
          <a:lstStyle/>
          <a:p>
            <a:pPr algn="ctr"/>
            <a:r>
              <a:rPr lang="es-VE" sz="3200" b="1" dirty="0" smtClean="0">
                <a:solidFill>
                  <a:schemeClr val="accent1">
                    <a:lumMod val="75000"/>
                  </a:schemeClr>
                </a:solidFill>
              </a:rPr>
              <a:t>Un nuevo paradigma, la ingeniería verde </a:t>
            </a:r>
            <a:endParaRPr lang="es-VE" sz="3200" b="1" dirty="0">
              <a:solidFill>
                <a:schemeClr val="accent1">
                  <a:lumMod val="75000"/>
                </a:schemeClr>
              </a:solidFill>
            </a:endParaRPr>
          </a:p>
        </p:txBody>
      </p:sp>
      <p:sp>
        <p:nvSpPr>
          <p:cNvPr id="3" name="Marcador de contenido 2"/>
          <p:cNvSpPr>
            <a:spLocks noGrp="1"/>
          </p:cNvSpPr>
          <p:nvPr>
            <p:ph idx="1"/>
          </p:nvPr>
        </p:nvSpPr>
        <p:spPr>
          <a:xfrm>
            <a:off x="683568" y="1772816"/>
            <a:ext cx="7620000" cy="3556992"/>
          </a:xfrm>
        </p:spPr>
        <p:txBody>
          <a:bodyPr/>
          <a:lstStyle/>
          <a:p>
            <a:r>
              <a:rPr lang="es-VE" dirty="0"/>
              <a:t>La Ingeniería Verde, o Ingeniería Sostenible, fue desarrollada como una extensión de la química verde, y se entiende como el diseño, la comercialización y el uso de procesos y productos, técnica y económicamente viables, a la vez que se minimiza la generación de contaminación de origen y el riesgo para la salud y el </a:t>
            </a:r>
            <a:r>
              <a:rPr lang="es-VE" dirty="0" smtClean="0"/>
              <a:t>ambiente. </a:t>
            </a:r>
          </a:p>
          <a:p>
            <a:r>
              <a:rPr lang="es-VE" dirty="0"/>
              <a:t>El </a:t>
            </a:r>
            <a:r>
              <a:rPr lang="es-VE" b="1" dirty="0">
                <a:solidFill>
                  <a:schemeClr val="accent1">
                    <a:lumMod val="75000"/>
                  </a:schemeClr>
                </a:solidFill>
              </a:rPr>
              <a:t>objetivo </a:t>
            </a:r>
            <a:r>
              <a:rPr lang="es-VE" dirty="0"/>
              <a:t>de la Ingeniería verde es apoyar a la sustentabilidad mediante el empleo de soluciones tecnológicas para resolver los problemas de suministro.</a:t>
            </a:r>
          </a:p>
        </p:txBody>
      </p:sp>
    </p:spTree>
    <p:extLst>
      <p:ext uri="{BB962C8B-B14F-4D97-AF65-F5344CB8AC3E}">
        <p14:creationId xmlns:p14="http://schemas.microsoft.com/office/powerpoint/2010/main" val="2010978888"/>
      </p:ext>
    </p:extLst>
  </p:cSld>
  <p:clrMapOvr>
    <a:masterClrMapping/>
  </p:clrMapOvr>
  <p:transition>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0"/>
            <a:ext cx="7620000" cy="1143000"/>
          </a:xfrm>
        </p:spPr>
        <p:txBody>
          <a:bodyPr>
            <a:normAutofit/>
          </a:bodyPr>
          <a:lstStyle/>
          <a:p>
            <a:pPr algn="ctr"/>
            <a:r>
              <a:rPr lang="es-VE" sz="2800" dirty="0">
                <a:solidFill>
                  <a:srgbClr val="008000"/>
                </a:solidFill>
              </a:rPr>
              <a:t>D</a:t>
            </a:r>
            <a:r>
              <a:rPr lang="es-VE" sz="2800" dirty="0" smtClean="0">
                <a:solidFill>
                  <a:srgbClr val="008000"/>
                </a:solidFill>
              </a:rPr>
              <a:t>oce </a:t>
            </a:r>
            <a:r>
              <a:rPr lang="es-VE" sz="2800" dirty="0">
                <a:solidFill>
                  <a:srgbClr val="008000"/>
                </a:solidFill>
              </a:rPr>
              <a:t>principios de la ingeniería </a:t>
            </a:r>
            <a:r>
              <a:rPr lang="es-VE" sz="2800" dirty="0" smtClean="0">
                <a:solidFill>
                  <a:srgbClr val="008000"/>
                </a:solidFill>
              </a:rPr>
              <a:t>sostenible</a:t>
            </a:r>
            <a:endParaRPr lang="es-VE" sz="2800" dirty="0">
              <a:solidFill>
                <a:srgbClr val="008000"/>
              </a:solidFill>
            </a:endParaRPr>
          </a:p>
        </p:txBody>
      </p:sp>
      <p:sp>
        <p:nvSpPr>
          <p:cNvPr id="3" name="Marcador de contenido 2"/>
          <p:cNvSpPr>
            <a:spLocks noGrp="1"/>
          </p:cNvSpPr>
          <p:nvPr>
            <p:ph idx="1"/>
          </p:nvPr>
        </p:nvSpPr>
        <p:spPr>
          <a:xfrm>
            <a:off x="0" y="1124744"/>
            <a:ext cx="8460432" cy="4104456"/>
          </a:xfrm>
        </p:spPr>
        <p:txBody>
          <a:bodyPr>
            <a:noAutofit/>
          </a:bodyPr>
          <a:lstStyle/>
          <a:p>
            <a:pPr>
              <a:lnSpc>
                <a:spcPct val="120000"/>
              </a:lnSpc>
              <a:spcBef>
                <a:spcPts val="300"/>
              </a:spcBef>
              <a:buClr>
                <a:srgbClr val="008000"/>
              </a:buClr>
            </a:pPr>
            <a:r>
              <a:rPr lang="es-VE" sz="1600" dirty="0" smtClean="0">
                <a:latin typeface="Arial" panose="020B0604020202020204" pitchFamily="34" charset="0"/>
                <a:cs typeface="Arial" panose="020B0604020202020204" pitchFamily="34" charset="0"/>
              </a:rPr>
              <a:t>Los </a:t>
            </a:r>
            <a:r>
              <a:rPr lang="es-VE" sz="1600" dirty="0">
                <a:latin typeface="Arial" panose="020B0604020202020204" pitchFamily="34" charset="0"/>
                <a:cs typeface="Arial" panose="020B0604020202020204" pitchFamily="34" charset="0"/>
              </a:rPr>
              <a:t>diseñadores deben esforzarse por asegurar que todas las entradas y salidas de materia y energía sean tan inherentemente inocuas como sea posible. </a:t>
            </a:r>
          </a:p>
          <a:p>
            <a:pPr>
              <a:lnSpc>
                <a:spcPct val="120000"/>
              </a:lnSpc>
              <a:spcBef>
                <a:spcPts val="300"/>
              </a:spcBef>
              <a:buClr>
                <a:srgbClr val="008000"/>
              </a:buClr>
            </a:pPr>
            <a:r>
              <a:rPr lang="es-VE" sz="1600" dirty="0">
                <a:latin typeface="Arial" panose="020B0604020202020204" pitchFamily="34" charset="0"/>
                <a:cs typeface="Arial" panose="020B0604020202020204" pitchFamily="34" charset="0"/>
              </a:rPr>
              <a:t>Es mejor prevenir la contaminación que tratar o limpiar el residuo ya producido. </a:t>
            </a:r>
          </a:p>
          <a:p>
            <a:pPr>
              <a:lnSpc>
                <a:spcPct val="120000"/>
              </a:lnSpc>
              <a:spcBef>
                <a:spcPts val="300"/>
              </a:spcBef>
              <a:buClr>
                <a:srgbClr val="008000"/>
              </a:buClr>
            </a:pPr>
            <a:r>
              <a:rPr lang="es-VE" sz="1600" dirty="0">
                <a:latin typeface="Arial" panose="020B0604020202020204" pitchFamily="34" charset="0"/>
                <a:cs typeface="Arial" panose="020B0604020202020204" pitchFamily="34" charset="0"/>
              </a:rPr>
              <a:t>Las operaciones de separación y purificación deberían diseñarse para minimizar el consumo de energía y el uso de materiales. </a:t>
            </a:r>
          </a:p>
          <a:p>
            <a:pPr>
              <a:lnSpc>
                <a:spcPct val="120000"/>
              </a:lnSpc>
              <a:spcBef>
                <a:spcPts val="300"/>
              </a:spcBef>
              <a:buClr>
                <a:srgbClr val="008000"/>
              </a:buClr>
            </a:pPr>
            <a:r>
              <a:rPr lang="es-VE" sz="1600" dirty="0">
                <a:latin typeface="Arial" panose="020B0604020202020204" pitchFamily="34" charset="0"/>
                <a:cs typeface="Arial" panose="020B0604020202020204" pitchFamily="34" charset="0"/>
              </a:rPr>
              <a:t>Los productos, los procesos y los sistemas deberían diseñarse para la maximización de la eficiencia en el uso de materia, energía y espacio. </a:t>
            </a:r>
          </a:p>
          <a:p>
            <a:pPr>
              <a:lnSpc>
                <a:spcPct val="120000"/>
              </a:lnSpc>
              <a:spcBef>
                <a:spcPts val="300"/>
              </a:spcBef>
              <a:buClr>
                <a:srgbClr val="008000"/>
              </a:buClr>
            </a:pPr>
            <a:r>
              <a:rPr lang="es-VE" sz="1600" dirty="0">
                <a:latin typeface="Arial" panose="020B0604020202020204" pitchFamily="34" charset="0"/>
                <a:cs typeface="Arial" panose="020B0604020202020204" pitchFamily="34" charset="0"/>
              </a:rPr>
              <a:t>Los productos, procesos y sistemas deberían estar orientados hacia la “producción bajo demanda” más que hacia el “agotamiento de la alimentación”. </a:t>
            </a:r>
          </a:p>
          <a:p>
            <a:pPr>
              <a:lnSpc>
                <a:spcPct val="120000"/>
              </a:lnSpc>
              <a:spcBef>
                <a:spcPts val="300"/>
              </a:spcBef>
              <a:buClr>
                <a:srgbClr val="008000"/>
              </a:buClr>
            </a:pPr>
            <a:r>
              <a:rPr lang="es-VE" sz="1600" dirty="0">
                <a:latin typeface="Arial" panose="020B0604020202020204" pitchFamily="34" charset="0"/>
                <a:cs typeface="Arial" panose="020B0604020202020204" pitchFamily="34" charset="0"/>
              </a:rPr>
              <a:t>La entropía y la complejidad inherentes deben ser consideradas como una inversión al elegir entre reutilizar un material, reciclarlo o rechazarlo. </a:t>
            </a:r>
          </a:p>
          <a:p>
            <a:pPr>
              <a:lnSpc>
                <a:spcPct val="120000"/>
              </a:lnSpc>
              <a:spcBef>
                <a:spcPts val="300"/>
              </a:spcBef>
              <a:buClr>
                <a:srgbClr val="008000"/>
              </a:buClr>
            </a:pPr>
            <a:r>
              <a:rPr lang="es-VE" sz="1600" dirty="0">
                <a:latin typeface="Arial" panose="020B0604020202020204" pitchFamily="34" charset="0"/>
                <a:cs typeface="Arial" panose="020B0604020202020204" pitchFamily="34" charset="0"/>
              </a:rPr>
              <a:t>Diseñar para la durabilidad, no para la inmortalidad. </a:t>
            </a:r>
          </a:p>
          <a:p>
            <a:pPr>
              <a:lnSpc>
                <a:spcPct val="120000"/>
              </a:lnSpc>
              <a:spcBef>
                <a:spcPts val="300"/>
              </a:spcBef>
              <a:buClr>
                <a:srgbClr val="008000"/>
              </a:buClr>
            </a:pPr>
            <a:r>
              <a:rPr lang="es-VE" sz="1600" dirty="0">
                <a:latin typeface="Arial" panose="020B0604020202020204" pitchFamily="34" charset="0"/>
                <a:cs typeface="Arial" panose="020B0604020202020204" pitchFamily="34" charset="0"/>
              </a:rPr>
              <a:t>Satisfacer la necesidad, minimizar el exceso. </a:t>
            </a:r>
          </a:p>
          <a:p>
            <a:pPr>
              <a:lnSpc>
                <a:spcPct val="120000"/>
              </a:lnSpc>
              <a:spcBef>
                <a:spcPts val="300"/>
              </a:spcBef>
              <a:buClr>
                <a:srgbClr val="008000"/>
              </a:buClr>
            </a:pPr>
            <a:r>
              <a:rPr lang="es-VE" sz="1600" dirty="0">
                <a:latin typeface="Arial" panose="020B0604020202020204" pitchFamily="34" charset="0"/>
                <a:cs typeface="Arial" panose="020B0604020202020204" pitchFamily="34" charset="0"/>
              </a:rPr>
              <a:t>Minimizar la diversidad de materiales. </a:t>
            </a:r>
          </a:p>
          <a:p>
            <a:pPr>
              <a:lnSpc>
                <a:spcPct val="120000"/>
              </a:lnSpc>
              <a:spcBef>
                <a:spcPts val="300"/>
              </a:spcBef>
              <a:buClr>
                <a:srgbClr val="008000"/>
              </a:buClr>
            </a:pPr>
            <a:r>
              <a:rPr lang="es-VE" sz="1600" dirty="0">
                <a:latin typeface="Arial" panose="020B0604020202020204" pitchFamily="34" charset="0"/>
                <a:cs typeface="Arial" panose="020B0604020202020204" pitchFamily="34" charset="0"/>
              </a:rPr>
              <a:t>Cerrar los ciclos de materia y energía del proceso tanto como sea posible. </a:t>
            </a:r>
          </a:p>
          <a:p>
            <a:pPr>
              <a:lnSpc>
                <a:spcPct val="120000"/>
              </a:lnSpc>
              <a:spcBef>
                <a:spcPts val="300"/>
              </a:spcBef>
              <a:buClr>
                <a:srgbClr val="008000"/>
              </a:buClr>
            </a:pPr>
            <a:r>
              <a:rPr lang="es-VE" sz="1600" dirty="0">
                <a:latin typeface="Arial" panose="020B0604020202020204" pitchFamily="34" charset="0"/>
                <a:cs typeface="Arial" panose="020B0604020202020204" pitchFamily="34" charset="0"/>
              </a:rPr>
              <a:t>Diseñar para la reutilización de componentes tras el final de la vida útil del producto. </a:t>
            </a:r>
          </a:p>
          <a:p>
            <a:pPr>
              <a:lnSpc>
                <a:spcPct val="120000"/>
              </a:lnSpc>
              <a:spcBef>
                <a:spcPts val="300"/>
              </a:spcBef>
              <a:buClr>
                <a:srgbClr val="008000"/>
              </a:buClr>
            </a:pPr>
            <a:r>
              <a:rPr lang="es-VE" sz="1600" dirty="0">
                <a:latin typeface="Arial" panose="020B0604020202020204" pitchFamily="34" charset="0"/>
                <a:cs typeface="Arial" panose="020B0604020202020204" pitchFamily="34" charset="0"/>
              </a:rPr>
              <a:t>Las entradas de materia y energía deberían ser renovables. </a:t>
            </a:r>
          </a:p>
        </p:txBody>
      </p:sp>
    </p:spTree>
    <p:extLst>
      <p:ext uri="{BB962C8B-B14F-4D97-AF65-F5344CB8AC3E}">
        <p14:creationId xmlns:p14="http://schemas.microsoft.com/office/powerpoint/2010/main" val="535076915"/>
      </p:ext>
    </p:extLst>
  </p:cSld>
  <p:clrMapOvr>
    <a:masterClrMapping/>
  </p:clrMapOvr>
  <p:transition>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VE" dirty="0" smtClean="0">
                <a:solidFill>
                  <a:schemeClr val="accent1">
                    <a:lumMod val="75000"/>
                  </a:schemeClr>
                </a:solidFill>
              </a:rPr>
              <a:t> Ingenierías sustentables</a:t>
            </a:r>
            <a:endParaRPr lang="es-VE" dirty="0">
              <a:solidFill>
                <a:schemeClr val="accent1">
                  <a:lumMod val="75000"/>
                </a:schemeClr>
              </a:solidFill>
            </a:endParaRPr>
          </a:p>
        </p:txBody>
      </p:sp>
      <p:sp>
        <p:nvSpPr>
          <p:cNvPr id="3" name="Marcador de contenido 2"/>
          <p:cNvSpPr>
            <a:spLocks noGrp="1"/>
          </p:cNvSpPr>
          <p:nvPr>
            <p:ph idx="1"/>
          </p:nvPr>
        </p:nvSpPr>
        <p:spPr>
          <a:xfrm>
            <a:off x="492721" y="1503387"/>
            <a:ext cx="7620000" cy="4800600"/>
          </a:xfrm>
        </p:spPr>
        <p:txBody>
          <a:bodyPr>
            <a:normAutofit/>
          </a:bodyPr>
          <a:lstStyle/>
          <a:p>
            <a:r>
              <a:rPr lang="es-VE" sz="2800" dirty="0" smtClean="0"/>
              <a:t>Ingeniería energética sustentable</a:t>
            </a:r>
          </a:p>
          <a:p>
            <a:r>
              <a:rPr lang="es-VE" sz="2800" dirty="0" smtClean="0"/>
              <a:t>Ingeniería ambiental</a:t>
            </a:r>
          </a:p>
          <a:p>
            <a:r>
              <a:rPr lang="es-VE" sz="2800" dirty="0" smtClean="0"/>
              <a:t>Ingeniería informática</a:t>
            </a:r>
          </a:p>
          <a:p>
            <a:r>
              <a:rPr lang="es-VE" sz="2800" dirty="0" smtClean="0"/>
              <a:t>Ingeniería química</a:t>
            </a:r>
          </a:p>
          <a:p>
            <a:r>
              <a:rPr lang="es-VE" sz="2800" dirty="0" smtClean="0"/>
              <a:t>Ingeniería de producción</a:t>
            </a:r>
          </a:p>
          <a:p>
            <a:r>
              <a:rPr lang="es-VE" sz="2800" dirty="0" smtClean="0"/>
              <a:t>Ingeniería civil</a:t>
            </a:r>
          </a:p>
          <a:p>
            <a:endParaRPr lang="es-VE" sz="2800" dirty="0" smtClean="0"/>
          </a:p>
          <a:p>
            <a:endParaRPr lang="es-VE" sz="2800" dirty="0"/>
          </a:p>
        </p:txBody>
      </p:sp>
      <p:pic>
        <p:nvPicPr>
          <p:cNvPr id="6" name="Imagen 5"/>
          <p:cNvPicPr>
            <a:picLocks noChangeAspect="1"/>
          </p:cNvPicPr>
          <p:nvPr/>
        </p:nvPicPr>
        <p:blipFill>
          <a:blip r:embed="rId2" cstate="print"/>
          <a:stretch>
            <a:fillRect/>
          </a:stretch>
        </p:blipFill>
        <p:spPr>
          <a:xfrm>
            <a:off x="492721" y="4779987"/>
            <a:ext cx="2457450" cy="1507909"/>
          </a:xfrm>
          <a:prstGeom prst="rect">
            <a:avLst/>
          </a:prstGeom>
        </p:spPr>
      </p:pic>
      <p:pic>
        <p:nvPicPr>
          <p:cNvPr id="7" name="Imagen 6"/>
          <p:cNvPicPr>
            <a:picLocks noChangeAspect="1"/>
          </p:cNvPicPr>
          <p:nvPr/>
        </p:nvPicPr>
        <p:blipFill>
          <a:blip r:embed="rId3"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6008199" y="2754394"/>
            <a:ext cx="2438400" cy="1343025"/>
          </a:xfrm>
          <a:prstGeom prst="rect">
            <a:avLst/>
          </a:prstGeom>
        </p:spPr>
      </p:pic>
      <p:pic>
        <p:nvPicPr>
          <p:cNvPr id="8" name="Imagen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59780" y="4779987"/>
            <a:ext cx="1914525" cy="1524000"/>
          </a:xfrm>
          <a:prstGeom prst="rect">
            <a:avLst/>
          </a:prstGeom>
        </p:spPr>
      </p:pic>
      <p:pic>
        <p:nvPicPr>
          <p:cNvPr id="9" name="Imagen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08199" y="1484784"/>
            <a:ext cx="2380225" cy="1126401"/>
          </a:xfrm>
          <a:prstGeom prst="rect">
            <a:avLst/>
          </a:prstGeom>
        </p:spPr>
      </p:pic>
      <p:pic>
        <p:nvPicPr>
          <p:cNvPr id="12" name="Imagen 11"/>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658594" y="4725144"/>
            <a:ext cx="2857500" cy="1578842"/>
          </a:xfrm>
          <a:prstGeom prst="rect">
            <a:avLst/>
          </a:prstGeom>
        </p:spPr>
      </p:pic>
    </p:spTree>
    <p:extLst>
      <p:ext uri="{BB962C8B-B14F-4D97-AF65-F5344CB8AC3E}">
        <p14:creationId xmlns:p14="http://schemas.microsoft.com/office/powerpoint/2010/main" val="1539771996"/>
      </p:ext>
    </p:extLst>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 Título"/>
          <p:cNvSpPr>
            <a:spLocks noGrp="1"/>
          </p:cNvSpPr>
          <p:nvPr>
            <p:ph type="title"/>
          </p:nvPr>
        </p:nvSpPr>
        <p:spPr>
          <a:xfrm>
            <a:off x="1907704" y="260648"/>
            <a:ext cx="4988632" cy="936104"/>
          </a:xfrm>
        </p:spPr>
        <p:txBody>
          <a:bodyPr>
            <a:normAutofit fontScale="90000"/>
          </a:bodyPr>
          <a:lstStyle/>
          <a:p>
            <a:pPr algn="ctr"/>
            <a:r>
              <a:rPr lang="es-VE" sz="4000" b="1" dirty="0" smtClean="0">
                <a:solidFill>
                  <a:srgbClr val="006225"/>
                </a:solidFill>
              </a:rPr>
              <a:t>Algunas consecuencias </a:t>
            </a:r>
            <a:endParaRPr lang="es-VE" b="1" dirty="0">
              <a:solidFill>
                <a:srgbClr val="006225"/>
              </a:solidFill>
            </a:endParaRPr>
          </a:p>
        </p:txBody>
      </p:sp>
      <p:sp>
        <p:nvSpPr>
          <p:cNvPr id="15" name="14 CuadroTexto"/>
          <p:cNvSpPr txBox="1"/>
          <p:nvPr/>
        </p:nvSpPr>
        <p:spPr>
          <a:xfrm>
            <a:off x="452009" y="1412842"/>
            <a:ext cx="7560840" cy="707886"/>
          </a:xfrm>
          <a:prstGeom prst="rect">
            <a:avLst/>
          </a:prstGeom>
          <a:noFill/>
        </p:spPr>
        <p:txBody>
          <a:bodyPr wrap="square" rtlCol="0">
            <a:spAutoFit/>
          </a:bodyPr>
          <a:lstStyle/>
          <a:p>
            <a:pPr marL="342900" lvl="0" indent="-342900">
              <a:buClr>
                <a:schemeClr val="bg2">
                  <a:lumMod val="25000"/>
                </a:schemeClr>
              </a:buClr>
              <a:buFont typeface="Wingdings" panose="05000000000000000000" pitchFamily="2" charset="2"/>
              <a:buChar char="v"/>
            </a:pPr>
            <a:r>
              <a:rPr lang="es-VE" sz="2000" dirty="0" smtClean="0">
                <a:effectLst>
                  <a:outerShdw blurRad="38100" dist="38100" dir="2700000" algn="tl">
                    <a:srgbClr val="000000">
                      <a:alpha val="43137"/>
                    </a:srgbClr>
                  </a:outerShdw>
                </a:effectLst>
              </a:rPr>
              <a:t>Dificultades del medio para proveer de alimentos a toda la población y de bienes para superar la pobreza</a:t>
            </a:r>
          </a:p>
        </p:txBody>
      </p:sp>
      <p:sp>
        <p:nvSpPr>
          <p:cNvPr id="17" name="16 CuadroTexto"/>
          <p:cNvSpPr txBox="1"/>
          <p:nvPr/>
        </p:nvSpPr>
        <p:spPr>
          <a:xfrm>
            <a:off x="838832" y="2157644"/>
            <a:ext cx="6840760" cy="646331"/>
          </a:xfrm>
          <a:prstGeom prst="rect">
            <a:avLst/>
          </a:prstGeom>
          <a:noFill/>
        </p:spPr>
        <p:txBody>
          <a:bodyPr wrap="square" rtlCol="0">
            <a:spAutoFit/>
          </a:bodyPr>
          <a:lstStyle/>
          <a:p>
            <a:r>
              <a:rPr lang="es-VE" i="1" dirty="0" smtClean="0"/>
              <a:t>Los RR.NN asociados a la producción de alimentos (suelos, aguas, etc. ) se agotan cada vez más, son ocupados por las ciudades o degradados.</a:t>
            </a:r>
            <a:endParaRPr lang="es-VE" dirty="0"/>
          </a:p>
        </p:txBody>
      </p:sp>
      <p:sp>
        <p:nvSpPr>
          <p:cNvPr id="18" name="17 CuadroTexto"/>
          <p:cNvSpPr txBox="1"/>
          <p:nvPr/>
        </p:nvSpPr>
        <p:spPr>
          <a:xfrm>
            <a:off x="376273" y="3195603"/>
            <a:ext cx="7290810" cy="400110"/>
          </a:xfrm>
          <a:prstGeom prst="rect">
            <a:avLst/>
          </a:prstGeom>
          <a:noFill/>
        </p:spPr>
        <p:txBody>
          <a:bodyPr wrap="square" rtlCol="0">
            <a:spAutoFit/>
          </a:bodyPr>
          <a:lstStyle/>
          <a:p>
            <a:pPr marL="342900" lvl="0" indent="-342900">
              <a:buClr>
                <a:schemeClr val="bg2">
                  <a:lumMod val="25000"/>
                </a:schemeClr>
              </a:buClr>
              <a:buFont typeface="Wingdings" panose="05000000000000000000" pitchFamily="2" charset="2"/>
              <a:buChar char="v"/>
            </a:pPr>
            <a:r>
              <a:rPr lang="es-VE" sz="2000" dirty="0" smtClean="0">
                <a:effectLst>
                  <a:outerShdw blurRad="38100" dist="38100" dir="2700000" algn="tl">
                    <a:srgbClr val="000000">
                      <a:alpha val="43137"/>
                    </a:srgbClr>
                  </a:outerShdw>
                </a:effectLst>
              </a:rPr>
              <a:t>El ambiente como factor determinante de la salud</a:t>
            </a:r>
          </a:p>
        </p:txBody>
      </p:sp>
      <p:sp>
        <p:nvSpPr>
          <p:cNvPr id="19" name="18 CuadroTexto"/>
          <p:cNvSpPr txBox="1"/>
          <p:nvPr/>
        </p:nvSpPr>
        <p:spPr>
          <a:xfrm>
            <a:off x="860671" y="3717032"/>
            <a:ext cx="6806412" cy="646331"/>
          </a:xfrm>
          <a:prstGeom prst="rect">
            <a:avLst/>
          </a:prstGeom>
          <a:noFill/>
        </p:spPr>
        <p:txBody>
          <a:bodyPr wrap="square" rtlCol="0">
            <a:spAutoFit/>
          </a:bodyPr>
          <a:lstStyle/>
          <a:p>
            <a:r>
              <a:rPr lang="es-VE" i="1" dirty="0" smtClean="0"/>
              <a:t>Los ambientes degradados y contaminados no son aptos para el desenvolvimiento de la vida sana.</a:t>
            </a:r>
            <a:endParaRPr lang="es-VE" dirty="0"/>
          </a:p>
        </p:txBody>
      </p:sp>
      <p:sp>
        <p:nvSpPr>
          <p:cNvPr id="20" name="19 CuadroTexto"/>
          <p:cNvSpPr txBox="1"/>
          <p:nvPr/>
        </p:nvSpPr>
        <p:spPr>
          <a:xfrm>
            <a:off x="463774" y="4825234"/>
            <a:ext cx="4324250" cy="677108"/>
          </a:xfrm>
          <a:prstGeom prst="rect">
            <a:avLst/>
          </a:prstGeom>
          <a:noFill/>
        </p:spPr>
        <p:txBody>
          <a:bodyPr wrap="square" rtlCol="0">
            <a:spAutoFit/>
          </a:bodyPr>
          <a:lstStyle/>
          <a:p>
            <a:pPr marL="342900" lvl="0" indent="-342900">
              <a:buClr>
                <a:schemeClr val="bg2">
                  <a:lumMod val="25000"/>
                </a:schemeClr>
              </a:buClr>
              <a:buFont typeface="Wingdings" panose="05000000000000000000" pitchFamily="2" charset="2"/>
              <a:buChar char="v"/>
            </a:pPr>
            <a:r>
              <a:rPr lang="es-VE" sz="2000" dirty="0" smtClean="0">
                <a:effectLst>
                  <a:outerShdw blurRad="38100" dist="38100" dir="2700000" algn="tl">
                    <a:srgbClr val="000000">
                      <a:alpha val="43137"/>
                    </a:srgbClr>
                  </a:outerShdw>
                </a:effectLst>
              </a:rPr>
              <a:t>Ambiente y energía</a:t>
            </a:r>
          </a:p>
          <a:p>
            <a:endParaRPr lang="es-VE" dirty="0"/>
          </a:p>
        </p:txBody>
      </p:sp>
      <p:sp>
        <p:nvSpPr>
          <p:cNvPr id="21" name="20 Rectángulo"/>
          <p:cNvSpPr/>
          <p:nvPr/>
        </p:nvSpPr>
        <p:spPr>
          <a:xfrm>
            <a:off x="532147" y="5301208"/>
            <a:ext cx="7134936" cy="1311128"/>
          </a:xfrm>
          <a:prstGeom prst="rect">
            <a:avLst/>
          </a:prstGeom>
        </p:spPr>
        <p:txBody>
          <a:bodyPr wrap="square">
            <a:spAutoFit/>
          </a:bodyPr>
          <a:lstStyle/>
          <a:p>
            <a:pPr marL="420624" indent="-288000" algn="just">
              <a:spcBef>
                <a:spcPct val="20000"/>
              </a:spcBef>
              <a:buClr>
                <a:srgbClr val="006220"/>
              </a:buClr>
              <a:buSzPct val="80000"/>
              <a:defRPr/>
            </a:pPr>
            <a:r>
              <a:rPr lang="es-VE" i="1" dirty="0" smtClean="0"/>
              <a:t>      Los impactos generados por el uso de estas fuentes de energía son importantes y se cuentan entre ellos:</a:t>
            </a:r>
          </a:p>
          <a:p>
            <a:pPr marL="877824" lvl="1" indent="-384048">
              <a:spcBef>
                <a:spcPct val="20000"/>
              </a:spcBef>
              <a:buClr>
                <a:srgbClr val="006220"/>
              </a:buClr>
              <a:buSzPct val="80000"/>
              <a:buFont typeface="Wingdings" panose="05000000000000000000" pitchFamily="2" charset="2"/>
              <a:buChar char="Ø"/>
              <a:defRPr/>
            </a:pPr>
            <a:r>
              <a:rPr lang="es-VE" i="1" dirty="0" smtClean="0"/>
              <a:t>El cambio climático</a:t>
            </a:r>
          </a:p>
          <a:p>
            <a:pPr marL="877824" lvl="1" indent="-384048">
              <a:spcBef>
                <a:spcPct val="20000"/>
              </a:spcBef>
              <a:buClr>
                <a:srgbClr val="006220"/>
              </a:buClr>
              <a:buSzPct val="80000"/>
              <a:buFont typeface="Wingdings" panose="05000000000000000000" pitchFamily="2" charset="2"/>
              <a:buChar char="Ø"/>
              <a:defRPr/>
            </a:pPr>
            <a:r>
              <a:rPr lang="es-VE" i="1" dirty="0" smtClean="0"/>
              <a:t>La contaminación del aire</a:t>
            </a:r>
          </a:p>
        </p:txBody>
      </p:sp>
    </p:spTree>
    <p:extLst>
      <p:ext uri="{BB962C8B-B14F-4D97-AF65-F5344CB8AC3E}">
        <p14:creationId xmlns:p14="http://schemas.microsoft.com/office/powerpoint/2010/main" val="16582437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2492896"/>
            <a:ext cx="5857916" cy="1143000"/>
          </a:xfrm>
        </p:spPr>
        <p:txBody>
          <a:bodyPr>
            <a:normAutofit fontScale="90000"/>
          </a:bodyPr>
          <a:lstStyle/>
          <a:p>
            <a:r>
              <a:rPr lang="es-VE" dirty="0"/>
              <a:t>¡</a:t>
            </a:r>
            <a:r>
              <a:rPr lang="es-VE" dirty="0" smtClean="0"/>
              <a:t>Gracias por su atención!</a:t>
            </a:r>
            <a:endParaRPr lang="es-ES" dirty="0"/>
          </a:p>
        </p:txBody>
      </p:sp>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539552" y="1052736"/>
            <a:ext cx="7023705" cy="3046988"/>
          </a:xfrm>
          <a:prstGeom prst="rect">
            <a:avLst/>
          </a:prstGeom>
        </p:spPr>
        <p:txBody>
          <a:bodyPr wrap="square">
            <a:spAutoFit/>
          </a:bodyPr>
          <a:lstStyle/>
          <a:p>
            <a:r>
              <a:rPr lang="es-VE" sz="3200" b="1" dirty="0" smtClean="0">
                <a:solidFill>
                  <a:schemeClr val="accent1">
                    <a:lumMod val="50000"/>
                  </a:schemeClr>
                </a:solidFill>
                <a:latin typeface="Times New Roman" panose="02020603050405020304" pitchFamily="18" charset="0"/>
                <a:ea typeface="Times New Roman" panose="02020603050405020304" pitchFamily="18" charset="0"/>
              </a:rPr>
              <a:t>Desarrollo sustentable:</a:t>
            </a:r>
            <a:r>
              <a:rPr lang="es-VE" sz="3200" dirty="0" smtClean="0">
                <a:solidFill>
                  <a:srgbClr val="111111"/>
                </a:solidFill>
                <a:latin typeface="Times New Roman" panose="02020603050405020304" pitchFamily="18" charset="0"/>
                <a:ea typeface="Times New Roman" panose="02020603050405020304" pitchFamily="18" charset="0"/>
              </a:rPr>
              <a:t> “</a:t>
            </a:r>
            <a:r>
              <a:rPr lang="es-VE" sz="3200" dirty="0" smtClean="0">
                <a:solidFill>
                  <a:srgbClr val="008000"/>
                </a:solidFill>
                <a:latin typeface="Times New Roman" panose="02020603050405020304" pitchFamily="18" charset="0"/>
                <a:ea typeface="Times New Roman" panose="02020603050405020304" pitchFamily="18" charset="0"/>
              </a:rPr>
              <a:t>desarrollo que satisface las necesidades de las generaciones presentes sin comprometer las posibilidades de las generaciones del futuro</a:t>
            </a:r>
            <a:r>
              <a:rPr lang="es-VE" sz="3200" dirty="0" smtClean="0">
                <a:solidFill>
                  <a:srgbClr val="111111"/>
                </a:solidFill>
                <a:latin typeface="Times New Roman" panose="02020603050405020304" pitchFamily="18" charset="0"/>
                <a:ea typeface="Times New Roman" panose="02020603050405020304" pitchFamily="18" charset="0"/>
              </a:rPr>
              <a:t>” Comisión Mundial sobre Ambiente y Desarrollo en 1987</a:t>
            </a:r>
            <a:endParaRPr lang="es-VE" sz="3200" dirty="0"/>
          </a:p>
        </p:txBody>
      </p:sp>
      <p:pic>
        <p:nvPicPr>
          <p:cNvPr id="8" name="Imagen 7"/>
          <p:cNvPicPr>
            <a:picLocks noChangeAspect="1"/>
          </p:cNvPicPr>
          <p:nvPr/>
        </p:nvPicPr>
        <p:blipFill>
          <a:blip r:embed="rId2" cstate="print"/>
          <a:stretch>
            <a:fillRect/>
          </a:stretch>
        </p:blipFill>
        <p:spPr>
          <a:xfrm>
            <a:off x="5652120" y="4539530"/>
            <a:ext cx="2318306" cy="1584176"/>
          </a:xfrm>
          <a:prstGeom prst="rect">
            <a:avLst/>
          </a:prstGeom>
        </p:spPr>
      </p:pic>
    </p:spTree>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0"/>
            <a:ext cx="7620000" cy="1143000"/>
          </a:xfrm>
        </p:spPr>
        <p:txBody>
          <a:bodyPr/>
          <a:lstStyle/>
          <a:p>
            <a:pPr algn="ctr"/>
            <a:r>
              <a:rPr lang="es-VE" sz="3600" dirty="0" smtClean="0">
                <a:solidFill>
                  <a:srgbClr val="008000"/>
                </a:solidFill>
              </a:rPr>
              <a:t>Objetivos del Desarrollo Sustentable</a:t>
            </a:r>
            <a:endParaRPr lang="es-VE" sz="3600" dirty="0">
              <a:solidFill>
                <a:srgbClr val="008000"/>
              </a:solidFill>
            </a:endParaRPr>
          </a:p>
        </p:txBody>
      </p:sp>
      <p:pic>
        <p:nvPicPr>
          <p:cNvPr id="1028"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036"/>
          <a:stretch/>
        </p:blipFill>
        <p:spPr bwMode="auto">
          <a:xfrm>
            <a:off x="323528" y="2924944"/>
            <a:ext cx="8136904" cy="39330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Marcador de contenido"/>
          <p:cNvSpPr>
            <a:spLocks noGrp="1"/>
          </p:cNvSpPr>
          <p:nvPr>
            <p:ph idx="1"/>
          </p:nvPr>
        </p:nvSpPr>
        <p:spPr>
          <a:xfrm>
            <a:off x="365956" y="980728"/>
            <a:ext cx="7950460" cy="2319114"/>
          </a:xfrm>
        </p:spPr>
        <p:txBody>
          <a:bodyPr>
            <a:normAutofit fontScale="92500"/>
          </a:bodyPr>
          <a:lstStyle/>
          <a:p>
            <a:pPr marL="114300" indent="0">
              <a:buNone/>
            </a:pPr>
            <a:r>
              <a:rPr lang="es-VE" i="1" dirty="0"/>
              <a:t>Los Objetivos de Desarrollo Sustentable (ODS) son un llamado universal a actuar para </a:t>
            </a:r>
            <a:r>
              <a:rPr lang="es-VE" i="1" dirty="0">
                <a:solidFill>
                  <a:srgbClr val="0066FF"/>
                </a:solidFill>
              </a:rPr>
              <a:t>terminar con la pobreza, proteger el planeta y garantizar que todas las personas gocen de paz y prosperidad</a:t>
            </a:r>
            <a:r>
              <a:rPr lang="es-VE" i="1" dirty="0"/>
              <a:t>. </a:t>
            </a:r>
            <a:endParaRPr lang="es-VE" i="1" dirty="0" smtClean="0"/>
          </a:p>
          <a:p>
            <a:pPr marL="114300" indent="0">
              <a:buNone/>
            </a:pPr>
            <a:r>
              <a:rPr lang="es-VE" i="1" dirty="0" smtClean="0"/>
              <a:t>Fueron </a:t>
            </a:r>
            <a:r>
              <a:rPr lang="es-VE" i="1" dirty="0"/>
              <a:t>establecidos por las Naciones Unidas como parte de su agenda de Desarrollo Sustentable para el año 2030. Se desarrollaron 17 objetivos con la intención de crear una vida sustentable para generaciones futuras, con metas específicas establecidas por alcanzar.</a:t>
            </a:r>
            <a:endParaRPr lang="es-VE" dirty="0"/>
          </a:p>
        </p:txBody>
      </p:sp>
    </p:spTree>
    <p:extLst>
      <p:ext uri="{BB962C8B-B14F-4D97-AF65-F5344CB8AC3E}">
        <p14:creationId xmlns:p14="http://schemas.microsoft.com/office/powerpoint/2010/main" val="401811235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6" name="Picture 6" descr="http://www.revistalajunta.com/lajunta/wp-content/uploads/2015/06/sustentabilidad.jpg"/>
          <p:cNvPicPr>
            <a:picLocks noChangeAspect="1" noChangeArrowheads="1"/>
          </p:cNvPicPr>
          <p:nvPr/>
        </p:nvPicPr>
        <p:blipFill rotWithShape="1">
          <a:blip r:embed="rId2" cstate="print"/>
          <a:srcRect r="7738" b="6305"/>
          <a:stretch/>
        </p:blipFill>
        <p:spPr bwMode="auto">
          <a:xfrm>
            <a:off x="155575" y="2348880"/>
            <a:ext cx="8280854" cy="3888432"/>
          </a:xfrm>
          <a:prstGeom prst="rect">
            <a:avLst/>
          </a:prstGeom>
          <a:noFill/>
        </p:spPr>
      </p:pic>
      <p:sp>
        <p:nvSpPr>
          <p:cNvPr id="3" name="2 Rectángulo"/>
          <p:cNvSpPr/>
          <p:nvPr/>
        </p:nvSpPr>
        <p:spPr>
          <a:xfrm>
            <a:off x="0" y="32493"/>
            <a:ext cx="8676456" cy="1323439"/>
          </a:xfrm>
          <a:prstGeom prst="rect">
            <a:avLst/>
          </a:prstGeom>
        </p:spPr>
        <p:txBody>
          <a:bodyPr vert="horz" lIns="91440" tIns="45720" rIns="91440" bIns="45720" rtlCol="0" anchor="ctr">
            <a:normAutofit fontScale="97500"/>
          </a:bodyPr>
          <a:lstStyle/>
          <a:p>
            <a:pPr algn="ctr">
              <a:spcBef>
                <a:spcPct val="0"/>
              </a:spcBef>
            </a:pPr>
            <a:r>
              <a:rPr lang="es-ES" sz="3600" b="1" spc="-100" dirty="0">
                <a:solidFill>
                  <a:srgbClr val="006225"/>
                </a:solidFill>
                <a:latin typeface="+mj-lt"/>
                <a:ea typeface="+mj-ea"/>
                <a:cs typeface="+mj-cs"/>
              </a:rPr>
              <a:t>Del concepto de desarrollo </a:t>
            </a:r>
            <a:endParaRPr lang="es-ES" sz="3600" b="1" spc="-100" dirty="0" smtClean="0">
              <a:solidFill>
                <a:srgbClr val="006225"/>
              </a:solidFill>
              <a:latin typeface="+mj-lt"/>
              <a:ea typeface="+mj-ea"/>
              <a:cs typeface="+mj-cs"/>
            </a:endParaRPr>
          </a:p>
          <a:p>
            <a:pPr algn="ctr">
              <a:spcBef>
                <a:spcPct val="0"/>
              </a:spcBef>
            </a:pPr>
            <a:r>
              <a:rPr lang="es-ES" sz="3600" b="1" spc="-100" dirty="0" smtClean="0">
                <a:solidFill>
                  <a:srgbClr val="006225"/>
                </a:solidFill>
                <a:latin typeface="+mj-lt"/>
                <a:ea typeface="+mj-ea"/>
                <a:cs typeface="+mj-cs"/>
              </a:rPr>
              <a:t>al </a:t>
            </a:r>
            <a:r>
              <a:rPr lang="es-ES" sz="3600" b="1" spc="-100" dirty="0">
                <a:solidFill>
                  <a:srgbClr val="0066FF"/>
                </a:solidFill>
                <a:latin typeface="+mj-lt"/>
                <a:ea typeface="+mj-ea"/>
                <a:cs typeface="+mj-cs"/>
              </a:rPr>
              <a:t>desarrollo sustentable</a:t>
            </a:r>
            <a:endParaRPr lang="es-VE" sz="3600" b="1" spc="-100" dirty="0" err="1">
              <a:solidFill>
                <a:srgbClr val="0066FF"/>
              </a:solidFill>
              <a:latin typeface="+mj-lt"/>
              <a:ea typeface="+mj-ea"/>
              <a:cs typeface="+mj-cs"/>
            </a:endParaRPr>
          </a:p>
        </p:txBody>
      </p:sp>
      <p:sp>
        <p:nvSpPr>
          <p:cNvPr id="11" name="10 Documento"/>
          <p:cNvSpPr/>
          <p:nvPr/>
        </p:nvSpPr>
        <p:spPr>
          <a:xfrm>
            <a:off x="155575" y="1196752"/>
            <a:ext cx="8280854" cy="3339156"/>
          </a:xfrm>
          <a:prstGeom prst="flowChartDocument">
            <a:avLst/>
          </a:prstGeom>
          <a:solidFill>
            <a:srgbClr val="F6E382">
              <a:alpha val="61961"/>
            </a:srgbClr>
          </a:solidFill>
          <a:ln>
            <a:noFill/>
          </a:ln>
          <a:effectLst>
            <a:reflection blurRad="6350" stA="50000" endA="300" endPos="555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dirty="0"/>
          </a:p>
        </p:txBody>
      </p:sp>
      <p:sp>
        <p:nvSpPr>
          <p:cNvPr id="4" name="3 Rectángulo"/>
          <p:cNvSpPr/>
          <p:nvPr/>
        </p:nvSpPr>
        <p:spPr>
          <a:xfrm>
            <a:off x="1318185" y="1484784"/>
            <a:ext cx="6696744" cy="2462213"/>
          </a:xfrm>
          <a:prstGeom prst="rect">
            <a:avLst/>
          </a:prstGeom>
        </p:spPr>
        <p:txBody>
          <a:bodyPr wrap="square">
            <a:spAutoFit/>
          </a:bodyPr>
          <a:lstStyle/>
          <a:p>
            <a:pPr algn="ctr">
              <a:buClr>
                <a:srgbClr val="F23E22"/>
              </a:buClr>
            </a:pPr>
            <a:r>
              <a:rPr lang="es-ES" sz="2800" b="1" dirty="0" smtClean="0">
                <a:latin typeface="Candara" pitchFamily="34" charset="0"/>
              </a:rPr>
              <a:t>Las dimensiones iniciales del DS</a:t>
            </a:r>
            <a:endParaRPr lang="es-ES" b="1" dirty="0" smtClean="0">
              <a:latin typeface="Candara" pitchFamily="34" charset="0"/>
            </a:endParaRPr>
          </a:p>
          <a:p>
            <a:pPr marL="46037" indent="0" algn="just">
              <a:buClr>
                <a:srgbClr val="F23E22"/>
              </a:buClr>
            </a:pPr>
            <a:endParaRPr lang="es-ES" dirty="0">
              <a:latin typeface="Candara" pitchFamily="34" charset="0"/>
            </a:endParaRPr>
          </a:p>
          <a:p>
            <a:pPr marL="46037" indent="0" algn="just">
              <a:buClr>
                <a:srgbClr val="F23E22"/>
              </a:buClr>
            </a:pPr>
            <a:endParaRPr lang="es-ES" dirty="0" smtClean="0">
              <a:latin typeface="Candara" pitchFamily="34" charset="0"/>
            </a:endParaRPr>
          </a:p>
          <a:p>
            <a:pPr marL="46037" indent="0" algn="just">
              <a:buClr>
                <a:srgbClr val="F23E22"/>
              </a:buClr>
            </a:pPr>
            <a:endParaRPr lang="es-ES" dirty="0" smtClean="0">
              <a:latin typeface="Candara" pitchFamily="34" charset="0"/>
            </a:endParaRPr>
          </a:p>
          <a:p>
            <a:pPr marL="46037" indent="0" algn="just">
              <a:buClr>
                <a:srgbClr val="F23E22"/>
              </a:buClr>
            </a:pPr>
            <a:endParaRPr lang="es-ES" dirty="0" smtClean="0">
              <a:latin typeface="Candara" pitchFamily="34" charset="0"/>
            </a:endParaRPr>
          </a:p>
          <a:p>
            <a:pPr marL="46037" indent="0" algn="just">
              <a:buClr>
                <a:srgbClr val="F23E22"/>
              </a:buClr>
            </a:pPr>
            <a:endParaRPr lang="es-ES" dirty="0">
              <a:latin typeface="Candara" pitchFamily="34" charset="0"/>
            </a:endParaRPr>
          </a:p>
          <a:p>
            <a:pPr marL="46037" indent="0" algn="just">
              <a:buClr>
                <a:srgbClr val="F23E22"/>
              </a:buClr>
            </a:pPr>
            <a:endParaRPr lang="es-ES" dirty="0" smtClean="0">
              <a:latin typeface="Candara" pitchFamily="34" charset="0"/>
            </a:endParaRPr>
          </a:p>
          <a:p>
            <a:pPr marL="46037" indent="0" algn="just">
              <a:buClr>
                <a:srgbClr val="F23E22"/>
              </a:buClr>
            </a:pPr>
            <a:endParaRPr lang="es-ES" dirty="0">
              <a:latin typeface="Candara" pitchFamily="34" charset="0"/>
            </a:endParaRPr>
          </a:p>
        </p:txBody>
      </p:sp>
      <p:sp>
        <p:nvSpPr>
          <p:cNvPr id="1026" name="AutoShape 2" descr="Resultado de imagen para desarrollo sustentabl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VE"/>
          </a:p>
        </p:txBody>
      </p:sp>
      <p:pic>
        <p:nvPicPr>
          <p:cNvPr id="102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47853" y="2060847"/>
            <a:ext cx="5832459" cy="4036879"/>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 Título"/>
          <p:cNvSpPr>
            <a:spLocks noGrp="1"/>
          </p:cNvSpPr>
          <p:nvPr>
            <p:ph type="title"/>
          </p:nvPr>
        </p:nvSpPr>
        <p:spPr>
          <a:xfrm>
            <a:off x="1401273" y="404664"/>
            <a:ext cx="5600700" cy="1143000"/>
          </a:xfrm>
        </p:spPr>
        <p:txBody>
          <a:bodyPr/>
          <a:lstStyle/>
          <a:p>
            <a:pPr algn="ctr"/>
            <a:r>
              <a:rPr lang="es-VE" sz="4000" b="1" dirty="0" smtClean="0">
                <a:solidFill>
                  <a:srgbClr val="006225"/>
                </a:solidFill>
              </a:rPr>
              <a:t>Los Retos</a:t>
            </a:r>
            <a:endParaRPr lang="es-VE" b="1" dirty="0">
              <a:solidFill>
                <a:srgbClr val="006225"/>
              </a:solidFill>
            </a:endParaRPr>
          </a:p>
        </p:txBody>
      </p:sp>
      <p:sp>
        <p:nvSpPr>
          <p:cNvPr id="15" name="14 CuadroTexto"/>
          <p:cNvSpPr txBox="1"/>
          <p:nvPr/>
        </p:nvSpPr>
        <p:spPr>
          <a:xfrm>
            <a:off x="827584" y="1469683"/>
            <a:ext cx="7506834" cy="2031325"/>
          </a:xfrm>
          <a:prstGeom prst="rect">
            <a:avLst/>
          </a:prstGeom>
          <a:noFill/>
        </p:spPr>
        <p:txBody>
          <a:bodyPr wrap="square" rtlCol="0">
            <a:spAutoFit/>
          </a:bodyPr>
          <a:lstStyle/>
          <a:p>
            <a:pPr lvl="0"/>
            <a:r>
              <a:rPr lang="es-VE" sz="3600" b="1" i="1" dirty="0" smtClean="0">
                <a:solidFill>
                  <a:srgbClr val="0070C0"/>
                </a:solidFill>
                <a:effectLst>
                  <a:outerShdw blurRad="38100" dist="38100" dir="2700000" algn="tl">
                    <a:srgbClr val="000000">
                      <a:alpha val="43137"/>
                    </a:srgbClr>
                  </a:outerShdw>
                </a:effectLst>
              </a:rPr>
              <a:t>Desarrollar y consolidar el desempeño mas sostenible posible</a:t>
            </a:r>
          </a:p>
          <a:p>
            <a:endParaRPr lang="es-VE" dirty="0"/>
          </a:p>
        </p:txBody>
      </p:sp>
      <p:grpSp>
        <p:nvGrpSpPr>
          <p:cNvPr id="12" name="6 Grupo"/>
          <p:cNvGrpSpPr/>
          <p:nvPr/>
        </p:nvGrpSpPr>
        <p:grpSpPr>
          <a:xfrm>
            <a:off x="3653898" y="2852936"/>
            <a:ext cx="4446494" cy="3672408"/>
            <a:chOff x="3563888" y="2996952"/>
            <a:chExt cx="5184576" cy="3672408"/>
          </a:xfrm>
        </p:grpSpPr>
        <p:graphicFrame>
          <p:nvGraphicFramePr>
            <p:cNvPr id="14" name="13 Diagrama"/>
            <p:cNvGraphicFramePr/>
            <p:nvPr>
              <p:extLst>
                <p:ext uri="{D42A27DB-BD31-4B8C-83A1-F6EECF244321}">
                  <p14:modId xmlns:p14="http://schemas.microsoft.com/office/powerpoint/2010/main" val="2455609111"/>
                </p:ext>
              </p:extLst>
            </p:nvPr>
          </p:nvGraphicFramePr>
          <p:xfrm>
            <a:off x="3563888" y="2996952"/>
            <a:ext cx="5184576"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22" name="21 Conector recto"/>
            <p:cNvCxnSpPr/>
            <p:nvPr/>
          </p:nvCxnSpPr>
          <p:spPr>
            <a:xfrm flipH="1">
              <a:off x="5364088" y="3645024"/>
              <a:ext cx="720080" cy="20882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a:off x="6156176" y="3717032"/>
              <a:ext cx="648072" cy="2016224"/>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a:off x="5220072" y="4509120"/>
              <a:ext cx="187220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a:off x="5220072" y="4509120"/>
              <a:ext cx="1800200" cy="144016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flipH="1">
              <a:off x="5364088" y="4509120"/>
              <a:ext cx="1728192" cy="1224136"/>
            </a:xfrm>
            <a:prstGeom prst="line">
              <a:avLst/>
            </a:prstGeom>
          </p:spPr>
          <p:style>
            <a:lnRef idx="1">
              <a:schemeClr val="accent1"/>
            </a:lnRef>
            <a:fillRef idx="0">
              <a:schemeClr val="accent1"/>
            </a:fillRef>
            <a:effectRef idx="0">
              <a:schemeClr val="accent1"/>
            </a:effectRef>
            <a:fontRef idx="minor">
              <a:schemeClr val="tx1"/>
            </a:fontRef>
          </p:style>
        </p:cxnSp>
      </p:grpSp>
      <p:sp>
        <p:nvSpPr>
          <p:cNvPr id="27" name="26 Abrir llave"/>
          <p:cNvSpPr/>
          <p:nvPr/>
        </p:nvSpPr>
        <p:spPr>
          <a:xfrm rot="10800000">
            <a:off x="3059832" y="3212976"/>
            <a:ext cx="540060" cy="3240360"/>
          </a:xfrm>
          <a:prstGeom prst="lef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VE"/>
          </a:p>
        </p:txBody>
      </p:sp>
      <p:sp>
        <p:nvSpPr>
          <p:cNvPr id="28" name="27 Estrella de 5 puntas"/>
          <p:cNvSpPr/>
          <p:nvPr/>
        </p:nvSpPr>
        <p:spPr>
          <a:xfrm>
            <a:off x="5639806" y="4406044"/>
            <a:ext cx="412921" cy="432048"/>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9" name="28 CuadroTexto"/>
          <p:cNvSpPr txBox="1"/>
          <p:nvPr/>
        </p:nvSpPr>
        <p:spPr>
          <a:xfrm>
            <a:off x="1385646" y="4581129"/>
            <a:ext cx="1782198" cy="461665"/>
          </a:xfrm>
          <a:prstGeom prst="rect">
            <a:avLst/>
          </a:prstGeom>
          <a:solidFill>
            <a:srgbClr val="FFFF00"/>
          </a:solidFill>
        </p:spPr>
        <p:txBody>
          <a:bodyPr wrap="square" rtlCol="0">
            <a:spAutoFit/>
          </a:bodyPr>
          <a:lstStyle/>
          <a:p>
            <a:pPr algn="ctr"/>
            <a:r>
              <a:rPr lang="es-VE" sz="2400" b="1" dirty="0" smtClean="0">
                <a:effectLst>
                  <a:outerShdw blurRad="38100" dist="38100" dir="2700000" algn="tl">
                    <a:srgbClr val="000000">
                      <a:alpha val="43137"/>
                    </a:srgbClr>
                  </a:outerShdw>
                </a:effectLst>
              </a:rPr>
              <a:t>ACTORES</a:t>
            </a:r>
            <a:endParaRPr lang="es-VE"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251753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 Título"/>
          <p:cNvSpPr>
            <a:spLocks noGrp="1"/>
          </p:cNvSpPr>
          <p:nvPr>
            <p:ph type="title"/>
          </p:nvPr>
        </p:nvSpPr>
        <p:spPr>
          <a:xfrm>
            <a:off x="2195736" y="188640"/>
            <a:ext cx="4248472" cy="1143000"/>
          </a:xfrm>
        </p:spPr>
        <p:txBody>
          <a:bodyPr vert="horz" lIns="91440" tIns="45720" rIns="91440" bIns="45720" rtlCol="0" anchor="ctr">
            <a:noAutofit/>
          </a:bodyPr>
          <a:lstStyle/>
          <a:p>
            <a:pPr algn="ctr"/>
            <a:r>
              <a:rPr lang="es-VE" sz="3600" dirty="0">
                <a:solidFill>
                  <a:srgbClr val="008000"/>
                </a:solidFill>
              </a:rPr>
              <a:t>El Reto cultural </a:t>
            </a:r>
          </a:p>
        </p:txBody>
      </p:sp>
      <p:sp>
        <p:nvSpPr>
          <p:cNvPr id="15" name="14 CuadroTexto"/>
          <p:cNvSpPr txBox="1"/>
          <p:nvPr/>
        </p:nvSpPr>
        <p:spPr>
          <a:xfrm>
            <a:off x="899592" y="1124744"/>
            <a:ext cx="7506834" cy="1261884"/>
          </a:xfrm>
          <a:prstGeom prst="rect">
            <a:avLst/>
          </a:prstGeom>
          <a:noFill/>
        </p:spPr>
        <p:txBody>
          <a:bodyPr wrap="square" rtlCol="0">
            <a:spAutoFit/>
          </a:bodyPr>
          <a:lstStyle/>
          <a:p>
            <a:pPr lvl="0"/>
            <a:r>
              <a:rPr lang="es-VE" sz="2400" b="1" i="1" dirty="0" smtClean="0">
                <a:solidFill>
                  <a:srgbClr val="0070C0"/>
                </a:solidFill>
                <a:effectLst>
                  <a:outerShdw blurRad="38100" dist="38100" dir="2700000" algn="tl">
                    <a:srgbClr val="000000">
                      <a:alpha val="43137"/>
                    </a:srgbClr>
                  </a:outerShdw>
                </a:effectLst>
              </a:rPr>
              <a:t>La educación y la formación como factor que anima el desarrollo de una cultura de sustentabilidad</a:t>
            </a:r>
            <a:endParaRPr lang="es-VE" sz="2800" b="1" i="1" dirty="0" smtClean="0">
              <a:solidFill>
                <a:srgbClr val="0070C0"/>
              </a:solidFill>
              <a:effectLst>
                <a:outerShdw blurRad="38100" dist="38100" dir="2700000" algn="tl">
                  <a:srgbClr val="000000">
                    <a:alpha val="43137"/>
                  </a:srgbClr>
                </a:outerShdw>
              </a:effectLst>
            </a:endParaRPr>
          </a:p>
          <a:p>
            <a:endParaRPr lang="es-VE" sz="2800" dirty="0"/>
          </a:p>
        </p:txBody>
      </p:sp>
      <p:sp>
        <p:nvSpPr>
          <p:cNvPr id="17" name="16 CuadroTexto"/>
          <p:cNvSpPr txBox="1"/>
          <p:nvPr/>
        </p:nvSpPr>
        <p:spPr>
          <a:xfrm>
            <a:off x="683568" y="2386628"/>
            <a:ext cx="7523881" cy="3477875"/>
          </a:xfrm>
          <a:prstGeom prst="rect">
            <a:avLst/>
          </a:prstGeom>
          <a:noFill/>
        </p:spPr>
        <p:txBody>
          <a:bodyPr wrap="square" rtlCol="0">
            <a:spAutoFit/>
          </a:bodyPr>
          <a:lstStyle/>
          <a:p>
            <a:r>
              <a:rPr lang="es-VE" sz="2000" dirty="0" smtClean="0"/>
              <a:t>La </a:t>
            </a:r>
            <a:r>
              <a:rPr lang="es-VE" sz="2000" b="1" dirty="0" smtClean="0"/>
              <a:t>UNESCO</a:t>
            </a:r>
            <a:r>
              <a:rPr lang="es-VE" sz="2000" dirty="0" smtClean="0"/>
              <a:t> define a la </a:t>
            </a:r>
            <a:r>
              <a:rPr lang="es-VE" sz="2000" b="1" dirty="0" smtClean="0">
                <a:solidFill>
                  <a:srgbClr val="008000"/>
                </a:solidFill>
              </a:rPr>
              <a:t>Educación para el Desarrollo Sostenible</a:t>
            </a:r>
            <a:r>
              <a:rPr lang="es-VE" sz="2000" b="1" dirty="0" smtClean="0"/>
              <a:t> </a:t>
            </a:r>
            <a:r>
              <a:rPr lang="es-VE" sz="2000" dirty="0" smtClean="0"/>
              <a:t>como :</a:t>
            </a:r>
          </a:p>
          <a:p>
            <a:endParaRPr lang="es-VE" sz="2000" dirty="0" smtClean="0"/>
          </a:p>
          <a:p>
            <a:r>
              <a:rPr lang="es-VE" sz="2000" b="1" i="1" dirty="0" smtClean="0">
                <a:solidFill>
                  <a:schemeClr val="accent6">
                    <a:lumMod val="50000"/>
                  </a:schemeClr>
                </a:solidFill>
              </a:rPr>
              <a:t>La Educación para el Desarrollo Sostenible permite que cada ser humano adquiera los conocimientos, las competencias, las actitudes y los valores necesarios para forjar un futuro sostenible.</a:t>
            </a:r>
          </a:p>
          <a:p>
            <a:endParaRPr lang="es-VE" sz="2000" i="1" dirty="0" smtClean="0"/>
          </a:p>
          <a:p>
            <a:r>
              <a:rPr lang="es-VE" sz="2000" i="1" dirty="0" smtClean="0"/>
              <a:t>Educar para el desarrollo sostenible significa incorporar los temas fundamentales del desarrollo sostenible a la enseñanza y el aprendizaje, por ejemplo, el cambio climático, la reducción del riesgo de desastres, la biodiversidad, la reducción de la pobreza y el consumo sostenible</a:t>
            </a:r>
            <a:endParaRPr lang="es-VE" sz="2000" i="1" dirty="0"/>
          </a:p>
        </p:txBody>
      </p:sp>
    </p:spTree>
    <p:extLst>
      <p:ext uri="{BB962C8B-B14F-4D97-AF65-F5344CB8AC3E}">
        <p14:creationId xmlns:p14="http://schemas.microsoft.com/office/powerpoint/2010/main" val="34718624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1 Título"/>
          <p:cNvSpPr>
            <a:spLocks noGrp="1"/>
          </p:cNvSpPr>
          <p:nvPr>
            <p:ph type="title"/>
          </p:nvPr>
        </p:nvSpPr>
        <p:spPr>
          <a:xfrm>
            <a:off x="971600" y="260648"/>
            <a:ext cx="7004856" cy="1143000"/>
          </a:xfrm>
        </p:spPr>
        <p:txBody>
          <a:bodyPr vert="horz" lIns="91440" tIns="45720" rIns="91440" bIns="45720" rtlCol="0" anchor="ctr">
            <a:noAutofit/>
          </a:bodyPr>
          <a:lstStyle/>
          <a:p>
            <a:pPr algn="ctr"/>
            <a:r>
              <a:rPr lang="es-VE" sz="3600" dirty="0">
                <a:solidFill>
                  <a:srgbClr val="008000"/>
                </a:solidFill>
              </a:rPr>
              <a:t>SUSTENTABILIDAD AMBIENTAL UNIVERSITARIA</a:t>
            </a:r>
          </a:p>
        </p:txBody>
      </p:sp>
      <p:grpSp>
        <p:nvGrpSpPr>
          <p:cNvPr id="2" name="1 Grupo"/>
          <p:cNvGrpSpPr/>
          <p:nvPr/>
        </p:nvGrpSpPr>
        <p:grpSpPr>
          <a:xfrm>
            <a:off x="323528" y="548680"/>
            <a:ext cx="8136904" cy="6120680"/>
            <a:chOff x="323528" y="548680"/>
            <a:chExt cx="8136904" cy="6120680"/>
          </a:xfrm>
        </p:grpSpPr>
        <p:graphicFrame>
          <p:nvGraphicFramePr>
            <p:cNvPr id="8" name="7 Diagrama"/>
            <p:cNvGraphicFramePr/>
            <p:nvPr>
              <p:extLst>
                <p:ext uri="{D42A27DB-BD31-4B8C-83A1-F6EECF244321}">
                  <p14:modId xmlns:p14="http://schemas.microsoft.com/office/powerpoint/2010/main" val="2359016043"/>
                </p:ext>
              </p:extLst>
            </p:nvPr>
          </p:nvGraphicFramePr>
          <p:xfrm>
            <a:off x="323528" y="548680"/>
            <a:ext cx="8136904" cy="6120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 name="Picture 5"/>
            <p:cNvPicPr>
              <a:picLocks noChangeAspect="1" noChangeArrowheads="1"/>
            </p:cNvPicPr>
            <p:nvPr/>
          </p:nvPicPr>
          <p:blipFill>
            <a:blip r:embed="rId7" cstate="print"/>
            <a:srcRect/>
            <a:stretch>
              <a:fillRect/>
            </a:stretch>
          </p:blipFill>
          <p:spPr bwMode="auto">
            <a:xfrm>
              <a:off x="1043608" y="1268760"/>
              <a:ext cx="991726" cy="1718320"/>
            </a:xfrm>
            <a:prstGeom prst="rect">
              <a:avLst/>
            </a:prstGeom>
            <a:noFill/>
            <a:ln w="9525">
              <a:noFill/>
              <a:miter lim="800000"/>
              <a:headEnd/>
              <a:tailEnd/>
            </a:ln>
          </p:spPr>
        </p:pic>
      </p:grpSp>
    </p:spTree>
    <p:extLst>
      <p:ext uri="{BB962C8B-B14F-4D97-AF65-F5344CB8AC3E}">
        <p14:creationId xmlns:p14="http://schemas.microsoft.com/office/powerpoint/2010/main" val="29430392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Papel">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3121</TotalTime>
  <Words>2220</Words>
  <Application>Microsoft Office PowerPoint</Application>
  <PresentationFormat>Presentación en pantalla (4:3)</PresentationFormat>
  <Paragraphs>283</Paragraphs>
  <Slides>30</Slides>
  <Notes>0</Notes>
  <HiddenSlides>0</HiddenSlides>
  <MMClips>0</MMClips>
  <ScaleCrop>false</ScaleCrop>
  <HeadingPairs>
    <vt:vector size="4" baseType="variant">
      <vt:variant>
        <vt:lpstr>Tema</vt:lpstr>
      </vt:variant>
      <vt:variant>
        <vt:i4>1</vt:i4>
      </vt:variant>
      <vt:variant>
        <vt:lpstr>Títulos de diapositiva</vt:lpstr>
      </vt:variant>
      <vt:variant>
        <vt:i4>30</vt:i4>
      </vt:variant>
    </vt:vector>
  </HeadingPairs>
  <TitlesOfParts>
    <vt:vector size="31" baseType="lpstr">
      <vt:lpstr>Adyacencia</vt:lpstr>
      <vt:lpstr>ENSEÑANZA DE LA SUSTENTABILIDAD AMBIENTAL EN  LA EDUCACIÓN UNIVERSITARIA </vt:lpstr>
      <vt:lpstr>LOS PROBLEMAS AMBIENTALES</vt:lpstr>
      <vt:lpstr>Algunas consecuencias </vt:lpstr>
      <vt:lpstr>Presentación de PowerPoint</vt:lpstr>
      <vt:lpstr>Objetivos del Desarrollo Sustentable</vt:lpstr>
      <vt:lpstr>Presentación de PowerPoint</vt:lpstr>
      <vt:lpstr>Los Retos</vt:lpstr>
      <vt:lpstr>El Reto cultural </vt:lpstr>
      <vt:lpstr>SUSTENTABILIDAD AMBIENTAL UNIVERSITARIA</vt:lpstr>
      <vt:lpstr>SUSTENTABILIDAD AMBIENTAL UNIVERSITARIA</vt:lpstr>
      <vt:lpstr>¿QUE ES UNA UNIVERSIDAD SUSTENTABLE?</vt:lpstr>
      <vt:lpstr>DESARROLLO DE LA CÁTEDRA</vt:lpstr>
      <vt:lpstr>Presentación de PowerPoint</vt:lpstr>
      <vt:lpstr>Presentación de PowerPoint</vt:lpstr>
      <vt:lpstr>Presentación de PowerPoint</vt:lpstr>
      <vt:lpstr>Presentación de PowerPoint</vt:lpstr>
      <vt:lpstr>Presentación de PowerPoint</vt:lpstr>
      <vt:lpstr>Presentación de PowerPoint</vt:lpstr>
      <vt:lpstr>PRESENCIA EN LA MALLA CURRICULAR</vt:lpstr>
      <vt:lpstr>NRO. DE ESTUDIANTES INSCRITOS POR SEMESTRE UCAB  MONTALBÁN</vt:lpstr>
      <vt:lpstr>NRO. DE ESTUDIANTES INSCRITOS POR SEMESTRE UCAB GUAYANA</vt:lpstr>
      <vt:lpstr>Presentación de PowerPoint</vt:lpstr>
      <vt:lpstr>IMPACTO DE LA CÁTEDRA</vt:lpstr>
      <vt:lpstr>IMPACTO DE LA CÁTEDRA</vt:lpstr>
      <vt:lpstr>Presentación de PowerPoint</vt:lpstr>
      <vt:lpstr>Presentación de PowerPoint</vt:lpstr>
      <vt:lpstr>Un nuevo paradigma, la ingeniería verde </vt:lpstr>
      <vt:lpstr>Doce principios de la ingeniería sostenible</vt:lpstr>
      <vt:lpstr> Ingenierías sustentables</vt:lpstr>
      <vt:lpstr>¡Gracias por su atención!</vt:lpstr>
    </vt:vector>
  </TitlesOfParts>
  <Company>UCAB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bsoledad</dc:creator>
  <cp:lastModifiedBy>ucabst</cp:lastModifiedBy>
  <cp:revision>205</cp:revision>
  <dcterms:created xsi:type="dcterms:W3CDTF">2017-02-09T16:42:57Z</dcterms:created>
  <dcterms:modified xsi:type="dcterms:W3CDTF">2019-07-09T21:07:59Z</dcterms:modified>
</cp:coreProperties>
</file>