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07">
  <p:sldMasterIdLst>
    <p:sldMasterId id="2147483660" r:id="rId1"/>
  </p:sldMasterIdLst>
  <p:sldIdLst>
    <p:sldId id="256" r:id="rId2"/>
    <p:sldId id="257" r:id="rId3"/>
    <p:sldId id="258" r:id="rId4"/>
    <p:sldId id="261" r:id="rId5"/>
    <p:sldId id="262" r:id="rId6"/>
    <p:sldId id="263" r:id="rId7"/>
    <p:sldId id="264" r:id="rId8"/>
    <p:sldId id="265" r:id="rId9"/>
    <p:sldId id="267" r:id="rId10"/>
    <p:sldId id="268" r:id="rId11"/>
    <p:sldId id="277" r:id="rId12"/>
    <p:sldId id="276" r:id="rId13"/>
    <p:sldId id="275" r:id="rId14"/>
    <p:sldId id="269" r:id="rId15"/>
    <p:sldId id="270" r:id="rId16"/>
    <p:sldId id="271" r:id="rId17"/>
    <p:sldId id="272" r:id="rId18"/>
    <p:sldId id="273" r:id="rId19"/>
    <p:sldId id="279" r:id="rId20"/>
    <p:sldId id="280" r:id="rId21"/>
    <p:sldId id="281" r:id="rId22"/>
    <p:sldId id="282" r:id="rId23"/>
    <p:sldId id="283"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50" d="100"/>
          <a:sy n="50" d="100"/>
        </p:scale>
        <p:origin x="1500" y="5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22BFA896-B44D-406C-B34C-52107238C485}" type="datetimeFigureOut">
              <a:rPr lang="es-VE" smtClean="0"/>
              <a:t>06-05-2020</a:t>
            </a:fld>
            <a:endParaRPr lang="es-VE"/>
          </a:p>
        </p:txBody>
      </p:sp>
      <p:sp>
        <p:nvSpPr>
          <p:cNvPr id="5" name="Footer Placeholder 4"/>
          <p:cNvSpPr>
            <a:spLocks noGrp="1"/>
          </p:cNvSpPr>
          <p:nvPr>
            <p:ph type="ftr" sz="quarter" idx="11"/>
          </p:nvPr>
        </p:nvSpPr>
        <p:spPr>
          <a:xfrm>
            <a:off x="2416500" y="329307"/>
            <a:ext cx="4973915" cy="309201"/>
          </a:xfrm>
        </p:spPr>
        <p:txBody>
          <a:bodyPr/>
          <a:lstStyle/>
          <a:p>
            <a:endParaRPr lang="es-VE"/>
          </a:p>
        </p:txBody>
      </p:sp>
      <p:sp>
        <p:nvSpPr>
          <p:cNvPr id="6" name="Slide Number Placeholder 5"/>
          <p:cNvSpPr>
            <a:spLocks noGrp="1"/>
          </p:cNvSpPr>
          <p:nvPr>
            <p:ph type="sldNum" sz="quarter" idx="12"/>
          </p:nvPr>
        </p:nvSpPr>
        <p:spPr>
          <a:xfrm>
            <a:off x="1437664" y="798973"/>
            <a:ext cx="811019" cy="503578"/>
          </a:xfrm>
        </p:spPr>
        <p:txBody>
          <a:bodyPr/>
          <a:lstStyle/>
          <a:p>
            <a:fld id="{2E219D66-77E3-4A10-A5F7-0D7E28B737E7}" type="slidenum">
              <a:rPr lang="es-VE" smtClean="0"/>
              <a:t>‹Nº›</a:t>
            </a:fld>
            <a:endParaRPr lang="es-VE"/>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68763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2BFA896-B44D-406C-B34C-52107238C485}" type="datetimeFigureOut">
              <a:rPr lang="es-VE" smtClean="0"/>
              <a:t>06-05-2020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E219D66-77E3-4A10-A5F7-0D7E28B737E7}" type="slidenum">
              <a:rPr lang="es-VE" smtClean="0"/>
              <a:t>‹Nº›</a:t>
            </a:fld>
            <a:endParaRPr lang="es-VE"/>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6976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2BFA896-B44D-406C-B34C-52107238C485}" type="datetimeFigureOut">
              <a:rPr lang="es-VE" smtClean="0"/>
              <a:t>06-05-2020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E219D66-77E3-4A10-A5F7-0D7E28B737E7}" type="slidenum">
              <a:rPr lang="es-VE" smtClean="0"/>
              <a:t>‹Nº›</a:t>
            </a:fld>
            <a:endParaRPr lang="es-VE"/>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64291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2BFA896-B44D-406C-B34C-52107238C485}" type="datetimeFigureOut">
              <a:rPr lang="es-VE" smtClean="0"/>
              <a:t>06-05-2020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E219D66-77E3-4A10-A5F7-0D7E28B737E7}" type="slidenum">
              <a:rPr lang="es-VE" smtClean="0"/>
              <a:t>‹Nº›</a:t>
            </a:fld>
            <a:endParaRPr lang="es-VE"/>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28352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22BFA896-B44D-406C-B34C-52107238C485}" type="datetimeFigureOut">
              <a:rPr lang="es-VE" smtClean="0"/>
              <a:t>06-05-2020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E219D66-77E3-4A10-A5F7-0D7E28B737E7}" type="slidenum">
              <a:rPr lang="es-VE" smtClean="0"/>
              <a:t>‹Nº›</a:t>
            </a:fld>
            <a:endParaRPr lang="es-VE"/>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34891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2BFA896-B44D-406C-B34C-52107238C485}" type="datetimeFigureOut">
              <a:rPr lang="es-VE" smtClean="0"/>
              <a:t>06-05-2020</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E219D66-77E3-4A10-A5F7-0D7E28B737E7}" type="slidenum">
              <a:rPr lang="es-VE" smtClean="0"/>
              <a:t>‹Nº›</a:t>
            </a:fld>
            <a:endParaRPr lang="es-VE"/>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25259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447191" y="2824269"/>
            <a:ext cx="4645152" cy="264445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412362" y="2821491"/>
            <a:ext cx="4645152" cy="263737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22BFA896-B44D-406C-B34C-52107238C485}" type="datetimeFigureOut">
              <a:rPr lang="es-VE" smtClean="0"/>
              <a:t>06-05-2020</a:t>
            </a:fld>
            <a:endParaRPr lang="es-VE"/>
          </a:p>
        </p:txBody>
      </p:sp>
      <p:sp>
        <p:nvSpPr>
          <p:cNvPr id="8" name="Footer Placeholder 7"/>
          <p:cNvSpPr>
            <a:spLocks noGrp="1"/>
          </p:cNvSpPr>
          <p:nvPr>
            <p:ph type="ftr" sz="quarter" idx="11"/>
          </p:nvPr>
        </p:nvSpPr>
        <p:spPr/>
        <p:txBody>
          <a:bodyPr/>
          <a:lstStyle/>
          <a:p>
            <a:endParaRPr lang="es-VE"/>
          </a:p>
        </p:txBody>
      </p:sp>
      <p:sp>
        <p:nvSpPr>
          <p:cNvPr id="9" name="Slide Number Placeholder 8"/>
          <p:cNvSpPr>
            <a:spLocks noGrp="1"/>
          </p:cNvSpPr>
          <p:nvPr>
            <p:ph type="sldNum" sz="quarter" idx="12"/>
          </p:nvPr>
        </p:nvSpPr>
        <p:spPr/>
        <p:txBody>
          <a:bodyPr/>
          <a:lstStyle/>
          <a:p>
            <a:fld id="{2E219D66-77E3-4A10-A5F7-0D7E28B737E7}" type="slidenum">
              <a:rPr lang="es-VE" smtClean="0"/>
              <a:t>‹Nº›</a:t>
            </a:fld>
            <a:endParaRPr lang="es-VE"/>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76526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2BFA896-B44D-406C-B34C-52107238C485}" type="datetimeFigureOut">
              <a:rPr lang="es-VE" smtClean="0"/>
              <a:t>06-05-2020</a:t>
            </a:fld>
            <a:endParaRPr lang="es-VE"/>
          </a:p>
        </p:txBody>
      </p:sp>
      <p:sp>
        <p:nvSpPr>
          <p:cNvPr id="4" name="Footer Placeholder 3"/>
          <p:cNvSpPr>
            <a:spLocks noGrp="1"/>
          </p:cNvSpPr>
          <p:nvPr>
            <p:ph type="ftr" sz="quarter" idx="11"/>
          </p:nvPr>
        </p:nvSpPr>
        <p:spPr/>
        <p:txBody>
          <a:bodyPr/>
          <a:lstStyle/>
          <a:p>
            <a:endParaRPr lang="es-VE"/>
          </a:p>
        </p:txBody>
      </p:sp>
      <p:sp>
        <p:nvSpPr>
          <p:cNvPr id="5" name="Slide Number Placeholder 4"/>
          <p:cNvSpPr>
            <a:spLocks noGrp="1"/>
          </p:cNvSpPr>
          <p:nvPr>
            <p:ph type="sldNum" sz="quarter" idx="12"/>
          </p:nvPr>
        </p:nvSpPr>
        <p:spPr/>
        <p:txBody>
          <a:bodyPr/>
          <a:lstStyle/>
          <a:p>
            <a:fld id="{2E219D66-77E3-4A10-A5F7-0D7E28B737E7}" type="slidenum">
              <a:rPr lang="es-VE" smtClean="0"/>
              <a:t>‹Nº›</a:t>
            </a:fld>
            <a:endParaRPr lang="es-VE"/>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67500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BFA896-B44D-406C-B34C-52107238C485}" type="datetimeFigureOut">
              <a:rPr lang="es-VE" smtClean="0"/>
              <a:t>06-05-2020</a:t>
            </a:fld>
            <a:endParaRPr lang="es-VE"/>
          </a:p>
        </p:txBody>
      </p:sp>
      <p:sp>
        <p:nvSpPr>
          <p:cNvPr id="3" name="Footer Placeholder 2"/>
          <p:cNvSpPr>
            <a:spLocks noGrp="1"/>
          </p:cNvSpPr>
          <p:nvPr>
            <p:ph type="ftr" sz="quarter" idx="11"/>
          </p:nvPr>
        </p:nvSpPr>
        <p:spPr/>
        <p:txBody>
          <a:bodyPr/>
          <a:lstStyle/>
          <a:p>
            <a:endParaRPr lang="es-VE"/>
          </a:p>
        </p:txBody>
      </p:sp>
      <p:sp>
        <p:nvSpPr>
          <p:cNvPr id="4" name="Slide Number Placeholder 3"/>
          <p:cNvSpPr>
            <a:spLocks noGrp="1"/>
          </p:cNvSpPr>
          <p:nvPr>
            <p:ph type="sldNum" sz="quarter" idx="12"/>
          </p:nvPr>
        </p:nvSpPr>
        <p:spPr/>
        <p:txBody>
          <a:bodyPr/>
          <a:lstStyle/>
          <a:p>
            <a:fld id="{2E219D66-77E3-4A10-A5F7-0D7E28B737E7}" type="slidenum">
              <a:rPr lang="es-VE" smtClean="0"/>
              <a:t>‹Nº›</a:t>
            </a:fld>
            <a:endParaRPr lang="es-VE"/>
          </a:p>
        </p:txBody>
      </p:sp>
    </p:spTree>
    <p:extLst>
      <p:ext uri="{BB962C8B-B14F-4D97-AF65-F5344CB8AC3E}">
        <p14:creationId xmlns:p14="http://schemas.microsoft.com/office/powerpoint/2010/main" val="232367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22BFA896-B44D-406C-B34C-52107238C485}" type="datetimeFigureOut">
              <a:rPr lang="es-VE" smtClean="0"/>
              <a:t>06-05-2020</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E219D66-77E3-4A10-A5F7-0D7E28B737E7}" type="slidenum">
              <a:rPr lang="es-VE" smtClean="0"/>
              <a:t>‹Nº›</a:t>
            </a:fld>
            <a:endParaRPr lang="es-VE"/>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42130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22BFA896-B44D-406C-B34C-52107238C485}" type="datetimeFigureOut">
              <a:rPr lang="es-VE" smtClean="0"/>
              <a:t>06-05-2020</a:t>
            </a:fld>
            <a:endParaRPr lang="es-VE"/>
          </a:p>
        </p:txBody>
      </p:sp>
      <p:sp>
        <p:nvSpPr>
          <p:cNvPr id="6" name="Footer Placeholder 5"/>
          <p:cNvSpPr>
            <a:spLocks noGrp="1"/>
          </p:cNvSpPr>
          <p:nvPr>
            <p:ph type="ftr" sz="quarter" idx="11"/>
          </p:nvPr>
        </p:nvSpPr>
        <p:spPr>
          <a:xfrm>
            <a:off x="1447382" y="318640"/>
            <a:ext cx="5541004" cy="320931"/>
          </a:xfrm>
        </p:spPr>
        <p:txBody>
          <a:bodyPr/>
          <a:lstStyle/>
          <a:p>
            <a:endParaRPr lang="es-VE"/>
          </a:p>
        </p:txBody>
      </p:sp>
      <p:sp>
        <p:nvSpPr>
          <p:cNvPr id="7" name="Slide Number Placeholder 6"/>
          <p:cNvSpPr>
            <a:spLocks noGrp="1"/>
          </p:cNvSpPr>
          <p:nvPr>
            <p:ph type="sldNum" sz="quarter" idx="12"/>
          </p:nvPr>
        </p:nvSpPr>
        <p:spPr/>
        <p:txBody>
          <a:bodyPr/>
          <a:lstStyle/>
          <a:p>
            <a:fld id="{2E219D66-77E3-4A10-A5F7-0D7E28B737E7}" type="slidenum">
              <a:rPr lang="es-VE" smtClean="0"/>
              <a:t>‹Nº›</a:t>
            </a:fld>
            <a:endParaRPr lang="es-VE"/>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352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2BFA896-B44D-406C-B34C-52107238C485}" type="datetimeFigureOut">
              <a:rPr lang="es-VE" smtClean="0"/>
              <a:t>06-05-2020</a:t>
            </a:fld>
            <a:endParaRPr lang="es-VE"/>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VE"/>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2E219D66-77E3-4A10-A5F7-0D7E28B737E7}" type="slidenum">
              <a:rPr lang="es-VE" smtClean="0"/>
              <a:t>‹Nº›</a:t>
            </a:fld>
            <a:endParaRPr lang="es-VE"/>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37224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B1681-54CF-4918-8255-FBA29D10F8AB}"/>
              </a:ext>
            </a:extLst>
          </p:cNvPr>
          <p:cNvSpPr>
            <a:spLocks noGrp="1"/>
          </p:cNvSpPr>
          <p:nvPr>
            <p:ph type="ctrTitle"/>
          </p:nvPr>
        </p:nvSpPr>
        <p:spPr>
          <a:xfrm>
            <a:off x="1086679" y="802298"/>
            <a:ext cx="9968174" cy="2541431"/>
          </a:xfrm>
        </p:spPr>
        <p:txBody>
          <a:bodyPr/>
          <a:lstStyle/>
          <a:p>
            <a:pPr algn="ctr"/>
            <a:r>
              <a:rPr lang="es-VE" dirty="0">
                <a:solidFill>
                  <a:schemeClr val="accent5">
                    <a:lumMod val="50000"/>
                  </a:schemeClr>
                </a:solidFill>
              </a:rPr>
              <a:t>VALIDACIÓN EN LA INDUSTRIA</a:t>
            </a:r>
          </a:p>
        </p:txBody>
      </p:sp>
      <p:sp>
        <p:nvSpPr>
          <p:cNvPr id="3" name="Subtítulo 2">
            <a:extLst>
              <a:ext uri="{FF2B5EF4-FFF2-40B4-BE49-F238E27FC236}">
                <a16:creationId xmlns:a16="http://schemas.microsoft.com/office/drawing/2014/main" id="{61E9A77F-B5F7-4E54-B1D0-2E89E09D95DE}"/>
              </a:ext>
            </a:extLst>
          </p:cNvPr>
          <p:cNvSpPr>
            <a:spLocks noGrp="1"/>
          </p:cNvSpPr>
          <p:nvPr>
            <p:ph type="subTitle" idx="1"/>
          </p:nvPr>
        </p:nvSpPr>
        <p:spPr>
          <a:xfrm>
            <a:off x="2417780" y="4147930"/>
            <a:ext cx="8637072" cy="360895"/>
          </a:xfrm>
        </p:spPr>
        <p:txBody>
          <a:bodyPr>
            <a:noAutofit/>
          </a:bodyPr>
          <a:lstStyle/>
          <a:p>
            <a:pPr algn="r"/>
            <a:r>
              <a:rPr lang="es-VE" sz="2000" dirty="0">
                <a:solidFill>
                  <a:schemeClr val="accent1">
                    <a:lumMod val="50000"/>
                  </a:schemeClr>
                </a:solidFill>
              </a:rPr>
              <a:t>Profa. Beatriz Soledad</a:t>
            </a:r>
          </a:p>
        </p:txBody>
      </p:sp>
    </p:spTree>
    <p:extLst>
      <p:ext uri="{BB962C8B-B14F-4D97-AF65-F5344CB8AC3E}">
        <p14:creationId xmlns:p14="http://schemas.microsoft.com/office/powerpoint/2010/main" val="2524740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BA4F0346-C257-4CD0-A2D6-F6C372D799CF}"/>
              </a:ext>
            </a:extLst>
          </p:cNvPr>
          <p:cNvSpPr>
            <a:spLocks noChangeArrowheads="1"/>
          </p:cNvSpPr>
          <p:nvPr/>
        </p:nvSpPr>
        <p:spPr bwMode="auto">
          <a:xfrm>
            <a:off x="123825" y="206745"/>
            <a:ext cx="11944350" cy="610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49121" tIns="152352" rIns="91440" bIns="3808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VE" sz="2400" b="1" i="1" u="none" strike="noStrike" cap="none" normalizeH="0" baseline="0" dirty="0" bmk="_Toc279254040">
                <a:ln>
                  <a:noFill/>
                </a:ln>
                <a:solidFill>
                  <a:srgbClr val="C00000"/>
                </a:solidFill>
                <a:effectLst/>
                <a:latin typeface="Arial" panose="020B0604020202020204" pitchFamily="34" charset="0"/>
                <a:cs typeface="Arial" panose="020B0604020202020204" pitchFamily="34" charset="0"/>
              </a:rPr>
              <a:t>       Planificación de los estudios de validación</a:t>
            </a:r>
          </a:p>
          <a:p>
            <a:pPr marL="742950" lvl="1" indent="-285750" defTabSz="914400" eaLnBrk="0" fontAlgn="base" hangingPunct="0">
              <a:spcBef>
                <a:spcPct val="0"/>
              </a:spcBef>
              <a:spcAft>
                <a:spcPct val="0"/>
              </a:spcAft>
              <a:buClr>
                <a:schemeClr val="accent2">
                  <a:lumMod val="50000"/>
                </a:schemeClr>
              </a:buClr>
              <a:buFont typeface="Wingdings" panose="05000000000000000000" pitchFamily="2" charset="2"/>
              <a:buChar char="ü"/>
            </a:pPr>
            <a:r>
              <a:rPr kumimoji="0" lang="es-ES" altLang="es-VE" sz="24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Cumplimiento con las Normas de Correcta  Fabricación. </a:t>
            </a:r>
            <a:endParaRPr kumimoji="0" lang="es-VE" altLang="es-VE" sz="2400" b="0" i="0" u="none" strike="noStrike" cap="none" normalizeH="0" baseline="0" dirty="0" bmk="">
              <a:ln>
                <a:noFill/>
              </a:ln>
              <a:solidFill>
                <a:schemeClr val="tx1"/>
              </a:solidFill>
              <a:effectLst/>
              <a:latin typeface="Arial" panose="020B0604020202020204" pitchFamily="34" charset="0"/>
              <a:cs typeface="Arial" panose="020B0604020202020204" pitchFamily="34" charset="0"/>
            </a:endParaRPr>
          </a:p>
          <a:p>
            <a:pPr marL="742950" lvl="1" indent="-285750" defTabSz="914400" eaLnBrk="0" fontAlgn="base" hangingPunct="0">
              <a:spcBef>
                <a:spcPct val="0"/>
              </a:spcBef>
              <a:spcAft>
                <a:spcPct val="0"/>
              </a:spcAft>
              <a:buClr>
                <a:schemeClr val="accent2">
                  <a:lumMod val="50000"/>
                </a:schemeClr>
              </a:buClr>
              <a:buFont typeface="Wingdings" panose="05000000000000000000" pitchFamily="2" charset="2"/>
              <a:buChar char="ü"/>
            </a:pPr>
            <a:r>
              <a:rPr kumimoji="0" lang="es-ES" altLang="es-VE" sz="24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Contemplar en la planificación anual del Área de Fabricación la aplicación de la validación/revalidación para las mejoras de la calidad y productividad de cada una de las especialidades que se fabrican en la planta industrial </a:t>
            </a:r>
            <a:endParaRPr kumimoji="0" lang="es-VE" altLang="es-VE" sz="2400" b="0" i="0" u="none" strike="noStrike" cap="none" normalizeH="0" baseline="0" dirty="0" bmk="">
              <a:ln>
                <a:noFill/>
              </a:ln>
              <a:solidFill>
                <a:schemeClr val="tx1"/>
              </a:solidFill>
              <a:effectLst/>
              <a:latin typeface="Arial" panose="020B0604020202020204" pitchFamily="34" charset="0"/>
              <a:cs typeface="Arial" panose="020B0604020202020204" pitchFamily="34" charset="0"/>
            </a:endParaRPr>
          </a:p>
          <a:p>
            <a:pPr marL="742950" lvl="1" indent="-285750" defTabSz="914400" eaLnBrk="0" fontAlgn="base" hangingPunct="0">
              <a:spcBef>
                <a:spcPct val="0"/>
              </a:spcBef>
              <a:spcAft>
                <a:spcPct val="0"/>
              </a:spcAft>
              <a:buClr>
                <a:schemeClr val="accent2">
                  <a:lumMod val="50000"/>
                </a:schemeClr>
              </a:buClr>
              <a:buFont typeface="Wingdings" panose="05000000000000000000" pitchFamily="2" charset="2"/>
              <a:buChar char="ü"/>
            </a:pPr>
            <a:r>
              <a:rPr kumimoji="0" lang="es-ES" altLang="es-VE" sz="24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El comité de validación responsabilizará al equipo de validación a través de su coordinador, de la planificación anual de validación de los nuevos proyectos de procesos, productos y sistemas del Área de Fabricación.</a:t>
            </a:r>
            <a:endParaRPr kumimoji="0" lang="es-ES" altLang="es-VE" sz="2400" b="0" i="1" u="none" strike="noStrike" cap="none" normalizeH="0" baseline="0" dirty="0" bmk="">
              <a:ln>
                <a:noFill/>
              </a:ln>
              <a:solidFill>
                <a:schemeClr val="tx1"/>
              </a:solidFill>
              <a:effectLst/>
              <a:latin typeface="Arial" panose="020B0604020202020204" pitchFamily="34" charset="0"/>
              <a:cs typeface="Arial" panose="020B0604020202020204" pitchFamily="34" charset="0"/>
            </a:endParaRPr>
          </a:p>
          <a:p>
            <a:pPr lvl="1" defTabSz="914400" eaLnBrk="0" fontAlgn="base" hangingPunct="0">
              <a:spcBef>
                <a:spcPct val="0"/>
              </a:spcBef>
              <a:spcAft>
                <a:spcPct val="0"/>
              </a:spcAft>
            </a:pPr>
            <a:endParaRPr kumimoji="0" lang="es-ES" altLang="es-VE" sz="2400" b="0" i="1" u="none" strike="noStrike" cap="none" normalizeH="0" baseline="0" dirty="0" bmk="">
              <a:ln>
                <a:noFill/>
              </a:ln>
              <a:solidFill>
                <a:srgbClr val="000000"/>
              </a:solidFill>
              <a:effectLst/>
              <a:latin typeface="Arial" panose="020B0604020202020204" pitchFamily="34" charset="0"/>
              <a:cs typeface="Arial" panose="020B0604020202020204" pitchFamily="34" charset="0"/>
            </a:endParaRPr>
          </a:p>
          <a:p>
            <a:pPr lvl="1" defTabSz="914400" eaLnBrk="0" fontAlgn="base" hangingPunct="0">
              <a:spcBef>
                <a:spcPct val="0"/>
              </a:spcBef>
              <a:spcAft>
                <a:spcPct val="0"/>
              </a:spcAft>
            </a:pPr>
            <a:r>
              <a:rPr kumimoji="0" lang="es-ES" altLang="es-VE" sz="2400" b="1" i="1" u="none" strike="noStrike" cap="none" normalizeH="0" baseline="0" dirty="0" bmk="">
                <a:ln>
                  <a:noFill/>
                </a:ln>
                <a:solidFill>
                  <a:srgbClr val="C00000"/>
                </a:solidFill>
                <a:effectLst/>
                <a:latin typeface="Arial" panose="020B0604020202020204" pitchFamily="34" charset="0"/>
                <a:cs typeface="Arial" panose="020B0604020202020204" pitchFamily="34" charset="0"/>
              </a:rPr>
              <a:t>Prioridad de los productos y/o sistemas a validar</a:t>
            </a:r>
          </a:p>
          <a:p>
            <a:pPr lvl="1" defTabSz="914400" eaLnBrk="0" fontAlgn="base" hangingPunct="0">
              <a:spcBef>
                <a:spcPct val="0"/>
              </a:spcBef>
              <a:spcAft>
                <a:spcPct val="0"/>
              </a:spcAft>
            </a:pPr>
            <a:r>
              <a:rPr kumimoji="0" lang="es-ES" altLang="es-VE" sz="24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 deben de tener en cuenta ciertos factores tales como:</a:t>
            </a:r>
            <a:endParaRPr kumimoji="0" lang="es-VE" altLang="es-VE" sz="2400" b="0" i="0" u="none" strike="noStrike" cap="none" normalizeH="0" baseline="0" dirty="0" bmk="">
              <a:ln>
                <a:noFill/>
              </a:ln>
              <a:solidFill>
                <a:schemeClr val="tx1"/>
              </a:solidFill>
              <a:effectLst/>
              <a:latin typeface="Arial" panose="020B0604020202020204" pitchFamily="34" charset="0"/>
              <a:cs typeface="Arial" panose="020B0604020202020204" pitchFamily="34" charset="0"/>
            </a:endParaRPr>
          </a:p>
          <a:p>
            <a:pPr marL="742950" lvl="1" indent="-285750" defTabSz="914400" eaLnBrk="0" fontAlgn="base" hangingPunct="0">
              <a:spcBef>
                <a:spcPct val="0"/>
              </a:spcBef>
              <a:spcAft>
                <a:spcPct val="0"/>
              </a:spcAft>
              <a:buClr>
                <a:schemeClr val="accent2">
                  <a:lumMod val="75000"/>
                </a:schemeClr>
              </a:buClr>
              <a:buFont typeface="Wingdings" panose="05000000000000000000" pitchFamily="2" charset="2"/>
              <a:buChar char="ü"/>
            </a:pPr>
            <a:r>
              <a:rPr lang="es-ES" altLang="es-VE" sz="2400" dirty="0" bmk="">
                <a:latin typeface="Arial" panose="020B0604020202020204" pitchFamily="34" charset="0"/>
                <a:ea typeface="Times New Roman" panose="02020603050405020304" pitchFamily="18" charset="0"/>
                <a:cs typeface="Arial" panose="020B0604020202020204" pitchFamily="34" charset="0"/>
              </a:rPr>
              <a:t>N</a:t>
            </a:r>
            <a:r>
              <a:rPr kumimoji="0" lang="es-ES" altLang="es-VE" sz="24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uevos productos </a:t>
            </a:r>
          </a:p>
          <a:p>
            <a:pPr marL="742950" lvl="1" indent="-285750" defTabSz="914400" eaLnBrk="0" fontAlgn="base" hangingPunct="0">
              <a:spcBef>
                <a:spcPct val="0"/>
              </a:spcBef>
              <a:spcAft>
                <a:spcPct val="0"/>
              </a:spcAft>
              <a:buClr>
                <a:schemeClr val="accent2">
                  <a:lumMod val="75000"/>
                </a:schemeClr>
              </a:buClr>
              <a:buFont typeface="Wingdings" panose="05000000000000000000" pitchFamily="2" charset="2"/>
              <a:buChar char="ü"/>
            </a:pPr>
            <a:r>
              <a:rPr kumimoji="0" lang="es-ES" altLang="es-VE" sz="24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Productos y/o sistemas que no han sido validados. </a:t>
            </a:r>
            <a:endParaRPr kumimoji="0" lang="es-VE" altLang="es-VE" sz="2400" b="0" i="0" u="none" strike="noStrike" cap="none" normalizeH="0" baseline="0" dirty="0" bmk="">
              <a:ln>
                <a:noFill/>
              </a:ln>
              <a:solidFill>
                <a:schemeClr val="tx1"/>
              </a:solidFill>
              <a:effectLst/>
              <a:latin typeface="Arial" panose="020B0604020202020204" pitchFamily="34" charset="0"/>
              <a:cs typeface="Arial" panose="020B0604020202020204" pitchFamily="34" charset="0"/>
            </a:endParaRPr>
          </a:p>
          <a:p>
            <a:pPr marL="742950" lvl="1" indent="-285750" defTabSz="914400" eaLnBrk="0" fontAlgn="base" hangingPunct="0">
              <a:spcBef>
                <a:spcPct val="0"/>
              </a:spcBef>
              <a:spcAft>
                <a:spcPct val="0"/>
              </a:spcAft>
              <a:buClr>
                <a:schemeClr val="accent2">
                  <a:lumMod val="75000"/>
                </a:schemeClr>
              </a:buClr>
              <a:buFont typeface="Wingdings" panose="05000000000000000000" pitchFamily="2" charset="2"/>
              <a:buChar char="ü"/>
            </a:pPr>
            <a:r>
              <a:rPr kumimoji="0" lang="es-ES" altLang="es-VE" sz="24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Productos que presentan a menudo incidencias</a:t>
            </a:r>
            <a:endParaRPr kumimoji="0" lang="es-VE" altLang="es-VE" sz="2400" b="0" i="0" u="none" strike="noStrike" cap="none" normalizeH="0" baseline="0" dirty="0" bmk="">
              <a:ln>
                <a:noFill/>
              </a:ln>
              <a:solidFill>
                <a:schemeClr val="tx1"/>
              </a:solidFill>
              <a:effectLst/>
              <a:latin typeface="Arial" panose="020B0604020202020204" pitchFamily="34" charset="0"/>
              <a:cs typeface="Arial" panose="020B0604020202020204" pitchFamily="34" charset="0"/>
            </a:endParaRPr>
          </a:p>
          <a:p>
            <a:pPr marL="742950" lvl="1" indent="-285750" defTabSz="914400" eaLnBrk="0" fontAlgn="base" hangingPunct="0">
              <a:spcBef>
                <a:spcPct val="0"/>
              </a:spcBef>
              <a:spcAft>
                <a:spcPct val="0"/>
              </a:spcAft>
              <a:buClr>
                <a:schemeClr val="accent2">
                  <a:lumMod val="75000"/>
                </a:schemeClr>
              </a:buClr>
              <a:buFont typeface="Wingdings" panose="05000000000000000000" pitchFamily="2" charset="2"/>
              <a:buChar char="ü"/>
            </a:pPr>
            <a:r>
              <a:rPr kumimoji="0" lang="es-ES" altLang="es-VE" sz="24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Productos y/o sistemas validados.</a:t>
            </a:r>
            <a:endParaRPr kumimoji="0" lang="es-VE" altLang="es-VE"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altLang="es-VE"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3679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BA4F0346-C257-4CD0-A2D6-F6C372D799CF}"/>
              </a:ext>
            </a:extLst>
          </p:cNvPr>
          <p:cNvSpPr>
            <a:spLocks noChangeArrowheads="1"/>
          </p:cNvSpPr>
          <p:nvPr/>
        </p:nvSpPr>
        <p:spPr bwMode="auto">
          <a:xfrm>
            <a:off x="552450" y="223506"/>
            <a:ext cx="10853488" cy="684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49121" tIns="152352" rIns="91440" bIns="3808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VE" sz="3600" b="1" i="1" u="none" strike="noStrike" cap="none" normalizeH="0" baseline="0" dirty="0" bmk="">
                <a:ln>
                  <a:noFill/>
                </a:ln>
                <a:solidFill>
                  <a:srgbClr val="C00000"/>
                </a:solidFill>
                <a:effectLst/>
                <a:latin typeface="Arial" panose="020B0604020202020204" pitchFamily="34" charset="0"/>
                <a:cs typeface="Arial" panose="020B0604020202020204" pitchFamily="34" charset="0"/>
              </a:rPr>
              <a:t>Revalidación</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VE" sz="36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 lleva a cabo cuando existen cambios, por componentes críticos, instalaciones, piezas críticas del equipo, tamaño del lote y desviaciones del lote que no cumplen especificaciones. </a:t>
            </a:r>
          </a:p>
          <a:p>
            <a:pPr marL="0" marR="0" lvl="0" indent="0" algn="l" defTabSz="914400" rtl="0" eaLnBrk="0" fontAlgn="base" latinLnBrk="0" hangingPunct="0">
              <a:lnSpc>
                <a:spcPct val="100000"/>
              </a:lnSpc>
              <a:spcBef>
                <a:spcPct val="0"/>
              </a:spcBef>
              <a:spcAft>
                <a:spcPct val="0"/>
              </a:spcAft>
              <a:buClrTx/>
              <a:buSzTx/>
              <a:buFontTx/>
              <a:buNone/>
              <a:tabLst/>
            </a:pPr>
            <a:endParaRPr lang="es-ES" altLang="es-VE" sz="3600" dirty="0" bmk="">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VE" sz="3600" b="1" i="1" u="none" strike="noStrike" cap="none" normalizeH="0" baseline="0" dirty="0" bmk="">
                <a:ln>
                  <a:noFill/>
                </a:ln>
                <a:solidFill>
                  <a:srgbClr val="C00000"/>
                </a:solidFill>
                <a:effectLst/>
                <a:latin typeface="Arial" panose="020B0604020202020204" pitchFamily="34" charset="0"/>
                <a:ea typeface="Times New Roman" panose="02020603050405020304" pitchFamily="18" charset="0"/>
                <a:cs typeface="Arial" panose="020B0604020202020204" pitchFamily="34" charset="0"/>
              </a:rPr>
              <a:t>Revalidación periódica</a:t>
            </a:r>
            <a:endParaRPr lang="es-ES" altLang="es-VE" sz="3600" b="1" i="1" dirty="0" bmk="">
              <a:solidFill>
                <a:srgbClr val="C00000"/>
              </a:solidFill>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VE" sz="36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La periodicidad de esta revalidación estará determinada por la experiencia de cada proceso o sistema.         </a:t>
            </a:r>
            <a:endParaRPr kumimoji="0" lang="es-ES" altLang="es-VE" sz="3600" b="1" i="1" u="none" strike="noStrike" cap="none" normalizeH="0" baseline="0" dirty="0" bmk="">
              <a:ln>
                <a:noFill/>
              </a:ln>
              <a:solidFill>
                <a:srgbClr val="0033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altLang="es-VE" sz="3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altLang="es-VE" sz="3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7592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BA4F0346-C257-4CD0-A2D6-F6C372D799CF}"/>
              </a:ext>
            </a:extLst>
          </p:cNvPr>
          <p:cNvSpPr>
            <a:spLocks noChangeArrowheads="1"/>
          </p:cNvSpPr>
          <p:nvPr/>
        </p:nvSpPr>
        <p:spPr bwMode="auto">
          <a:xfrm>
            <a:off x="183481" y="585464"/>
            <a:ext cx="11825037" cy="4624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49121" tIns="152352" rIns="91440" bIns="38088"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VE" sz="3600" b="1" i="1" u="none" strike="noStrike" cap="none" normalizeH="0" baseline="0" dirty="0" bmk="">
                <a:ln>
                  <a:noFill/>
                </a:ln>
                <a:solidFill>
                  <a:srgbClr val="C00000"/>
                </a:solidFill>
                <a:effectLst/>
                <a:latin typeface="Arial" panose="020B0604020202020204" pitchFamily="34" charset="0"/>
                <a:cs typeface="Arial" panose="020B0604020202020204" pitchFamily="34" charset="0"/>
              </a:rPr>
              <a:t>Elementos básicos para organizar con éxito un programa de validación</a:t>
            </a:r>
          </a:p>
          <a:p>
            <a:pPr marL="342900" marR="0" lvl="0" indent="-342900" algn="l" defTabSz="914400" rtl="0" eaLnBrk="0" fontAlgn="base" latinLnBrk="0" hangingPunct="0">
              <a:lnSpc>
                <a:spcPct val="100000"/>
              </a:lnSpc>
              <a:spcBef>
                <a:spcPct val="0"/>
              </a:spcBef>
              <a:spcAft>
                <a:spcPct val="0"/>
              </a:spcAft>
              <a:buClr>
                <a:schemeClr val="accent2">
                  <a:lumMod val="50000"/>
                </a:schemeClr>
              </a:buClr>
              <a:buSzTx/>
              <a:buFont typeface="Wingdings" panose="05000000000000000000" pitchFamily="2" charset="2"/>
              <a:buChar char="ü"/>
              <a:tabLst/>
            </a:pPr>
            <a:r>
              <a:rPr kumimoji="0" lang="es-ES" altLang="es-VE" sz="3600" b="0" i="1" u="none" strike="noStrike" cap="none" normalizeH="0" baseline="0" dirty="0" bmk="">
                <a:ln>
                  <a:noFill/>
                </a:ln>
                <a:solidFill>
                  <a:srgbClr val="0070C0"/>
                </a:solidFill>
                <a:effectLst/>
                <a:latin typeface="Arial" panose="020B0604020202020204" pitchFamily="34" charset="0"/>
                <a:ea typeface="Times New Roman" panose="02020603050405020304" pitchFamily="18" charset="0"/>
                <a:cs typeface="Arial" panose="020B0604020202020204" pitchFamily="34" charset="0"/>
              </a:rPr>
              <a:t>Implicación de la Dirección</a:t>
            </a:r>
            <a:endParaRPr kumimoji="0" lang="es-VE" altLang="es-VE" sz="3600" b="0" i="0" u="none" strike="noStrike" cap="none" normalizeH="0" baseline="0" dirty="0" bmk="">
              <a:ln>
                <a:noFill/>
              </a:ln>
              <a:solidFill>
                <a:srgbClr val="0070C0"/>
              </a:solidFill>
              <a:effectLst/>
              <a:latin typeface="Arial" panose="020B0604020202020204" pitchFamily="34"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
                <a:schemeClr val="accent2">
                  <a:lumMod val="50000"/>
                </a:schemeClr>
              </a:buClr>
              <a:buSzTx/>
              <a:buFont typeface="Wingdings" panose="05000000000000000000" pitchFamily="2" charset="2"/>
              <a:buChar char="ü"/>
              <a:tabLst/>
            </a:pPr>
            <a:r>
              <a:rPr kumimoji="0" lang="es-ES" altLang="es-VE" sz="3600" b="0" i="1" u="none" strike="noStrike" cap="none" normalizeH="0" baseline="0" dirty="0" bmk="">
                <a:ln>
                  <a:noFill/>
                </a:ln>
                <a:solidFill>
                  <a:srgbClr val="0070C0"/>
                </a:solidFill>
                <a:effectLst/>
                <a:latin typeface="Arial" panose="020B0604020202020204" pitchFamily="34" charset="0"/>
                <a:ea typeface="Times New Roman" panose="02020603050405020304" pitchFamily="18" charset="0"/>
                <a:cs typeface="Arial" panose="020B0604020202020204" pitchFamily="34" charset="0"/>
              </a:rPr>
              <a:t>Creación de un Comité de Validación</a:t>
            </a:r>
            <a:endParaRPr kumimoji="0" lang="es-VE" altLang="es-VE" sz="3600" b="0" i="0" u="none" strike="noStrike" cap="none" normalizeH="0" baseline="0" dirty="0" bmk="">
              <a:ln>
                <a:noFill/>
              </a:ln>
              <a:solidFill>
                <a:srgbClr val="0070C0"/>
              </a:solidFill>
              <a:effectLst/>
              <a:latin typeface="Arial" panose="020B0604020202020204" pitchFamily="34" charset="0"/>
              <a:cs typeface="Arial" panose="020B0604020202020204" pitchFamily="34" charset="0"/>
            </a:endParaRPr>
          </a:p>
          <a:p>
            <a:pPr lvl="1" defTabSz="914400" eaLnBrk="0" fontAlgn="base" hangingPunct="0">
              <a:spcBef>
                <a:spcPct val="0"/>
              </a:spcBef>
              <a:spcAft>
                <a:spcPct val="0"/>
              </a:spcAft>
              <a:buClr>
                <a:schemeClr val="accent2">
                  <a:lumMod val="50000"/>
                </a:schemeClr>
              </a:buClr>
            </a:pPr>
            <a:r>
              <a:rPr kumimoji="0" lang="es-ES" altLang="es-VE" sz="36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Los miembros de este comité pueden ser: el Director de Calidad, la Dirección de Ingeniería, la Dirección de Planta y el Director de Producción.</a:t>
            </a:r>
            <a:endParaRPr kumimoji="0" lang="es-ES" altLang="es-VE" sz="3600" b="0" i="1" u="none" strike="noStrike" cap="none" normalizeH="0" baseline="0" dirty="0" bmk="">
              <a:ln>
                <a:noFill/>
              </a:ln>
              <a:solidFill>
                <a:srgbClr val="339966"/>
              </a:solidFill>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
                <a:schemeClr val="accent2">
                  <a:lumMod val="50000"/>
                </a:schemeClr>
              </a:buClr>
              <a:buSzTx/>
              <a:buFont typeface="Wingdings" panose="05000000000000000000" pitchFamily="2" charset="2"/>
              <a:buChar char="ü"/>
              <a:tabLst/>
            </a:pPr>
            <a:r>
              <a:rPr kumimoji="0" lang="es-ES" altLang="es-VE" sz="3600" b="0" i="1" u="none" strike="noStrike" cap="none" normalizeH="0" baseline="0" dirty="0" bmk="">
                <a:ln>
                  <a:noFill/>
                </a:ln>
                <a:solidFill>
                  <a:srgbClr val="0070C0"/>
                </a:solidFill>
                <a:effectLst/>
                <a:latin typeface="Arial" panose="020B0604020202020204" pitchFamily="34" charset="0"/>
                <a:ea typeface="Times New Roman" panose="02020603050405020304" pitchFamily="18" charset="0"/>
                <a:cs typeface="Arial" panose="020B0604020202020204" pitchFamily="34" charset="0"/>
              </a:rPr>
              <a:t>Formación de un Equipo de Trabajo Multidisciplinario</a:t>
            </a:r>
            <a:endParaRPr kumimoji="0" lang="es-VE" altLang="es-VE" sz="3600" b="0" i="0" u="none" strike="noStrike" cap="none" normalizeH="0" baseline="0" dirty="0">
              <a:ln>
                <a:noFill/>
              </a:ln>
              <a:solidFill>
                <a:srgbClr val="0070C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4806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FBD72ABC-33E3-4665-95C2-E7B34630E0C0}"/>
              </a:ext>
            </a:extLst>
          </p:cNvPr>
          <p:cNvGraphicFramePr>
            <a:graphicFrameLocks noGrp="1"/>
          </p:cNvGraphicFramePr>
          <p:nvPr>
            <p:extLst>
              <p:ext uri="{D42A27DB-BD31-4B8C-83A1-F6EECF244321}">
                <p14:modId xmlns:p14="http://schemas.microsoft.com/office/powerpoint/2010/main" val="1679931911"/>
              </p:ext>
            </p:extLst>
          </p:nvPr>
        </p:nvGraphicFramePr>
        <p:xfrm>
          <a:off x="952500" y="1671433"/>
          <a:ext cx="10287000" cy="4348368"/>
        </p:xfrm>
        <a:graphic>
          <a:graphicData uri="http://schemas.openxmlformats.org/drawingml/2006/table">
            <a:tbl>
              <a:tblPr firstRow="1" firstCol="1" bandRow="1" bandCol="1">
                <a:tableStyleId>{BC89EF96-8CEA-46FF-86C4-4CE0E7609802}</a:tableStyleId>
              </a:tblPr>
              <a:tblGrid>
                <a:gridCol w="2705100">
                  <a:extLst>
                    <a:ext uri="{9D8B030D-6E8A-4147-A177-3AD203B41FA5}">
                      <a16:colId xmlns:a16="http://schemas.microsoft.com/office/drawing/2014/main" val="3646527911"/>
                    </a:ext>
                  </a:extLst>
                </a:gridCol>
                <a:gridCol w="7581900">
                  <a:extLst>
                    <a:ext uri="{9D8B030D-6E8A-4147-A177-3AD203B41FA5}">
                      <a16:colId xmlns:a16="http://schemas.microsoft.com/office/drawing/2014/main" val="144437399"/>
                    </a:ext>
                  </a:extLst>
                </a:gridCol>
              </a:tblGrid>
              <a:tr h="691118">
                <a:tc>
                  <a:txBody>
                    <a:bodyPr/>
                    <a:lstStyle/>
                    <a:p>
                      <a:pPr algn="just">
                        <a:spcAft>
                          <a:spcPts val="600"/>
                        </a:spcAft>
                      </a:pPr>
                      <a:r>
                        <a:rPr lang="es-ES" sz="2000" b="0" dirty="0">
                          <a:effectLst/>
                          <a:latin typeface="Arial" panose="020B0604020202020204" pitchFamily="34" charset="0"/>
                          <a:cs typeface="Arial" panose="020B0604020202020204" pitchFamily="34" charset="0"/>
                        </a:rPr>
                        <a:t> </a:t>
                      </a:r>
                      <a:endParaRPr lang="es-VE" sz="2000" b="0" dirty="0">
                        <a:effectLst/>
                        <a:latin typeface="Arial" panose="020B0604020202020204" pitchFamily="34" charset="0"/>
                        <a:cs typeface="Arial" panose="020B0604020202020204" pitchFamily="34" charset="0"/>
                      </a:endParaRPr>
                    </a:p>
                    <a:p>
                      <a:pPr algn="just">
                        <a:spcAft>
                          <a:spcPts val="600"/>
                        </a:spcAft>
                      </a:pPr>
                      <a:r>
                        <a:rPr lang="es-ES" sz="2000" b="0" dirty="0">
                          <a:effectLst/>
                          <a:latin typeface="Arial" panose="020B0604020202020204" pitchFamily="34" charset="0"/>
                          <a:cs typeface="Arial" panose="020B0604020202020204" pitchFamily="34" charset="0"/>
                        </a:rPr>
                        <a:t>Ingeniería</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spcAft>
                          <a:spcPts val="600"/>
                        </a:spcAft>
                      </a:pPr>
                      <a:r>
                        <a:rPr lang="es-ES" sz="2000" b="0" dirty="0">
                          <a:effectLst/>
                          <a:latin typeface="Arial" panose="020B0604020202020204" pitchFamily="34" charset="0"/>
                          <a:cs typeface="Arial" panose="020B0604020202020204" pitchFamily="34" charset="0"/>
                        </a:rPr>
                        <a:t>Instalaciones, equipos y sistemas de soporte, mantenimiento y certificación de la planta</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35035987"/>
                  </a:ext>
                </a:extLst>
              </a:tr>
              <a:tr h="1093035">
                <a:tc>
                  <a:txBody>
                    <a:bodyPr/>
                    <a:lstStyle/>
                    <a:p>
                      <a:pPr algn="just">
                        <a:spcAft>
                          <a:spcPts val="600"/>
                        </a:spcAft>
                      </a:pPr>
                      <a:r>
                        <a:rPr lang="es-ES" sz="2000" b="0">
                          <a:effectLst/>
                          <a:latin typeface="Arial" panose="020B0604020202020204" pitchFamily="34" charset="0"/>
                          <a:cs typeface="Arial" panose="020B0604020202020204" pitchFamily="34" charset="0"/>
                        </a:rPr>
                        <a:t> </a:t>
                      </a:r>
                      <a:endParaRPr lang="es-VE" sz="2000" b="0">
                        <a:effectLst/>
                        <a:latin typeface="Arial" panose="020B0604020202020204" pitchFamily="34" charset="0"/>
                        <a:cs typeface="Arial" panose="020B0604020202020204" pitchFamily="34" charset="0"/>
                      </a:endParaRPr>
                    </a:p>
                    <a:p>
                      <a:pPr algn="just">
                        <a:spcAft>
                          <a:spcPts val="600"/>
                        </a:spcAft>
                      </a:pPr>
                      <a:r>
                        <a:rPr lang="es-ES" sz="2000" b="0">
                          <a:effectLst/>
                          <a:latin typeface="Arial" panose="020B0604020202020204" pitchFamily="34" charset="0"/>
                          <a:cs typeface="Arial" panose="020B0604020202020204" pitchFamily="34" charset="0"/>
                        </a:rPr>
                        <a:t>Desarrollo </a:t>
                      </a:r>
                      <a:endParaRPr lang="es-VE" sz="2000" b="0">
                        <a:effectLst/>
                        <a:latin typeface="Arial" panose="020B0604020202020204" pitchFamily="34" charset="0"/>
                        <a:cs typeface="Arial" panose="020B0604020202020204" pitchFamily="34" charset="0"/>
                      </a:endParaRPr>
                    </a:p>
                    <a:p>
                      <a:pPr algn="just">
                        <a:spcAft>
                          <a:spcPts val="600"/>
                        </a:spcAft>
                      </a:pPr>
                      <a:r>
                        <a:rPr lang="es-ES" sz="2000" b="0">
                          <a:effectLst/>
                          <a:latin typeface="Arial" panose="020B0604020202020204" pitchFamily="34" charset="0"/>
                          <a:cs typeface="Arial" panose="020B0604020202020204" pitchFamily="34" charset="0"/>
                        </a:rPr>
                        <a:t> </a:t>
                      </a:r>
                      <a:endParaRPr lang="es-VE" sz="2000" b="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spcAft>
                          <a:spcPts val="600"/>
                        </a:spcAft>
                      </a:pPr>
                      <a:r>
                        <a:rPr lang="es-ES" sz="2000" b="0" dirty="0">
                          <a:effectLst/>
                          <a:latin typeface="Arial" panose="020B0604020202020204" pitchFamily="34" charset="0"/>
                          <a:cs typeface="Arial" panose="020B0604020202020204" pitchFamily="34" charset="0"/>
                        </a:rPr>
                        <a:t>Diseño, optimización y calificación del proceso de fabricación.  </a:t>
                      </a:r>
                    </a:p>
                    <a:p>
                      <a:pPr algn="just">
                        <a:spcAft>
                          <a:spcPts val="600"/>
                        </a:spcAft>
                      </a:pPr>
                      <a:r>
                        <a:rPr lang="es-ES" sz="2000" b="0" dirty="0">
                          <a:effectLst/>
                          <a:latin typeface="Arial" panose="020B0604020202020204" pitchFamily="34" charset="0"/>
                          <a:cs typeface="Arial" panose="020B0604020202020204" pitchFamily="34" charset="0"/>
                        </a:rPr>
                        <a:t>Establecimiento de los límites y especificaciones </a:t>
                      </a:r>
                    </a:p>
                    <a:p>
                      <a:pPr algn="just">
                        <a:spcAft>
                          <a:spcPts val="600"/>
                        </a:spcAft>
                      </a:pPr>
                      <a:r>
                        <a:rPr lang="es-ES" sz="2000" b="0" dirty="0">
                          <a:effectLst/>
                          <a:latin typeface="Arial" panose="020B0604020202020204" pitchFamily="34" charset="0"/>
                          <a:cs typeface="Arial" panose="020B0604020202020204" pitchFamily="34" charset="0"/>
                        </a:rPr>
                        <a:t>Información sobre la fiabilidad del proceso</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39630588"/>
                  </a:ext>
                </a:extLst>
              </a:tr>
              <a:tr h="1471180">
                <a:tc>
                  <a:txBody>
                    <a:bodyPr/>
                    <a:lstStyle/>
                    <a:p>
                      <a:pPr marL="0" algn="just" defTabSz="914400" rtl="0" eaLnBrk="1" latinLnBrk="0" hangingPunct="1">
                        <a:spcAft>
                          <a:spcPts val="600"/>
                        </a:spcAft>
                      </a:pPr>
                      <a:r>
                        <a:rPr lang="es-ES" sz="2000" b="0" kern="1200" dirty="0">
                          <a:solidFill>
                            <a:schemeClr val="tx1"/>
                          </a:solidFill>
                          <a:effectLst/>
                          <a:latin typeface="Arial" panose="020B0604020202020204" pitchFamily="34" charset="0"/>
                          <a:ea typeface="+mn-ea"/>
                          <a:cs typeface="Arial" panose="020B0604020202020204" pitchFamily="34" charset="0"/>
                        </a:rPr>
                        <a:t> </a:t>
                      </a:r>
                      <a:endParaRPr lang="es-VE" sz="2000" b="0" kern="1200" dirty="0">
                        <a:solidFill>
                          <a:schemeClr val="tx1"/>
                        </a:solidFill>
                        <a:effectLst/>
                        <a:latin typeface="Arial" panose="020B0604020202020204" pitchFamily="34" charset="0"/>
                        <a:ea typeface="+mn-ea"/>
                        <a:cs typeface="Arial" panose="020B0604020202020204" pitchFamily="34" charset="0"/>
                      </a:endParaRPr>
                    </a:p>
                    <a:p>
                      <a:pPr marL="0" algn="just" defTabSz="914400" rtl="0" eaLnBrk="1" latinLnBrk="0" hangingPunct="1">
                        <a:spcAft>
                          <a:spcPts val="600"/>
                        </a:spcAft>
                      </a:pPr>
                      <a:r>
                        <a:rPr lang="es-ES" sz="2000" b="0" kern="1200" dirty="0">
                          <a:solidFill>
                            <a:schemeClr val="tx1"/>
                          </a:solidFill>
                          <a:effectLst/>
                          <a:latin typeface="Arial" panose="020B0604020202020204" pitchFamily="34" charset="0"/>
                          <a:ea typeface="+mn-ea"/>
                          <a:cs typeface="Arial" panose="020B0604020202020204" pitchFamily="34" charset="0"/>
                        </a:rPr>
                        <a:t> </a:t>
                      </a:r>
                      <a:endParaRPr lang="es-VE" sz="2000" b="0" kern="1200" dirty="0">
                        <a:solidFill>
                          <a:schemeClr val="tx1"/>
                        </a:solidFill>
                        <a:effectLst/>
                        <a:latin typeface="Arial" panose="020B0604020202020204" pitchFamily="34" charset="0"/>
                        <a:ea typeface="+mn-ea"/>
                        <a:cs typeface="Arial" panose="020B0604020202020204" pitchFamily="34" charset="0"/>
                      </a:endParaRPr>
                    </a:p>
                    <a:p>
                      <a:pPr marL="0" algn="just" defTabSz="914400" rtl="0" eaLnBrk="1" latinLnBrk="0" hangingPunct="1">
                        <a:spcAft>
                          <a:spcPts val="600"/>
                        </a:spcAft>
                      </a:pPr>
                      <a:r>
                        <a:rPr lang="es-ES" sz="2000" b="0" kern="1200" dirty="0">
                          <a:solidFill>
                            <a:schemeClr val="tx1"/>
                          </a:solidFill>
                          <a:effectLst/>
                          <a:latin typeface="Arial" panose="020B0604020202020204" pitchFamily="34" charset="0"/>
                          <a:ea typeface="+mn-ea"/>
                          <a:cs typeface="Arial" panose="020B0604020202020204" pitchFamily="34" charset="0"/>
                        </a:rPr>
                        <a:t>Producción</a:t>
                      </a:r>
                      <a:endParaRPr lang="es-VE" sz="2000" b="0" kern="1200" dirty="0">
                        <a:solidFill>
                          <a:schemeClr val="tx1"/>
                        </a:solidFill>
                        <a:effectLst/>
                        <a:latin typeface="Arial" panose="020B0604020202020204" pitchFamily="34" charset="0"/>
                        <a:ea typeface="+mn-ea"/>
                        <a:cs typeface="Arial" panose="020B0604020202020204" pitchFamily="34" charset="0"/>
                      </a:endParaRPr>
                    </a:p>
                    <a:p>
                      <a:pPr marL="0" algn="just" defTabSz="914400" rtl="0" eaLnBrk="1" latinLnBrk="0" hangingPunct="1">
                        <a:spcAft>
                          <a:spcPts val="600"/>
                        </a:spcAft>
                      </a:pPr>
                      <a:r>
                        <a:rPr lang="es-ES" sz="2000" b="0" kern="1200" dirty="0">
                          <a:solidFill>
                            <a:schemeClr val="tx1"/>
                          </a:solidFill>
                          <a:effectLst/>
                          <a:latin typeface="Arial" panose="020B0604020202020204" pitchFamily="34" charset="0"/>
                          <a:ea typeface="+mn-ea"/>
                          <a:cs typeface="Arial" panose="020B0604020202020204" pitchFamily="34" charset="0"/>
                        </a:rPr>
                        <a:t> </a:t>
                      </a:r>
                      <a:endParaRPr lang="es-VE" sz="20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oFill/>
                  </a:tcPr>
                </a:tc>
                <a:tc>
                  <a:txBody>
                    <a:bodyPr/>
                    <a:lstStyle/>
                    <a:p>
                      <a:pPr marL="0" algn="just" defTabSz="914400" rtl="0" eaLnBrk="1" latinLnBrk="0" hangingPunct="1">
                        <a:spcAft>
                          <a:spcPts val="600"/>
                        </a:spcAft>
                      </a:pPr>
                      <a:r>
                        <a:rPr lang="es-ES" sz="2000" b="0" kern="1200" dirty="0">
                          <a:solidFill>
                            <a:schemeClr val="tx1"/>
                          </a:solidFill>
                          <a:effectLst/>
                          <a:latin typeface="Arial" panose="020B0604020202020204" pitchFamily="34" charset="0"/>
                          <a:ea typeface="+mn-ea"/>
                          <a:cs typeface="Arial" panose="020B0604020202020204" pitchFamily="34" charset="0"/>
                        </a:rPr>
                        <a:t>Funcionamiento y mantenimiento de la Planta, instalaciones, equipos y sistemas de soporte.  </a:t>
                      </a:r>
                    </a:p>
                    <a:p>
                      <a:pPr marL="0" algn="just" defTabSz="914400" rtl="0" eaLnBrk="1" latinLnBrk="0" hangingPunct="1">
                        <a:spcAft>
                          <a:spcPts val="600"/>
                        </a:spcAft>
                      </a:pPr>
                      <a:r>
                        <a:rPr lang="es-ES" sz="2000" b="0" kern="1200" dirty="0">
                          <a:solidFill>
                            <a:schemeClr val="tx1"/>
                          </a:solidFill>
                          <a:effectLst/>
                          <a:latin typeface="Arial" panose="020B0604020202020204" pitchFamily="34" charset="0"/>
                          <a:ea typeface="+mn-ea"/>
                          <a:cs typeface="Arial" panose="020B0604020202020204" pitchFamily="34" charset="0"/>
                        </a:rPr>
                        <a:t>Cumplimiento que los procesos de fabricación estén dentro de los límites diseñados y/o requerimientos </a:t>
                      </a:r>
                      <a:endParaRPr lang="es-VE" sz="20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oFill/>
                  </a:tcPr>
                </a:tc>
                <a:extLst>
                  <a:ext uri="{0D108BD9-81ED-4DB2-BD59-A6C34878D82A}">
                    <a16:rowId xmlns:a16="http://schemas.microsoft.com/office/drawing/2014/main" val="1384300448"/>
                  </a:ext>
                </a:extLst>
              </a:tr>
              <a:tr h="1093035">
                <a:tc>
                  <a:txBody>
                    <a:bodyPr/>
                    <a:lstStyle/>
                    <a:p>
                      <a:pPr algn="just">
                        <a:spcAft>
                          <a:spcPts val="600"/>
                        </a:spcAft>
                      </a:pPr>
                      <a:r>
                        <a:rPr lang="es-ES" sz="2000" b="0" dirty="0">
                          <a:effectLst/>
                          <a:latin typeface="Arial" panose="020B0604020202020204" pitchFamily="34" charset="0"/>
                          <a:cs typeface="Arial" panose="020B0604020202020204" pitchFamily="34" charset="0"/>
                        </a:rPr>
                        <a:t> </a:t>
                      </a:r>
                      <a:endParaRPr lang="es-VE" sz="2000" b="0" dirty="0">
                        <a:effectLst/>
                        <a:latin typeface="Arial" panose="020B0604020202020204" pitchFamily="34" charset="0"/>
                        <a:cs typeface="Arial" panose="020B0604020202020204" pitchFamily="34" charset="0"/>
                      </a:endParaRPr>
                    </a:p>
                    <a:p>
                      <a:pPr algn="just">
                        <a:spcAft>
                          <a:spcPts val="600"/>
                        </a:spcAft>
                      </a:pPr>
                      <a:r>
                        <a:rPr lang="es-ES" sz="2000" b="0" dirty="0">
                          <a:effectLst/>
                          <a:latin typeface="Arial" panose="020B0604020202020204" pitchFamily="34" charset="0"/>
                          <a:cs typeface="Arial" panose="020B0604020202020204" pitchFamily="34" charset="0"/>
                        </a:rPr>
                        <a:t>Garantía de calidad</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spcAft>
                          <a:spcPts val="600"/>
                        </a:spcAft>
                      </a:pPr>
                      <a:r>
                        <a:rPr lang="es-ES" sz="2000" b="0" dirty="0">
                          <a:effectLst/>
                          <a:latin typeface="Arial" panose="020B0604020202020204" pitchFamily="34" charset="0"/>
                          <a:cs typeface="Arial" panose="020B0604020202020204" pitchFamily="34" charset="0"/>
                        </a:rPr>
                        <a:t>Aprobación de los protocolos de validación. </a:t>
                      </a:r>
                    </a:p>
                    <a:p>
                      <a:pPr algn="just">
                        <a:spcAft>
                          <a:spcPts val="600"/>
                        </a:spcAft>
                      </a:pPr>
                      <a:r>
                        <a:rPr lang="es-ES" sz="2000" b="0" dirty="0">
                          <a:effectLst/>
                          <a:latin typeface="Arial" panose="020B0604020202020204" pitchFamily="34" charset="0"/>
                          <a:cs typeface="Arial" panose="020B0604020202020204" pitchFamily="34" charset="0"/>
                        </a:rPr>
                        <a:t>Auditar los resultados del proceso de validación</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72030566"/>
                  </a:ext>
                </a:extLst>
              </a:tr>
            </a:tbl>
          </a:graphicData>
        </a:graphic>
      </p:graphicFrame>
      <p:sp>
        <p:nvSpPr>
          <p:cNvPr id="4" name="Rectángulo 3">
            <a:extLst>
              <a:ext uri="{FF2B5EF4-FFF2-40B4-BE49-F238E27FC236}">
                <a16:creationId xmlns:a16="http://schemas.microsoft.com/office/drawing/2014/main" id="{587923CF-C705-4713-8FC0-5DA5AF2CC636}"/>
              </a:ext>
            </a:extLst>
          </p:cNvPr>
          <p:cNvSpPr/>
          <p:nvPr/>
        </p:nvSpPr>
        <p:spPr>
          <a:xfrm>
            <a:off x="1210458" y="232265"/>
            <a:ext cx="9552792" cy="1077218"/>
          </a:xfrm>
          <a:prstGeom prst="rect">
            <a:avLst/>
          </a:prstGeom>
        </p:spPr>
        <p:txBody>
          <a:bodyPr wrap="square">
            <a:spAutoFit/>
          </a:bodyPr>
          <a:lstStyle/>
          <a:p>
            <a:pPr lvl="0" algn="ctr" defTabSz="914400" eaLnBrk="0" fontAlgn="base" hangingPunct="0">
              <a:spcBef>
                <a:spcPct val="0"/>
              </a:spcBef>
              <a:spcAft>
                <a:spcPct val="0"/>
              </a:spcAft>
            </a:pPr>
            <a:r>
              <a:rPr lang="es-ES" altLang="es-VE" sz="3200" b="1" dirty="0">
                <a:solidFill>
                  <a:srgbClr val="C00000"/>
                </a:solidFill>
                <a:latin typeface="Arial" panose="020B0604020202020204" pitchFamily="34" charset="0"/>
                <a:ea typeface="Times New Roman" panose="02020603050405020304" pitchFamily="18" charset="0"/>
              </a:rPr>
              <a:t>Responsabilidades específicas de cada departamento en el proceso de validación</a:t>
            </a:r>
            <a:endParaRPr lang="es-VE" altLang="es-VE" sz="3200" dirty="0">
              <a:solidFill>
                <a:srgbClr val="C00000"/>
              </a:solidFill>
              <a:latin typeface="Arial" panose="020B0604020202020204" pitchFamily="34" charset="0"/>
            </a:endParaRPr>
          </a:p>
        </p:txBody>
      </p:sp>
    </p:spTree>
    <p:extLst>
      <p:ext uri="{BB962C8B-B14F-4D97-AF65-F5344CB8AC3E}">
        <p14:creationId xmlns:p14="http://schemas.microsoft.com/office/powerpoint/2010/main" val="1603569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8FFDCD-12F8-415A-A572-086A17AB30BB}"/>
              </a:ext>
            </a:extLst>
          </p:cNvPr>
          <p:cNvSpPr>
            <a:spLocks noChangeArrowheads="1"/>
          </p:cNvSpPr>
          <p:nvPr/>
        </p:nvSpPr>
        <p:spPr bwMode="auto">
          <a:xfrm>
            <a:off x="2228850" y="2023996"/>
            <a:ext cx="9399671" cy="3762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49121" tIns="152352" rIns="91440" bIns="38088"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
                <a:schemeClr val="accent2">
                  <a:lumMod val="75000"/>
                </a:schemeClr>
              </a:buClr>
              <a:buSzTx/>
              <a:buFont typeface="Wingdings" panose="05000000000000000000" pitchFamily="2" charset="2"/>
              <a:buChar char="ü"/>
              <a:tabLst/>
            </a:pPr>
            <a:r>
              <a:rPr kumimoji="0" lang="es-ES" altLang="es-VE" sz="3600" b="0" i="1" u="none" strike="noStrike" cap="none" normalizeH="0" baseline="0" dirty="0" bmk="">
                <a:ln>
                  <a:noFill/>
                </a:ln>
                <a:solidFill>
                  <a:schemeClr val="bg2">
                    <a:lumMod val="25000"/>
                  </a:schemeClr>
                </a:solidFill>
                <a:effectLst/>
                <a:latin typeface="Arial" panose="020B0604020202020204" pitchFamily="34" charset="0"/>
                <a:ea typeface="Times New Roman" panose="02020603050405020304" pitchFamily="18" charset="0"/>
                <a:cs typeface="Arial" panose="020B0604020202020204" pitchFamily="34" charset="0"/>
              </a:rPr>
              <a:t>Plan Maestro de Validación</a:t>
            </a:r>
            <a:endParaRPr kumimoji="0" lang="es-VE" altLang="es-VE" sz="3600" b="0" i="0" u="none" strike="noStrike" cap="none" normalizeH="0" baseline="0" dirty="0" bmk="">
              <a:ln>
                <a:noFill/>
              </a:ln>
              <a:solidFill>
                <a:schemeClr val="bg2">
                  <a:lumMod val="25000"/>
                </a:schemeClr>
              </a:solidFill>
              <a:effectLst/>
              <a:latin typeface="Arial" panose="020B0604020202020204" pitchFamily="34"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
                <a:schemeClr val="accent2">
                  <a:lumMod val="75000"/>
                </a:schemeClr>
              </a:buClr>
              <a:buSzTx/>
              <a:buFont typeface="Wingdings" panose="05000000000000000000" pitchFamily="2" charset="2"/>
              <a:buChar char="ü"/>
              <a:tabLst/>
            </a:pPr>
            <a:r>
              <a:rPr kumimoji="0" lang="es-ES" altLang="es-VE" sz="3600" b="0" i="1" u="none" strike="noStrike" cap="none" normalizeH="0" baseline="0" dirty="0" bmk="">
                <a:ln>
                  <a:noFill/>
                </a:ln>
                <a:solidFill>
                  <a:schemeClr val="bg2">
                    <a:lumMod val="25000"/>
                  </a:schemeClr>
                </a:solidFill>
                <a:effectLst/>
                <a:latin typeface="Arial" panose="020B0604020202020204" pitchFamily="34" charset="0"/>
                <a:ea typeface="Times New Roman" panose="02020603050405020304" pitchFamily="18" charset="0"/>
                <a:cs typeface="Arial" panose="020B0604020202020204" pitchFamily="34" charset="0"/>
              </a:rPr>
              <a:t>Calificación del Diseño (DQ)</a:t>
            </a:r>
          </a:p>
          <a:p>
            <a:pPr marL="285750" lvl="0" indent="-285750" defTabSz="914400" eaLnBrk="0" fontAlgn="base" hangingPunct="0">
              <a:spcBef>
                <a:spcPct val="0"/>
              </a:spcBef>
              <a:spcAft>
                <a:spcPct val="0"/>
              </a:spcAft>
              <a:buClr>
                <a:schemeClr val="accent2">
                  <a:lumMod val="75000"/>
                </a:schemeClr>
              </a:buClr>
              <a:buFont typeface="Wingdings" panose="05000000000000000000" pitchFamily="2" charset="2"/>
              <a:buChar char="ü"/>
            </a:pPr>
            <a:r>
              <a:rPr lang="es-ES" altLang="es-VE" sz="3600" i="1" dirty="0" bmk="">
                <a:solidFill>
                  <a:schemeClr val="bg2">
                    <a:lumMod val="25000"/>
                  </a:schemeClr>
                </a:solidFill>
                <a:latin typeface="Arial" panose="020B0604020202020204" pitchFamily="34" charset="0"/>
                <a:ea typeface="Times New Roman" panose="02020603050405020304" pitchFamily="18" charset="0"/>
                <a:cs typeface="Arial" panose="020B0604020202020204" pitchFamily="34" charset="0"/>
              </a:rPr>
              <a:t>Calificación de la Instalación (IQ)</a:t>
            </a:r>
            <a:endParaRPr lang="es-VE" altLang="es-VE" sz="3600" dirty="0" bmk="">
              <a:solidFill>
                <a:schemeClr val="bg2">
                  <a:lumMod val="25000"/>
                </a:schemeClr>
              </a:solidFill>
              <a:latin typeface="Arial" panose="020B0604020202020204" pitchFamily="34" charset="0"/>
              <a:cs typeface="Arial" panose="020B0604020202020204" pitchFamily="34" charset="0"/>
            </a:endParaRPr>
          </a:p>
          <a:p>
            <a:pPr marL="285750" lvl="0" indent="-285750" defTabSz="914400" eaLnBrk="0" fontAlgn="base" hangingPunct="0">
              <a:spcBef>
                <a:spcPct val="0"/>
              </a:spcBef>
              <a:spcAft>
                <a:spcPct val="0"/>
              </a:spcAft>
              <a:buClr>
                <a:schemeClr val="accent2">
                  <a:lumMod val="75000"/>
                </a:schemeClr>
              </a:buClr>
              <a:buFont typeface="Wingdings" panose="05000000000000000000" pitchFamily="2" charset="2"/>
              <a:buChar char="ü"/>
            </a:pPr>
            <a:r>
              <a:rPr lang="es-ES" altLang="es-VE" sz="3600" i="1" dirty="0" bmk="">
                <a:solidFill>
                  <a:schemeClr val="bg2">
                    <a:lumMod val="25000"/>
                  </a:schemeClr>
                </a:solidFill>
                <a:latin typeface="Arial" panose="020B0604020202020204" pitchFamily="34" charset="0"/>
                <a:ea typeface="Times New Roman" panose="02020603050405020304" pitchFamily="18" charset="0"/>
                <a:cs typeface="Arial" panose="020B0604020202020204" pitchFamily="34" charset="0"/>
              </a:rPr>
              <a:t>Calificación Operacional (OQ)</a:t>
            </a:r>
            <a:endParaRPr lang="es-VE" altLang="es-VE" sz="3600" dirty="0" bmk="">
              <a:solidFill>
                <a:schemeClr val="bg2">
                  <a:lumMod val="25000"/>
                </a:schemeClr>
              </a:solidFill>
              <a:latin typeface="Arial" panose="020B0604020202020204" pitchFamily="34" charset="0"/>
              <a:cs typeface="Arial" panose="020B0604020202020204" pitchFamily="34" charset="0"/>
            </a:endParaRPr>
          </a:p>
          <a:p>
            <a:pPr marL="285750" lvl="0" indent="-285750" defTabSz="914400" eaLnBrk="0" fontAlgn="base" hangingPunct="0">
              <a:spcBef>
                <a:spcPct val="0"/>
              </a:spcBef>
              <a:spcAft>
                <a:spcPct val="0"/>
              </a:spcAft>
              <a:buClr>
                <a:schemeClr val="accent2">
                  <a:lumMod val="75000"/>
                </a:schemeClr>
              </a:buClr>
              <a:buFont typeface="Wingdings" panose="05000000000000000000" pitchFamily="2" charset="2"/>
              <a:buChar char="ü"/>
            </a:pPr>
            <a:r>
              <a:rPr lang="es-ES" altLang="es-VE" sz="3600" i="1" dirty="0" bmk="">
                <a:solidFill>
                  <a:schemeClr val="bg2">
                    <a:lumMod val="25000"/>
                  </a:schemeClr>
                </a:solidFill>
                <a:latin typeface="Arial" panose="020B0604020202020204" pitchFamily="34" charset="0"/>
                <a:ea typeface="Times New Roman" panose="02020603050405020304" pitchFamily="18" charset="0"/>
                <a:cs typeface="Arial" panose="020B0604020202020204" pitchFamily="34" charset="0"/>
              </a:rPr>
              <a:t>Calificación del Funcionamiento (PQ)</a:t>
            </a:r>
            <a:endParaRPr lang="es-VE" altLang="es-VE" sz="3600" dirty="0">
              <a:solidFill>
                <a:schemeClr val="bg2">
                  <a:lumMod val="25000"/>
                </a:schemeClr>
              </a:solidFill>
              <a:latin typeface="Arial" panose="020B0604020202020204" pitchFamily="34"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
                <a:schemeClr val="accent2">
                  <a:lumMod val="75000"/>
                </a:schemeClr>
              </a:buClr>
              <a:buSzTx/>
              <a:buFont typeface="Wingdings" panose="05000000000000000000" pitchFamily="2" charset="2"/>
              <a:buChar char="ü"/>
              <a:tabLst/>
            </a:pPr>
            <a:endParaRPr kumimoji="0" lang="es-VE" altLang="es-VE" sz="3600" b="0" i="0" u="none" strike="noStrike" cap="none" normalizeH="0" baseline="0" dirty="0" bmk="">
              <a:ln>
                <a:noFill/>
              </a:ln>
              <a:solidFill>
                <a:schemeClr val="bg2">
                  <a:lumMod val="25000"/>
                </a:schemeClr>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
                <a:schemeClr val="accent2">
                  <a:lumMod val="75000"/>
                </a:schemeClr>
              </a:buClr>
              <a:buSzTx/>
              <a:buFontTx/>
              <a:buNone/>
              <a:tabLst/>
            </a:pPr>
            <a:endParaRPr kumimoji="0" lang="es-VE" altLang="es-VE"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D4E115B2-6180-4772-A04A-B1B7AC72A297}"/>
              </a:ext>
            </a:extLst>
          </p:cNvPr>
          <p:cNvSpPr/>
          <p:nvPr/>
        </p:nvSpPr>
        <p:spPr>
          <a:xfrm>
            <a:off x="1158988" y="779108"/>
            <a:ext cx="10469533" cy="584775"/>
          </a:xfrm>
          <a:prstGeom prst="rect">
            <a:avLst/>
          </a:prstGeom>
        </p:spPr>
        <p:txBody>
          <a:bodyPr wrap="none">
            <a:spAutoFit/>
          </a:bodyPr>
          <a:lstStyle/>
          <a:p>
            <a:pPr lvl="0" defTabSz="914400" eaLnBrk="0" fontAlgn="base" hangingPunct="0">
              <a:spcBef>
                <a:spcPct val="0"/>
              </a:spcBef>
              <a:spcAft>
                <a:spcPct val="0"/>
              </a:spcAft>
            </a:pPr>
            <a:r>
              <a:rPr lang="es-ES" altLang="es-VE" sz="3200" b="1" i="1" dirty="0">
                <a:solidFill>
                  <a:srgbClr val="0070C0"/>
                </a:solidFill>
                <a:latin typeface="Arial" panose="020B0604020202020204" pitchFamily="34" charset="0"/>
                <a:cs typeface="Arial" panose="020B0604020202020204" pitchFamily="34" charset="0"/>
              </a:rPr>
              <a:t>E</a:t>
            </a:r>
            <a:r>
              <a:rPr lang="es-ES" altLang="es-VE" sz="3200" b="1" i="1" dirty="0" bmk="">
                <a:solidFill>
                  <a:srgbClr val="0070C0"/>
                </a:solidFill>
                <a:latin typeface="Arial" panose="020B0604020202020204" pitchFamily="34" charset="0"/>
                <a:cs typeface="Arial" panose="020B0604020202020204" pitchFamily="34" charset="0"/>
              </a:rPr>
              <a:t>tapas en la validación de un producto o un proceso</a:t>
            </a:r>
          </a:p>
        </p:txBody>
      </p:sp>
    </p:spTree>
    <p:extLst>
      <p:ext uri="{BB962C8B-B14F-4D97-AF65-F5344CB8AC3E}">
        <p14:creationId xmlns:p14="http://schemas.microsoft.com/office/powerpoint/2010/main" val="1463998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a 7">
            <a:extLst>
              <a:ext uri="{FF2B5EF4-FFF2-40B4-BE49-F238E27FC236}">
                <a16:creationId xmlns:a16="http://schemas.microsoft.com/office/drawing/2014/main" id="{584D5788-35DF-43AA-89A3-6ADB4E9B6F57}"/>
              </a:ext>
            </a:extLst>
          </p:cNvPr>
          <p:cNvGraphicFramePr>
            <a:graphicFrameLocks noGrp="1"/>
          </p:cNvGraphicFramePr>
          <p:nvPr>
            <p:extLst>
              <p:ext uri="{D42A27DB-BD31-4B8C-83A1-F6EECF244321}">
                <p14:modId xmlns:p14="http://schemas.microsoft.com/office/powerpoint/2010/main" val="924671576"/>
              </p:ext>
            </p:extLst>
          </p:nvPr>
        </p:nvGraphicFramePr>
        <p:xfrm>
          <a:off x="2838450" y="1121901"/>
          <a:ext cx="5467350" cy="5021868"/>
        </p:xfrm>
        <a:graphic>
          <a:graphicData uri="http://schemas.openxmlformats.org/drawingml/2006/table">
            <a:tbl>
              <a:tblPr firstRow="1" firstCol="1" bandRow="1" bandCol="1">
                <a:tableStyleId>{69012ECD-51FC-41F1-AA8D-1B2483CD663E}</a:tableStyleId>
              </a:tblPr>
              <a:tblGrid>
                <a:gridCol w="5467350">
                  <a:extLst>
                    <a:ext uri="{9D8B030D-6E8A-4147-A177-3AD203B41FA5}">
                      <a16:colId xmlns:a16="http://schemas.microsoft.com/office/drawing/2014/main" val="3522548261"/>
                    </a:ext>
                  </a:extLst>
                </a:gridCol>
              </a:tblGrid>
              <a:tr h="806925">
                <a:tc>
                  <a:txBody>
                    <a:bodyPr/>
                    <a:lstStyle/>
                    <a:p>
                      <a:pPr algn="ctr">
                        <a:lnSpc>
                          <a:spcPct val="200000"/>
                        </a:lnSpc>
                        <a:spcAft>
                          <a:spcPts val="0"/>
                        </a:spcAft>
                      </a:pPr>
                      <a:r>
                        <a:rPr lang="es-ES" sz="1800" dirty="0">
                          <a:effectLst/>
                          <a:latin typeface="Arial" panose="020B0604020202020204" pitchFamily="34" charset="0"/>
                          <a:cs typeface="Arial" panose="020B0604020202020204" pitchFamily="34" charset="0"/>
                        </a:rPr>
                        <a:t>Calificación del diseño (DQ)</a:t>
                      </a:r>
                      <a:endParaRPr lang="es-VE"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01389563"/>
                  </a:ext>
                </a:extLst>
              </a:tr>
              <a:tr h="372755">
                <a:tc>
                  <a:txBody>
                    <a:bodyPr/>
                    <a:lstStyle/>
                    <a:p>
                      <a:pPr algn="ctr">
                        <a:lnSpc>
                          <a:spcPct val="200000"/>
                        </a:lnSpc>
                        <a:spcAft>
                          <a:spcPts val="0"/>
                        </a:spcAft>
                      </a:pPr>
                      <a:r>
                        <a:rPr lang="es-ES" sz="2000" b="0" dirty="0">
                          <a:effectLst/>
                          <a:latin typeface="Arial" panose="020B0604020202020204" pitchFamily="34" charset="0"/>
                          <a:cs typeface="Arial" panose="020B0604020202020204" pitchFamily="34" charset="0"/>
                        </a:rPr>
                        <a:t>Protocolo</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21861937"/>
                  </a:ext>
                </a:extLst>
              </a:tr>
              <a:tr h="372755">
                <a:tc>
                  <a:txBody>
                    <a:bodyPr/>
                    <a:lstStyle/>
                    <a:p>
                      <a:pPr algn="ctr">
                        <a:lnSpc>
                          <a:spcPct val="200000"/>
                        </a:lnSpc>
                        <a:spcAft>
                          <a:spcPts val="0"/>
                        </a:spcAft>
                      </a:pPr>
                      <a:r>
                        <a:rPr lang="es-ES" sz="2000" b="0" dirty="0">
                          <a:effectLst/>
                          <a:latin typeface="Arial" panose="020B0604020202020204" pitchFamily="34" charset="0"/>
                          <a:cs typeface="Arial" panose="020B0604020202020204" pitchFamily="34" charset="0"/>
                        </a:rPr>
                        <a:t>Revisión del diseño</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96308828"/>
                  </a:ext>
                </a:extLst>
              </a:tr>
              <a:tr h="372755">
                <a:tc>
                  <a:txBody>
                    <a:bodyPr/>
                    <a:lstStyle/>
                    <a:p>
                      <a:pPr algn="ctr">
                        <a:lnSpc>
                          <a:spcPct val="200000"/>
                        </a:lnSpc>
                        <a:spcAft>
                          <a:spcPts val="0"/>
                        </a:spcAft>
                      </a:pPr>
                      <a:r>
                        <a:rPr lang="es-ES" sz="2000" b="0" dirty="0">
                          <a:effectLst/>
                          <a:latin typeface="Arial" panose="020B0604020202020204" pitchFamily="34" charset="0"/>
                          <a:cs typeface="Arial" panose="020B0604020202020204" pitchFamily="34" charset="0"/>
                        </a:rPr>
                        <a:t>Descripción del sistema y equipos</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588386629"/>
                  </a:ext>
                </a:extLst>
              </a:tr>
              <a:tr h="806925">
                <a:tc>
                  <a:txBody>
                    <a:bodyPr/>
                    <a:lstStyle/>
                    <a:p>
                      <a:pPr algn="ctr">
                        <a:lnSpc>
                          <a:spcPct val="200000"/>
                        </a:lnSpc>
                        <a:spcAft>
                          <a:spcPts val="0"/>
                        </a:spcAft>
                      </a:pPr>
                      <a:r>
                        <a:rPr lang="es-ES" sz="2000" b="0" dirty="0">
                          <a:effectLst/>
                          <a:latin typeface="Arial" panose="020B0604020202020204" pitchFamily="34" charset="0"/>
                          <a:cs typeface="Arial" panose="020B0604020202020204" pitchFamily="34" charset="0"/>
                        </a:rPr>
                        <a:t>Consideraciones generales sobre el modo de operar</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67938797"/>
                  </a:ext>
                </a:extLst>
              </a:tr>
              <a:tr h="372755">
                <a:tc>
                  <a:txBody>
                    <a:bodyPr/>
                    <a:lstStyle/>
                    <a:p>
                      <a:pPr algn="ctr">
                        <a:lnSpc>
                          <a:spcPct val="200000"/>
                        </a:lnSpc>
                        <a:spcAft>
                          <a:spcPts val="0"/>
                        </a:spcAft>
                      </a:pPr>
                      <a:r>
                        <a:rPr lang="es-ES" sz="2000" b="0" dirty="0">
                          <a:effectLst/>
                          <a:latin typeface="Arial" panose="020B0604020202020204" pitchFamily="34" charset="0"/>
                          <a:cs typeface="Arial" panose="020B0604020202020204" pitchFamily="34" charset="0"/>
                        </a:rPr>
                        <a:t>Requerimientos del proceso</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76511724"/>
                  </a:ext>
                </a:extLst>
              </a:tr>
              <a:tr h="372755">
                <a:tc>
                  <a:txBody>
                    <a:bodyPr/>
                    <a:lstStyle/>
                    <a:p>
                      <a:pPr algn="ctr">
                        <a:lnSpc>
                          <a:spcPct val="200000"/>
                        </a:lnSpc>
                        <a:spcAft>
                          <a:spcPts val="0"/>
                        </a:spcAft>
                      </a:pPr>
                      <a:r>
                        <a:rPr lang="es-ES" sz="2000" b="0" dirty="0">
                          <a:effectLst/>
                          <a:latin typeface="Arial" panose="020B0604020202020204" pitchFamily="34" charset="0"/>
                          <a:cs typeface="Arial" panose="020B0604020202020204" pitchFamily="34" charset="0"/>
                        </a:rPr>
                        <a:t>Especificaciones</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430421692"/>
                  </a:ext>
                </a:extLst>
              </a:tr>
              <a:tr h="372755">
                <a:tc>
                  <a:txBody>
                    <a:bodyPr/>
                    <a:lstStyle/>
                    <a:p>
                      <a:pPr algn="ctr">
                        <a:lnSpc>
                          <a:spcPct val="200000"/>
                        </a:lnSpc>
                        <a:spcAft>
                          <a:spcPts val="0"/>
                        </a:spcAft>
                      </a:pPr>
                      <a:r>
                        <a:rPr lang="es-ES" sz="2000" b="0" dirty="0">
                          <a:effectLst/>
                          <a:latin typeface="Arial" panose="020B0604020202020204" pitchFamily="34" charset="0"/>
                          <a:cs typeface="Arial" panose="020B0604020202020204" pitchFamily="34" charset="0"/>
                        </a:rPr>
                        <a:t>Informe de calificación del diseño</a:t>
                      </a:r>
                      <a:endParaRPr lang="es-VE"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34907690"/>
                  </a:ext>
                </a:extLst>
              </a:tr>
            </a:tbl>
          </a:graphicData>
        </a:graphic>
      </p:graphicFrame>
      <p:sp>
        <p:nvSpPr>
          <p:cNvPr id="9" name="Rectangle 2">
            <a:extLst>
              <a:ext uri="{FF2B5EF4-FFF2-40B4-BE49-F238E27FC236}">
                <a16:creationId xmlns:a16="http://schemas.microsoft.com/office/drawing/2014/main" id="{26CC0678-3CA7-48AC-BA11-360A4799F824}"/>
              </a:ext>
            </a:extLst>
          </p:cNvPr>
          <p:cNvSpPr>
            <a:spLocks noChangeArrowheads="1"/>
          </p:cNvSpPr>
          <p:nvPr/>
        </p:nvSpPr>
        <p:spPr bwMode="auto">
          <a:xfrm>
            <a:off x="1714500" y="396165"/>
            <a:ext cx="94488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VE" sz="2800" b="0" i="1" u="none" strike="noStrike" cap="none" normalizeH="0" baseline="0" dirty="0">
                <a:ln>
                  <a:noFill/>
                </a:ln>
                <a:solidFill>
                  <a:srgbClr val="0070C0"/>
                </a:solidFill>
                <a:effectLst/>
                <a:latin typeface="Arial" panose="020B0604020202020204" pitchFamily="34" charset="0"/>
                <a:ea typeface="Times New Roman" panose="02020603050405020304" pitchFamily="18" charset="0"/>
                <a:cs typeface="Arial" panose="020B0604020202020204" pitchFamily="34" charset="0"/>
              </a:rPr>
              <a:t>Documentación  básica en cada una de las fases</a:t>
            </a:r>
            <a:endParaRPr kumimoji="0" lang="es-VE" altLang="es-VE" sz="2800" b="0" i="0" u="none" strike="noStrike" cap="none" normalizeH="0" baseline="0" dirty="0">
              <a:ln>
                <a:noFill/>
              </a:ln>
              <a:solidFill>
                <a:srgbClr val="0070C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altLang="es-VE" sz="2800" b="0" i="0" u="none" strike="noStrike" cap="none" normalizeH="0" baseline="0" dirty="0">
              <a:ln>
                <a:noFill/>
              </a:ln>
              <a:solidFill>
                <a:srgbClr val="0070C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5882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125C59C3-6049-47C7-A2AE-9314CF5E5D6C}"/>
              </a:ext>
            </a:extLst>
          </p:cNvPr>
          <p:cNvGraphicFramePr>
            <a:graphicFrameLocks noGrp="1"/>
          </p:cNvGraphicFramePr>
          <p:nvPr>
            <p:extLst>
              <p:ext uri="{D42A27DB-BD31-4B8C-83A1-F6EECF244321}">
                <p14:modId xmlns:p14="http://schemas.microsoft.com/office/powerpoint/2010/main" val="3089827845"/>
              </p:ext>
            </p:extLst>
          </p:nvPr>
        </p:nvGraphicFramePr>
        <p:xfrm>
          <a:off x="1400175" y="393954"/>
          <a:ext cx="9391650" cy="5616522"/>
        </p:xfrm>
        <a:graphic>
          <a:graphicData uri="http://schemas.openxmlformats.org/drawingml/2006/table">
            <a:tbl>
              <a:tblPr firstRow="1" firstCol="1" bandRow="1" bandCol="1">
                <a:tableStyleId>{69012ECD-51FC-41F1-AA8D-1B2483CD663E}</a:tableStyleId>
              </a:tblPr>
              <a:tblGrid>
                <a:gridCol w="9391650">
                  <a:extLst>
                    <a:ext uri="{9D8B030D-6E8A-4147-A177-3AD203B41FA5}">
                      <a16:colId xmlns:a16="http://schemas.microsoft.com/office/drawing/2014/main" val="3801516720"/>
                    </a:ext>
                  </a:extLst>
                </a:gridCol>
              </a:tblGrid>
              <a:tr h="481524">
                <a:tc>
                  <a:txBody>
                    <a:bodyPr/>
                    <a:lstStyle/>
                    <a:p>
                      <a:pPr algn="ctr">
                        <a:lnSpc>
                          <a:spcPct val="200000"/>
                        </a:lnSpc>
                        <a:spcAft>
                          <a:spcPts val="0"/>
                        </a:spcAft>
                      </a:pPr>
                      <a:r>
                        <a:rPr lang="es-ES" sz="1800" b="0" kern="1200" dirty="0">
                          <a:solidFill>
                            <a:schemeClr val="bg1"/>
                          </a:solidFill>
                          <a:effectLst/>
                          <a:latin typeface="Arial" panose="020B0604020202020204" pitchFamily="34" charset="0"/>
                          <a:cs typeface="Arial" panose="020B0604020202020204" pitchFamily="34" charset="0"/>
                        </a:rPr>
                        <a:t>Calificación</a:t>
                      </a:r>
                      <a:r>
                        <a:rPr lang="es-ES" sz="1800" b="0" dirty="0">
                          <a:effectLst/>
                          <a:latin typeface="Arial" panose="020B0604020202020204" pitchFamily="34" charset="0"/>
                          <a:cs typeface="Arial" panose="020B0604020202020204" pitchFamily="34" charset="0"/>
                        </a:rPr>
                        <a:t> de la instalación (IQ)</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1530977370"/>
                  </a:ext>
                </a:extLst>
              </a:tr>
              <a:tr h="222785">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Protocolo</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3295275185"/>
                  </a:ext>
                </a:extLst>
              </a:tr>
              <a:tr h="222785">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Inspección física del diseño</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2430414903"/>
                  </a:ext>
                </a:extLst>
              </a:tr>
              <a:tr h="222785">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Revisión documentación de la instalación</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4032687376"/>
                  </a:ext>
                </a:extLst>
              </a:tr>
              <a:tr h="481524">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Lista del equipo con informaciones técnicas y operaciones de cada componente</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2976524523"/>
                  </a:ext>
                </a:extLst>
              </a:tr>
              <a:tr h="222785">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Controlar modificaciones y registro</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3888038760"/>
                  </a:ext>
                </a:extLst>
              </a:tr>
              <a:tr h="222785">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Controlar certificados de materiales</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2509851007"/>
                  </a:ext>
                </a:extLst>
              </a:tr>
              <a:tr h="222785">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Controlar certificados de calibración</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3126463083"/>
                  </a:ext>
                </a:extLst>
              </a:tr>
              <a:tr h="222785">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Controlar manual de soldaduras</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2620686551"/>
                  </a:ext>
                </a:extLst>
              </a:tr>
              <a:tr h="222785">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Controlar etiquetas de todos los equipos</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1877246714"/>
                  </a:ext>
                </a:extLst>
              </a:tr>
              <a:tr h="481524">
                <a:tc>
                  <a:txBody>
                    <a:bodyPr/>
                    <a:lstStyle/>
                    <a:p>
                      <a:pPr algn="ctr">
                        <a:lnSpc>
                          <a:spcPct val="200000"/>
                        </a:lnSpc>
                        <a:spcAft>
                          <a:spcPts val="0"/>
                        </a:spcAft>
                      </a:pPr>
                      <a:r>
                        <a:rPr lang="es-ES" sz="1800" b="0">
                          <a:effectLst/>
                          <a:latin typeface="Arial" panose="020B0604020202020204" pitchFamily="34" charset="0"/>
                          <a:cs typeface="Arial" panose="020B0604020202020204" pitchFamily="34" charset="0"/>
                        </a:rPr>
                        <a:t>Comprobar que todas las conexiones son adecuadas y los componentes requeridos.</a:t>
                      </a:r>
                      <a:endParaRPr lang="es-VE" sz="1800" b="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1849856723"/>
                  </a:ext>
                </a:extLst>
              </a:tr>
              <a:tr h="222785">
                <a:tc>
                  <a:txBody>
                    <a:bodyPr/>
                    <a:lstStyle/>
                    <a:p>
                      <a:pPr algn="ctr">
                        <a:lnSpc>
                          <a:spcPct val="200000"/>
                        </a:lnSpc>
                        <a:spcAft>
                          <a:spcPts val="0"/>
                        </a:spcAft>
                      </a:pPr>
                      <a:r>
                        <a:rPr lang="es-ES" sz="1800" b="0" dirty="0">
                          <a:effectLst/>
                          <a:latin typeface="Arial" panose="020B0604020202020204" pitchFamily="34" charset="0"/>
                          <a:cs typeface="Arial" panose="020B0604020202020204" pitchFamily="34" charset="0"/>
                        </a:rPr>
                        <a:t>Informe de calificación de la instalación</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58216" marR="58216" marT="0" marB="0"/>
                </a:tc>
                <a:extLst>
                  <a:ext uri="{0D108BD9-81ED-4DB2-BD59-A6C34878D82A}">
                    <a16:rowId xmlns:a16="http://schemas.microsoft.com/office/drawing/2014/main" val="3755927986"/>
                  </a:ext>
                </a:extLst>
              </a:tr>
            </a:tbl>
          </a:graphicData>
        </a:graphic>
      </p:graphicFrame>
    </p:spTree>
    <p:extLst>
      <p:ext uri="{BB962C8B-B14F-4D97-AF65-F5344CB8AC3E}">
        <p14:creationId xmlns:p14="http://schemas.microsoft.com/office/powerpoint/2010/main" val="2387036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91A59F82-A959-4A58-A4D4-7124DC007450}"/>
              </a:ext>
            </a:extLst>
          </p:cNvPr>
          <p:cNvGraphicFramePr>
            <a:graphicFrameLocks noGrp="1"/>
          </p:cNvGraphicFramePr>
          <p:nvPr>
            <p:extLst>
              <p:ext uri="{D42A27DB-BD31-4B8C-83A1-F6EECF244321}">
                <p14:modId xmlns:p14="http://schemas.microsoft.com/office/powerpoint/2010/main" val="2673410262"/>
              </p:ext>
            </p:extLst>
          </p:nvPr>
        </p:nvGraphicFramePr>
        <p:xfrm>
          <a:off x="295275" y="209550"/>
          <a:ext cx="11601450" cy="5864994"/>
        </p:xfrm>
        <a:graphic>
          <a:graphicData uri="http://schemas.openxmlformats.org/drawingml/2006/table">
            <a:tbl>
              <a:tblPr firstRow="1" firstCol="1" bandRow="1" bandCol="1">
                <a:tableStyleId>{69012ECD-51FC-41F1-AA8D-1B2483CD663E}</a:tableStyleId>
              </a:tblPr>
              <a:tblGrid>
                <a:gridCol w="11601450">
                  <a:extLst>
                    <a:ext uri="{9D8B030D-6E8A-4147-A177-3AD203B41FA5}">
                      <a16:colId xmlns:a16="http://schemas.microsoft.com/office/drawing/2014/main" val="3320460249"/>
                    </a:ext>
                  </a:extLst>
                </a:gridCol>
              </a:tblGrid>
              <a:tr h="355584">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Calificación operacional (PQ)</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3411563427"/>
                  </a:ext>
                </a:extLst>
              </a:tr>
              <a:tr h="164517">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Protocolo</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2949583215"/>
                  </a:ext>
                </a:extLst>
              </a:tr>
              <a:tr h="164517">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Comprobar finalización de IQ</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2170885131"/>
                  </a:ext>
                </a:extLst>
              </a:tr>
              <a:tr h="546651">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Revisión de la documentación de los suministradores para el funcionamiento del sistema y procedimientos de ensayo de funcionamiento</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851285482"/>
                  </a:ext>
                </a:extLst>
              </a:tr>
              <a:tr h="355584">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Asegurar que todos los ensayos de funcionamiento cumplen con los criterios definidos de aceptación</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2511387284"/>
                  </a:ext>
                </a:extLst>
              </a:tr>
              <a:tr h="355584">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Asegurar que todas las alarmas y controles funcionen mediante el manual de vigilancia del sistema y equipo.</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1157733546"/>
                  </a:ext>
                </a:extLst>
              </a:tr>
              <a:tr h="355584">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Asegurar que los equipos funcionan de acuerdo a los procedimientos descritos</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2360662656"/>
                  </a:ext>
                </a:extLst>
              </a:tr>
              <a:tr h="164517">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Comprobar programa de mantenimiento</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1363479973"/>
                  </a:ext>
                </a:extLst>
              </a:tr>
              <a:tr h="164517">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Comprobar el programa de control de cambios</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245438511"/>
                  </a:ext>
                </a:extLst>
              </a:tr>
              <a:tr h="164517">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Comprobar el programa de control de documentación</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3632873354"/>
                  </a:ext>
                </a:extLst>
              </a:tr>
              <a:tr h="164517">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Comprobar el programa de calibración</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3291535022"/>
                  </a:ext>
                </a:extLst>
              </a:tr>
              <a:tr h="164517">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Comprobar el programa de formación de personal</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1247092943"/>
                  </a:ext>
                </a:extLst>
              </a:tr>
              <a:tr h="164517">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Comprobar el programa de limpieza y sanitización de los equipos</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2400076636"/>
                  </a:ext>
                </a:extLst>
              </a:tr>
              <a:tr h="164517">
                <a:tc>
                  <a:txBody>
                    <a:bodyPr/>
                    <a:lstStyle/>
                    <a:p>
                      <a:pPr algn="ctr">
                        <a:lnSpc>
                          <a:spcPct val="200000"/>
                        </a:lnSpc>
                        <a:spcAft>
                          <a:spcPts val="0"/>
                        </a:spcAft>
                      </a:pPr>
                      <a:r>
                        <a:rPr lang="es-ES" sz="1500" b="0" dirty="0">
                          <a:effectLst/>
                          <a:latin typeface="Arial" panose="020B0604020202020204" pitchFamily="34" charset="0"/>
                          <a:cs typeface="Arial" panose="020B0604020202020204" pitchFamily="34" charset="0"/>
                        </a:rPr>
                        <a:t>Informe de calificación operacional</a:t>
                      </a:r>
                      <a:endParaRPr lang="es-VE" sz="1500" b="0" dirty="0">
                        <a:effectLst/>
                        <a:latin typeface="Arial" panose="020B0604020202020204" pitchFamily="34" charset="0"/>
                        <a:ea typeface="Times New Roman" panose="02020603050405020304" pitchFamily="18" charset="0"/>
                        <a:cs typeface="Arial" panose="020B0604020202020204" pitchFamily="34" charset="0"/>
                      </a:endParaRPr>
                    </a:p>
                  </a:txBody>
                  <a:tcPr marL="42990" marR="42990" marT="0" marB="0"/>
                </a:tc>
                <a:extLst>
                  <a:ext uri="{0D108BD9-81ED-4DB2-BD59-A6C34878D82A}">
                    <a16:rowId xmlns:a16="http://schemas.microsoft.com/office/drawing/2014/main" val="873120766"/>
                  </a:ext>
                </a:extLst>
              </a:tr>
            </a:tbl>
          </a:graphicData>
        </a:graphic>
      </p:graphicFrame>
    </p:spTree>
    <p:extLst>
      <p:ext uri="{BB962C8B-B14F-4D97-AF65-F5344CB8AC3E}">
        <p14:creationId xmlns:p14="http://schemas.microsoft.com/office/powerpoint/2010/main" val="1190337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129574EB-7698-4081-A686-93F2AF3FFFEA}"/>
              </a:ext>
            </a:extLst>
          </p:cNvPr>
          <p:cNvGraphicFramePr>
            <a:graphicFrameLocks noGrp="1"/>
          </p:cNvGraphicFramePr>
          <p:nvPr>
            <p:extLst>
              <p:ext uri="{D42A27DB-BD31-4B8C-83A1-F6EECF244321}">
                <p14:modId xmlns:p14="http://schemas.microsoft.com/office/powerpoint/2010/main" val="1631833198"/>
              </p:ext>
            </p:extLst>
          </p:nvPr>
        </p:nvGraphicFramePr>
        <p:xfrm>
          <a:off x="981074" y="396877"/>
          <a:ext cx="10791825" cy="5499423"/>
        </p:xfrm>
        <a:graphic>
          <a:graphicData uri="http://schemas.openxmlformats.org/drawingml/2006/table">
            <a:tbl>
              <a:tblPr firstRow="1" firstCol="1" bandRow="1" bandCol="1">
                <a:tableStyleId>{69012ECD-51FC-41F1-AA8D-1B2483CD663E}</a:tableStyleId>
              </a:tblPr>
              <a:tblGrid>
                <a:gridCol w="10791825">
                  <a:extLst>
                    <a:ext uri="{9D8B030D-6E8A-4147-A177-3AD203B41FA5}">
                      <a16:colId xmlns:a16="http://schemas.microsoft.com/office/drawing/2014/main" val="2985449848"/>
                    </a:ext>
                  </a:extLst>
                </a:gridCol>
              </a:tblGrid>
              <a:tr h="422542">
                <a:tc>
                  <a:txBody>
                    <a:bodyPr/>
                    <a:lstStyle/>
                    <a:p>
                      <a:pPr algn="ctr">
                        <a:lnSpc>
                          <a:spcPct val="200000"/>
                        </a:lnSpc>
                        <a:spcAft>
                          <a:spcPts val="0"/>
                        </a:spcAft>
                      </a:pPr>
                      <a:r>
                        <a:rPr lang="es-ES" sz="1600" b="0" dirty="0">
                          <a:effectLst/>
                          <a:latin typeface="Arial" panose="020B0604020202020204" pitchFamily="34" charset="0"/>
                          <a:cs typeface="Arial" panose="020B0604020202020204" pitchFamily="34" charset="0"/>
                        </a:rPr>
                        <a:t>Calificación del funcionamiento (PQ)</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2573803674"/>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Protocolo</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3015301907"/>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Comprobar finalización de IQ y OQ</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3678060942"/>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Procedimientos de funcionamiento</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2718624095"/>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Procedimientos de mantenimiento</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412652683"/>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Métodos de ensayo</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2896640333"/>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Especificaciones</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1878032010"/>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Procedimientos  de muestreo y control rutinario</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258142933"/>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Procedimientos de sanitización y limpieza</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2443446703"/>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Procedimientos de calibración</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3889752822"/>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Procedimiento de control de incidencias</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3569043362"/>
                  </a:ext>
                </a:extLst>
              </a:tr>
              <a:tr h="545013">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Resultados:    Plan de muestreo,  Revisión de los datos obtenidos durante la PQ y resumen,   Estudio estadístico        </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2925037475"/>
                  </a:ext>
                </a:extLst>
              </a:tr>
              <a:tr h="195496">
                <a:tc>
                  <a:txBody>
                    <a:bodyPr/>
                    <a:lstStyle/>
                    <a:p>
                      <a:pPr algn="l">
                        <a:lnSpc>
                          <a:spcPct val="200000"/>
                        </a:lnSpc>
                        <a:spcAft>
                          <a:spcPts val="0"/>
                        </a:spcAft>
                      </a:pPr>
                      <a:r>
                        <a:rPr lang="es-ES" sz="1600" b="0" dirty="0">
                          <a:effectLst/>
                          <a:latin typeface="Arial" panose="020B0604020202020204" pitchFamily="34" charset="0"/>
                          <a:cs typeface="Arial" panose="020B0604020202020204" pitchFamily="34" charset="0"/>
                        </a:rPr>
                        <a:t>Informe de calificación del funcionamiento</a:t>
                      </a:r>
                      <a:endParaRPr lang="es-VE" sz="1600" b="0" dirty="0">
                        <a:effectLst/>
                        <a:latin typeface="Arial" panose="020B0604020202020204" pitchFamily="34" charset="0"/>
                        <a:ea typeface="Times New Roman" panose="02020603050405020304" pitchFamily="18" charset="0"/>
                        <a:cs typeface="Arial" panose="020B0604020202020204" pitchFamily="34" charset="0"/>
                      </a:endParaRPr>
                    </a:p>
                  </a:txBody>
                  <a:tcPr marL="51085" marR="51085" marT="0" marB="0"/>
                </a:tc>
                <a:extLst>
                  <a:ext uri="{0D108BD9-81ED-4DB2-BD59-A6C34878D82A}">
                    <a16:rowId xmlns:a16="http://schemas.microsoft.com/office/drawing/2014/main" val="140542232"/>
                  </a:ext>
                </a:extLst>
              </a:tr>
            </a:tbl>
          </a:graphicData>
        </a:graphic>
      </p:graphicFrame>
    </p:spTree>
    <p:extLst>
      <p:ext uri="{BB962C8B-B14F-4D97-AF65-F5344CB8AC3E}">
        <p14:creationId xmlns:p14="http://schemas.microsoft.com/office/powerpoint/2010/main" val="8666750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3857ED2F-6CA4-45D9-9BE0-5E68F6C812DC}"/>
              </a:ext>
            </a:extLst>
          </p:cNvPr>
          <p:cNvGraphicFramePr>
            <a:graphicFrameLocks noGrp="1"/>
          </p:cNvGraphicFramePr>
          <p:nvPr>
            <p:extLst>
              <p:ext uri="{D42A27DB-BD31-4B8C-83A1-F6EECF244321}">
                <p14:modId xmlns:p14="http://schemas.microsoft.com/office/powerpoint/2010/main" val="1102928129"/>
              </p:ext>
            </p:extLst>
          </p:nvPr>
        </p:nvGraphicFramePr>
        <p:xfrm>
          <a:off x="2457450" y="701802"/>
          <a:ext cx="8212931" cy="4943856"/>
        </p:xfrm>
        <a:graphic>
          <a:graphicData uri="http://schemas.openxmlformats.org/drawingml/2006/table">
            <a:tbl>
              <a:tblPr firstRow="1" firstCol="1" bandRow="1" bandCol="1">
                <a:tableStyleId>{69012ECD-51FC-41F1-AA8D-1B2483CD663E}</a:tableStyleId>
              </a:tblPr>
              <a:tblGrid>
                <a:gridCol w="8212931">
                  <a:extLst>
                    <a:ext uri="{9D8B030D-6E8A-4147-A177-3AD203B41FA5}">
                      <a16:colId xmlns:a16="http://schemas.microsoft.com/office/drawing/2014/main" val="3832174686"/>
                    </a:ext>
                  </a:extLst>
                </a:gridCol>
              </a:tblGrid>
              <a:tr h="365125">
                <a:tc>
                  <a:txBody>
                    <a:bodyPr/>
                    <a:lstStyle/>
                    <a:p>
                      <a:pPr algn="ctr">
                        <a:lnSpc>
                          <a:spcPct val="200000"/>
                        </a:lnSpc>
                        <a:spcAft>
                          <a:spcPts val="0"/>
                        </a:spcAft>
                      </a:pPr>
                      <a:r>
                        <a:rPr lang="es-ES" sz="2400" b="0" dirty="0">
                          <a:effectLst/>
                          <a:latin typeface="Arial" panose="020B0604020202020204" pitchFamily="34" charset="0"/>
                          <a:cs typeface="Arial" panose="020B0604020202020204" pitchFamily="34" charset="0"/>
                        </a:rPr>
                        <a:t> Informe final de la validación</a:t>
                      </a:r>
                      <a:endParaRPr lang="es-VE" sz="2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992776"/>
                  </a:ext>
                </a:extLst>
              </a:tr>
              <a:tr h="0">
                <a:tc>
                  <a:txBody>
                    <a:bodyPr/>
                    <a:lstStyle/>
                    <a:p>
                      <a:pPr algn="just">
                        <a:lnSpc>
                          <a:spcPct val="200000"/>
                        </a:lnSpc>
                        <a:spcAft>
                          <a:spcPts val="0"/>
                        </a:spcAft>
                      </a:pPr>
                      <a:r>
                        <a:rPr lang="es-ES" sz="2400" b="0">
                          <a:effectLst/>
                          <a:latin typeface="Arial" panose="020B0604020202020204" pitchFamily="34" charset="0"/>
                          <a:cs typeface="Arial" panose="020B0604020202020204" pitchFamily="34" charset="0"/>
                        </a:rPr>
                        <a:t>Objetivo del estudio</a:t>
                      </a:r>
                      <a:endParaRPr lang="es-VE" sz="2400" b="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925386680"/>
                  </a:ext>
                </a:extLst>
              </a:tr>
              <a:tr h="0">
                <a:tc>
                  <a:txBody>
                    <a:bodyPr/>
                    <a:lstStyle/>
                    <a:p>
                      <a:pPr algn="just">
                        <a:lnSpc>
                          <a:spcPct val="200000"/>
                        </a:lnSpc>
                        <a:spcAft>
                          <a:spcPts val="0"/>
                        </a:spcAft>
                      </a:pPr>
                      <a:r>
                        <a:rPr lang="es-ES" sz="2400" b="0">
                          <a:effectLst/>
                          <a:latin typeface="Arial" panose="020B0604020202020204" pitchFamily="34" charset="0"/>
                          <a:cs typeface="Arial" panose="020B0604020202020204" pitchFamily="34" charset="0"/>
                        </a:rPr>
                        <a:t>Componentes del equipo de validación</a:t>
                      </a:r>
                      <a:endParaRPr lang="es-VE" sz="2400" b="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66483123"/>
                  </a:ext>
                </a:extLst>
              </a:tr>
              <a:tr h="0">
                <a:tc>
                  <a:txBody>
                    <a:bodyPr/>
                    <a:lstStyle/>
                    <a:p>
                      <a:pPr algn="just">
                        <a:lnSpc>
                          <a:spcPct val="200000"/>
                        </a:lnSpc>
                        <a:spcAft>
                          <a:spcPts val="0"/>
                        </a:spcAft>
                      </a:pPr>
                      <a:r>
                        <a:rPr lang="es-ES" sz="2400" b="0">
                          <a:effectLst/>
                          <a:latin typeface="Arial" panose="020B0604020202020204" pitchFamily="34" charset="0"/>
                          <a:cs typeface="Arial" panose="020B0604020202020204" pitchFamily="34" charset="0"/>
                        </a:rPr>
                        <a:t>Resumen de la descripción del proceso, equipo o sistema</a:t>
                      </a:r>
                      <a:endParaRPr lang="es-VE" sz="2400" b="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59982895"/>
                  </a:ext>
                </a:extLst>
              </a:tr>
              <a:tr h="0">
                <a:tc>
                  <a:txBody>
                    <a:bodyPr/>
                    <a:lstStyle/>
                    <a:p>
                      <a:pPr algn="just">
                        <a:lnSpc>
                          <a:spcPct val="200000"/>
                        </a:lnSpc>
                        <a:spcAft>
                          <a:spcPts val="0"/>
                        </a:spcAft>
                      </a:pPr>
                      <a:r>
                        <a:rPr lang="es-ES" sz="2400" b="0">
                          <a:effectLst/>
                          <a:latin typeface="Arial" panose="020B0604020202020204" pitchFamily="34" charset="0"/>
                          <a:cs typeface="Arial" panose="020B0604020202020204" pitchFamily="34" charset="0"/>
                        </a:rPr>
                        <a:t>Principales acciones de mejora (Validación Prospectiva)</a:t>
                      </a:r>
                      <a:endParaRPr lang="es-VE" sz="2400" b="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80365673"/>
                  </a:ext>
                </a:extLst>
              </a:tr>
              <a:tr h="0">
                <a:tc>
                  <a:txBody>
                    <a:bodyPr/>
                    <a:lstStyle/>
                    <a:p>
                      <a:pPr algn="just">
                        <a:lnSpc>
                          <a:spcPct val="200000"/>
                        </a:lnSpc>
                        <a:spcAft>
                          <a:spcPts val="0"/>
                        </a:spcAft>
                      </a:pPr>
                      <a:r>
                        <a:rPr lang="es-ES" sz="2400" b="0">
                          <a:effectLst/>
                          <a:latin typeface="Arial" panose="020B0604020202020204" pitchFamily="34" charset="0"/>
                          <a:cs typeface="Arial" panose="020B0604020202020204" pitchFamily="34" charset="0"/>
                        </a:rPr>
                        <a:t>Resumen de resultados (estudio estadístico)</a:t>
                      </a:r>
                      <a:endParaRPr lang="es-VE" sz="2400" b="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05506197"/>
                  </a:ext>
                </a:extLst>
              </a:tr>
              <a:tr h="0">
                <a:tc>
                  <a:txBody>
                    <a:bodyPr/>
                    <a:lstStyle/>
                    <a:p>
                      <a:pPr algn="just">
                        <a:lnSpc>
                          <a:spcPct val="200000"/>
                        </a:lnSpc>
                        <a:spcAft>
                          <a:spcPts val="0"/>
                        </a:spcAft>
                      </a:pPr>
                      <a:r>
                        <a:rPr lang="es-ES" sz="2400" b="0">
                          <a:effectLst/>
                          <a:latin typeface="Arial" panose="020B0604020202020204" pitchFamily="34" charset="0"/>
                          <a:cs typeface="Arial" panose="020B0604020202020204" pitchFamily="34" charset="0"/>
                        </a:rPr>
                        <a:t>Recomendaciones</a:t>
                      </a:r>
                      <a:endParaRPr lang="es-VE" sz="2400" b="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042415945"/>
                  </a:ext>
                </a:extLst>
              </a:tr>
              <a:tr h="0">
                <a:tc>
                  <a:txBody>
                    <a:bodyPr/>
                    <a:lstStyle/>
                    <a:p>
                      <a:pPr algn="just">
                        <a:lnSpc>
                          <a:spcPct val="200000"/>
                        </a:lnSpc>
                        <a:spcAft>
                          <a:spcPts val="0"/>
                        </a:spcAft>
                      </a:pPr>
                      <a:r>
                        <a:rPr lang="es-ES" sz="2400" b="0" dirty="0">
                          <a:effectLst/>
                          <a:latin typeface="Arial" panose="020B0604020202020204" pitchFamily="34" charset="0"/>
                          <a:cs typeface="Arial" panose="020B0604020202020204" pitchFamily="34" charset="0"/>
                        </a:rPr>
                        <a:t>Consideraciones finales</a:t>
                      </a:r>
                      <a:endParaRPr lang="es-VE" sz="24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41683659"/>
                  </a:ext>
                </a:extLst>
              </a:tr>
            </a:tbl>
          </a:graphicData>
        </a:graphic>
      </p:graphicFrame>
    </p:spTree>
    <p:extLst>
      <p:ext uri="{BB962C8B-B14F-4D97-AF65-F5344CB8AC3E}">
        <p14:creationId xmlns:p14="http://schemas.microsoft.com/office/powerpoint/2010/main" val="4013180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F35BF07-EE9A-47E6-A70D-15F136F2807B}"/>
              </a:ext>
            </a:extLst>
          </p:cNvPr>
          <p:cNvSpPr>
            <a:spLocks noGrp="1"/>
          </p:cNvSpPr>
          <p:nvPr>
            <p:ph idx="1"/>
          </p:nvPr>
        </p:nvSpPr>
        <p:spPr>
          <a:xfrm>
            <a:off x="1428749" y="647700"/>
            <a:ext cx="9582151" cy="5084340"/>
          </a:xfrm>
        </p:spPr>
        <p:txBody>
          <a:bodyPr>
            <a:noAutofit/>
          </a:bodyPr>
          <a:lstStyle/>
          <a:p>
            <a:pPr marL="0" indent="0" algn="just">
              <a:buNone/>
            </a:pPr>
            <a:r>
              <a:rPr lang="es-VE" sz="2600" dirty="0">
                <a:latin typeface="Arial" panose="020B0604020202020204" pitchFamily="34" charset="0"/>
                <a:cs typeface="Arial" panose="020B0604020202020204" pitchFamily="34" charset="0"/>
              </a:rPr>
              <a:t>. </a:t>
            </a:r>
            <a:endParaRPr lang="es-ES" sz="2600" b="1" dirty="0">
              <a:solidFill>
                <a:schemeClr val="accent2">
                  <a:lumMod val="50000"/>
                </a:schemeClr>
              </a:solidFill>
              <a:latin typeface="Arial" panose="020B0604020202020204" pitchFamily="34" charset="0"/>
              <a:cs typeface="Arial" panose="020B0604020202020204" pitchFamily="34" charset="0"/>
            </a:endParaRPr>
          </a:p>
          <a:p>
            <a:pPr marL="0" indent="0" algn="just">
              <a:buNone/>
            </a:pPr>
            <a:r>
              <a:rPr lang="es-ES" sz="2600" b="1" dirty="0">
                <a:solidFill>
                  <a:schemeClr val="accent2">
                    <a:lumMod val="50000"/>
                  </a:schemeClr>
                </a:solidFill>
                <a:latin typeface="Arial" panose="020B0604020202020204" pitchFamily="34" charset="0"/>
                <a:cs typeface="Arial" panose="020B0604020202020204" pitchFamily="34" charset="0"/>
              </a:rPr>
              <a:t>OBJETIVO DEL CONTROL ESTADÍSTICO DE CALIDAD </a:t>
            </a:r>
          </a:p>
          <a:p>
            <a:pPr marL="0" indent="0" algn="just">
              <a:buNone/>
            </a:pPr>
            <a:r>
              <a:rPr lang="es-ES" sz="2600" i="1" dirty="0">
                <a:latin typeface="Arial" panose="020B0604020202020204" pitchFamily="34" charset="0"/>
                <a:cs typeface="Arial" panose="020B0604020202020204" pitchFamily="34" charset="0"/>
              </a:rPr>
              <a:t>M</a:t>
            </a:r>
            <a:r>
              <a:rPr lang="es-ES" sz="3000" i="1" dirty="0">
                <a:latin typeface="Arial" panose="020B0604020202020204" pitchFamily="34" charset="0"/>
                <a:cs typeface="Arial" panose="020B0604020202020204" pitchFamily="34" charset="0"/>
              </a:rPr>
              <a:t>onitorizar continuamente la estabilidad del proceso empleando técnicas estadísticas </a:t>
            </a:r>
          </a:p>
          <a:p>
            <a:pPr marL="0" indent="0" algn="just">
              <a:buNone/>
            </a:pPr>
            <a:endParaRPr lang="es-ES" sz="2600" dirty="0">
              <a:latin typeface="Arial" panose="020B0604020202020204" pitchFamily="34" charset="0"/>
              <a:cs typeface="Arial" panose="020B0604020202020204" pitchFamily="34" charset="0"/>
            </a:endParaRPr>
          </a:p>
          <a:p>
            <a:pPr marL="0" indent="0" algn="just">
              <a:buNone/>
            </a:pPr>
            <a:r>
              <a:rPr lang="es-ES" sz="2600" dirty="0">
                <a:solidFill>
                  <a:srgbClr val="C00000"/>
                </a:solidFill>
                <a:latin typeface="Arial" panose="020B0604020202020204" pitchFamily="34" charset="0"/>
                <a:cs typeface="Arial" panose="020B0604020202020204" pitchFamily="34" charset="0"/>
              </a:rPr>
              <a:t>Gráficos de control: </a:t>
            </a:r>
            <a:r>
              <a:rPr lang="es-ES" sz="2600" dirty="0">
                <a:latin typeface="Arial" panose="020B0604020202020204" pitchFamily="34" charset="0"/>
                <a:cs typeface="Arial" panose="020B0604020202020204" pitchFamily="34" charset="0"/>
              </a:rPr>
              <a:t>se  logra representar la variabilidad de las mediciones, detectándose la presencia de un exceso de variabilidad no esperable por azar</a:t>
            </a:r>
            <a:endParaRPr lang="es-VE" sz="2600" dirty="0">
              <a:latin typeface="Arial" panose="020B0604020202020204" pitchFamily="34" charset="0"/>
              <a:cs typeface="Arial" panose="020B0604020202020204" pitchFamily="34" charset="0"/>
            </a:endParaRPr>
          </a:p>
          <a:p>
            <a:pPr algn="just"/>
            <a:endParaRPr lang="es-VE"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23436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98AB032-00D5-4530-8BB2-A1BC6CA00D9F}"/>
              </a:ext>
            </a:extLst>
          </p:cNvPr>
          <p:cNvSpPr/>
          <p:nvPr/>
        </p:nvSpPr>
        <p:spPr>
          <a:xfrm>
            <a:off x="962025" y="1458078"/>
            <a:ext cx="10267950" cy="4278094"/>
          </a:xfrm>
          <a:prstGeom prst="rect">
            <a:avLst/>
          </a:prstGeom>
        </p:spPr>
        <p:txBody>
          <a:bodyPr wrap="square">
            <a:spAutoFit/>
          </a:bodyPr>
          <a:lstStyle/>
          <a:p>
            <a:pPr marL="342900" indent="-342900" algn="just">
              <a:spcAft>
                <a:spcPts val="600"/>
              </a:spcAft>
              <a:buClr>
                <a:schemeClr val="accent1">
                  <a:lumMod val="75000"/>
                </a:schemeClr>
              </a:buClr>
              <a:buFont typeface="Wingdings" panose="05000000000000000000" pitchFamily="2" charset="2"/>
              <a:buChar char="ü"/>
            </a:pPr>
            <a:r>
              <a:rPr lang="es-ES" sz="2200" dirty="0">
                <a:latin typeface="Arial" panose="020B0604020202020204" pitchFamily="34" charset="0"/>
                <a:ea typeface="Times New Roman" panose="02020603050405020304" pitchFamily="18" charset="0"/>
                <a:cs typeface="Arial" panose="020B0604020202020204" pitchFamily="34" charset="0"/>
              </a:rPr>
              <a:t>El protocolo  da detalles  de las partes críticas del proceso de fabricación, de los parámetros a medir y los  límites permitidos de variabilidad y  la forma como debe ser probado dicho sistema.</a:t>
            </a:r>
            <a:endParaRPr lang="es-VE" sz="2200" dirty="0">
              <a:latin typeface="Arial" panose="020B0604020202020204" pitchFamily="34" charset="0"/>
              <a:ea typeface="Times New Roman" panose="02020603050405020304" pitchFamily="18" charset="0"/>
              <a:cs typeface="Arial" panose="020B0604020202020204" pitchFamily="34" charset="0"/>
            </a:endParaRPr>
          </a:p>
          <a:p>
            <a:pPr marL="342900" indent="-342900" algn="just">
              <a:spcAft>
                <a:spcPts val="600"/>
              </a:spcAft>
              <a:buClr>
                <a:schemeClr val="accent1">
                  <a:lumMod val="75000"/>
                </a:schemeClr>
              </a:buClr>
              <a:buFont typeface="Wingdings" panose="05000000000000000000" pitchFamily="2" charset="2"/>
              <a:buChar char="ü"/>
            </a:pPr>
            <a:r>
              <a:rPr lang="es-ES" sz="2200" dirty="0">
                <a:latin typeface="Arial" panose="020B0604020202020204" pitchFamily="34" charset="0"/>
                <a:ea typeface="Times New Roman" panose="02020603050405020304" pitchFamily="18" charset="0"/>
                <a:cs typeface="Arial" panose="020B0604020202020204" pitchFamily="34" charset="0"/>
              </a:rPr>
              <a:t>Hay que determinar las actividades  fundamentales  que regulan el desarrollo de las diferentes  fases en la validación: </a:t>
            </a:r>
          </a:p>
          <a:p>
            <a:pPr marL="800100" lvl="1" indent="-342900" algn="just">
              <a:spcAft>
                <a:spcPts val="600"/>
              </a:spcAft>
              <a:buClr>
                <a:schemeClr val="accent5">
                  <a:lumMod val="75000"/>
                </a:schemeClr>
              </a:buClr>
              <a:buFont typeface="Arial" panose="020B0604020202020204" pitchFamily="34" charset="0"/>
              <a:buChar char="•"/>
            </a:pPr>
            <a:r>
              <a:rPr lang="es-ES" sz="2200" dirty="0">
                <a:latin typeface="Arial" panose="020B0604020202020204" pitchFamily="34" charset="0"/>
                <a:ea typeface="Times New Roman" panose="02020603050405020304" pitchFamily="18" charset="0"/>
                <a:cs typeface="Arial" panose="020B0604020202020204" pitchFamily="34" charset="0"/>
              </a:rPr>
              <a:t>calificación del diseño</a:t>
            </a:r>
          </a:p>
          <a:p>
            <a:pPr marL="800100" lvl="1" indent="-342900" algn="just">
              <a:spcAft>
                <a:spcPts val="600"/>
              </a:spcAft>
              <a:buClr>
                <a:schemeClr val="accent5">
                  <a:lumMod val="75000"/>
                </a:schemeClr>
              </a:buClr>
              <a:buFont typeface="Arial" panose="020B0604020202020204" pitchFamily="34" charset="0"/>
              <a:buChar char="•"/>
            </a:pPr>
            <a:r>
              <a:rPr lang="es-ES" sz="2200" dirty="0">
                <a:latin typeface="Arial" panose="020B0604020202020204" pitchFamily="34" charset="0"/>
                <a:ea typeface="Times New Roman" panose="02020603050405020304" pitchFamily="18" charset="0"/>
                <a:cs typeface="Arial" panose="020B0604020202020204" pitchFamily="34" charset="0"/>
              </a:rPr>
              <a:t>calificación de la instalación</a:t>
            </a:r>
          </a:p>
          <a:p>
            <a:pPr marL="800100" lvl="1" indent="-342900" algn="just">
              <a:spcAft>
                <a:spcPts val="600"/>
              </a:spcAft>
              <a:buClr>
                <a:schemeClr val="accent5">
                  <a:lumMod val="75000"/>
                </a:schemeClr>
              </a:buClr>
              <a:buFont typeface="Arial" panose="020B0604020202020204" pitchFamily="34" charset="0"/>
              <a:buChar char="•"/>
            </a:pPr>
            <a:r>
              <a:rPr lang="es-ES" sz="2200" dirty="0">
                <a:latin typeface="Arial" panose="020B0604020202020204" pitchFamily="34" charset="0"/>
                <a:ea typeface="Times New Roman" panose="02020603050405020304" pitchFamily="18" charset="0"/>
                <a:cs typeface="Arial" panose="020B0604020202020204" pitchFamily="34" charset="0"/>
              </a:rPr>
              <a:t>calificación  operacional  </a:t>
            </a:r>
          </a:p>
          <a:p>
            <a:pPr marL="800100" lvl="1" indent="-342900" algn="just">
              <a:spcAft>
                <a:spcPts val="600"/>
              </a:spcAft>
              <a:buClr>
                <a:schemeClr val="accent5">
                  <a:lumMod val="75000"/>
                </a:schemeClr>
              </a:buClr>
              <a:buFont typeface="Arial" panose="020B0604020202020204" pitchFamily="34" charset="0"/>
              <a:buChar char="•"/>
            </a:pPr>
            <a:r>
              <a:rPr lang="es-ES" sz="2200" dirty="0">
                <a:latin typeface="Arial" panose="020B0604020202020204" pitchFamily="34" charset="0"/>
                <a:ea typeface="Times New Roman" panose="02020603050405020304" pitchFamily="18" charset="0"/>
                <a:cs typeface="Arial" panose="020B0604020202020204" pitchFamily="34" charset="0"/>
              </a:rPr>
              <a:t>calificación del proceso.</a:t>
            </a:r>
            <a:endParaRPr lang="es-VE" sz="2200" dirty="0">
              <a:latin typeface="Arial" panose="020B0604020202020204" pitchFamily="34" charset="0"/>
              <a:ea typeface="Times New Roman" panose="02020603050405020304" pitchFamily="18" charset="0"/>
              <a:cs typeface="Arial" panose="020B0604020202020204" pitchFamily="34" charset="0"/>
            </a:endParaRPr>
          </a:p>
          <a:p>
            <a:pPr marL="342900" indent="-342900" algn="just">
              <a:spcAft>
                <a:spcPts val="600"/>
              </a:spcAft>
              <a:buClr>
                <a:schemeClr val="accent1">
                  <a:lumMod val="75000"/>
                </a:schemeClr>
              </a:buClr>
              <a:buFont typeface="Wingdings" panose="05000000000000000000" pitchFamily="2" charset="2"/>
              <a:buChar char="ü"/>
            </a:pPr>
            <a:r>
              <a:rPr lang="es-ES" sz="2200" dirty="0">
                <a:latin typeface="Arial" panose="020B0604020202020204" pitchFamily="34" charset="0"/>
                <a:ea typeface="Times New Roman" panose="02020603050405020304" pitchFamily="18" charset="0"/>
                <a:cs typeface="Arial" panose="020B0604020202020204" pitchFamily="34" charset="0"/>
              </a:rPr>
              <a:t>En los protocolos de validación del proceso (PQ)  se incluye la certificación de la calificación de los equipos  y la calificación de la instalación.</a:t>
            </a:r>
            <a:endParaRPr lang="es-VE" sz="2200" dirty="0">
              <a:latin typeface="Arial" panose="020B0604020202020204" pitchFamily="34" charset="0"/>
              <a:ea typeface="Times New Roman" panose="02020603050405020304" pitchFamily="18" charset="0"/>
              <a:cs typeface="Arial" panose="020B0604020202020204" pitchFamily="34" charset="0"/>
            </a:endParaRPr>
          </a:p>
        </p:txBody>
      </p:sp>
      <p:sp>
        <p:nvSpPr>
          <p:cNvPr id="3" name="Rectángulo 2">
            <a:extLst>
              <a:ext uri="{FF2B5EF4-FFF2-40B4-BE49-F238E27FC236}">
                <a16:creationId xmlns:a16="http://schemas.microsoft.com/office/drawing/2014/main" id="{E03EE6B3-1C9A-43F1-9166-DCBF1A996FB7}"/>
              </a:ext>
            </a:extLst>
          </p:cNvPr>
          <p:cNvSpPr/>
          <p:nvPr/>
        </p:nvSpPr>
        <p:spPr>
          <a:xfrm>
            <a:off x="2700258" y="540713"/>
            <a:ext cx="5991384" cy="646331"/>
          </a:xfrm>
          <a:prstGeom prst="rect">
            <a:avLst/>
          </a:prstGeom>
        </p:spPr>
        <p:txBody>
          <a:bodyPr wrap="none">
            <a:spAutoFit/>
          </a:bodyPr>
          <a:lstStyle/>
          <a:p>
            <a:pPr marL="899160" algn="just">
              <a:spcBef>
                <a:spcPts val="1200"/>
              </a:spcBef>
              <a:spcAft>
                <a:spcPts val="300"/>
              </a:spcAft>
            </a:pPr>
            <a:r>
              <a:rPr lang="es-ES" sz="3600" dirty="0">
                <a:solidFill>
                  <a:srgbClr val="C00000"/>
                </a:solidFill>
                <a:latin typeface="Arial" panose="020B0604020202020204" pitchFamily="34" charset="0"/>
                <a:cs typeface="Arial" panose="020B0604020202020204" pitchFamily="34" charset="0"/>
              </a:rPr>
              <a:t>Protocolo de  validación</a:t>
            </a:r>
            <a:endParaRPr lang="es-VE" sz="3600"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48605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A473A0C-039F-49D0-8317-5DD09E8595C2}"/>
              </a:ext>
            </a:extLst>
          </p:cNvPr>
          <p:cNvSpPr/>
          <p:nvPr/>
        </p:nvSpPr>
        <p:spPr>
          <a:xfrm>
            <a:off x="945481" y="1124527"/>
            <a:ext cx="10587789" cy="4108817"/>
          </a:xfrm>
          <a:prstGeom prst="rect">
            <a:avLst/>
          </a:prstGeom>
        </p:spPr>
        <p:txBody>
          <a:bodyPr wrap="square">
            <a:spAutoFit/>
          </a:bodyPr>
          <a:lstStyle/>
          <a:p>
            <a:pPr algn="just">
              <a:spcAft>
                <a:spcPts val="600"/>
              </a:spcAft>
            </a:pPr>
            <a:r>
              <a:rPr lang="es-ES" sz="3200" dirty="0">
                <a:latin typeface="Arial" panose="020B0604020202020204" pitchFamily="34" charset="0"/>
                <a:ea typeface="Times New Roman" panose="02020603050405020304" pitchFamily="18" charset="0"/>
                <a:cs typeface="Arial" panose="020B0604020202020204" pitchFamily="34" charset="0"/>
              </a:rPr>
              <a:t>Es la medida de la reproducibilidad intrínseca del producto </a:t>
            </a:r>
          </a:p>
          <a:p>
            <a:pPr algn="just">
              <a:spcAft>
                <a:spcPts val="600"/>
              </a:spcAft>
            </a:pPr>
            <a:r>
              <a:rPr lang="es-ES" sz="3200" dirty="0">
                <a:latin typeface="Arial" panose="020B0604020202020204" pitchFamily="34" charset="0"/>
                <a:ea typeface="Times New Roman" panose="02020603050405020304" pitchFamily="18" charset="0"/>
                <a:cs typeface="Arial" panose="020B0604020202020204" pitchFamily="34" charset="0"/>
              </a:rPr>
              <a:t>Los estudios de </a:t>
            </a:r>
            <a:r>
              <a:rPr lang="es-ES" sz="3200" dirty="0">
                <a:solidFill>
                  <a:srgbClr val="0070C0"/>
                </a:solidFill>
                <a:latin typeface="Arial" panose="020B0604020202020204" pitchFamily="34" charset="0"/>
                <a:ea typeface="Times New Roman" panose="02020603050405020304" pitchFamily="18" charset="0"/>
                <a:cs typeface="Arial" panose="020B0604020202020204" pitchFamily="34" charset="0"/>
              </a:rPr>
              <a:t>capacidad del proceso </a:t>
            </a:r>
            <a:r>
              <a:rPr lang="es-ES" sz="3200" dirty="0">
                <a:latin typeface="Arial" panose="020B0604020202020204" pitchFamily="34" charset="0"/>
                <a:ea typeface="Times New Roman" panose="02020603050405020304" pitchFamily="18" charset="0"/>
                <a:cs typeface="Arial" panose="020B0604020202020204" pitchFamily="34" charset="0"/>
              </a:rPr>
              <a:t>miden la variación de las causas internas y verifican si dicha variación es adecuada para fabricar dentro de las tolerancias y los gráficos de control comprueban que en el proceso solo actúan causas internas, y son capaces de detectar anormalidades.</a:t>
            </a:r>
            <a:endParaRPr lang="es-VE" sz="3200" dirty="0">
              <a:latin typeface="Arial" panose="020B0604020202020204" pitchFamily="34" charset="0"/>
              <a:ea typeface="Times New Roman" panose="02020603050405020304" pitchFamily="18" charset="0"/>
              <a:cs typeface="Arial" panose="020B0604020202020204" pitchFamily="34" charset="0"/>
            </a:endParaRPr>
          </a:p>
        </p:txBody>
      </p:sp>
      <p:sp>
        <p:nvSpPr>
          <p:cNvPr id="3" name="Rectángulo 2">
            <a:extLst>
              <a:ext uri="{FF2B5EF4-FFF2-40B4-BE49-F238E27FC236}">
                <a16:creationId xmlns:a16="http://schemas.microsoft.com/office/drawing/2014/main" id="{260CD322-54EA-462E-8BF5-84B2F9F6A454}"/>
              </a:ext>
            </a:extLst>
          </p:cNvPr>
          <p:cNvSpPr/>
          <p:nvPr/>
        </p:nvSpPr>
        <p:spPr>
          <a:xfrm>
            <a:off x="3048713" y="317045"/>
            <a:ext cx="4875374" cy="584775"/>
          </a:xfrm>
          <a:prstGeom prst="rect">
            <a:avLst/>
          </a:prstGeom>
        </p:spPr>
        <p:txBody>
          <a:bodyPr wrap="none">
            <a:spAutoFit/>
          </a:bodyPr>
          <a:lstStyle/>
          <a:p>
            <a:pPr marL="449580" algn="just">
              <a:spcBef>
                <a:spcPts val="1200"/>
              </a:spcBef>
              <a:spcAft>
                <a:spcPts val="300"/>
              </a:spcAft>
            </a:pPr>
            <a:r>
              <a:rPr lang="es-ES" sz="3200" i="1" dirty="0">
                <a:solidFill>
                  <a:srgbClr val="C00000"/>
                </a:solidFill>
                <a:latin typeface="Arial" panose="020B0604020202020204" pitchFamily="34" charset="0"/>
                <a:ea typeface="Times New Roman" panose="02020603050405020304" pitchFamily="18" charset="0"/>
              </a:rPr>
              <a:t>Capacidad del Proceso</a:t>
            </a:r>
            <a:endParaRPr lang="es-VE" sz="3200" i="1" dirty="0">
              <a:solidFill>
                <a:srgbClr val="C00000"/>
              </a:solidFill>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6033851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5EC7CB-5598-4847-A07D-24BB9B770C3C}"/>
              </a:ext>
            </a:extLst>
          </p:cNvPr>
          <p:cNvSpPr>
            <a:spLocks noChangeArrowheads="1"/>
          </p:cNvSpPr>
          <p:nvPr/>
        </p:nvSpPr>
        <p:spPr bwMode="auto">
          <a:xfrm>
            <a:off x="0" y="1818851"/>
            <a:ext cx="11413958" cy="3639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8242" tIns="152352" rIns="91440" bIns="38088"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VE" sz="2800" b="1" i="0" u="none" strike="noStrike" cap="none" normalizeH="0" baseline="0" dirty="0" bmk="">
                <a:ln>
                  <a:noFill/>
                </a:ln>
                <a:solidFill>
                  <a:srgbClr val="800080"/>
                </a:solidFill>
                <a:effectLst/>
                <a:latin typeface="Arial" panose="020B0604020202020204" pitchFamily="34" charset="0"/>
                <a:cs typeface="Arial" panose="020B0604020202020204" pitchFamily="34" charset="0"/>
              </a:rPr>
              <a:t>Desarrollo de la formulación</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VE" sz="2800" b="0" i="0" u="none" strike="noStrike" cap="none" normalizeH="0" baseline="0" dirty="0" bmk="">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El desarrollo de la formulación suministra la información básica sobre el principio activo, la fórmula y el impacto de los excipientes sobre el producto.</a:t>
            </a:r>
            <a:endParaRPr lang="es-ES" altLang="es-VE" sz="2800" dirty="0" bmk="">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VE" sz="2800" b="0" i="0" u="none" strike="noStrike" cap="none" normalizeH="0" baseline="0" dirty="0" bmk="">
              <a:ln>
                <a:noFill/>
              </a:ln>
              <a:solidFill>
                <a:schemeClr val="tx1"/>
              </a:solidFill>
              <a:effectLst/>
              <a:latin typeface="Arial" panose="020B0604020202020204" pitchFamily="34" charset="0"/>
              <a:cs typeface="Arial" panose="020B0604020202020204" pitchFamily="34" charset="0"/>
            </a:endParaRPr>
          </a:p>
          <a:p>
            <a:pPr lvl="0" algn="just" defTabSz="914400" eaLnBrk="0" fontAlgn="base" hangingPunct="0">
              <a:spcBef>
                <a:spcPct val="0"/>
              </a:spcBef>
              <a:spcAft>
                <a:spcPct val="0"/>
              </a:spcAft>
            </a:pPr>
            <a:r>
              <a:rPr lang="es-ES" altLang="es-VE" sz="2800" b="1" dirty="0" bmk="">
                <a:solidFill>
                  <a:srgbClr val="800080"/>
                </a:solidFill>
                <a:latin typeface="Arial" panose="020B0604020202020204" pitchFamily="34" charset="0"/>
                <a:cs typeface="Arial" panose="020B0604020202020204" pitchFamily="34" charset="0"/>
              </a:rPr>
              <a:t>Desarrollo del proceso de elaboración:</a:t>
            </a:r>
            <a:endParaRPr lang="es-ES" altLang="es-VE" sz="2800" b="1" dirty="0">
              <a:solidFill>
                <a:srgbClr val="800080"/>
              </a:solidFill>
              <a:latin typeface="Arial" panose="020B0604020202020204" pitchFamily="34" charset="0"/>
              <a:cs typeface="Arial" panose="020B0604020202020204" pitchFamily="34" charset="0"/>
            </a:endParaRPr>
          </a:p>
          <a:p>
            <a:pPr lvl="0" algn="just" defTabSz="914400" eaLnBrk="0" fontAlgn="base" hangingPunct="0">
              <a:spcBef>
                <a:spcPct val="0"/>
              </a:spcBef>
              <a:spcAft>
                <a:spcPct val="0"/>
              </a:spcAft>
            </a:pPr>
            <a:r>
              <a:rPr lang="es-ES" altLang="es-VE" sz="2800" dirty="0">
                <a:latin typeface="Arial" panose="020B0604020202020204" pitchFamily="34" charset="0"/>
                <a:ea typeface="Times New Roman" panose="02020603050405020304" pitchFamily="18" charset="0"/>
                <a:cs typeface="Arial" panose="020B0604020202020204" pitchFamily="34" charset="0"/>
              </a:rPr>
              <a:t>Comienza cuando se conocen los excipientes compatibles con el principio activo y la forma farmacéutica que se desea elaborar.</a:t>
            </a:r>
            <a:endParaRPr kumimoji="0" lang="es-ES" altLang="es-VE" sz="2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01BA0BDA-25D4-42AF-88C6-51F69B676CDA}"/>
              </a:ext>
            </a:extLst>
          </p:cNvPr>
          <p:cNvSpPr/>
          <p:nvPr/>
        </p:nvSpPr>
        <p:spPr>
          <a:xfrm>
            <a:off x="1970065" y="840560"/>
            <a:ext cx="8674169" cy="646331"/>
          </a:xfrm>
          <a:prstGeom prst="rect">
            <a:avLst/>
          </a:prstGeom>
        </p:spPr>
        <p:txBody>
          <a:bodyPr wrap="none">
            <a:spAutoFit/>
          </a:bodyPr>
          <a:lstStyle/>
          <a:p>
            <a:r>
              <a:rPr lang="es-ES" altLang="es-VE" sz="3600" dirty="0" bmk="">
                <a:solidFill>
                  <a:srgbClr val="C00000"/>
                </a:solidFill>
                <a:latin typeface="Arial" panose="020B0604020202020204" pitchFamily="34" charset="0"/>
                <a:ea typeface="Times New Roman" panose="02020603050405020304" pitchFamily="18" charset="0"/>
                <a:cs typeface="Arial" panose="020B0604020202020204" pitchFamily="34" charset="0"/>
              </a:rPr>
              <a:t>Actividades de desarrollo de un producto </a:t>
            </a:r>
            <a:endParaRPr lang="es-VE" sz="3600" dirty="0">
              <a:solidFill>
                <a:srgbClr val="C00000"/>
              </a:solidFill>
            </a:endParaRPr>
          </a:p>
        </p:txBody>
      </p:sp>
    </p:spTree>
    <p:extLst>
      <p:ext uri="{BB962C8B-B14F-4D97-AF65-F5344CB8AC3E}">
        <p14:creationId xmlns:p14="http://schemas.microsoft.com/office/powerpoint/2010/main" val="754554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11BDB45-3FD9-48A5-8344-1A8E0301BCFE}"/>
              </a:ext>
            </a:extLst>
          </p:cNvPr>
          <p:cNvSpPr txBox="1"/>
          <p:nvPr/>
        </p:nvSpPr>
        <p:spPr>
          <a:xfrm>
            <a:off x="4677983" y="2552700"/>
            <a:ext cx="3647152" cy="1015663"/>
          </a:xfrm>
          <a:prstGeom prst="rect">
            <a:avLst/>
          </a:prstGeom>
          <a:noFill/>
        </p:spPr>
        <p:txBody>
          <a:bodyPr wrap="none" rtlCol="0">
            <a:spAutoFit/>
          </a:bodyPr>
          <a:lstStyle/>
          <a:p>
            <a:r>
              <a:rPr lang="es-VE" sz="6000" dirty="0">
                <a:solidFill>
                  <a:schemeClr val="accent1">
                    <a:lumMod val="50000"/>
                  </a:schemeClr>
                </a:solidFill>
                <a:latin typeface="Arial" panose="020B0604020202020204" pitchFamily="34" charset="0"/>
                <a:cs typeface="Arial" panose="020B0604020202020204" pitchFamily="34" charset="0"/>
              </a:rPr>
              <a:t>GRACIAS</a:t>
            </a:r>
          </a:p>
        </p:txBody>
      </p:sp>
    </p:spTree>
    <p:extLst>
      <p:ext uri="{BB962C8B-B14F-4D97-AF65-F5344CB8AC3E}">
        <p14:creationId xmlns:p14="http://schemas.microsoft.com/office/powerpoint/2010/main" val="4108635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033A69-A6DE-4548-AADB-27D0FC6072AC}"/>
              </a:ext>
            </a:extLst>
          </p:cNvPr>
          <p:cNvSpPr>
            <a:spLocks noGrp="1"/>
          </p:cNvSpPr>
          <p:nvPr>
            <p:ph idx="1"/>
          </p:nvPr>
        </p:nvSpPr>
        <p:spPr>
          <a:xfrm>
            <a:off x="1451579" y="2015733"/>
            <a:ext cx="9603275" cy="1870468"/>
          </a:xfrm>
        </p:spPr>
        <p:txBody>
          <a:bodyPr>
            <a:noAutofit/>
          </a:bodyPr>
          <a:lstStyle/>
          <a:p>
            <a:r>
              <a:rPr lang="es-ES" sz="2800" dirty="0"/>
              <a:t>Es una de las herramientas con las que se cuenta para asegurar la calidad de los productos y procedimientos.</a:t>
            </a:r>
          </a:p>
          <a:p>
            <a:r>
              <a:rPr lang="es-ES" sz="2800" dirty="0"/>
              <a:t>El proceso de validación exige el tratamiento estadístico para el manejo y análisis de los datos </a:t>
            </a:r>
          </a:p>
          <a:p>
            <a:r>
              <a:rPr lang="es-ES" sz="2800" dirty="0"/>
              <a:t>Permite juicios que llevan  a una correcta evaluación. </a:t>
            </a:r>
            <a:endParaRPr lang="es-VE" sz="2800" dirty="0"/>
          </a:p>
        </p:txBody>
      </p:sp>
      <p:sp>
        <p:nvSpPr>
          <p:cNvPr id="4" name="Rectángulo 3">
            <a:extLst>
              <a:ext uri="{FF2B5EF4-FFF2-40B4-BE49-F238E27FC236}">
                <a16:creationId xmlns:a16="http://schemas.microsoft.com/office/drawing/2014/main" id="{767D4DF0-4A04-4A2C-81B1-B5C679E02190}"/>
              </a:ext>
            </a:extLst>
          </p:cNvPr>
          <p:cNvSpPr/>
          <p:nvPr/>
        </p:nvSpPr>
        <p:spPr>
          <a:xfrm>
            <a:off x="3865351" y="883139"/>
            <a:ext cx="3023007" cy="646331"/>
          </a:xfrm>
          <a:prstGeom prst="rect">
            <a:avLst/>
          </a:prstGeom>
        </p:spPr>
        <p:txBody>
          <a:bodyPr wrap="none">
            <a:spAutoFit/>
          </a:bodyPr>
          <a:lstStyle/>
          <a:p>
            <a:r>
              <a:rPr lang="es-VE" sz="3600" b="1" dirty="0">
                <a:solidFill>
                  <a:srgbClr val="C00000"/>
                </a:solidFill>
                <a:latin typeface="Arial" panose="020B0604020202020204" pitchFamily="34" charset="0"/>
                <a:cs typeface="Arial" panose="020B0604020202020204" pitchFamily="34" charset="0"/>
              </a:rPr>
              <a:t>VALIDACIÓN</a:t>
            </a:r>
          </a:p>
        </p:txBody>
      </p:sp>
    </p:spTree>
    <p:extLst>
      <p:ext uri="{BB962C8B-B14F-4D97-AF65-F5344CB8AC3E}">
        <p14:creationId xmlns:p14="http://schemas.microsoft.com/office/powerpoint/2010/main" val="159640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0398C7B-9D22-495A-A8B6-312BB367041C}"/>
              </a:ext>
            </a:extLst>
          </p:cNvPr>
          <p:cNvSpPr/>
          <p:nvPr/>
        </p:nvSpPr>
        <p:spPr>
          <a:xfrm>
            <a:off x="914400" y="1211330"/>
            <a:ext cx="10383644" cy="3970318"/>
          </a:xfrm>
          <a:prstGeom prst="rect">
            <a:avLst/>
          </a:prstGeom>
        </p:spPr>
        <p:txBody>
          <a:bodyPr wrap="square">
            <a:spAutoFit/>
          </a:bodyPr>
          <a:lstStyle/>
          <a:p>
            <a:pPr algn="just">
              <a:spcAft>
                <a:spcPts val="600"/>
              </a:spcAft>
            </a:pPr>
            <a:r>
              <a:rPr lang="es-ES" sz="3600" dirty="0">
                <a:latin typeface="Arial" panose="020B0604020202020204" pitchFamily="34" charset="0"/>
                <a:ea typeface="Times New Roman" panose="02020603050405020304" pitchFamily="18" charset="0"/>
                <a:cs typeface="Arial" panose="020B0604020202020204" pitchFamily="34" charset="0"/>
              </a:rPr>
              <a:t>Con un </a:t>
            </a:r>
            <a:r>
              <a:rPr lang="es-ES" sz="3600" dirty="0">
                <a:solidFill>
                  <a:srgbClr val="C00000"/>
                </a:solidFill>
                <a:latin typeface="Arial" panose="020B0604020202020204" pitchFamily="34" charset="0"/>
                <a:ea typeface="Times New Roman" panose="02020603050405020304" pitchFamily="18" charset="0"/>
                <a:cs typeface="Arial" panose="020B0604020202020204" pitchFamily="34" charset="0"/>
              </a:rPr>
              <a:t>sistema de validación </a:t>
            </a:r>
            <a:r>
              <a:rPr lang="es-ES" sz="3600" dirty="0">
                <a:latin typeface="Arial" panose="020B0604020202020204" pitchFamily="34" charset="0"/>
                <a:ea typeface="Times New Roman" panose="02020603050405020304" pitchFamily="18" charset="0"/>
                <a:cs typeface="Arial" panose="020B0604020202020204" pitchFamily="34" charset="0"/>
              </a:rPr>
              <a:t>se recogen y analizan las evidencias que sustentan la completa eficiencia de un proceso, asegurándose que el producto resultante posee los atributos y características con las que fue diseñado y que estas se mantengan de lote a lote a través de la producción.</a:t>
            </a:r>
            <a:endParaRPr lang="es-VE" sz="36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25078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31FA94-BF05-407B-AC5F-E823519A4BE2}"/>
              </a:ext>
            </a:extLst>
          </p:cNvPr>
          <p:cNvSpPr>
            <a:spLocks noChangeArrowheads="1"/>
          </p:cNvSpPr>
          <p:nvPr/>
        </p:nvSpPr>
        <p:spPr bwMode="auto">
          <a:xfrm>
            <a:off x="457199" y="299979"/>
            <a:ext cx="11277601" cy="5724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0" fontAlgn="base" latinLnBrk="0" hangingPunct="0">
              <a:lnSpc>
                <a:spcPct val="100000"/>
              </a:lnSpc>
              <a:spcBef>
                <a:spcPts val="600"/>
              </a:spcBef>
              <a:spcAft>
                <a:spcPts val="600"/>
              </a:spcAft>
              <a:buClr>
                <a:schemeClr val="accent1">
                  <a:lumMod val="75000"/>
                </a:schemeClr>
              </a:buClr>
              <a:buSzTx/>
              <a:buFont typeface="Wingdings" panose="05000000000000000000" pitchFamily="2" charset="2"/>
              <a:buChar char="ü"/>
              <a:tabLst/>
            </a:pPr>
            <a:r>
              <a:rPr kumimoji="0" lang="es-ES" altLang="es-VE" sz="2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 necesario comprobar que todos los elementos y operaciones involucradas en el proceso productivo, han sido diseñados y/o seleccionados adecuadamente para el fin propuesto</a:t>
            </a:r>
            <a:endParaRPr kumimoji="0" lang="es-VE" altLang="es-VE" sz="2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ts val="600"/>
              </a:spcBef>
              <a:spcAft>
                <a:spcPts val="600"/>
              </a:spcAft>
              <a:buClr>
                <a:schemeClr val="accent1">
                  <a:lumMod val="75000"/>
                </a:schemeClr>
              </a:buClr>
              <a:buSzTx/>
              <a:buFont typeface="Wingdings" panose="05000000000000000000" pitchFamily="2" charset="2"/>
              <a:buChar char="ü"/>
              <a:tabLst/>
            </a:pPr>
            <a:r>
              <a:rPr kumimoji="0" lang="es-ES" altLang="es-VE" sz="2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 necesario validar todos los recursos operacionales involucrados en el proceso de manufactura de un producto.  En una primera etapa se evalúan todos los recursos operacionales que pueden introducir variaciones en el proceso productivo como los materiales, los equipos, los métodos y desde luego el personal</a:t>
            </a:r>
            <a:endParaRPr kumimoji="0" lang="es-VE" altLang="es-VE" sz="2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ts val="600"/>
              </a:spcBef>
              <a:spcAft>
                <a:spcPts val="600"/>
              </a:spcAft>
              <a:buClr>
                <a:schemeClr val="accent1">
                  <a:lumMod val="75000"/>
                </a:schemeClr>
              </a:buClr>
              <a:buSzTx/>
              <a:buFont typeface="Wingdings" panose="05000000000000000000" pitchFamily="2" charset="2"/>
              <a:buChar char="ü"/>
              <a:tabLst/>
            </a:pPr>
            <a:r>
              <a:rPr kumimoji="0" lang="es-ES" altLang="es-VE" sz="2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 consideran tanto las materias primas como los materiales de envase y empaque utilizados en la elaboración</a:t>
            </a:r>
            <a:endParaRPr kumimoji="0" lang="es-VE" altLang="es-VE" sz="2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ts val="600"/>
              </a:spcBef>
              <a:spcAft>
                <a:spcPts val="600"/>
              </a:spcAft>
              <a:buClr>
                <a:schemeClr val="accent1">
                  <a:lumMod val="75000"/>
                </a:schemeClr>
              </a:buClr>
              <a:buSzTx/>
              <a:buFont typeface="Wingdings" panose="05000000000000000000" pitchFamily="2" charset="2"/>
              <a:buChar char="ü"/>
              <a:tabLst/>
            </a:pPr>
            <a:r>
              <a:rPr kumimoji="0" lang="es-ES" altLang="es-VE" sz="2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 incluyen equipos, instrumentos y aparatos que son utilizados tanto en el proceso productivo como en los métodos de análisis </a:t>
            </a:r>
            <a:endParaRPr kumimoji="0" lang="es-ES" altLang="es-VE" sz="2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2972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99ED7D7-5464-40D5-B2AB-CDFC6942F33D}"/>
              </a:ext>
            </a:extLst>
          </p:cNvPr>
          <p:cNvSpPr/>
          <p:nvPr/>
        </p:nvSpPr>
        <p:spPr>
          <a:xfrm>
            <a:off x="555458" y="561052"/>
            <a:ext cx="10684042" cy="5047536"/>
          </a:xfrm>
          <a:prstGeom prst="rect">
            <a:avLst/>
          </a:prstGeom>
        </p:spPr>
        <p:txBody>
          <a:bodyPr wrap="square">
            <a:spAutoFit/>
          </a:bodyPr>
          <a:lstStyle/>
          <a:p>
            <a:pPr marL="285750" indent="-285750" algn="just">
              <a:spcAft>
                <a:spcPts val="600"/>
              </a:spcAft>
              <a:buClr>
                <a:schemeClr val="accent2">
                  <a:lumMod val="50000"/>
                </a:schemeClr>
              </a:buClr>
              <a:buFont typeface="Wingdings" panose="05000000000000000000" pitchFamily="2" charset="2"/>
              <a:buChar char="ü"/>
            </a:pPr>
            <a:r>
              <a:rPr lang="es-ES" sz="2400" dirty="0">
                <a:latin typeface="Arial" panose="020B0604020202020204" pitchFamily="34" charset="0"/>
                <a:ea typeface="Times New Roman" panose="02020603050405020304" pitchFamily="18" charset="0"/>
                <a:cs typeface="Arial" panose="020B0604020202020204" pitchFamily="34" charset="0"/>
              </a:rPr>
              <a:t>Para asegurar que el proceso productivo se encuentra bajo control, es necesario contar con procedimientos escritos para todas las operaciones que se realizan (operaciones de producción y procesos de control de calidad)</a:t>
            </a:r>
            <a:endParaRPr lang="es-VE" sz="2400" dirty="0">
              <a:latin typeface="Arial" panose="020B0604020202020204" pitchFamily="34" charset="0"/>
              <a:ea typeface="Times New Roman" panose="02020603050405020304" pitchFamily="18" charset="0"/>
              <a:cs typeface="Arial" panose="020B0604020202020204" pitchFamily="34" charset="0"/>
            </a:endParaRPr>
          </a:p>
          <a:p>
            <a:pPr marL="285750" indent="-285750" algn="just">
              <a:spcAft>
                <a:spcPts val="600"/>
              </a:spcAft>
              <a:buClr>
                <a:schemeClr val="accent2">
                  <a:lumMod val="50000"/>
                </a:schemeClr>
              </a:buClr>
              <a:buFont typeface="Wingdings" panose="05000000000000000000" pitchFamily="2" charset="2"/>
              <a:buChar char="ü"/>
            </a:pPr>
            <a:r>
              <a:rPr lang="es-ES" sz="2400" dirty="0">
                <a:latin typeface="Arial" panose="020B0604020202020204" pitchFamily="34" charset="0"/>
                <a:ea typeface="Times New Roman" panose="02020603050405020304" pitchFamily="18" charset="0"/>
                <a:cs typeface="Arial" panose="020B0604020202020204" pitchFamily="34" charset="0"/>
              </a:rPr>
              <a:t>Se debe incluir todo el personal involucrado con la ejecución del proceso productivo, su adecuado entrenamiento, descripción clara de sus actividades, información detallada sobre la vestimenta, equipos de seguridad, hábitos higiénicos, necesarios para la óptima realización del proceso de manufactura de un producto en particular.</a:t>
            </a:r>
            <a:endParaRPr lang="es-VE" sz="2400" dirty="0">
              <a:latin typeface="Arial" panose="020B0604020202020204" pitchFamily="34" charset="0"/>
              <a:ea typeface="Times New Roman" panose="02020603050405020304" pitchFamily="18" charset="0"/>
              <a:cs typeface="Arial" panose="020B0604020202020204" pitchFamily="34" charset="0"/>
            </a:endParaRPr>
          </a:p>
          <a:p>
            <a:pPr marL="285750" indent="-285750" algn="just">
              <a:spcAft>
                <a:spcPts val="600"/>
              </a:spcAft>
              <a:buClr>
                <a:schemeClr val="accent2">
                  <a:lumMod val="50000"/>
                </a:schemeClr>
              </a:buClr>
              <a:buFont typeface="Wingdings" panose="05000000000000000000" pitchFamily="2" charset="2"/>
              <a:buChar char="ü"/>
            </a:pPr>
            <a:r>
              <a:rPr lang="es-ES" sz="2400" dirty="0">
                <a:latin typeface="Arial" panose="020B0604020202020204" pitchFamily="34" charset="0"/>
                <a:ea typeface="Times New Roman" panose="02020603050405020304" pitchFamily="18" charset="0"/>
                <a:cs typeface="Arial" panose="020B0604020202020204" pitchFamily="34" charset="0"/>
              </a:rPr>
              <a:t>Una vez que el proceso productivo se encuentra optimizado, es necesario pasar a una segunda etapa la cual consiste en un sistema documentado que permite constatar la reproducibilidad de un proceso dado, lo que se conoce como </a:t>
            </a:r>
            <a:r>
              <a:rPr lang="es-ES" sz="2400" dirty="0">
                <a:solidFill>
                  <a:srgbClr val="C00000"/>
                </a:solidFill>
                <a:latin typeface="Arial" panose="020B0604020202020204" pitchFamily="34" charset="0"/>
                <a:ea typeface="Times New Roman" panose="02020603050405020304" pitchFamily="18" charset="0"/>
                <a:cs typeface="Arial" panose="020B0604020202020204" pitchFamily="34" charset="0"/>
              </a:rPr>
              <a:t>Validación de un Proceso</a:t>
            </a:r>
            <a:r>
              <a:rPr lang="es-ES" sz="2400" dirty="0">
                <a:latin typeface="Arial" panose="020B0604020202020204" pitchFamily="34" charset="0"/>
                <a:ea typeface="Times New Roman" panose="02020603050405020304" pitchFamily="18" charset="0"/>
                <a:cs typeface="Arial" panose="020B0604020202020204" pitchFamily="34" charset="0"/>
              </a:rPr>
              <a:t>.</a:t>
            </a:r>
            <a:endParaRPr lang="es-VE" sz="24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605158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AA8AAA3-D722-42EB-AA39-ADA926401494}"/>
              </a:ext>
            </a:extLst>
          </p:cNvPr>
          <p:cNvSpPr>
            <a:spLocks noChangeArrowheads="1"/>
          </p:cNvSpPr>
          <p:nvPr/>
        </p:nvSpPr>
        <p:spPr bwMode="auto">
          <a:xfrm>
            <a:off x="3955830" y="171999"/>
            <a:ext cx="42803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altLang="es-VE" sz="2400" b="0" i="0" u="none" strike="noStrike" cap="none" normalizeH="0" baseline="0" dirty="0" bmk="_Toc107820284">
                <a:ln>
                  <a:noFill/>
                </a:ln>
                <a:solidFill>
                  <a:srgbClr val="C00000"/>
                </a:solidFill>
                <a:effectLst/>
                <a:latin typeface="Arial" panose="020B0604020202020204" pitchFamily="34" charset="0"/>
                <a:ea typeface="Times New Roman" panose="02020603050405020304" pitchFamily="18" charset="0"/>
                <a:cs typeface="Arial" panose="020B0604020202020204" pitchFamily="34" charset="0"/>
              </a:rPr>
              <a:t>Esquema global de validación</a:t>
            </a:r>
            <a:endParaRPr kumimoji="0" lang="es-ES_tradnl" altLang="es-VE" sz="2400" b="0" i="0" u="none" strike="noStrike" cap="none" normalizeH="0" baseline="0" dirty="0">
              <a:ln>
                <a:noFill/>
              </a:ln>
              <a:solidFill>
                <a:srgbClr val="C00000"/>
              </a:solidFill>
              <a:effectLst/>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id="{51564248-E275-4BCC-A4BC-72B1F7193BB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42875" y="638175"/>
            <a:ext cx="11906250" cy="5581650"/>
          </a:xfrm>
          <a:prstGeom prst="rect">
            <a:avLst/>
          </a:prstGeom>
        </p:spPr>
      </p:pic>
    </p:spTree>
    <p:extLst>
      <p:ext uri="{BB962C8B-B14F-4D97-AF65-F5344CB8AC3E}">
        <p14:creationId xmlns:p14="http://schemas.microsoft.com/office/powerpoint/2010/main" val="3045034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B83F456-D411-491D-BD7F-A1065CEA08A3}"/>
              </a:ext>
            </a:extLst>
          </p:cNvPr>
          <p:cNvSpPr/>
          <p:nvPr/>
        </p:nvSpPr>
        <p:spPr>
          <a:xfrm>
            <a:off x="3063605" y="77945"/>
            <a:ext cx="6525441" cy="646331"/>
          </a:xfrm>
          <a:prstGeom prst="rect">
            <a:avLst/>
          </a:prstGeom>
        </p:spPr>
        <p:txBody>
          <a:bodyPr wrap="none">
            <a:spAutoFit/>
          </a:bodyPr>
          <a:lstStyle/>
          <a:p>
            <a:r>
              <a:rPr lang="es-ES" sz="3600" dirty="0">
                <a:solidFill>
                  <a:schemeClr val="accent5">
                    <a:lumMod val="50000"/>
                  </a:schemeClr>
                </a:solidFill>
                <a:latin typeface="Palatino Linotype" panose="02040502050505030304" pitchFamily="18" charset="0"/>
                <a:ea typeface="Times New Roman" panose="02020603050405020304" pitchFamily="18" charset="0"/>
                <a:cs typeface="Times New Roman" panose="02020603050405020304" pitchFamily="18" charset="0"/>
              </a:rPr>
              <a:t>MÉTODOS DE VALIDACIÓN </a:t>
            </a:r>
            <a:endParaRPr lang="es-VE" sz="3600" dirty="0">
              <a:solidFill>
                <a:schemeClr val="accent5">
                  <a:lumMod val="50000"/>
                </a:schemeClr>
              </a:solidFill>
            </a:endParaRPr>
          </a:p>
        </p:txBody>
      </p:sp>
      <p:sp>
        <p:nvSpPr>
          <p:cNvPr id="3" name="Rectángulo 2">
            <a:extLst>
              <a:ext uri="{FF2B5EF4-FFF2-40B4-BE49-F238E27FC236}">
                <a16:creationId xmlns:a16="http://schemas.microsoft.com/office/drawing/2014/main" id="{87EFC508-3851-412E-B486-5DF6536EFD61}"/>
              </a:ext>
            </a:extLst>
          </p:cNvPr>
          <p:cNvSpPr/>
          <p:nvPr/>
        </p:nvSpPr>
        <p:spPr>
          <a:xfrm>
            <a:off x="895201" y="912460"/>
            <a:ext cx="2813654" cy="369332"/>
          </a:xfrm>
          <a:prstGeom prst="rect">
            <a:avLst/>
          </a:prstGeom>
        </p:spPr>
        <p:txBody>
          <a:bodyPr wrap="none">
            <a:spAutoFit/>
          </a:bodyPr>
          <a:lstStyle/>
          <a:p>
            <a:pPr algn="ctr">
              <a:spcBef>
                <a:spcPts val="1200"/>
              </a:spcBef>
              <a:spcAft>
                <a:spcPts val="300"/>
              </a:spcAft>
            </a:pPr>
            <a:r>
              <a:rPr lang="es-ES_tradnl" b="1" cap="all" dirty="0">
                <a:solidFill>
                  <a:srgbClr val="C00000"/>
                </a:solidFill>
                <a:latin typeface="Arial" panose="020B0604020202020204" pitchFamily="34" charset="0"/>
              </a:rPr>
              <a:t>Métodos analíticos</a:t>
            </a:r>
            <a:endParaRPr lang="es-VE" b="1" cap="all" dirty="0">
              <a:solidFill>
                <a:srgbClr val="C00000"/>
              </a:solidFill>
              <a:latin typeface="Arial" panose="020B0604020202020204" pitchFamily="34" charset="0"/>
            </a:endParaRPr>
          </a:p>
        </p:txBody>
      </p:sp>
      <p:sp>
        <p:nvSpPr>
          <p:cNvPr id="4" name="Rectángulo 3">
            <a:extLst>
              <a:ext uri="{FF2B5EF4-FFF2-40B4-BE49-F238E27FC236}">
                <a16:creationId xmlns:a16="http://schemas.microsoft.com/office/drawing/2014/main" id="{F3C818C0-A5A8-4639-A575-A5CB9D57F113}"/>
              </a:ext>
            </a:extLst>
          </p:cNvPr>
          <p:cNvSpPr/>
          <p:nvPr/>
        </p:nvSpPr>
        <p:spPr>
          <a:xfrm>
            <a:off x="7367230" y="912460"/>
            <a:ext cx="3655809" cy="369332"/>
          </a:xfrm>
          <a:prstGeom prst="rect">
            <a:avLst/>
          </a:prstGeom>
        </p:spPr>
        <p:txBody>
          <a:bodyPr wrap="none">
            <a:spAutoFit/>
          </a:bodyPr>
          <a:lstStyle/>
          <a:p>
            <a:pPr algn="ctr">
              <a:spcBef>
                <a:spcPts val="1200"/>
              </a:spcBef>
              <a:spcAft>
                <a:spcPts val="300"/>
              </a:spcAft>
            </a:pPr>
            <a:r>
              <a:rPr lang="es-ES_tradnl" b="1" cap="all" dirty="0">
                <a:solidFill>
                  <a:srgbClr val="003366"/>
                </a:solidFill>
                <a:latin typeface="Arial" panose="020B0604020202020204" pitchFamily="34" charset="0"/>
              </a:rPr>
              <a:t>Métodos Microbiológicos</a:t>
            </a:r>
            <a:endParaRPr lang="es-VE" b="1" cap="all" dirty="0">
              <a:solidFill>
                <a:srgbClr val="003366"/>
              </a:solidFill>
              <a:latin typeface="Arial" panose="020B0604020202020204" pitchFamily="34" charset="0"/>
            </a:endParaRPr>
          </a:p>
        </p:txBody>
      </p:sp>
      <p:graphicFrame>
        <p:nvGraphicFramePr>
          <p:cNvPr id="5" name="Tabla 4">
            <a:extLst>
              <a:ext uri="{FF2B5EF4-FFF2-40B4-BE49-F238E27FC236}">
                <a16:creationId xmlns:a16="http://schemas.microsoft.com/office/drawing/2014/main" id="{3261B11C-BC03-4B9E-BA7A-42471727FC96}"/>
              </a:ext>
            </a:extLst>
          </p:cNvPr>
          <p:cNvGraphicFramePr>
            <a:graphicFrameLocks noGrp="1"/>
          </p:cNvGraphicFramePr>
          <p:nvPr>
            <p:extLst>
              <p:ext uri="{D42A27DB-BD31-4B8C-83A1-F6EECF244321}">
                <p14:modId xmlns:p14="http://schemas.microsoft.com/office/powerpoint/2010/main" val="1569345221"/>
              </p:ext>
            </p:extLst>
          </p:nvPr>
        </p:nvGraphicFramePr>
        <p:xfrm>
          <a:off x="752460" y="1969770"/>
          <a:ext cx="3099135" cy="4171950"/>
        </p:xfrm>
        <a:graphic>
          <a:graphicData uri="http://schemas.openxmlformats.org/drawingml/2006/table">
            <a:tbl>
              <a:tblPr firstRow="1" firstCol="1" bandRow="1" bandCol="1">
                <a:tableStyleId>{BC89EF96-8CEA-46FF-86C4-4CE0E7609802}</a:tableStyleId>
              </a:tblPr>
              <a:tblGrid>
                <a:gridCol w="3099135">
                  <a:extLst>
                    <a:ext uri="{9D8B030D-6E8A-4147-A177-3AD203B41FA5}">
                      <a16:colId xmlns:a16="http://schemas.microsoft.com/office/drawing/2014/main" val="471160910"/>
                    </a:ext>
                  </a:extLst>
                </a:gridCol>
              </a:tblGrid>
              <a:tr h="0">
                <a:tc>
                  <a:txBody>
                    <a:bodyPr/>
                    <a:lstStyle/>
                    <a:p>
                      <a:pPr algn="just">
                        <a:lnSpc>
                          <a:spcPct val="200000"/>
                        </a:lnSpc>
                        <a:spcAft>
                          <a:spcPts val="0"/>
                        </a:spcAft>
                      </a:pPr>
                      <a:r>
                        <a:rPr lang="es-ES" sz="1800" b="0" dirty="0">
                          <a:effectLst/>
                          <a:latin typeface="Arial" panose="020B0604020202020204" pitchFamily="34" charset="0"/>
                          <a:cs typeface="Arial" panose="020B0604020202020204" pitchFamily="34" charset="0"/>
                        </a:rPr>
                        <a:t>Exactitud</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004841491"/>
                  </a:ext>
                </a:extLst>
              </a:tr>
              <a:tr h="0">
                <a:tc>
                  <a:txBody>
                    <a:bodyPr/>
                    <a:lstStyle/>
                    <a:p>
                      <a:pPr algn="just">
                        <a:lnSpc>
                          <a:spcPct val="200000"/>
                        </a:lnSpc>
                        <a:spcAft>
                          <a:spcPts val="0"/>
                        </a:spcAft>
                      </a:pPr>
                      <a:r>
                        <a:rPr lang="es-ES" sz="1800" b="0" dirty="0">
                          <a:effectLst/>
                          <a:latin typeface="Arial" panose="020B0604020202020204" pitchFamily="34" charset="0"/>
                          <a:cs typeface="Arial" panose="020B0604020202020204" pitchFamily="34" charset="0"/>
                        </a:rPr>
                        <a:t>Precisión</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826347411"/>
                  </a:ext>
                </a:extLst>
              </a:tr>
              <a:tr h="0">
                <a:tc>
                  <a:txBody>
                    <a:bodyPr/>
                    <a:lstStyle/>
                    <a:p>
                      <a:pPr algn="just">
                        <a:lnSpc>
                          <a:spcPct val="200000"/>
                        </a:lnSpc>
                        <a:spcAft>
                          <a:spcPts val="0"/>
                        </a:spcAft>
                      </a:pPr>
                      <a:r>
                        <a:rPr lang="es-ES" sz="1800" b="0" dirty="0">
                          <a:effectLst/>
                          <a:latin typeface="Arial" panose="020B0604020202020204" pitchFamily="34" charset="0"/>
                          <a:cs typeface="Arial" panose="020B0604020202020204" pitchFamily="34" charset="0"/>
                        </a:rPr>
                        <a:t>Especificidad</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27711296"/>
                  </a:ext>
                </a:extLst>
              </a:tr>
              <a:tr h="0">
                <a:tc>
                  <a:txBody>
                    <a:bodyPr/>
                    <a:lstStyle/>
                    <a:p>
                      <a:pPr algn="just">
                        <a:lnSpc>
                          <a:spcPct val="200000"/>
                        </a:lnSpc>
                        <a:spcAft>
                          <a:spcPts val="0"/>
                        </a:spcAft>
                      </a:pPr>
                      <a:r>
                        <a:rPr lang="es-ES" sz="1800" b="0" dirty="0">
                          <a:effectLst/>
                          <a:latin typeface="Arial" panose="020B0604020202020204" pitchFamily="34" charset="0"/>
                          <a:cs typeface="Arial" panose="020B0604020202020204" pitchFamily="34" charset="0"/>
                        </a:rPr>
                        <a:t>Límite de detección</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999535945"/>
                  </a:ext>
                </a:extLst>
              </a:tr>
              <a:tr h="0">
                <a:tc>
                  <a:txBody>
                    <a:bodyPr/>
                    <a:lstStyle/>
                    <a:p>
                      <a:pPr algn="just">
                        <a:lnSpc>
                          <a:spcPct val="200000"/>
                        </a:lnSpc>
                        <a:spcAft>
                          <a:spcPts val="0"/>
                        </a:spcAft>
                      </a:pPr>
                      <a:r>
                        <a:rPr lang="es-ES" sz="1800" b="0" dirty="0">
                          <a:effectLst/>
                          <a:latin typeface="Arial" panose="020B0604020202020204" pitchFamily="34" charset="0"/>
                          <a:cs typeface="Arial" panose="020B0604020202020204" pitchFamily="34" charset="0"/>
                        </a:rPr>
                        <a:t>Límite de cuantificación</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91250153"/>
                  </a:ext>
                </a:extLst>
              </a:tr>
              <a:tr h="0">
                <a:tc>
                  <a:txBody>
                    <a:bodyPr/>
                    <a:lstStyle/>
                    <a:p>
                      <a:pPr algn="just">
                        <a:lnSpc>
                          <a:spcPct val="200000"/>
                        </a:lnSpc>
                        <a:spcAft>
                          <a:spcPts val="0"/>
                        </a:spcAft>
                      </a:pPr>
                      <a:r>
                        <a:rPr lang="es-ES" sz="1800" b="0" dirty="0">
                          <a:effectLst/>
                          <a:latin typeface="Arial" panose="020B0604020202020204" pitchFamily="34" charset="0"/>
                          <a:cs typeface="Arial" panose="020B0604020202020204" pitchFamily="34" charset="0"/>
                        </a:rPr>
                        <a:t>Linealidad</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29030"/>
                  </a:ext>
                </a:extLst>
              </a:tr>
              <a:tr h="0">
                <a:tc>
                  <a:txBody>
                    <a:bodyPr/>
                    <a:lstStyle/>
                    <a:p>
                      <a:pPr algn="just">
                        <a:lnSpc>
                          <a:spcPct val="200000"/>
                        </a:lnSpc>
                        <a:spcAft>
                          <a:spcPts val="0"/>
                        </a:spcAft>
                      </a:pPr>
                      <a:r>
                        <a:rPr lang="es-ES" sz="1800" b="0" dirty="0">
                          <a:effectLst/>
                          <a:latin typeface="Arial" panose="020B0604020202020204" pitchFamily="34" charset="0"/>
                          <a:cs typeface="Arial" panose="020B0604020202020204" pitchFamily="34" charset="0"/>
                        </a:rPr>
                        <a:t>Rango</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057621785"/>
                  </a:ext>
                </a:extLst>
              </a:tr>
              <a:tr h="0">
                <a:tc>
                  <a:txBody>
                    <a:bodyPr/>
                    <a:lstStyle/>
                    <a:p>
                      <a:pPr algn="just">
                        <a:lnSpc>
                          <a:spcPct val="200000"/>
                        </a:lnSpc>
                        <a:spcAft>
                          <a:spcPts val="0"/>
                        </a:spcAft>
                      </a:pPr>
                      <a:r>
                        <a:rPr lang="es-ES" sz="1800" b="0" dirty="0">
                          <a:effectLst/>
                          <a:latin typeface="Arial" panose="020B0604020202020204" pitchFamily="34" charset="0"/>
                          <a:cs typeface="Arial" panose="020B0604020202020204" pitchFamily="34" charset="0"/>
                        </a:rPr>
                        <a:t>Robustez</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19891335"/>
                  </a:ext>
                </a:extLst>
              </a:tr>
              <a:tr h="0">
                <a:tc>
                  <a:txBody>
                    <a:bodyPr/>
                    <a:lstStyle/>
                    <a:p>
                      <a:pPr algn="just">
                        <a:lnSpc>
                          <a:spcPct val="200000"/>
                        </a:lnSpc>
                        <a:spcAft>
                          <a:spcPts val="0"/>
                        </a:spcAft>
                      </a:pPr>
                      <a:r>
                        <a:rPr lang="es-ES" sz="1800" b="0" dirty="0">
                          <a:effectLst/>
                          <a:latin typeface="Arial" panose="020B0604020202020204" pitchFamily="34" charset="0"/>
                          <a:cs typeface="Arial" panose="020B0604020202020204" pitchFamily="34" charset="0"/>
                        </a:rPr>
                        <a:t>Rudeza</a:t>
                      </a:r>
                      <a:endParaRPr lang="es-VE"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07580588"/>
                  </a:ext>
                </a:extLst>
              </a:tr>
            </a:tbl>
          </a:graphicData>
        </a:graphic>
      </p:graphicFrame>
      <p:sp>
        <p:nvSpPr>
          <p:cNvPr id="6" name="Rectangle 1">
            <a:extLst>
              <a:ext uri="{FF2B5EF4-FFF2-40B4-BE49-F238E27FC236}">
                <a16:creationId xmlns:a16="http://schemas.microsoft.com/office/drawing/2014/main" id="{6BC5A509-40B6-43A0-8EE3-BF6AD353D4F7}"/>
              </a:ext>
            </a:extLst>
          </p:cNvPr>
          <p:cNvSpPr>
            <a:spLocks noChangeArrowheads="1"/>
          </p:cNvSpPr>
          <p:nvPr/>
        </p:nvSpPr>
        <p:spPr bwMode="auto">
          <a:xfrm>
            <a:off x="309548" y="1257262"/>
            <a:ext cx="398496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VE"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Características analíticas típicas usadas en métodos de validación.</a:t>
            </a:r>
            <a:endParaRPr kumimoji="0" lang="es-ES" altLang="es-VE"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graphicFrame>
        <p:nvGraphicFramePr>
          <p:cNvPr id="7" name="Tabla 6">
            <a:extLst>
              <a:ext uri="{FF2B5EF4-FFF2-40B4-BE49-F238E27FC236}">
                <a16:creationId xmlns:a16="http://schemas.microsoft.com/office/drawing/2014/main" id="{45CFDBC1-5195-479C-A09F-EDDA9CDED95B}"/>
              </a:ext>
            </a:extLst>
          </p:cNvPr>
          <p:cNvGraphicFramePr>
            <a:graphicFrameLocks noGrp="1"/>
          </p:cNvGraphicFramePr>
          <p:nvPr>
            <p:extLst>
              <p:ext uri="{D42A27DB-BD31-4B8C-83A1-F6EECF244321}">
                <p14:modId xmlns:p14="http://schemas.microsoft.com/office/powerpoint/2010/main" val="2793155237"/>
              </p:ext>
            </p:extLst>
          </p:nvPr>
        </p:nvGraphicFramePr>
        <p:xfrm>
          <a:off x="6096000" y="1630409"/>
          <a:ext cx="5737618" cy="4332774"/>
        </p:xfrm>
        <a:graphic>
          <a:graphicData uri="http://schemas.openxmlformats.org/drawingml/2006/table">
            <a:tbl>
              <a:tblPr firstRow="1" firstCol="1" bandRow="1" bandCol="1">
                <a:tableStyleId>{BDBED569-4797-4DF1-A0F4-6AAB3CD982D8}</a:tableStyleId>
              </a:tblPr>
              <a:tblGrid>
                <a:gridCol w="3021219">
                  <a:extLst>
                    <a:ext uri="{9D8B030D-6E8A-4147-A177-3AD203B41FA5}">
                      <a16:colId xmlns:a16="http://schemas.microsoft.com/office/drawing/2014/main" val="1209548571"/>
                    </a:ext>
                  </a:extLst>
                </a:gridCol>
                <a:gridCol w="1272250">
                  <a:extLst>
                    <a:ext uri="{9D8B030D-6E8A-4147-A177-3AD203B41FA5}">
                      <a16:colId xmlns:a16="http://schemas.microsoft.com/office/drawing/2014/main" val="1014999668"/>
                    </a:ext>
                  </a:extLst>
                </a:gridCol>
                <a:gridCol w="1444149">
                  <a:extLst>
                    <a:ext uri="{9D8B030D-6E8A-4147-A177-3AD203B41FA5}">
                      <a16:colId xmlns:a16="http://schemas.microsoft.com/office/drawing/2014/main" val="1753007283"/>
                    </a:ext>
                  </a:extLst>
                </a:gridCol>
              </a:tblGrid>
              <a:tr h="498288">
                <a:tc>
                  <a:txBody>
                    <a:bodyPr/>
                    <a:lstStyle/>
                    <a:p>
                      <a:pPr algn="l">
                        <a:spcAft>
                          <a:spcPts val="600"/>
                        </a:spcAft>
                      </a:pPr>
                      <a:r>
                        <a:rPr lang="es-ES" sz="2000" dirty="0">
                          <a:effectLst/>
                          <a:latin typeface="Arial" panose="020B0604020202020204" pitchFamily="34" charset="0"/>
                          <a:cs typeface="Arial" panose="020B0604020202020204" pitchFamily="34" charset="0"/>
                        </a:rPr>
                        <a:t>Propósito de ensayo/Parámetro del método</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Análisis Cualitativo</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Análisis Cuantitativo</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13806794"/>
                  </a:ext>
                </a:extLst>
              </a:tr>
              <a:tr h="312086">
                <a:tc>
                  <a:txBody>
                    <a:bodyPr/>
                    <a:lstStyle/>
                    <a:p>
                      <a:pPr algn="l">
                        <a:spcAft>
                          <a:spcPts val="600"/>
                        </a:spcAft>
                      </a:pPr>
                      <a:r>
                        <a:rPr lang="es-ES" sz="2000" dirty="0">
                          <a:effectLst/>
                          <a:latin typeface="Arial" panose="020B0604020202020204" pitchFamily="34" charset="0"/>
                          <a:cs typeface="Arial" panose="020B0604020202020204" pitchFamily="34" charset="0"/>
                        </a:rPr>
                        <a:t>Exactitud relativa </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97317976"/>
                  </a:ext>
                </a:extLst>
              </a:tr>
              <a:tr h="312086">
                <a:tc>
                  <a:txBody>
                    <a:bodyPr/>
                    <a:lstStyle/>
                    <a:p>
                      <a:pPr algn="l">
                        <a:spcAft>
                          <a:spcPts val="600"/>
                        </a:spcAft>
                      </a:pPr>
                      <a:r>
                        <a:rPr lang="es-ES" sz="2000" dirty="0">
                          <a:effectLst/>
                          <a:latin typeface="Arial" panose="020B0604020202020204" pitchFamily="34" charset="0"/>
                          <a:cs typeface="Arial" panose="020B0604020202020204" pitchFamily="34" charset="0"/>
                        </a:rPr>
                        <a:t>Repetibilidad</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a:effectLst/>
                          <a:latin typeface="Arial" panose="020B0604020202020204" pitchFamily="34" charset="0"/>
                          <a:cs typeface="Arial" panose="020B0604020202020204" pitchFamily="34" charset="0"/>
                        </a:rPr>
                        <a:t>+</a:t>
                      </a:r>
                      <a:endParaRPr lang="es-VE"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89682656"/>
                  </a:ext>
                </a:extLst>
              </a:tr>
              <a:tr h="312086">
                <a:tc>
                  <a:txBody>
                    <a:bodyPr/>
                    <a:lstStyle/>
                    <a:p>
                      <a:pPr algn="l">
                        <a:spcAft>
                          <a:spcPts val="600"/>
                        </a:spcAft>
                      </a:pPr>
                      <a:r>
                        <a:rPr lang="es-ES" sz="2000" dirty="0">
                          <a:effectLst/>
                          <a:latin typeface="Arial" panose="020B0604020202020204" pitchFamily="34" charset="0"/>
                          <a:cs typeface="Arial" panose="020B0604020202020204" pitchFamily="34" charset="0"/>
                        </a:rPr>
                        <a:t>Reproducibilidad</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a:effectLst/>
                          <a:latin typeface="Arial" panose="020B0604020202020204" pitchFamily="34" charset="0"/>
                          <a:cs typeface="Arial" panose="020B0604020202020204" pitchFamily="34" charset="0"/>
                        </a:rPr>
                        <a:t>+</a:t>
                      </a:r>
                      <a:endParaRPr lang="es-VE"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496904360"/>
                  </a:ext>
                </a:extLst>
              </a:tr>
              <a:tr h="312086">
                <a:tc>
                  <a:txBody>
                    <a:bodyPr/>
                    <a:lstStyle/>
                    <a:p>
                      <a:pPr algn="l">
                        <a:spcAft>
                          <a:spcPts val="600"/>
                        </a:spcAft>
                      </a:pPr>
                      <a:r>
                        <a:rPr lang="es-ES" sz="2000" dirty="0">
                          <a:effectLst/>
                          <a:latin typeface="Arial" panose="020B0604020202020204" pitchFamily="34" charset="0"/>
                          <a:cs typeface="Arial" panose="020B0604020202020204" pitchFamily="34" charset="0"/>
                        </a:rPr>
                        <a:t>Sensibilidad </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a:effectLst/>
                          <a:latin typeface="Arial" panose="020B0604020202020204" pitchFamily="34" charset="0"/>
                          <a:cs typeface="Arial" panose="020B0604020202020204" pitchFamily="34" charset="0"/>
                        </a:rPr>
                        <a:t>-</a:t>
                      </a:r>
                      <a:endParaRPr lang="es-VE"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990507214"/>
                  </a:ext>
                </a:extLst>
              </a:tr>
              <a:tr h="312086">
                <a:tc>
                  <a:txBody>
                    <a:bodyPr/>
                    <a:lstStyle/>
                    <a:p>
                      <a:pPr algn="l">
                        <a:spcAft>
                          <a:spcPts val="600"/>
                        </a:spcAft>
                      </a:pPr>
                      <a:r>
                        <a:rPr lang="es-ES" sz="2000" dirty="0">
                          <a:effectLst/>
                          <a:latin typeface="Arial" panose="020B0604020202020204" pitchFamily="34" charset="0"/>
                          <a:cs typeface="Arial" panose="020B0604020202020204" pitchFamily="34" charset="0"/>
                        </a:rPr>
                        <a:t>Desviación positiva</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a:effectLst/>
                          <a:latin typeface="Arial" panose="020B0604020202020204" pitchFamily="34" charset="0"/>
                          <a:cs typeface="Arial" panose="020B0604020202020204" pitchFamily="34" charset="0"/>
                        </a:rPr>
                        <a:t>+</a:t>
                      </a:r>
                      <a:endParaRPr lang="es-VE"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32740395"/>
                  </a:ext>
                </a:extLst>
              </a:tr>
              <a:tr h="312086">
                <a:tc>
                  <a:txBody>
                    <a:bodyPr/>
                    <a:lstStyle/>
                    <a:p>
                      <a:pPr algn="l">
                        <a:spcAft>
                          <a:spcPts val="600"/>
                        </a:spcAft>
                      </a:pPr>
                      <a:r>
                        <a:rPr lang="es-ES" sz="2000" dirty="0">
                          <a:effectLst/>
                          <a:latin typeface="Arial" panose="020B0604020202020204" pitchFamily="34" charset="0"/>
                          <a:cs typeface="Arial" panose="020B0604020202020204" pitchFamily="34" charset="0"/>
                        </a:rPr>
                        <a:t>Desviación negativa</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a:effectLst/>
                          <a:latin typeface="Arial" panose="020B0604020202020204" pitchFamily="34" charset="0"/>
                          <a:cs typeface="Arial" panose="020B0604020202020204" pitchFamily="34" charset="0"/>
                        </a:rPr>
                        <a:t>+</a:t>
                      </a:r>
                      <a:endParaRPr lang="es-VE"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99866129"/>
                  </a:ext>
                </a:extLst>
              </a:tr>
              <a:tr h="312086">
                <a:tc>
                  <a:txBody>
                    <a:bodyPr/>
                    <a:lstStyle/>
                    <a:p>
                      <a:pPr algn="l">
                        <a:spcAft>
                          <a:spcPts val="600"/>
                        </a:spcAft>
                      </a:pPr>
                      <a:r>
                        <a:rPr lang="es-ES" sz="2000" dirty="0">
                          <a:effectLst/>
                          <a:latin typeface="Arial" panose="020B0604020202020204" pitchFamily="34" charset="0"/>
                          <a:cs typeface="Arial" panose="020B0604020202020204" pitchFamily="34" charset="0"/>
                        </a:rPr>
                        <a:t>Especificidad</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a:effectLst/>
                          <a:latin typeface="Arial" panose="020B0604020202020204" pitchFamily="34" charset="0"/>
                          <a:cs typeface="Arial" panose="020B0604020202020204" pitchFamily="34" charset="0"/>
                        </a:rPr>
                        <a:t>+</a:t>
                      </a:r>
                      <a:endParaRPr lang="es-VE"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39721807"/>
                  </a:ext>
                </a:extLst>
              </a:tr>
              <a:tr h="312086">
                <a:tc>
                  <a:txBody>
                    <a:bodyPr/>
                    <a:lstStyle/>
                    <a:p>
                      <a:pPr algn="l">
                        <a:spcAft>
                          <a:spcPts val="600"/>
                        </a:spcAft>
                      </a:pPr>
                      <a:r>
                        <a:rPr lang="es-ES" sz="2000" dirty="0">
                          <a:effectLst/>
                          <a:latin typeface="Arial" panose="020B0604020202020204" pitchFamily="34" charset="0"/>
                          <a:cs typeface="Arial" panose="020B0604020202020204" pitchFamily="34" charset="0"/>
                        </a:rPr>
                        <a:t>Límite de detección</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a:effectLst/>
                          <a:latin typeface="Arial" panose="020B0604020202020204" pitchFamily="34" charset="0"/>
                          <a:cs typeface="Arial" panose="020B0604020202020204" pitchFamily="34" charset="0"/>
                        </a:rPr>
                        <a:t>+</a:t>
                      </a:r>
                      <a:endParaRPr lang="es-VE"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56859811"/>
                  </a:ext>
                </a:extLst>
              </a:tr>
              <a:tr h="417405">
                <a:tc>
                  <a:txBody>
                    <a:bodyPr/>
                    <a:lstStyle/>
                    <a:p>
                      <a:pPr algn="l">
                        <a:spcAft>
                          <a:spcPts val="600"/>
                        </a:spcAft>
                      </a:pPr>
                      <a:r>
                        <a:rPr lang="es-ES" sz="2000" dirty="0">
                          <a:effectLst/>
                          <a:latin typeface="Arial" panose="020B0604020202020204" pitchFamily="34" charset="0"/>
                          <a:cs typeface="Arial" panose="020B0604020202020204" pitchFamily="34" charset="0"/>
                        </a:rPr>
                        <a:t>Límite de cuantificación </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a:effectLst/>
                          <a:latin typeface="Arial" panose="020B0604020202020204" pitchFamily="34" charset="0"/>
                          <a:cs typeface="Arial" panose="020B0604020202020204" pitchFamily="34" charset="0"/>
                        </a:rPr>
                        <a:t>-</a:t>
                      </a:r>
                      <a:endParaRPr lang="es-VE"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4066697"/>
                  </a:ext>
                </a:extLst>
              </a:tr>
              <a:tr h="312086">
                <a:tc>
                  <a:txBody>
                    <a:bodyPr/>
                    <a:lstStyle/>
                    <a:p>
                      <a:pPr algn="l">
                        <a:spcAft>
                          <a:spcPts val="600"/>
                        </a:spcAft>
                      </a:pPr>
                      <a:r>
                        <a:rPr lang="es-ES" sz="2000" dirty="0">
                          <a:effectLst/>
                          <a:latin typeface="Arial" panose="020B0604020202020204" pitchFamily="34" charset="0"/>
                          <a:cs typeface="Arial" panose="020B0604020202020204" pitchFamily="34" charset="0"/>
                        </a:rPr>
                        <a:t>Efecto matricial </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a:effectLst/>
                          <a:latin typeface="Arial" panose="020B0604020202020204" pitchFamily="34" charset="0"/>
                          <a:cs typeface="Arial" panose="020B0604020202020204" pitchFamily="34" charset="0"/>
                        </a:rPr>
                        <a:t>+</a:t>
                      </a:r>
                      <a:endParaRPr lang="es-VE"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es-ES" sz="2000" dirty="0">
                          <a:effectLst/>
                          <a:latin typeface="Arial" panose="020B0604020202020204" pitchFamily="34" charset="0"/>
                          <a:cs typeface="Arial" panose="020B0604020202020204" pitchFamily="34" charset="0"/>
                        </a:rPr>
                        <a:t>+</a:t>
                      </a:r>
                      <a:endParaRPr lang="es-VE"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07412631"/>
                  </a:ext>
                </a:extLst>
              </a:tr>
            </a:tbl>
          </a:graphicData>
        </a:graphic>
      </p:graphicFrame>
    </p:spTree>
    <p:extLst>
      <p:ext uri="{BB962C8B-B14F-4D97-AF65-F5344CB8AC3E}">
        <p14:creationId xmlns:p14="http://schemas.microsoft.com/office/powerpoint/2010/main" val="2782225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9D181B8-09AF-494F-B6E9-16A04F7A7992}"/>
              </a:ext>
            </a:extLst>
          </p:cNvPr>
          <p:cNvSpPr/>
          <p:nvPr/>
        </p:nvSpPr>
        <p:spPr>
          <a:xfrm>
            <a:off x="2567739" y="2282532"/>
            <a:ext cx="7056522" cy="2292935"/>
          </a:xfrm>
          <a:prstGeom prst="rect">
            <a:avLst/>
          </a:prstGeom>
        </p:spPr>
        <p:txBody>
          <a:bodyPr wrap="square">
            <a:spAutoFit/>
          </a:bodyPr>
          <a:lstStyle/>
          <a:p>
            <a:pPr marL="1371600" lvl="2" indent="-457200" algn="just">
              <a:spcAft>
                <a:spcPts val="600"/>
              </a:spcAft>
              <a:buClr>
                <a:schemeClr val="accent2">
                  <a:lumMod val="50000"/>
                </a:schemeClr>
              </a:buClr>
              <a:buFont typeface="Wingdings" panose="05000000000000000000" pitchFamily="2" charset="2"/>
              <a:buChar char="ü"/>
            </a:pPr>
            <a:r>
              <a:rPr lang="es-ES" sz="3200" dirty="0">
                <a:latin typeface="Arial" panose="020B0604020202020204" pitchFamily="34" charset="0"/>
                <a:ea typeface="Times New Roman" panose="02020603050405020304" pitchFamily="18" charset="0"/>
                <a:cs typeface="Arial" panose="020B0604020202020204" pitchFamily="34" charset="0"/>
              </a:rPr>
              <a:t>          </a:t>
            </a:r>
            <a:r>
              <a:rPr lang="es-ES" sz="3200" i="1" dirty="0">
                <a:solidFill>
                  <a:srgbClr val="C00000"/>
                </a:solidFill>
                <a:latin typeface="Arial" panose="020B0604020202020204" pitchFamily="34" charset="0"/>
                <a:ea typeface="Times New Roman" panose="02020603050405020304" pitchFamily="18" charset="0"/>
                <a:cs typeface="Arial" panose="020B0604020202020204" pitchFamily="34" charset="0"/>
              </a:rPr>
              <a:t>Prospectiva</a:t>
            </a:r>
            <a:endParaRPr lang="es-VE" sz="3200" i="1" dirty="0">
              <a:solidFill>
                <a:srgbClr val="C00000"/>
              </a:solidFill>
              <a:latin typeface="Arial" panose="020B0604020202020204" pitchFamily="34" charset="0"/>
              <a:ea typeface="Times New Roman" panose="02020603050405020304" pitchFamily="18" charset="0"/>
              <a:cs typeface="Arial" panose="020B0604020202020204" pitchFamily="34" charset="0"/>
            </a:endParaRPr>
          </a:p>
          <a:p>
            <a:pPr marL="1371600" lvl="2" indent="-457200" algn="just">
              <a:spcAft>
                <a:spcPts val="600"/>
              </a:spcAft>
              <a:buClr>
                <a:schemeClr val="accent2">
                  <a:lumMod val="50000"/>
                </a:schemeClr>
              </a:buClr>
              <a:buFont typeface="Wingdings" panose="05000000000000000000" pitchFamily="2" charset="2"/>
              <a:buChar char="ü"/>
            </a:pPr>
            <a:r>
              <a:rPr lang="es-ES" sz="3200" i="1" dirty="0">
                <a:solidFill>
                  <a:srgbClr val="C00000"/>
                </a:solidFill>
                <a:latin typeface="Arial" panose="020B0604020202020204" pitchFamily="34" charset="0"/>
                <a:cs typeface="Arial" panose="020B0604020202020204" pitchFamily="34" charset="0"/>
              </a:rPr>
              <a:t>          Concurrente</a:t>
            </a:r>
            <a:endParaRPr lang="es-VE" sz="3200" i="1" dirty="0">
              <a:solidFill>
                <a:srgbClr val="C00000"/>
              </a:solidFill>
              <a:latin typeface="Arial" panose="020B0604020202020204" pitchFamily="34" charset="0"/>
              <a:cs typeface="Arial" panose="020B0604020202020204" pitchFamily="34" charset="0"/>
            </a:endParaRPr>
          </a:p>
          <a:p>
            <a:pPr marL="1371600" lvl="2" indent="-457200" algn="just">
              <a:spcAft>
                <a:spcPts val="600"/>
              </a:spcAft>
              <a:buClr>
                <a:schemeClr val="accent2">
                  <a:lumMod val="50000"/>
                </a:schemeClr>
              </a:buClr>
              <a:buFont typeface="Wingdings" panose="05000000000000000000" pitchFamily="2" charset="2"/>
              <a:buChar char="ü"/>
            </a:pPr>
            <a:r>
              <a:rPr lang="es-ES" sz="3200" i="1" dirty="0">
                <a:solidFill>
                  <a:srgbClr val="C00000"/>
                </a:solidFill>
                <a:latin typeface="Arial" panose="020B0604020202020204" pitchFamily="34" charset="0"/>
                <a:cs typeface="Arial" panose="020B0604020202020204" pitchFamily="34" charset="0"/>
              </a:rPr>
              <a:t>          Revalidación</a:t>
            </a:r>
            <a:endParaRPr lang="es-VE" sz="3200" i="1" dirty="0">
              <a:solidFill>
                <a:srgbClr val="C00000"/>
              </a:solidFill>
              <a:latin typeface="Arial" panose="020B0604020202020204" pitchFamily="34" charset="0"/>
              <a:cs typeface="Arial" panose="020B0604020202020204" pitchFamily="34" charset="0"/>
            </a:endParaRPr>
          </a:p>
          <a:p>
            <a:pPr marL="1371600" lvl="2" indent="-457200" algn="just">
              <a:spcAft>
                <a:spcPts val="600"/>
              </a:spcAft>
              <a:buClr>
                <a:schemeClr val="accent2">
                  <a:lumMod val="50000"/>
                </a:schemeClr>
              </a:buClr>
              <a:buFont typeface="Wingdings" panose="05000000000000000000" pitchFamily="2" charset="2"/>
              <a:buChar char="ü"/>
            </a:pPr>
            <a:r>
              <a:rPr lang="es-ES" sz="3200" i="1" dirty="0">
                <a:solidFill>
                  <a:srgbClr val="C00000"/>
                </a:solidFill>
                <a:latin typeface="Arial" panose="020B0604020202020204" pitchFamily="34" charset="0"/>
                <a:cs typeface="Arial" panose="020B0604020202020204" pitchFamily="34" charset="0"/>
              </a:rPr>
              <a:t>          Retrospectiva</a:t>
            </a:r>
            <a:endParaRPr lang="es-VE" sz="3200" i="1" dirty="0">
              <a:solidFill>
                <a:srgbClr val="C00000"/>
              </a:solidFill>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85B52767-2A7F-42CF-B7DB-08A0EAD5F3A1}"/>
              </a:ext>
            </a:extLst>
          </p:cNvPr>
          <p:cNvSpPr/>
          <p:nvPr/>
        </p:nvSpPr>
        <p:spPr>
          <a:xfrm>
            <a:off x="3247850" y="1339334"/>
            <a:ext cx="5466753" cy="769441"/>
          </a:xfrm>
          <a:prstGeom prst="rect">
            <a:avLst/>
          </a:prstGeom>
        </p:spPr>
        <p:txBody>
          <a:bodyPr wrap="none">
            <a:spAutoFit/>
          </a:bodyPr>
          <a:lstStyle/>
          <a:p>
            <a:pPr marL="449580" algn="ctr">
              <a:spcBef>
                <a:spcPts val="1200"/>
              </a:spcBef>
              <a:spcAft>
                <a:spcPts val="300"/>
              </a:spcAft>
            </a:pPr>
            <a:r>
              <a:rPr lang="es-ES" sz="4400" i="1" dirty="0">
                <a:solidFill>
                  <a:schemeClr val="accent4">
                    <a:lumMod val="75000"/>
                  </a:schemeClr>
                </a:solidFill>
                <a:latin typeface="Arial" panose="020B0604020202020204" pitchFamily="34" charset="0"/>
                <a:cs typeface="Arial" panose="020B0604020202020204" pitchFamily="34" charset="0"/>
              </a:rPr>
              <a:t>Tipos de validación</a:t>
            </a:r>
            <a:endParaRPr lang="es-VE" sz="4400" i="1" dirty="0">
              <a:solidFill>
                <a:schemeClr val="accent4">
                  <a:lumMod val="75000"/>
                </a:schemeClr>
              </a:solidFill>
              <a:latin typeface="Arial" panose="020B0604020202020204" pitchFamily="34" charset="0"/>
              <a:cs typeface="Arial" panose="020B0604020202020204" pitchFamily="34" charset="0"/>
            </a:endParaRPr>
          </a:p>
        </p:txBody>
      </p:sp>
      <p:sp>
        <p:nvSpPr>
          <p:cNvPr id="6" name="Rectángulo 5">
            <a:extLst>
              <a:ext uri="{FF2B5EF4-FFF2-40B4-BE49-F238E27FC236}">
                <a16:creationId xmlns:a16="http://schemas.microsoft.com/office/drawing/2014/main" id="{C06C7129-1C5F-4047-8F01-66ABB39A9074}"/>
              </a:ext>
            </a:extLst>
          </p:cNvPr>
          <p:cNvSpPr/>
          <p:nvPr/>
        </p:nvSpPr>
        <p:spPr>
          <a:xfrm>
            <a:off x="3503626" y="192174"/>
            <a:ext cx="4955203" cy="646331"/>
          </a:xfrm>
          <a:prstGeom prst="rect">
            <a:avLst/>
          </a:prstGeom>
        </p:spPr>
        <p:txBody>
          <a:bodyPr wrap="none">
            <a:spAutoFit/>
          </a:bodyPr>
          <a:lstStyle/>
          <a:p>
            <a:pPr marL="449580" algn="ctr">
              <a:spcBef>
                <a:spcPts val="1200"/>
              </a:spcBef>
              <a:spcAft>
                <a:spcPts val="300"/>
              </a:spcAft>
            </a:pPr>
            <a:r>
              <a:rPr lang="es-ES" sz="4400" b="1" i="1" dirty="0">
                <a:solidFill>
                  <a:schemeClr val="accent4">
                    <a:lumMod val="50000"/>
                  </a:schemeClr>
                </a:solidFill>
                <a:latin typeface="Arial" panose="020B0604020202020204" pitchFamily="34" charset="0"/>
                <a:cs typeface="Arial" panose="020B0604020202020204" pitchFamily="34" charset="0"/>
              </a:rPr>
              <a:t>Procesos de fabricación</a:t>
            </a:r>
            <a:endParaRPr lang="es-VE" sz="4400" b="1" i="1" dirty="0">
              <a:solidFill>
                <a:schemeClr val="accent4">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9664821"/>
      </p:ext>
    </p:extLst>
  </p:cSld>
  <p:clrMapOvr>
    <a:masterClrMapping/>
  </p:clrMapOvr>
</p:sld>
</file>

<file path=ppt/theme/theme1.xml><?xml version="1.0" encoding="utf-8"?>
<a:theme xmlns:a="http://schemas.openxmlformats.org/drawingml/2006/main" name="Galería">
  <a:themeElements>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ía">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ía">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TM10001114[[fn=Galería]]</Template>
  <TotalTime>155</TotalTime>
  <Words>1425</Words>
  <Application>Microsoft Office PowerPoint</Application>
  <PresentationFormat>Panorámica</PresentationFormat>
  <Paragraphs>193</Paragraphs>
  <Slides>23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23</vt:i4>
      </vt:variant>
    </vt:vector>
  </HeadingPairs>
  <TitlesOfParts>
    <vt:vector size="28" baseType="lpstr">
      <vt:lpstr>Arial</vt:lpstr>
      <vt:lpstr>Gill Sans MT</vt:lpstr>
      <vt:lpstr>Palatino Linotype</vt:lpstr>
      <vt:lpstr>Wingdings</vt:lpstr>
      <vt:lpstr>Galería</vt:lpstr>
      <vt:lpstr>VALIDACIÓN EN LA INDUSTRIA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VALIDACIÓN EN LA INDUSTRIA</dc:title>
  <dc:creator>Beatriz Soledad</dc:creator>
  <cp:lastModifiedBy>Beatriz Soledad</cp:lastModifiedBy>
  <cp:revision>57</cp:revision>
  <dcterms:created xsi:type="dcterms:W3CDTF">2020-05-06T23:11:57Z</dcterms:created>
  <dcterms:modified xsi:type="dcterms:W3CDTF">2020-05-07T01:47:08Z</dcterms:modified>
</cp:coreProperties>
</file>