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6" r:id="rId4"/>
    <p:sldId id="281" r:id="rId5"/>
    <p:sldId id="277" r:id="rId6"/>
    <p:sldId id="262" r:id="rId7"/>
    <p:sldId id="274" r:id="rId8"/>
    <p:sldId id="261" r:id="rId9"/>
    <p:sldId id="280" r:id="rId10"/>
    <p:sldId id="273" r:id="rId11"/>
    <p:sldId id="268" r:id="rId12"/>
    <p:sldId id="258" r:id="rId13"/>
    <p:sldId id="259" r:id="rId14"/>
    <p:sldId id="260" r:id="rId15"/>
    <p:sldId id="264" r:id="rId16"/>
    <p:sldId id="271" r:id="rId17"/>
    <p:sldId id="272" r:id="rId18"/>
    <p:sldId id="263" r:id="rId19"/>
    <p:sldId id="269" r:id="rId20"/>
    <p:sldId id="270" r:id="rId21"/>
    <p:sldId id="265" r:id="rId22"/>
    <p:sldId id="282" r:id="rId23"/>
  </p:sldIdLst>
  <p:sldSz cx="12192000" cy="6858000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A9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54" y="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loria\AppData\Local\Temp\Rar$DIa6844.49374\Datos%20compelto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apontef\Documents\Trabajo%202021%202022\Guayana%20Moderna\Datos%20completo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Hoja1!$A$2:$A$12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Hoja1!$B$2:$B$12</c:f>
              <c:numCache>
                <c:formatCode>General</c:formatCode>
                <c:ptCount val="11"/>
                <c:pt idx="0">
                  <c:v>34124</c:v>
                </c:pt>
                <c:pt idx="1">
                  <c:v>39015</c:v>
                </c:pt>
                <c:pt idx="2">
                  <c:v>44921</c:v>
                </c:pt>
                <c:pt idx="3">
                  <c:v>50743</c:v>
                </c:pt>
                <c:pt idx="4">
                  <c:v>53746</c:v>
                </c:pt>
                <c:pt idx="5">
                  <c:v>59135</c:v>
                </c:pt>
                <c:pt idx="6">
                  <c:v>64728</c:v>
                </c:pt>
                <c:pt idx="7">
                  <c:v>71953</c:v>
                </c:pt>
                <c:pt idx="8">
                  <c:v>80494</c:v>
                </c:pt>
                <c:pt idx="9">
                  <c:v>90069</c:v>
                </c:pt>
                <c:pt idx="10">
                  <c:v>101475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37B-4BD4-B8DC-3D781B64FEE0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Hoja1!$A$2:$A$12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Hoja1!$C$2:$C$12</c:f>
              <c:numCache>
                <c:formatCode>General</c:formatCode>
                <c:ptCount val="11"/>
                <c:pt idx="0">
                  <c:v>16268</c:v>
                </c:pt>
                <c:pt idx="1">
                  <c:v>18245</c:v>
                </c:pt>
                <c:pt idx="2">
                  <c:v>20730</c:v>
                </c:pt>
                <c:pt idx="3">
                  <c:v>22692</c:v>
                </c:pt>
                <c:pt idx="4">
                  <c:v>23869</c:v>
                </c:pt>
                <c:pt idx="5">
                  <c:v>25663</c:v>
                </c:pt>
                <c:pt idx="6">
                  <c:v>26916</c:v>
                </c:pt>
                <c:pt idx="7">
                  <c:v>29241</c:v>
                </c:pt>
                <c:pt idx="8">
                  <c:v>32842</c:v>
                </c:pt>
                <c:pt idx="9">
                  <c:v>36878</c:v>
                </c:pt>
                <c:pt idx="10">
                  <c:v>40560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37B-4BD4-B8DC-3D781B64FE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903869360"/>
        <c:axId val="-1903992128"/>
      </c:lineChart>
      <c:catAx>
        <c:axId val="-1903869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VE"/>
          </a:p>
        </c:txPr>
        <c:crossAx val="-1903992128"/>
        <c:crosses val="autoZero"/>
        <c:auto val="1"/>
        <c:lblAlgn val="ctr"/>
        <c:lblOffset val="100"/>
        <c:noMultiLvlLbl val="0"/>
      </c:catAx>
      <c:valAx>
        <c:axId val="-1903992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VE"/>
                  <a:t>Cantidad</a:t>
                </a:r>
                <a:r>
                  <a:rPr lang="es-VE" baseline="0"/>
                  <a:t> de publicaciones </a:t>
                </a:r>
                <a:endParaRPr lang="es-VE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V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VE"/>
          </a:p>
        </c:txPr>
        <c:crossAx val="-1903869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VE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93038173764622"/>
          <c:y val="3.2193158953722337E-2"/>
          <c:w val="0.81701591819686581"/>
          <c:h val="0.86238121643245302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Hoja1!$A$51:$A$61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Hoja1!$B$51:$B$61</c:f>
              <c:numCache>
                <c:formatCode>General</c:formatCode>
                <c:ptCount val="11"/>
                <c:pt idx="0">
                  <c:v>6377</c:v>
                </c:pt>
                <c:pt idx="1">
                  <c:v>7784</c:v>
                </c:pt>
                <c:pt idx="2">
                  <c:v>9409</c:v>
                </c:pt>
                <c:pt idx="3">
                  <c:v>10835</c:v>
                </c:pt>
                <c:pt idx="4">
                  <c:v>11166</c:v>
                </c:pt>
                <c:pt idx="5">
                  <c:v>11628</c:v>
                </c:pt>
                <c:pt idx="6">
                  <c:v>12448</c:v>
                </c:pt>
                <c:pt idx="7">
                  <c:v>13129</c:v>
                </c:pt>
                <c:pt idx="8">
                  <c:v>14713</c:v>
                </c:pt>
                <c:pt idx="9">
                  <c:v>16477</c:v>
                </c:pt>
                <c:pt idx="10">
                  <c:v>17991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9BB-4760-AAB7-355F0CE97DB6}"/>
            </c:ext>
          </c:extLst>
        </c:ser>
        <c:ser>
          <c:idx val="1"/>
          <c:order val="1"/>
          <c:spPr>
            <a:ln w="28575" cap="rnd">
              <a:solidFill>
                <a:schemeClr val="accent5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Hoja1!$A$51:$A$61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Hoja1!$C$51:$C$61</c:f>
              <c:numCache>
                <c:formatCode>General</c:formatCode>
                <c:ptCount val="11"/>
                <c:pt idx="0">
                  <c:v>3612</c:v>
                </c:pt>
                <c:pt idx="1">
                  <c:v>4252</c:v>
                </c:pt>
                <c:pt idx="2">
                  <c:v>5205</c:v>
                </c:pt>
                <c:pt idx="3">
                  <c:v>5428</c:v>
                </c:pt>
                <c:pt idx="4">
                  <c:v>4699</c:v>
                </c:pt>
                <c:pt idx="5">
                  <c:v>4890</c:v>
                </c:pt>
                <c:pt idx="6">
                  <c:v>5109</c:v>
                </c:pt>
                <c:pt idx="7">
                  <c:v>5543</c:v>
                </c:pt>
                <c:pt idx="8">
                  <c:v>6184</c:v>
                </c:pt>
                <c:pt idx="9">
                  <c:v>6915</c:v>
                </c:pt>
                <c:pt idx="10">
                  <c:v>7301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9BB-4760-AAB7-355F0CE97DB6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Hoja1!$A$51:$A$61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Hoja1!$D$51:$D$61</c:f>
              <c:numCache>
                <c:formatCode>General</c:formatCode>
                <c:ptCount val="11"/>
                <c:pt idx="0">
                  <c:v>157</c:v>
                </c:pt>
                <c:pt idx="1">
                  <c:v>176</c:v>
                </c:pt>
                <c:pt idx="2">
                  <c:v>219</c:v>
                </c:pt>
                <c:pt idx="3">
                  <c:v>220</c:v>
                </c:pt>
                <c:pt idx="4">
                  <c:v>248</c:v>
                </c:pt>
                <c:pt idx="5">
                  <c:v>267</c:v>
                </c:pt>
                <c:pt idx="6">
                  <c:v>270</c:v>
                </c:pt>
                <c:pt idx="7">
                  <c:v>295</c:v>
                </c:pt>
                <c:pt idx="8">
                  <c:v>418</c:v>
                </c:pt>
                <c:pt idx="9">
                  <c:v>463</c:v>
                </c:pt>
                <c:pt idx="10">
                  <c:v>513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9BB-4760-AAB7-355F0CE97DB6}"/>
            </c:ext>
          </c:extLst>
        </c:ser>
        <c:ser>
          <c:idx val="3"/>
          <c:order val="3"/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numRef>
              <c:f>Hoja1!$A$51:$A$61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Hoja1!$E$51:$E$61</c:f>
              <c:numCache>
                <c:formatCode>General</c:formatCode>
                <c:ptCount val="11"/>
                <c:pt idx="0">
                  <c:v>160</c:v>
                </c:pt>
                <c:pt idx="1">
                  <c:v>169</c:v>
                </c:pt>
                <c:pt idx="2">
                  <c:v>200</c:v>
                </c:pt>
                <c:pt idx="3">
                  <c:v>194</c:v>
                </c:pt>
                <c:pt idx="4">
                  <c:v>189</c:v>
                </c:pt>
                <c:pt idx="5">
                  <c:v>211</c:v>
                </c:pt>
                <c:pt idx="6">
                  <c:v>240</c:v>
                </c:pt>
                <c:pt idx="7">
                  <c:v>306</c:v>
                </c:pt>
                <c:pt idx="8">
                  <c:v>342</c:v>
                </c:pt>
                <c:pt idx="9">
                  <c:v>434</c:v>
                </c:pt>
                <c:pt idx="10">
                  <c:v>416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19BB-4760-AAB7-355F0CE97DB6}"/>
            </c:ext>
          </c:extLst>
        </c:ser>
        <c:ser>
          <c:idx val="4"/>
          <c:order val="4"/>
          <c:spPr>
            <a:ln w="28575" cap="rnd">
              <a:solidFill>
                <a:schemeClr val="accent6">
                  <a:alpha val="99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Hoja1!$A$51:$A$61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Hoja1!$F$51:$F$61</c:f>
              <c:numCache>
                <c:formatCode>General</c:formatCode>
                <c:ptCount val="11"/>
                <c:pt idx="0">
                  <c:v>5335</c:v>
                </c:pt>
                <c:pt idx="1">
                  <c:v>6190</c:v>
                </c:pt>
                <c:pt idx="2">
                  <c:v>7162</c:v>
                </c:pt>
                <c:pt idx="3">
                  <c:v>7977</c:v>
                </c:pt>
                <c:pt idx="4">
                  <c:v>7912</c:v>
                </c:pt>
                <c:pt idx="5">
                  <c:v>8031</c:v>
                </c:pt>
                <c:pt idx="6">
                  <c:v>8199</c:v>
                </c:pt>
                <c:pt idx="7">
                  <c:v>8272</c:v>
                </c:pt>
                <c:pt idx="8">
                  <c:v>8983</c:v>
                </c:pt>
                <c:pt idx="9">
                  <c:v>9499</c:v>
                </c:pt>
                <c:pt idx="10">
                  <c:v>9933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19BB-4760-AAB7-355F0CE97D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908530928"/>
        <c:axId val="-1908537456"/>
      </c:lineChart>
      <c:catAx>
        <c:axId val="-1908530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VE"/>
          </a:p>
        </c:txPr>
        <c:crossAx val="-1908537456"/>
        <c:crosses val="autoZero"/>
        <c:auto val="1"/>
        <c:lblAlgn val="ctr"/>
        <c:lblOffset val="100"/>
        <c:noMultiLvlLbl val="0"/>
      </c:catAx>
      <c:valAx>
        <c:axId val="-1908537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Cantidad de publicaciones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V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VE"/>
          </a:p>
        </c:txPr>
        <c:crossAx val="-1908530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s-V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0.27917</cdr:x>
      <cdr:y>0.38368</cdr:y>
    </cdr:from>
    <cdr:to>
      <cdr:x>0.65208</cdr:x>
      <cdr:y>0.48438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1276349" y="1052513"/>
          <a:ext cx="170497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VE" sz="1100"/>
            <a:t>Combustibles renovables </a:t>
          </a:r>
        </a:p>
      </cdr:txBody>
    </cdr:sp>
  </cdr:relSizeAnchor>
  <cdr:relSizeAnchor xmlns:cdr="http://schemas.openxmlformats.org/drawingml/2006/chartDrawing">
    <cdr:from>
      <cdr:x>0.56667</cdr:x>
      <cdr:y>0.54688</cdr:y>
    </cdr:from>
    <cdr:to>
      <cdr:x>0.8125</cdr:x>
      <cdr:y>0.64063</cdr:y>
    </cdr:to>
    <cdr:sp macro="" textlink="">
      <cdr:nvSpPr>
        <cdr:cNvPr id="3" name="CuadroTexto 2"/>
        <cdr:cNvSpPr txBox="1"/>
      </cdr:nvSpPr>
      <cdr:spPr>
        <a:xfrm xmlns:a="http://schemas.openxmlformats.org/drawingml/2006/main">
          <a:off x="2590800" y="1500188"/>
          <a:ext cx="1123950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VE" sz="1100"/>
            <a:t>Biocombustibles 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0.44248</cdr:x>
      <cdr:y>0.47849</cdr:y>
    </cdr:from>
    <cdr:to>
      <cdr:x>0.68553</cdr:x>
      <cdr:y>0.55488</cdr:y>
    </cdr:to>
    <cdr:sp macro="" textlink="">
      <cdr:nvSpPr>
        <cdr:cNvPr id="2" name="CuadroTexto 1">
          <a:extLst xmlns:a="http://schemas.openxmlformats.org/drawingml/2006/main">
            <a:ext uri="{FF2B5EF4-FFF2-40B4-BE49-F238E27FC236}">
              <a16:creationId xmlns:a16="http://schemas.microsoft.com/office/drawing/2014/main" xmlns="" id="{8E8C672A-FDF0-92C3-40BD-D603C0383D93}"/>
            </a:ext>
          </a:extLst>
        </cdr:cNvPr>
        <cdr:cNvSpPr txBox="1"/>
      </cdr:nvSpPr>
      <cdr:spPr>
        <a:xfrm xmlns:a="http://schemas.openxmlformats.org/drawingml/2006/main">
          <a:off x="2145266" y="1510086"/>
          <a:ext cx="1178361" cy="2410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/>
            <a:t>Biocombustibles </a:t>
          </a:r>
        </a:p>
      </cdr:txBody>
    </cdr:sp>
  </cdr:relSizeAnchor>
  <cdr:relSizeAnchor xmlns:cdr="http://schemas.openxmlformats.org/drawingml/2006/chartDrawing">
    <cdr:from>
      <cdr:x>0.35077</cdr:x>
      <cdr:y>0.34106</cdr:y>
    </cdr:from>
    <cdr:to>
      <cdr:x>0.59383</cdr:x>
      <cdr:y>0.41744</cdr:y>
    </cdr:to>
    <cdr:sp macro="" textlink="">
      <cdr:nvSpPr>
        <cdr:cNvPr id="3" name="CuadroTexto 1">
          <a:extLst xmlns:a="http://schemas.openxmlformats.org/drawingml/2006/main">
            <a:ext uri="{FF2B5EF4-FFF2-40B4-BE49-F238E27FC236}">
              <a16:creationId xmlns:a16="http://schemas.microsoft.com/office/drawing/2014/main" xmlns="" id="{A6027967-B20A-2DA2-388A-6FDF7C0B0EC3}"/>
            </a:ext>
          </a:extLst>
        </cdr:cNvPr>
        <cdr:cNvSpPr txBox="1"/>
      </cdr:nvSpPr>
      <cdr:spPr>
        <a:xfrm xmlns:a="http://schemas.openxmlformats.org/drawingml/2006/main">
          <a:off x="1700627" y="1076370"/>
          <a:ext cx="1178410" cy="2410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/>
            <a:t>Energía solar </a:t>
          </a:r>
        </a:p>
      </cdr:txBody>
    </cdr:sp>
  </cdr:relSizeAnchor>
  <cdr:relSizeAnchor xmlns:cdr="http://schemas.openxmlformats.org/drawingml/2006/chartDrawing">
    <cdr:from>
      <cdr:x>0.72566</cdr:x>
      <cdr:y>0.62121</cdr:y>
    </cdr:from>
    <cdr:to>
      <cdr:x>0.96872</cdr:x>
      <cdr:y>0.6976</cdr:y>
    </cdr:to>
    <cdr:sp macro="" textlink="">
      <cdr:nvSpPr>
        <cdr:cNvPr id="4" name="CuadroTexto 1">
          <a:extLst xmlns:a="http://schemas.openxmlformats.org/drawingml/2006/main">
            <a:ext uri="{FF2B5EF4-FFF2-40B4-BE49-F238E27FC236}">
              <a16:creationId xmlns:a16="http://schemas.microsoft.com/office/drawing/2014/main" xmlns="" id="{457EEFC5-D574-AB7C-6D84-A4681F4F8866}"/>
            </a:ext>
          </a:extLst>
        </cdr:cNvPr>
        <cdr:cNvSpPr txBox="1"/>
      </cdr:nvSpPr>
      <cdr:spPr>
        <a:xfrm xmlns:a="http://schemas.openxmlformats.org/drawingml/2006/main">
          <a:off x="3518158" y="1960504"/>
          <a:ext cx="1178410" cy="2410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/>
            <a:t>Energía Eólica </a:t>
          </a:r>
        </a:p>
      </cdr:txBody>
    </cdr:sp>
  </cdr:relSizeAnchor>
  <cdr:relSizeAnchor xmlns:cdr="http://schemas.openxmlformats.org/drawingml/2006/chartDrawing">
    <cdr:from>
      <cdr:x>0.43413</cdr:x>
      <cdr:y>0.8169</cdr:y>
    </cdr:from>
    <cdr:to>
      <cdr:x>0.67718</cdr:x>
      <cdr:y>0.89329</cdr:y>
    </cdr:to>
    <cdr:sp macro="" textlink="">
      <cdr:nvSpPr>
        <cdr:cNvPr id="5" name="CuadroTexto 1">
          <a:extLst xmlns:a="http://schemas.openxmlformats.org/drawingml/2006/main">
            <a:ext uri="{FF2B5EF4-FFF2-40B4-BE49-F238E27FC236}">
              <a16:creationId xmlns:a16="http://schemas.microsoft.com/office/drawing/2014/main" xmlns="" id="{457EEFC5-D574-AB7C-6D84-A4681F4F8866}"/>
            </a:ext>
          </a:extLst>
        </cdr:cNvPr>
        <cdr:cNvSpPr txBox="1"/>
      </cdr:nvSpPr>
      <cdr:spPr>
        <a:xfrm xmlns:a="http://schemas.openxmlformats.org/drawingml/2006/main">
          <a:off x="2104747" y="2489906"/>
          <a:ext cx="1178388" cy="232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/>
            <a:t>Energía hidráulica/Energía</a:t>
          </a:r>
          <a:r>
            <a:rPr lang="en-US" sz="1100" b="1" baseline="0"/>
            <a:t> geotérmica </a:t>
          </a:r>
          <a:r>
            <a:rPr lang="en-US" sz="1100" b="1"/>
            <a:t>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V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6460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49690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90300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518506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07033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2878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71158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4565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58898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51454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287680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C467A-3D52-4824-820D-F9217DB5AE48}" type="datetimeFigureOut">
              <a:rPr lang="es-VE" smtClean="0"/>
              <a:t>30/1/2023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CB3B0-3E31-4377-A503-3BEE5AF8D6F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01131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o.org/publications/oecd-fao-agricultural-outlook/2020-2029/ar/#:~:text=This%20year%20edition%20of%20the,the%20food%20and%20agriculture%20system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ens.org/" TargetMode="External"/><Relationship Id="rId4" Type="http://schemas.openxmlformats.org/officeDocument/2006/relationships/hyperlink" Target="https://www.irena.org/bioenergy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xmlns="" id="{ADE7A065-48D0-14C9-337D-5F62DDAA63F4}"/>
              </a:ext>
            </a:extLst>
          </p:cNvPr>
          <p:cNvGrpSpPr/>
          <p:nvPr/>
        </p:nvGrpSpPr>
        <p:grpSpPr>
          <a:xfrm>
            <a:off x="754005" y="1450069"/>
            <a:ext cx="10683989" cy="4130387"/>
            <a:chOff x="874632" y="1229210"/>
            <a:chExt cx="10683989" cy="1743075"/>
          </a:xfrm>
        </p:grpSpPr>
        <p:pic>
          <p:nvPicPr>
            <p:cNvPr id="1026" name="Picture 2" descr="Principios básicos de los Biocombustibles - Maestrías Online">
              <a:extLst>
                <a:ext uri="{FF2B5EF4-FFF2-40B4-BE49-F238E27FC236}">
                  <a16:creationId xmlns:a16="http://schemas.microsoft.com/office/drawing/2014/main" xmlns="" id="{7B07FE91-5DF3-3ADE-1A05-8F14C5117F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4632" y="1229210"/>
              <a:ext cx="2619375" cy="1743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Biocombustibles derivados de las algas - Norvento - Norvento">
              <a:extLst>
                <a:ext uri="{FF2B5EF4-FFF2-40B4-BE49-F238E27FC236}">
                  <a16:creationId xmlns:a16="http://schemas.microsoft.com/office/drawing/2014/main" xmlns="" id="{8CA92B76-13B3-F225-F163-C3C3ED17C8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007" y="1242034"/>
              <a:ext cx="2762250" cy="1730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Biocombustibles: las diferencias entre el biodiésel y el bioetanol">
              <a:extLst>
                <a:ext uri="{FF2B5EF4-FFF2-40B4-BE49-F238E27FC236}">
                  <a16:creationId xmlns:a16="http://schemas.microsoft.com/office/drawing/2014/main" xmlns="" id="{F20275D9-81ED-1A90-999C-6C5772EAF6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4946" y="1253831"/>
              <a:ext cx="2733675" cy="1718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Cuáles son los biocombustibles sólidos más utilizados? | AVEBIOM">
              <a:extLst>
                <a:ext uri="{FF2B5EF4-FFF2-40B4-BE49-F238E27FC236}">
                  <a16:creationId xmlns:a16="http://schemas.microsoft.com/office/drawing/2014/main" xmlns="" id="{684C6C8D-5151-1387-D774-E19462B7DD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62" t="1412" r="8806" b="3825"/>
            <a:stretch/>
          </p:blipFill>
          <p:spPr bwMode="auto">
            <a:xfrm>
              <a:off x="6113382" y="1242033"/>
              <a:ext cx="2825864" cy="1730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3326" y="620688"/>
            <a:ext cx="4927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 (CIDI)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10344" y="3167615"/>
            <a:ext cx="9971314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VE"/>
            </a:defPPr>
            <a:lvl1pPr>
              <a:defRPr sz="2000" b="1" i="1"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sz="2800" dirty="0"/>
              <a:t>Biocombustibles en el sector de las energías renovables  </a:t>
            </a:r>
            <a:endParaRPr lang="es-VE" sz="2800" dirty="0"/>
          </a:p>
        </p:txBody>
      </p:sp>
      <p:sp>
        <p:nvSpPr>
          <p:cNvPr id="8" name="CuadroTexto 7"/>
          <p:cNvSpPr txBox="1"/>
          <p:nvPr/>
        </p:nvSpPr>
        <p:spPr>
          <a:xfrm>
            <a:off x="9171214" y="5508319"/>
            <a:ext cx="26677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/>
              <a:t>Dra. Gloria Aponte</a:t>
            </a:r>
          </a:p>
          <a:p>
            <a:r>
              <a:rPr lang="es-VE" b="1" dirty="0"/>
              <a:t>Dra. Beatriz Soledad</a:t>
            </a:r>
          </a:p>
          <a:p>
            <a:r>
              <a:rPr lang="es-VE" b="1" dirty="0"/>
              <a:t>Profesoras Investigadoras</a:t>
            </a:r>
          </a:p>
          <a:p>
            <a:r>
              <a:rPr lang="es-VE" b="1" dirty="0"/>
              <a:t>CIDI-UCAB  </a:t>
            </a:r>
          </a:p>
        </p:txBody>
      </p:sp>
      <p:sp>
        <p:nvSpPr>
          <p:cNvPr id="2" name="AutoShape 2" descr="La economía circular es un modelo incuestionable? - Ambient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5532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2C2DB417-8D93-F57E-581F-23C79AB6E0D0}"/>
              </a:ext>
            </a:extLst>
          </p:cNvPr>
          <p:cNvSpPr txBox="1"/>
          <p:nvPr/>
        </p:nvSpPr>
        <p:spPr>
          <a:xfrm>
            <a:off x="5328431" y="6493334"/>
            <a:ext cx="2318906" cy="281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</a:t>
            </a:r>
            <a:r>
              <a:rPr lang="es-VE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VE" sz="1200" dirty="0"/>
              <a:t>OECD-FAO (2017).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68A70B05-8F4A-21A6-4F72-10D9961BA09B}"/>
              </a:ext>
            </a:extLst>
          </p:cNvPr>
          <p:cNvSpPr txBox="1"/>
          <p:nvPr/>
        </p:nvSpPr>
        <p:spPr>
          <a:xfrm>
            <a:off x="1694922" y="1180503"/>
            <a:ext cx="880215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Principales tendencias- materia prima para producir bicombustibles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EFEFA6B4-1CEA-54A5-2A84-E641EE2E0297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B366474A-7297-F31F-72E9-46FD3661D6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589" t="35873" r="11608" b="26826"/>
          <a:stretch/>
        </p:blipFill>
        <p:spPr>
          <a:xfrm>
            <a:off x="939114" y="2043670"/>
            <a:ext cx="10313771" cy="387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38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7C1A1A15-A6E9-6C52-2744-7366424E5973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xmlns="" id="{00000000-0008-0000-00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1703597"/>
              </p:ext>
            </p:extLst>
          </p:nvPr>
        </p:nvGraphicFramePr>
        <p:xfrm>
          <a:off x="2166257" y="2101850"/>
          <a:ext cx="7761514" cy="364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943AF2FB-16AB-7B5C-CAE4-92548A695D3E}"/>
              </a:ext>
            </a:extLst>
          </p:cNvPr>
          <p:cNvSpPr txBox="1"/>
          <p:nvPr/>
        </p:nvSpPr>
        <p:spPr>
          <a:xfrm>
            <a:off x="3694819" y="5958232"/>
            <a:ext cx="50289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/>
              <a:t>Fuente: Elaborado por las autoras con los datos obtenidos de la base de datos Lens.org (2022)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6457E0A-1A50-E790-DDDF-9C488C3C9C96}"/>
              </a:ext>
            </a:extLst>
          </p:cNvPr>
          <p:cNvSpPr txBox="1"/>
          <p:nvPr/>
        </p:nvSpPr>
        <p:spPr>
          <a:xfrm>
            <a:off x="4039707" y="1243552"/>
            <a:ext cx="502456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Principales tendencias- Publicaciones</a:t>
            </a:r>
          </a:p>
        </p:txBody>
      </p:sp>
    </p:spTree>
    <p:extLst>
      <p:ext uri="{BB962C8B-B14F-4D97-AF65-F5344CB8AC3E}">
        <p14:creationId xmlns:p14="http://schemas.microsoft.com/office/powerpoint/2010/main" val="3880638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039707" y="1243552"/>
            <a:ext cx="502456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Principales tendencias- Publicaciones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79CE2A38-2AAA-AE90-2BE6-B8C9EED34BCB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990744C4-5979-2C7C-9CDC-EB57DD92E200}"/>
              </a:ext>
            </a:extLst>
          </p:cNvPr>
          <p:cNvSpPr txBox="1"/>
          <p:nvPr/>
        </p:nvSpPr>
        <p:spPr>
          <a:xfrm>
            <a:off x="4039707" y="5991091"/>
            <a:ext cx="50289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/>
              <a:t>Fuente: Elaborado por las autoras con los datos obtenidos de la base de datos Lens.org (2022)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xmlns="" id="{8BAEB502-E2C6-196B-105E-FDD8B7D6C6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5732972"/>
              </p:ext>
            </p:extLst>
          </p:nvPr>
        </p:nvGraphicFramePr>
        <p:xfrm>
          <a:off x="2264229" y="2182692"/>
          <a:ext cx="7653504" cy="3645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17641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437924" y="1450069"/>
            <a:ext cx="493038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Principales tendencias- Publicaciones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3AABBF3C-E5CC-92D1-25A5-F4E39718C639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05D5AD02-A770-864E-051F-C39533AA9CBB}"/>
              </a:ext>
            </a:extLst>
          </p:cNvPr>
          <p:cNvSpPr txBox="1"/>
          <p:nvPr/>
        </p:nvSpPr>
        <p:spPr>
          <a:xfrm>
            <a:off x="3016449" y="6150681"/>
            <a:ext cx="50289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/>
              <a:t>Fuente: Elaborado por las autoras con los datos obtenidos de la base de datos Lens.org (2022)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CCDF8962-4594-DC22-F791-D55E4000F1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7" r="9816" b="11477"/>
          <a:stretch/>
        </p:blipFill>
        <p:spPr bwMode="auto">
          <a:xfrm>
            <a:off x="939771" y="2653468"/>
            <a:ext cx="5189892" cy="31897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D5E80392-6965-396E-53CA-90BFD7E995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" t="4354" r="4647" b="14716"/>
          <a:stretch/>
        </p:blipFill>
        <p:spPr bwMode="auto">
          <a:xfrm>
            <a:off x="6096000" y="2402561"/>
            <a:ext cx="5172118" cy="36329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3609DDEF-EC2B-B2D4-1E53-DCB4FFB6336D}"/>
              </a:ext>
            </a:extLst>
          </p:cNvPr>
          <p:cNvSpPr txBox="1"/>
          <p:nvPr/>
        </p:nvSpPr>
        <p:spPr>
          <a:xfrm>
            <a:off x="2865491" y="2219178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/>
              <a:t>Año: 2011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9450DD33-0B61-B20F-C668-A287446DCB04}"/>
              </a:ext>
            </a:extLst>
          </p:cNvPr>
          <p:cNvSpPr txBox="1"/>
          <p:nvPr/>
        </p:nvSpPr>
        <p:spPr>
          <a:xfrm>
            <a:off x="8682059" y="2226882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/>
              <a:t>Año: 2021</a:t>
            </a:r>
          </a:p>
        </p:txBody>
      </p:sp>
    </p:spTree>
    <p:extLst>
      <p:ext uri="{BB962C8B-B14F-4D97-AF65-F5344CB8AC3E}">
        <p14:creationId xmlns:p14="http://schemas.microsoft.com/office/powerpoint/2010/main" val="3328037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821305" y="1229516"/>
            <a:ext cx="493038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Principales tendencias- Publicaciones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1944A070-E634-6AC4-7E37-78E36C0C7145}"/>
              </a:ext>
            </a:extLst>
          </p:cNvPr>
          <p:cNvSpPr txBox="1"/>
          <p:nvPr/>
        </p:nvSpPr>
        <p:spPr>
          <a:xfrm>
            <a:off x="4311849" y="6481918"/>
            <a:ext cx="50289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/>
              <a:t>Fuente: Elaborado por las autoras con los datos obtenidos de la base de datos Lens.org (2022)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8672E2A3-F956-F03B-1A0E-EECBFA67E5D4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ECB2539F-30AC-11AD-C131-804916B0CE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239" y="1600257"/>
            <a:ext cx="7826828" cy="48788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7821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6468B642-E6FB-6995-0686-5DA971BA6304}"/>
              </a:ext>
            </a:extLst>
          </p:cNvPr>
          <p:cNvSpPr txBox="1"/>
          <p:nvPr/>
        </p:nvSpPr>
        <p:spPr>
          <a:xfrm>
            <a:off x="3908391" y="959242"/>
            <a:ext cx="493038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Principales tendencias- Publicaciones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8BCC97B6-777D-D9A6-09EE-590E96ACB741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C35EB5B3-E6B4-734D-E6B3-2116678772BB}"/>
              </a:ext>
            </a:extLst>
          </p:cNvPr>
          <p:cNvSpPr txBox="1"/>
          <p:nvPr/>
        </p:nvSpPr>
        <p:spPr>
          <a:xfrm>
            <a:off x="4409820" y="6487098"/>
            <a:ext cx="50289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/>
              <a:t>Fuente: Elaborado por las autoras con los datos obtenidos de la base de datos Lens.org (2022)</a:t>
            </a: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xmlns="" id="{BC95674A-D027-8470-CC74-BA753D4F64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376259"/>
              </p:ext>
            </p:extLst>
          </p:nvPr>
        </p:nvGraphicFramePr>
        <p:xfrm>
          <a:off x="1338943" y="1569671"/>
          <a:ext cx="10493827" cy="4976835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963822">
                  <a:extLst>
                    <a:ext uri="{9D8B030D-6E8A-4147-A177-3AD203B41FA5}">
                      <a16:colId xmlns:a16="http://schemas.microsoft.com/office/drawing/2014/main" xmlns="" val="3936205059"/>
                    </a:ext>
                  </a:extLst>
                </a:gridCol>
                <a:gridCol w="1662632">
                  <a:extLst>
                    <a:ext uri="{9D8B030D-6E8A-4147-A177-3AD203B41FA5}">
                      <a16:colId xmlns:a16="http://schemas.microsoft.com/office/drawing/2014/main" xmlns="" val="1440761283"/>
                    </a:ext>
                  </a:extLst>
                </a:gridCol>
                <a:gridCol w="3734887">
                  <a:extLst>
                    <a:ext uri="{9D8B030D-6E8A-4147-A177-3AD203B41FA5}">
                      <a16:colId xmlns:a16="http://schemas.microsoft.com/office/drawing/2014/main" xmlns="" val="1250272032"/>
                    </a:ext>
                  </a:extLst>
                </a:gridCol>
                <a:gridCol w="3132486">
                  <a:extLst>
                    <a:ext uri="{9D8B030D-6E8A-4147-A177-3AD203B41FA5}">
                      <a16:colId xmlns:a16="http://schemas.microsoft.com/office/drawing/2014/main" xmlns="" val="1664360970"/>
                    </a:ext>
                  </a:extLst>
                </a:gridCol>
              </a:tblGrid>
              <a:tr h="2385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Tipo de energía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Países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Instituciones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Áreas de publicación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78759841"/>
                  </a:ext>
                </a:extLst>
              </a:tr>
              <a:tr h="9876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 dirty="0">
                          <a:effectLst/>
                        </a:rPr>
                        <a:t>Biocombustibles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China; Estados Unidos; India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Chinese Academy of Sciences (China);  Consejo Nacional de Investigaciones Científicas de España; University of Sao Paulo (Brasil)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Química; ciencias ambientales; biología; agronomía y biomasa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24590932"/>
                  </a:ext>
                </a:extLst>
              </a:tr>
              <a:tr h="819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Energía solar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 dirty="0">
                          <a:effectLst/>
                        </a:rPr>
                        <a:t>China; Estados Unidos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Chinese Academy of Sciences (China); National Renewable Energy Laboratory (Estados Unidos);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Ciencia de los materiales; sistemas fotovoltaicos; optoelectrónica; ciencias de la computación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3224672"/>
                  </a:ext>
                </a:extLst>
              </a:tr>
              <a:tr h="9876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Energía eólica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China; Estados Unidos y Reino Unido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North China Electric Power University (China); Electric Power Research Institute (Estados Unidos); Technical University of Denmark (Dinamarca)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Energía eólica; ingeniería y diseño de las turbinas/aerogeneradores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55118762"/>
                  </a:ext>
                </a:extLst>
              </a:tr>
              <a:tr h="7379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Energía hidráulica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>
                          <a:effectLst/>
                        </a:rPr>
                        <a:t>Brasil; Estados Unidos; China y Rusia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Rusian Academy of Science (Rusia); Federal University of Parana (Brasil); Sao Paulo State University (Brasil)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Hidroelectricidad; ciencias ambientales; ingeniería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72701073"/>
                  </a:ext>
                </a:extLst>
              </a:tr>
              <a:tr h="10264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 dirty="0">
                          <a:effectLst/>
                        </a:rPr>
                        <a:t>Energía Geotérmica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 dirty="0">
                          <a:effectLst/>
                        </a:rPr>
                        <a:t>China; Estados Unidos y Reino Unido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Chinese Academy of Sciences (China); China University of Petroleum (China); ETH Zurich (</a:t>
                      </a:r>
                      <a:r>
                        <a:rPr lang="en-US" sz="1600" dirty="0" err="1">
                          <a:effectLst/>
                        </a:rPr>
                        <a:t>Suiza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VE" sz="1600" dirty="0">
                          <a:effectLst/>
                        </a:rPr>
                        <a:t>Energía geotérmica; gradiente geotérmico; ciencias ambientales, geología y energías renovables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21854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0761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6468B642-E6FB-6995-0686-5DA971BA6304}"/>
              </a:ext>
            </a:extLst>
          </p:cNvPr>
          <p:cNvSpPr txBox="1"/>
          <p:nvPr/>
        </p:nvSpPr>
        <p:spPr>
          <a:xfrm>
            <a:off x="793245" y="963611"/>
            <a:ext cx="431291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Principales tendencias- patentes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8BCC97B6-777D-D9A6-09EE-590E96ACB741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FD0F4AB0-C99D-169E-F05F-BA095B7B84BD}"/>
              </a:ext>
            </a:extLst>
          </p:cNvPr>
          <p:cNvSpPr txBox="1"/>
          <p:nvPr/>
        </p:nvSpPr>
        <p:spPr>
          <a:xfrm>
            <a:off x="10172261" y="6479108"/>
            <a:ext cx="2318906" cy="281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IRENA (2022).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xmlns="" id="{E9A094B9-A128-B965-BDCD-52E21C832D4E}"/>
              </a:ext>
            </a:extLst>
          </p:cNvPr>
          <p:cNvGrpSpPr/>
          <p:nvPr/>
        </p:nvGrpSpPr>
        <p:grpSpPr>
          <a:xfrm>
            <a:off x="105101" y="1450069"/>
            <a:ext cx="6057186" cy="3241674"/>
            <a:chOff x="572516" y="1502402"/>
            <a:chExt cx="6671749" cy="3265714"/>
          </a:xfrm>
        </p:grpSpPr>
        <p:pic>
          <p:nvPicPr>
            <p:cNvPr id="3" name="slide2" descr="Time Series">
              <a:extLst>
                <a:ext uri="{FF2B5EF4-FFF2-40B4-BE49-F238E27FC236}">
                  <a16:creationId xmlns:a16="http://schemas.microsoft.com/office/drawing/2014/main" xmlns="" id="{A5785823-AE97-AA34-E745-1DB061590E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810" r="-206" b="11255"/>
            <a:stretch/>
          </p:blipFill>
          <p:spPr>
            <a:xfrm>
              <a:off x="572516" y="1502402"/>
              <a:ext cx="6671749" cy="3265714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xmlns="" id="{0583AD0C-8592-6F96-53B6-0FEDA547378D}"/>
                </a:ext>
              </a:extLst>
            </p:cNvPr>
            <p:cNvSpPr txBox="1"/>
            <p:nvPr/>
          </p:nvSpPr>
          <p:spPr>
            <a:xfrm>
              <a:off x="1997442" y="2032203"/>
              <a:ext cx="1708288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s-VE"/>
              </a:defPPr>
              <a:lvl1pPr>
                <a:defRPr sz="2400" b="1"/>
              </a:lvl1pPr>
            </a:lstStyle>
            <a:p>
              <a:r>
                <a:rPr lang="es-VE" sz="1400" dirty="0"/>
                <a:t>Energías renovables </a:t>
              </a:r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xmlns="" id="{B6F60866-F725-8E80-60BD-9B1C58AAAB74}"/>
              </a:ext>
            </a:extLst>
          </p:cNvPr>
          <p:cNvGrpSpPr/>
          <p:nvPr/>
        </p:nvGrpSpPr>
        <p:grpSpPr>
          <a:xfrm>
            <a:off x="2537090" y="4295681"/>
            <a:ext cx="6248208" cy="2722499"/>
            <a:chOff x="5519056" y="3825375"/>
            <a:chExt cx="6433458" cy="2971801"/>
          </a:xfrm>
        </p:grpSpPr>
        <p:pic>
          <p:nvPicPr>
            <p:cNvPr id="7" name="slide2" descr="Time Series">
              <a:extLst>
                <a:ext uri="{FF2B5EF4-FFF2-40B4-BE49-F238E27FC236}">
                  <a16:creationId xmlns:a16="http://schemas.microsoft.com/office/drawing/2014/main" xmlns="" id="{0FE7128E-5CD4-96DC-629E-96D897E947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1" t="23592" r="1930" b="17317"/>
            <a:stretch/>
          </p:blipFill>
          <p:spPr>
            <a:xfrm>
              <a:off x="5519056" y="3825375"/>
              <a:ext cx="6433458" cy="2971801"/>
            </a:xfrm>
            <a:prstGeom prst="rect">
              <a:avLst/>
            </a:prstGeom>
          </p:spPr>
        </p:pic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xmlns="" id="{06E7A30C-5C2C-45E3-0720-BC0B8388D5EE}"/>
                </a:ext>
              </a:extLst>
            </p:cNvPr>
            <p:cNvSpPr txBox="1"/>
            <p:nvPr/>
          </p:nvSpPr>
          <p:spPr>
            <a:xfrm>
              <a:off x="7154731" y="4153132"/>
              <a:ext cx="1416093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s-VE"/>
              </a:defPPr>
              <a:lvl1pPr>
                <a:defRPr sz="2400" b="1"/>
              </a:lvl1pPr>
            </a:lstStyle>
            <a:p>
              <a:r>
                <a:rPr lang="es-VE" sz="1400" dirty="0"/>
                <a:t>Biocombustibles</a:t>
              </a:r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xmlns="" id="{409D8036-B134-7650-2F14-4B2625B425F1}"/>
              </a:ext>
            </a:extLst>
          </p:cNvPr>
          <p:cNvGrpSpPr/>
          <p:nvPr/>
        </p:nvGrpSpPr>
        <p:grpSpPr>
          <a:xfrm>
            <a:off x="6273928" y="789964"/>
            <a:ext cx="5812971" cy="3629636"/>
            <a:chOff x="6273928" y="789964"/>
            <a:chExt cx="5812971" cy="3629636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xmlns="" id="{3D8488C3-A285-2C1F-CD40-A24EB6D5E0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0089" t="25522" r="22232" b="28730"/>
            <a:stretch/>
          </p:blipFill>
          <p:spPr>
            <a:xfrm>
              <a:off x="6273928" y="789964"/>
              <a:ext cx="5812971" cy="3629636"/>
            </a:xfrm>
            <a:prstGeom prst="rect">
              <a:avLst/>
            </a:prstGeom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xmlns="" id="{4BDD0430-A0F8-3B02-1DA2-AC18C9F18211}"/>
                </a:ext>
              </a:extLst>
            </p:cNvPr>
            <p:cNvSpPr txBox="1"/>
            <p:nvPr/>
          </p:nvSpPr>
          <p:spPr>
            <a:xfrm>
              <a:off x="8278543" y="1297313"/>
              <a:ext cx="1593128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>
              <a:defPPr>
                <a:defRPr lang="es-VE"/>
              </a:defPPr>
              <a:lvl1pPr>
                <a:defRPr sz="2400" b="1"/>
              </a:lvl1pPr>
            </a:lstStyle>
            <a:p>
              <a:r>
                <a:rPr lang="es-VE" sz="1400" dirty="0"/>
                <a:t>Tipo de tecnología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578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pic>
        <p:nvPicPr>
          <p:cNvPr id="3074" name="Imagen 3">
            <a:extLst>
              <a:ext uri="{FF2B5EF4-FFF2-40B4-BE49-F238E27FC236}">
                <a16:creationId xmlns:a16="http://schemas.microsoft.com/office/drawing/2014/main" xmlns="" id="{0C133E1A-7ECE-00F3-19AE-CAA96FA24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" r="8694"/>
          <a:stretch>
            <a:fillRect/>
          </a:stretch>
        </p:blipFill>
        <p:spPr bwMode="auto">
          <a:xfrm>
            <a:off x="6036667" y="2219286"/>
            <a:ext cx="5665745" cy="378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Imagen 4">
            <a:extLst>
              <a:ext uri="{FF2B5EF4-FFF2-40B4-BE49-F238E27FC236}">
                <a16:creationId xmlns:a16="http://schemas.microsoft.com/office/drawing/2014/main" xmlns="" id="{2CF9986E-0D14-E956-A16D-9748A50F9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28" b="1826"/>
          <a:stretch>
            <a:fillRect/>
          </a:stretch>
        </p:blipFill>
        <p:spPr bwMode="auto">
          <a:xfrm>
            <a:off x="489588" y="2164469"/>
            <a:ext cx="5749770" cy="375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330EB3D2-4E7D-D4CE-C6B6-EC468326CF23}"/>
              </a:ext>
            </a:extLst>
          </p:cNvPr>
          <p:cNvSpPr txBox="1"/>
          <p:nvPr/>
        </p:nvSpPr>
        <p:spPr>
          <a:xfrm>
            <a:off x="1421373" y="5921626"/>
            <a:ext cx="38862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Energías renovables: Capacidad instalada a nivel mundial</a:t>
            </a:r>
            <a:endParaRPr lang="es-VE" sz="12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02EC4586-CAA9-6DAA-1A1B-2D3C014D80A9}"/>
              </a:ext>
            </a:extLst>
          </p:cNvPr>
          <p:cNvSpPr txBox="1"/>
          <p:nvPr/>
        </p:nvSpPr>
        <p:spPr>
          <a:xfrm>
            <a:off x="7414229" y="5926280"/>
            <a:ext cx="30469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VE"/>
            </a:defPPr>
            <a:lvl1pPr>
              <a:defRPr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s-VE" dirty="0"/>
              <a:t>Generación de electricidad a nivel mundial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2C2DB417-8D93-F57E-581F-23C79AB6E0D0}"/>
              </a:ext>
            </a:extLst>
          </p:cNvPr>
          <p:cNvSpPr txBox="1"/>
          <p:nvPr/>
        </p:nvSpPr>
        <p:spPr>
          <a:xfrm>
            <a:off x="4860032" y="6248195"/>
            <a:ext cx="2318906" cy="281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IRENA (2022).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68A70B05-8F4A-21A6-4F72-10D9961BA09B}"/>
              </a:ext>
            </a:extLst>
          </p:cNvPr>
          <p:cNvSpPr txBox="1"/>
          <p:nvPr/>
        </p:nvSpPr>
        <p:spPr>
          <a:xfrm>
            <a:off x="3939150" y="1331023"/>
            <a:ext cx="4313681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Principales tendencias- mercado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EFEFA6B4-1CEA-54A5-2A84-E641EE2E0297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279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228288" y="1250014"/>
            <a:ext cx="424475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Principales tendencias-mercado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03BEB9D7-ADD3-F307-81A1-1D5EEF576BFE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B8495218-3351-B40F-E6CD-C0FCB9E733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862" t="29199" r="17500" b="25714"/>
          <a:stretch/>
        </p:blipFill>
        <p:spPr>
          <a:xfrm>
            <a:off x="283028" y="2302613"/>
            <a:ext cx="5897985" cy="350820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B1A37CB7-7F78-0D6C-3D7B-CDC6D78B2226}"/>
              </a:ext>
            </a:extLst>
          </p:cNvPr>
          <p:cNvSpPr txBox="1"/>
          <p:nvPr/>
        </p:nvSpPr>
        <p:spPr>
          <a:xfrm>
            <a:off x="9312289" y="6338492"/>
            <a:ext cx="2318906" cy="281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IICA (2021)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4E97D150-86EE-03A1-B40E-0520DEAD63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751" t="24959" r="16875" b="30476"/>
          <a:stretch/>
        </p:blipFill>
        <p:spPr>
          <a:xfrm>
            <a:off x="6290065" y="2555671"/>
            <a:ext cx="5618907" cy="3270293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C415B7B2-5191-2BEE-41DA-085051A932DD}"/>
              </a:ext>
            </a:extLst>
          </p:cNvPr>
          <p:cNvSpPr txBox="1"/>
          <p:nvPr/>
        </p:nvSpPr>
        <p:spPr>
          <a:xfrm>
            <a:off x="3154979" y="5880687"/>
            <a:ext cx="5618907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Evolución del consumo mundial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E3F04785-0252-43FE-CB04-F2BC3D0B654A}"/>
              </a:ext>
            </a:extLst>
          </p:cNvPr>
          <p:cNvSpPr txBox="1"/>
          <p:nvPr/>
        </p:nvSpPr>
        <p:spPr>
          <a:xfrm>
            <a:off x="8152836" y="2302613"/>
            <a:ext cx="2318906" cy="2812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Bioetanol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545CA0D1-25BB-6519-8A91-22F78757C736}"/>
              </a:ext>
            </a:extLst>
          </p:cNvPr>
          <p:cNvSpPr txBox="1"/>
          <p:nvPr/>
        </p:nvSpPr>
        <p:spPr>
          <a:xfrm>
            <a:off x="1995526" y="2415056"/>
            <a:ext cx="2318906" cy="2812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Biodiesel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B37B20A5-0BAD-43E5-D5B5-7E5DEE1FBD01}"/>
              </a:ext>
            </a:extLst>
          </p:cNvPr>
          <p:cNvSpPr/>
          <p:nvPr/>
        </p:nvSpPr>
        <p:spPr>
          <a:xfrm>
            <a:off x="7260772" y="5649685"/>
            <a:ext cx="370114" cy="139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8E733ABB-39D1-4695-3125-EB88E4784566}"/>
              </a:ext>
            </a:extLst>
          </p:cNvPr>
          <p:cNvSpPr txBox="1"/>
          <p:nvPr/>
        </p:nvSpPr>
        <p:spPr>
          <a:xfrm>
            <a:off x="7139088" y="5613040"/>
            <a:ext cx="61348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s-VE" sz="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Bioetanol</a:t>
            </a:r>
            <a:endParaRPr lang="en-US" sz="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xmlns="" id="{9512CF46-A756-33A8-3E59-BEAEFB0D2D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591" t="58254" r="44375" b="38829"/>
          <a:stretch/>
        </p:blipFill>
        <p:spPr>
          <a:xfrm>
            <a:off x="6106886" y="5507958"/>
            <a:ext cx="491798" cy="20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8488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EB537737-0F06-DC96-CDFB-0DB0BCADA7F3}"/>
              </a:ext>
            </a:extLst>
          </p:cNvPr>
          <p:cNvSpPr txBox="1"/>
          <p:nvPr/>
        </p:nvSpPr>
        <p:spPr>
          <a:xfrm>
            <a:off x="2260647" y="1277709"/>
            <a:ext cx="683270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Principales tendencias-energía renovable-Venezuela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DF823B5C-274B-483C-096C-DF327CD1258A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xmlns="" id="{E5F68CEB-39A8-FBFF-7665-9D9A02FE4BBE}"/>
              </a:ext>
            </a:extLst>
          </p:cNvPr>
          <p:cNvGrpSpPr/>
          <p:nvPr/>
        </p:nvGrpSpPr>
        <p:grpSpPr>
          <a:xfrm>
            <a:off x="684872" y="2247972"/>
            <a:ext cx="4910386" cy="3837141"/>
            <a:chOff x="6569527" y="1926250"/>
            <a:chExt cx="3891643" cy="3601362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xmlns="" id="{4E0E46DE-5062-47A8-1B30-EFADBE951E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2946" t="29199" r="41339" b="40794"/>
            <a:stretch/>
          </p:blipFill>
          <p:spPr>
            <a:xfrm>
              <a:off x="7108371" y="1926250"/>
              <a:ext cx="3352799" cy="3601362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xmlns="" id="{19573C09-9078-DC56-44FD-F29FFBF728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9554" t="59365" r="61606" b="27460"/>
            <a:stretch/>
          </p:blipFill>
          <p:spPr>
            <a:xfrm>
              <a:off x="6569527" y="4539343"/>
              <a:ext cx="1077687" cy="903514"/>
            </a:xfrm>
            <a:prstGeom prst="rect">
              <a:avLst/>
            </a:prstGeom>
          </p:spPr>
        </p:pic>
      </p:grp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888AF06E-126D-E8D9-414B-AF357AF93D3F}"/>
              </a:ext>
            </a:extLst>
          </p:cNvPr>
          <p:cNvSpPr txBox="1"/>
          <p:nvPr/>
        </p:nvSpPr>
        <p:spPr>
          <a:xfrm>
            <a:off x="4647951" y="6446908"/>
            <a:ext cx="2318906" cy="281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IRENA (2022).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BAB68449-E4FA-6E04-17F7-93849820FCBA}"/>
              </a:ext>
            </a:extLst>
          </p:cNvPr>
          <p:cNvSpPr txBox="1"/>
          <p:nvPr/>
        </p:nvSpPr>
        <p:spPr>
          <a:xfrm>
            <a:off x="4784018" y="2079324"/>
            <a:ext cx="2318906" cy="281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Año: 2020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D6519A97-CCCB-4FFE-69D0-013689A371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804" t="28730" r="37768" b="25238"/>
          <a:stretch/>
        </p:blipFill>
        <p:spPr>
          <a:xfrm>
            <a:off x="7072142" y="2247973"/>
            <a:ext cx="4910386" cy="4045488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DD9F3BF-D2A0-3285-A8F5-3F0D2EA8F2B1}"/>
              </a:ext>
            </a:extLst>
          </p:cNvPr>
          <p:cNvSpPr txBox="1"/>
          <p:nvPr/>
        </p:nvSpPr>
        <p:spPr>
          <a:xfrm>
            <a:off x="2044673" y="2273684"/>
            <a:ext cx="2318906" cy="2812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Consumo </a:t>
            </a:r>
            <a:endParaRPr lang="en-US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2CA09214-D908-1F34-2C28-6AC51DCC946B}"/>
              </a:ext>
            </a:extLst>
          </p:cNvPr>
          <p:cNvSpPr txBox="1"/>
          <p:nvPr/>
        </p:nvSpPr>
        <p:spPr>
          <a:xfrm>
            <a:off x="9185701" y="1811113"/>
            <a:ext cx="2318906" cy="2812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Balance energético </a:t>
            </a:r>
            <a:endParaRPr lang="en-US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202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120838" y="1219235"/>
            <a:ext cx="5442324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000" b="1"/>
            </a:lvl1pPr>
          </a:lstStyle>
          <a:p>
            <a:r>
              <a:rPr lang="es-VE" sz="3200" dirty="0"/>
              <a:t>¿Qué son los biocombustibles?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85372" y="1920124"/>
            <a:ext cx="10174514" cy="34214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altLang="es-VE" sz="28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Los biocombustibles </a:t>
            </a:r>
            <a:r>
              <a:rPr lang="es-VE" sz="2800" dirty="0" smtClean="0"/>
              <a:t>son combustibles </a:t>
            </a:r>
            <a:r>
              <a:rPr lang="es-VE" sz="2800" dirty="0"/>
              <a:t>renovables que se obtienen a través de recursos naturales o de residuos orgánicos, tanto de origen animal como </a:t>
            </a:r>
            <a:r>
              <a:rPr lang="es-VE" sz="2800" dirty="0" smtClean="0"/>
              <a:t>vegetal.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es-VE" altLang="es-VE" sz="2800" b="0" i="0" u="none" strike="noStrike" cap="none" normalizeH="0" baseline="0" dirty="0" smtClean="0">
              <a:ln>
                <a:noFill/>
              </a:ln>
              <a:solidFill>
                <a:srgbClr val="2021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VE" altLang="es-VE" sz="28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ES" altLang="es-VE" sz="2800" dirty="0" err="1" smtClean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kumimoji="0" lang="es-ES" altLang="es-VE" sz="28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portadores de energía derivados de la biomasa e incluyen combustibles líquidos, sólidos y gaseosos que se utilizan para prestar servicios de energía renovable en forma de calefacción y refrigeración, electricidad</a:t>
            </a:r>
            <a:r>
              <a:rPr kumimoji="0" lang="es-ES" altLang="es-V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AutoShape 3" descr="Biocombustibles, qué ventajas ofrecen - Global Estaciones de Servici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811" y="5050970"/>
            <a:ext cx="2421791" cy="1807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7236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228288" y="1250014"/>
            <a:ext cx="268182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Reflexiones Finales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190ED37E-3374-9E94-5850-2C6D09A887D8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93DDA8CF-C179-4B24-08E9-A997B3FB2093}"/>
              </a:ext>
            </a:extLst>
          </p:cNvPr>
          <p:cNvSpPr txBox="1"/>
          <p:nvPr/>
        </p:nvSpPr>
        <p:spPr>
          <a:xfrm>
            <a:off x="1045028" y="2182691"/>
            <a:ext cx="10101943" cy="3905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VE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participación de los biocombustibles en el mercado de los combustibles renovables presenta una tendencia moderada creciente en el período 2011-2021 y su capacidad instalada y producción aún se encuentra muy debajo del resto de los combustibles renovables.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VE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demanda de los biocombustibles es aún muy dependiente de los diferentes tipos de políticas que implementen los gobiernos de los países que ayuden a fomentar el uso de los mismos; tales como los impuestos preferenciales y subsidios, así como el uso obligatorio de las mezclas de los biocombustibles con combustibles tradicionales.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VE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aumento en la demanda de los biocombustibles también obedece a una mayor demanda de energía a nivel mundial. Por otra parte, los países que están más interesados en realizar investigación en el área de biocombustibles son principalmente China  y Estados Unidos.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794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870917" y="1129504"/>
            <a:ext cx="139596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Bibliografía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2D1B6392-CE75-B4A8-CC23-D68449CA88E7}"/>
              </a:ext>
            </a:extLst>
          </p:cNvPr>
          <p:cNvSpPr txBox="1"/>
          <p:nvPr/>
        </p:nvSpPr>
        <p:spPr>
          <a:xfrm>
            <a:off x="457201" y="1709854"/>
            <a:ext cx="11332028" cy="34740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lang="en-US" sz="1400" dirty="0"/>
              <a:t> </a:t>
            </a:r>
            <a:r>
              <a:rPr lang="en-US" sz="1400" dirty="0" err="1"/>
              <a:t>Awogbemi</a:t>
            </a:r>
            <a:r>
              <a:rPr lang="es-VE" sz="1400" dirty="0">
                <a:latin typeface="Calibri" panose="020F0502020204030204" pitchFamily="34" charset="0"/>
                <a:cs typeface="Times New Roman" panose="02020603050405020304" pitchFamily="18" charset="0"/>
              </a:rPr>
              <a:t>, O. </a:t>
            </a:r>
            <a:r>
              <a:rPr lang="es-VE" sz="1400" i="1" dirty="0">
                <a:latin typeface="Calibri" panose="020F0502020204030204" pitchFamily="34" charset="0"/>
                <a:cs typeface="Times New Roman" panose="02020603050405020304" pitchFamily="18" charset="0"/>
              </a:rPr>
              <a:t>et al</a:t>
            </a:r>
            <a:r>
              <a:rPr lang="es-VE" sz="1400" dirty="0">
                <a:latin typeface="Calibri" panose="020F0502020204030204" pitchFamily="34" charset="0"/>
                <a:cs typeface="Times New Roman" panose="02020603050405020304" pitchFamily="18" charset="0"/>
              </a:rPr>
              <a:t>. (2021). </a:t>
            </a:r>
            <a:r>
              <a:rPr lang="en-US" sz="1400" dirty="0"/>
              <a:t>An Overview of the Classification, Production and Utilization of Biofuels for Internal Combustion Engine Applications. </a:t>
            </a:r>
            <a:r>
              <a:rPr lang="en-US" sz="1400" dirty="0" err="1"/>
              <a:t>Recuperado</a:t>
            </a:r>
            <a:r>
              <a:rPr lang="en-US" sz="1400" dirty="0"/>
              <a:t> de: https://www.mdpi.com/1996-1073/14/18/5687</a:t>
            </a:r>
            <a:endParaRPr lang="es-V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FAO (2020). OECD-FAO </a:t>
            </a:r>
            <a:r>
              <a:rPr lang="es-V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Agricultural</a:t>
            </a: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Outlook 2020-2029. Recuperado de: </a:t>
            </a:r>
            <a:r>
              <a:rPr lang="es-VE" sz="14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https://www.fao.org/publications/oecd-fao-agricultural-outlook/2020-2029/ar/#:~:text=This%20year%20edition%20of%20the,the%20food%20and%20agriculture%20system</a:t>
            </a: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VE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IICA (2021). </a:t>
            </a:r>
            <a:r>
              <a:rPr lang="es-ES" sz="1400" dirty="0"/>
              <a:t>Biocombustibles líquidos: institucionalidad y formulación de políticas públicas</a:t>
            </a:r>
            <a:r>
              <a:rPr lang="es-VE" sz="1400" dirty="0">
                <a:latin typeface="Calibri" panose="020F0502020204030204" pitchFamily="34" charset="0"/>
                <a:cs typeface="Times New Roman" panose="02020603050405020304" pitchFamily="18" charset="0"/>
              </a:rPr>
              <a:t>. Recuperado de: https://repositorio.iica.int/bitstream/handle/11324/18566/BVE21088316e.pdf?sequence=1&amp;isAllowed=y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VE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.International Energy Agency (2021). </a:t>
            </a:r>
            <a:r>
              <a:rPr lang="es-V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Renewables</a:t>
            </a: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2021. Recuperado de: https://iea.blob.core.windows.net/assets/5ae32253-7409-4f9a-a91d-1493ffb9777a/Renewables2021-Analysisandforecastto2026.pdf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VE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IRENA (2022). </a:t>
            </a:r>
            <a:r>
              <a:rPr lang="es-V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Bioenergy</a:t>
            </a: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Recuperado de: </a:t>
            </a:r>
            <a:r>
              <a:rPr lang="es-VE" sz="14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https://www.irena.org/bioenergy</a:t>
            </a:r>
            <a:endParaRPr lang="es-VE" sz="14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VE" sz="1400" dirty="0">
                <a:latin typeface="Calibri" panose="020F0502020204030204" pitchFamily="34" charset="0"/>
                <a:cs typeface="Times New Roman" panose="02020603050405020304" pitchFamily="18" charset="0"/>
              </a:rPr>
              <a:t>6. Jiménez, M. y Castillo, A. (2021). </a:t>
            </a:r>
            <a:r>
              <a:rPr lang="es-ES" sz="1400" dirty="0">
                <a:latin typeface="Calibri" panose="020F0502020204030204" pitchFamily="34" charset="0"/>
                <a:cs typeface="Times New Roman" panose="02020603050405020304" pitchFamily="18" charset="0"/>
              </a:rPr>
              <a:t>Biomasa </a:t>
            </a:r>
            <a:r>
              <a:rPr lang="es-ES" sz="14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microalgal</a:t>
            </a:r>
            <a:r>
              <a:rPr lang="es-ES" sz="1400" dirty="0">
                <a:latin typeface="Calibri" panose="020F0502020204030204" pitchFamily="34" charset="0"/>
                <a:cs typeface="Times New Roman" panose="02020603050405020304" pitchFamily="18" charset="0"/>
              </a:rPr>
              <a:t> con alto potencial para la producción de biocombustibles</a:t>
            </a:r>
            <a:r>
              <a:rPr lang="es-VE" sz="1400" dirty="0">
                <a:latin typeface="Calibri" panose="020F0502020204030204" pitchFamily="34" charset="0"/>
                <a:cs typeface="Times New Roman" panose="02020603050405020304" pitchFamily="18" charset="0"/>
              </a:rPr>
              <a:t>. Recuperado de: http://www.scielo.org.pe/scielo.php?script=sci_arttext&amp;pid=S2077-99172021000200265</a:t>
            </a:r>
            <a:endParaRPr lang="en-US" sz="1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Lens.org. </a:t>
            </a:r>
            <a:r>
              <a:rPr lang="es-V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Scholar</a:t>
            </a: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V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Recuperado de: </a:t>
            </a:r>
            <a:r>
              <a:rPr lang="es-V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https://www.lens.org</a:t>
            </a:r>
            <a:r>
              <a:rPr lang="es-VE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/</a:t>
            </a:r>
            <a:endParaRPr lang="es-V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A784B0B6-DC08-BC00-69E0-87E559260BE2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9641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xmlns="" id="{ADE7A065-48D0-14C9-337D-5F62DDAA63F4}"/>
              </a:ext>
            </a:extLst>
          </p:cNvPr>
          <p:cNvGrpSpPr/>
          <p:nvPr/>
        </p:nvGrpSpPr>
        <p:grpSpPr>
          <a:xfrm>
            <a:off x="754005" y="1450070"/>
            <a:ext cx="10683989" cy="1978930"/>
            <a:chOff x="874632" y="1229210"/>
            <a:chExt cx="10683989" cy="1743075"/>
          </a:xfrm>
        </p:grpSpPr>
        <p:pic>
          <p:nvPicPr>
            <p:cNvPr id="1026" name="Picture 2" descr="Principios básicos de los Biocombustibles - Maestrías Online">
              <a:extLst>
                <a:ext uri="{FF2B5EF4-FFF2-40B4-BE49-F238E27FC236}">
                  <a16:creationId xmlns:a16="http://schemas.microsoft.com/office/drawing/2014/main" xmlns="" id="{7B07FE91-5DF3-3ADE-1A05-8F14C5117F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4632" y="1229210"/>
              <a:ext cx="2619375" cy="1743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Biocombustibles derivados de las algas - Norvento - Norvento">
              <a:extLst>
                <a:ext uri="{FF2B5EF4-FFF2-40B4-BE49-F238E27FC236}">
                  <a16:creationId xmlns:a16="http://schemas.microsoft.com/office/drawing/2014/main" xmlns="" id="{8CA92B76-13B3-F225-F163-C3C3ED17C8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007" y="1242034"/>
              <a:ext cx="2762250" cy="1730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Biocombustibles: las diferencias entre el biodiésel y el bioetanol">
              <a:extLst>
                <a:ext uri="{FF2B5EF4-FFF2-40B4-BE49-F238E27FC236}">
                  <a16:creationId xmlns:a16="http://schemas.microsoft.com/office/drawing/2014/main" xmlns="" id="{F20275D9-81ED-1A90-999C-6C5772EAF6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4946" y="1253831"/>
              <a:ext cx="2733675" cy="1718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Cuáles son los biocombustibles sólidos más utilizados? | AVEBIOM">
              <a:extLst>
                <a:ext uri="{FF2B5EF4-FFF2-40B4-BE49-F238E27FC236}">
                  <a16:creationId xmlns:a16="http://schemas.microsoft.com/office/drawing/2014/main" xmlns="" id="{684C6C8D-5151-1387-D774-E19462B7DD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62" t="1412" r="8806" b="3825"/>
            <a:stretch/>
          </p:blipFill>
          <p:spPr bwMode="auto">
            <a:xfrm>
              <a:off x="6113382" y="1242033"/>
              <a:ext cx="2825864" cy="1730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3326" y="620688"/>
            <a:ext cx="4927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 (CIDI)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956412" y="2102392"/>
            <a:ext cx="9971314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VE"/>
            </a:defPPr>
            <a:lvl1pPr>
              <a:defRPr sz="2000" b="1" i="1"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sz="2800" dirty="0"/>
              <a:t>Biocombustibles en el sector de las energías renovables  </a:t>
            </a:r>
            <a:endParaRPr lang="es-VE" sz="2800" dirty="0"/>
          </a:p>
        </p:txBody>
      </p:sp>
      <p:sp>
        <p:nvSpPr>
          <p:cNvPr id="8" name="CuadroTexto 7"/>
          <p:cNvSpPr txBox="1"/>
          <p:nvPr/>
        </p:nvSpPr>
        <p:spPr>
          <a:xfrm>
            <a:off x="6890657" y="5508319"/>
            <a:ext cx="4948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/>
              <a:t>Dra. Gloria Aponte: gapontef@ucab.edu.ve </a:t>
            </a:r>
          </a:p>
          <a:p>
            <a:r>
              <a:rPr lang="es-VE" b="1" dirty="0"/>
              <a:t>Dra. Beatriz Soledad: bsoledad@ucab.edu.ve</a:t>
            </a:r>
          </a:p>
        </p:txBody>
      </p:sp>
      <p:sp>
        <p:nvSpPr>
          <p:cNvPr id="2" name="AutoShape 2" descr="La economía circular es un modelo incuestionable? - Ambient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25F66367-71BA-6C3D-1C19-9FF5EB71ED8F}"/>
              </a:ext>
            </a:extLst>
          </p:cNvPr>
          <p:cNvSpPr txBox="1"/>
          <p:nvPr/>
        </p:nvSpPr>
        <p:spPr>
          <a:xfrm>
            <a:off x="4515336" y="3934386"/>
            <a:ext cx="36247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b="1" i="1" dirty="0"/>
              <a:t>Muchas gracias </a:t>
            </a:r>
          </a:p>
        </p:txBody>
      </p:sp>
    </p:spTree>
    <p:extLst>
      <p:ext uri="{BB962C8B-B14F-4D97-AF65-F5344CB8AC3E}">
        <p14:creationId xmlns:p14="http://schemas.microsoft.com/office/powerpoint/2010/main" val="378558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738589" y="1305032"/>
            <a:ext cx="634943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000" b="1"/>
            </a:lvl1pPr>
          </a:lstStyle>
          <a:p>
            <a:r>
              <a:rPr lang="es-VE" sz="2400" dirty="0" smtClean="0"/>
              <a:t>Fuentes de biomasa y tipos de biocombustibles</a:t>
            </a:r>
            <a:endParaRPr lang="es-VE" sz="2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0939" y="1988346"/>
            <a:ext cx="8798186" cy="459100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VE" sz="20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Hay varias fuentes de biomasa que se pueden convertir en productos de biocombustibles a través de procesos termoquímicos, fisicoquímicos y bioquímicos,</a:t>
            </a:r>
            <a:r>
              <a:rPr kumimoji="0" lang="es-ES" altLang="es-VE" sz="2000" b="0" i="0" u="none" strike="noStrike" cap="none" normalizeH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entre las que se encuentran por ejemplo los </a:t>
            </a:r>
            <a:r>
              <a:rPr kumimoji="0" lang="es-ES" altLang="es-VE" sz="20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aceites vegetales de primera y de segunda generación,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altLang="es-VE" sz="2000" dirty="0">
              <a:solidFill>
                <a:srgbClr val="2021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VE" sz="20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Los biocombustibles líquidos se consideran la ruta preferida para reemplazar fácilmente los actuales combustibles líquidos de petróleo utilizados para el transporte, ya que implicaría poco gasto adicional</a:t>
            </a:r>
            <a:r>
              <a:rPr kumimoji="0" lang="es-ES" altLang="es-VE" sz="2000" b="0" i="0" u="none" strike="noStrike" cap="none" normalizeH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en el </a:t>
            </a:r>
            <a:r>
              <a:rPr kumimoji="0" lang="es-ES" altLang="es-VE" sz="20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costo de infraestructura, y ofrecen una ruta inmediata para </a:t>
            </a:r>
            <a:r>
              <a:rPr kumimoji="0" lang="es-ES" altLang="es-VE" sz="20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descarbonizar</a:t>
            </a:r>
            <a:r>
              <a:rPr kumimoji="0" lang="es-ES" altLang="es-VE" sz="20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el sistema de transporte.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altLang="es-VE" sz="2000" dirty="0">
              <a:solidFill>
                <a:srgbClr val="2021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VE" sz="20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 embargo, el uso de vehículos eléctricos, hidrógeno y </a:t>
            </a:r>
            <a:r>
              <a:rPr kumimoji="0" lang="es-ES" altLang="es-VE" sz="20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biometano</a:t>
            </a:r>
            <a:r>
              <a:rPr kumimoji="0" lang="es-ES" altLang="es-VE" sz="20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comprimido se están convirtiendo en alternativas cada vez más atractivas a los actuales los combustibles líquidos y los motores de combustión interna utilizados en el sistema de transporte imperante.</a:t>
            </a:r>
            <a:r>
              <a:rPr kumimoji="0" lang="es-ES" altLang="es-V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999" y="2119609"/>
            <a:ext cx="2298172" cy="1378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999" y="5210628"/>
            <a:ext cx="2476957" cy="1586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7516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18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972160" y="988307"/>
            <a:ext cx="455688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000" b="1"/>
            </a:lvl1pPr>
          </a:lstStyle>
          <a:p>
            <a:r>
              <a:rPr lang="es-VE" sz="2400" dirty="0" smtClean="0"/>
              <a:t>Beneficios de  </a:t>
            </a:r>
            <a:r>
              <a:rPr lang="es-VE" sz="2400" dirty="0"/>
              <a:t>los </a:t>
            </a:r>
            <a:r>
              <a:rPr lang="es-VE" sz="2400" dirty="0" smtClean="0"/>
              <a:t>biocombustibles</a:t>
            </a:r>
            <a:endParaRPr lang="es-VE" sz="2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06018" y="1484114"/>
            <a:ext cx="9374895" cy="4406343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VE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Los beneficios de los biocombustibles dependen de la materia prima, la vía de conversión y el contexto local.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altLang="es-VE" dirty="0">
              <a:solidFill>
                <a:srgbClr val="2021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VE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Las vías de conversión eficientes, junto con la biomasa de desechos o cultivos energéticos de alto rendimiento, reducirán tanto los costos de producción de biocombustibles como los impactos ambientales.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altLang="es-VE" dirty="0">
              <a:solidFill>
                <a:srgbClr val="2021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VE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 comparación con los combustibles derivados del petróleo, los biocombustibles comerciales actuales (etanol, biogás y biodiésel) suelen ofrecer reducciones de las emisiones de carbono del 30% al 50%, pero son un poco más caros.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altLang="es-VE" dirty="0">
              <a:solidFill>
                <a:srgbClr val="2021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VE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Los biocombustibles avanzados prometen mayores eficiencias y reducciones de emisiones de carbono a un costo reducido, pero requerirán más investigación y desarrollo para llegar a la comercialización. Si se desarrollan adecuadamente, los biocombustibles pueden reducir las emisiones de carbono y mejorar la seguridad energética, al tiempo que permiten una agricultura sostenible y una mejor gestión de los recursos naturales.</a:t>
            </a:r>
            <a:r>
              <a:rPr kumimoji="0" lang="es-ES" altLang="es-V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2"/>
          <a:stretch/>
        </p:blipFill>
        <p:spPr bwMode="auto">
          <a:xfrm>
            <a:off x="10580913" y="5427472"/>
            <a:ext cx="1611087" cy="1430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031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146331" y="1219236"/>
            <a:ext cx="3493136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000" b="1"/>
            </a:lvl1pPr>
          </a:lstStyle>
          <a:p>
            <a:r>
              <a:rPr lang="es-VE" sz="2400" dirty="0"/>
              <a:t>Tipos de biocombustibles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Biofuels, Important Biofuels, National Policy on Biofuels 2018 - PMF IAS">
            <a:extLst>
              <a:ext uri="{FF2B5EF4-FFF2-40B4-BE49-F238E27FC236}">
                <a16:creationId xmlns:a16="http://schemas.microsoft.com/office/drawing/2014/main" xmlns="" id="{04D86132-DAE7-DF2D-3025-0A60357EF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526" y="1908238"/>
            <a:ext cx="4467127" cy="47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054F6EDA-AE35-1E6F-EF58-1FAF7521FC38}"/>
              </a:ext>
            </a:extLst>
          </p:cNvPr>
          <p:cNvSpPr txBox="1"/>
          <p:nvPr/>
        </p:nvSpPr>
        <p:spPr>
          <a:xfrm>
            <a:off x="8490953" y="6479108"/>
            <a:ext cx="19527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/>
              <a:t>Fuente: Jiménez y Castillo (2021). </a:t>
            </a:r>
          </a:p>
        </p:txBody>
      </p:sp>
    </p:spTree>
    <p:extLst>
      <p:ext uri="{BB962C8B-B14F-4D97-AF65-F5344CB8AC3E}">
        <p14:creationId xmlns:p14="http://schemas.microsoft.com/office/powerpoint/2010/main" val="2968002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591784" y="1284204"/>
            <a:ext cx="482023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_tradnl" sz="2400" b="1" dirty="0"/>
              <a:t>Clasificación de los biocombustibles </a:t>
            </a:r>
            <a:endParaRPr lang="es-VE" sz="2400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BB27C1AF-F9D8-85A5-9B1E-FC5B5723E603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92647BB1-DCF7-D5B1-D004-5B9768163C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99" t="43199" r="39554" b="18545"/>
          <a:stretch/>
        </p:blipFill>
        <p:spPr>
          <a:xfrm>
            <a:off x="1857828" y="1890702"/>
            <a:ext cx="8498113" cy="45212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12061C9A-A392-6D3C-3EBD-AF204D8779E4}"/>
              </a:ext>
            </a:extLst>
          </p:cNvPr>
          <p:cNvSpPr txBox="1"/>
          <p:nvPr/>
        </p:nvSpPr>
        <p:spPr>
          <a:xfrm>
            <a:off x="7514563" y="6165681"/>
            <a:ext cx="19527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/>
              <a:t>Fuente: Jiménez y Castillo (2021). </a:t>
            </a:r>
          </a:p>
        </p:txBody>
      </p:sp>
    </p:spTree>
    <p:extLst>
      <p:ext uri="{BB962C8B-B14F-4D97-AF65-F5344CB8AC3E}">
        <p14:creationId xmlns:p14="http://schemas.microsoft.com/office/powerpoint/2010/main" val="1906199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591784" y="1284204"/>
            <a:ext cx="482023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_tradnl" sz="2400" b="1" dirty="0"/>
              <a:t>Clasificación de los biocombustibles </a:t>
            </a:r>
            <a:endParaRPr lang="es-VE" sz="2400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BB27C1AF-F9D8-85A5-9B1E-FC5B5723E603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12061C9A-A392-6D3C-3EBD-AF204D8779E4}"/>
              </a:ext>
            </a:extLst>
          </p:cNvPr>
          <p:cNvSpPr txBox="1"/>
          <p:nvPr/>
        </p:nvSpPr>
        <p:spPr>
          <a:xfrm>
            <a:off x="7514563" y="6165681"/>
            <a:ext cx="20393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/>
              <a:t>Fuente: Elaborado por las autoras </a:t>
            </a:r>
          </a:p>
        </p:txBody>
      </p:sp>
      <p:pic>
        <p:nvPicPr>
          <p:cNvPr id="1026" name="Picture 2" descr="Tabla con características de tipos de biocombustibles: primera generación, segunda generación, tercera generación, cuarta generación">
            <a:extLst>
              <a:ext uri="{FF2B5EF4-FFF2-40B4-BE49-F238E27FC236}">
                <a16:creationId xmlns:a16="http://schemas.microsoft.com/office/drawing/2014/main" xmlns="" id="{B5AB3D01-6D8B-46DA-8945-0DA486EB7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086" y="1946000"/>
            <a:ext cx="84296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941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2C2DB417-8D93-F57E-581F-23C79AB6E0D0}"/>
              </a:ext>
            </a:extLst>
          </p:cNvPr>
          <p:cNvSpPr txBox="1"/>
          <p:nvPr/>
        </p:nvSpPr>
        <p:spPr>
          <a:xfrm>
            <a:off x="5328431" y="6493334"/>
            <a:ext cx="2318906" cy="281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V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</a:t>
            </a:r>
            <a:r>
              <a:rPr lang="es-VE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/>
              <a:t>Awogbemi</a:t>
            </a:r>
            <a:r>
              <a:rPr lang="en-US" sz="1200" dirty="0"/>
              <a:t>, </a:t>
            </a:r>
            <a:r>
              <a:rPr lang="en-US" sz="1200" i="1" dirty="0"/>
              <a:t>et. al</a:t>
            </a:r>
            <a:r>
              <a:rPr lang="es-V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V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(2022).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68A70B05-8F4A-21A6-4F72-10D9961BA09B}"/>
              </a:ext>
            </a:extLst>
          </p:cNvPr>
          <p:cNvSpPr txBox="1"/>
          <p:nvPr/>
        </p:nvSpPr>
        <p:spPr>
          <a:xfrm>
            <a:off x="3447929" y="1158732"/>
            <a:ext cx="646241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400" b="1"/>
            </a:lvl1pPr>
          </a:lstStyle>
          <a:p>
            <a:r>
              <a:rPr lang="es-VE" dirty="0"/>
              <a:t>Principales tendencias- madurez de la tecnología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EFEFA6B4-1CEA-54A5-2A84-E641EE2E0297}"/>
              </a:ext>
            </a:extLst>
          </p:cNvPr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B4BFE2F3-B174-E172-48B9-CA5115DEF6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47" t="19408" r="15178" b="23673"/>
          <a:stretch/>
        </p:blipFill>
        <p:spPr>
          <a:xfrm>
            <a:off x="2328592" y="1709715"/>
            <a:ext cx="7750629" cy="478361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857ED36E-FCB4-C206-5526-40746E94AC3D}"/>
              </a:ext>
            </a:extLst>
          </p:cNvPr>
          <p:cNvSpPr txBox="1"/>
          <p:nvPr/>
        </p:nvSpPr>
        <p:spPr>
          <a:xfrm>
            <a:off x="2403333" y="2540224"/>
            <a:ext cx="134844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900" dirty="0"/>
              <a:t>Tecnologías comerciales </a:t>
            </a:r>
          </a:p>
        </p:txBody>
      </p:sp>
    </p:spTree>
    <p:extLst>
      <p:ext uri="{BB962C8B-B14F-4D97-AF65-F5344CB8AC3E}">
        <p14:creationId xmlns:p14="http://schemas.microsoft.com/office/powerpoint/2010/main" val="945685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" y="129861"/>
            <a:ext cx="4754932" cy="52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0018" y="620688"/>
            <a:ext cx="440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/>
              <a:t>Centro de Investigación y Desarrollo de Ingeniería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146331" y="1099315"/>
            <a:ext cx="4518801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>
              <a:defRPr sz="2000" b="1"/>
            </a:lvl1pPr>
          </a:lstStyle>
          <a:p>
            <a:r>
              <a:rPr lang="es-VE" sz="2400" dirty="0"/>
              <a:t>Biocombustibles-materias primas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944950" y="378892"/>
            <a:ext cx="7092006" cy="40011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Biocombustibles en el sector de las energías renovables</a:t>
            </a:r>
            <a:endParaRPr lang="es-VE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0CDCD23B-3CD8-236C-10A8-641F948A71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50" t="36032" r="14018" b="22539"/>
          <a:stretch/>
        </p:blipFill>
        <p:spPr>
          <a:xfrm>
            <a:off x="1153887" y="1535118"/>
            <a:ext cx="10779966" cy="465703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377F974B-7B5C-E33D-35E6-FF35C57D4D1C}"/>
              </a:ext>
            </a:extLst>
          </p:cNvPr>
          <p:cNvSpPr txBox="1"/>
          <p:nvPr/>
        </p:nvSpPr>
        <p:spPr>
          <a:xfrm>
            <a:off x="7514563" y="6165681"/>
            <a:ext cx="15327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/>
              <a:t>Fuente: OECD-FAO (2022)</a:t>
            </a:r>
          </a:p>
        </p:txBody>
      </p:sp>
    </p:spTree>
    <p:extLst>
      <p:ext uri="{BB962C8B-B14F-4D97-AF65-F5344CB8AC3E}">
        <p14:creationId xmlns:p14="http://schemas.microsoft.com/office/powerpoint/2010/main" val="16374571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1045</TotalTime>
  <Words>1435</Words>
  <Application>Microsoft Office PowerPoint</Application>
  <PresentationFormat>Panorámica</PresentationFormat>
  <Paragraphs>158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Gloria Aponte</dc:creator>
  <cp:lastModifiedBy>Gloria Aponte</cp:lastModifiedBy>
  <cp:revision>114</cp:revision>
  <dcterms:created xsi:type="dcterms:W3CDTF">2022-03-24T16:00:55Z</dcterms:created>
  <dcterms:modified xsi:type="dcterms:W3CDTF">2023-01-30T13:40:50Z</dcterms:modified>
</cp:coreProperties>
</file>