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7" r:id="rId2"/>
    <p:sldId id="258" r:id="rId3"/>
    <p:sldId id="291" r:id="rId4"/>
    <p:sldId id="385" r:id="rId5"/>
    <p:sldId id="371" r:id="rId6"/>
    <p:sldId id="293" r:id="rId7"/>
    <p:sldId id="343" r:id="rId8"/>
    <p:sldId id="377" r:id="rId9"/>
    <p:sldId id="372" r:id="rId10"/>
    <p:sldId id="394" r:id="rId11"/>
    <p:sldId id="375" r:id="rId12"/>
    <p:sldId id="387" r:id="rId13"/>
    <p:sldId id="378" r:id="rId14"/>
    <p:sldId id="337" r:id="rId15"/>
    <p:sldId id="373" r:id="rId16"/>
    <p:sldId id="388" r:id="rId17"/>
    <p:sldId id="381" r:id="rId18"/>
    <p:sldId id="379" r:id="rId19"/>
    <p:sldId id="390" r:id="rId20"/>
    <p:sldId id="348" r:id="rId21"/>
    <p:sldId id="380" r:id="rId22"/>
    <p:sldId id="391" r:id="rId23"/>
    <p:sldId id="382" r:id="rId24"/>
    <p:sldId id="358" r:id="rId25"/>
    <p:sldId id="359" r:id="rId26"/>
    <p:sldId id="360" r:id="rId27"/>
    <p:sldId id="340" r:id="rId28"/>
    <p:sldId id="392" r:id="rId29"/>
    <p:sldId id="342" r:id="rId30"/>
    <p:sldId id="365" r:id="rId31"/>
    <p:sldId id="366" r:id="rId32"/>
    <p:sldId id="384" r:id="rId33"/>
    <p:sldId id="300" r:id="rId34"/>
    <p:sldId id="316" r:id="rId35"/>
    <p:sldId id="315" r:id="rId36"/>
    <p:sldId id="393" r:id="rId3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CC"/>
    <a:srgbClr val="333399"/>
    <a:srgbClr val="AA00D2"/>
    <a:srgbClr val="9900CC"/>
    <a:srgbClr val="006600"/>
    <a:srgbClr val="C96009"/>
    <a:srgbClr val="0060A8"/>
    <a:srgbClr val="006800"/>
    <a:srgbClr val="0078D2"/>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847" autoAdjust="0"/>
  </p:normalViewPr>
  <p:slideViewPr>
    <p:cSldViewPr>
      <p:cViewPr>
        <p:scale>
          <a:sx n="90" d="100"/>
          <a:sy n="90" d="100"/>
        </p:scale>
        <p:origin x="-504"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9E071E-270A-4DE9-8223-EAD27197324D}" type="doc">
      <dgm:prSet loTypeId="urn:microsoft.com/office/officeart/2005/8/layout/hList6" loCatId="list" qsTypeId="urn:microsoft.com/office/officeart/2005/8/quickstyle/simple2" qsCatId="simple" csTypeId="urn:microsoft.com/office/officeart/2005/8/colors/accent2_1" csCatId="accent2" phldr="1"/>
      <dgm:spPr/>
      <dgm:t>
        <a:bodyPr/>
        <a:lstStyle/>
        <a:p>
          <a:endParaRPr lang="es-VE"/>
        </a:p>
      </dgm:t>
    </dgm:pt>
    <dgm:pt modelId="{C813502C-5317-44F0-8EF0-4906B249C56E}">
      <dgm:prSet phldrT="[Texto]" custT="1"/>
      <dgm:spPr>
        <a:ln>
          <a:solidFill>
            <a:schemeClr val="accent5">
              <a:lumMod val="50000"/>
            </a:schemeClr>
          </a:solidFill>
        </a:ln>
      </dgm:spPr>
      <dgm:t>
        <a:bodyPr/>
        <a:lstStyle/>
        <a:p>
          <a:pPr algn="l"/>
          <a:r>
            <a:rPr lang="es-ES" sz="1750" b="1" baseline="0" dirty="0" smtClean="0">
              <a:latin typeface="+mn-lt"/>
            </a:rPr>
            <a:t>Se espera favorecer el crecimiento económico y abordar una serie de necesidades sociales como la educación, la salud, la protección social y las oportunidades de empleo, a la vez que se lucha contra el cambio climático y se promueve la protección del ambiente.</a:t>
          </a:r>
          <a:endParaRPr lang="es-VE" sz="1750" baseline="0" dirty="0">
            <a:latin typeface="+mn-lt"/>
          </a:endParaRPr>
        </a:p>
      </dgm:t>
    </dgm:pt>
    <dgm:pt modelId="{6EDB2041-D694-42A9-ABD7-AD63CF39B713}" type="parTrans" cxnId="{136D30FB-1C53-4154-A2DD-AAB8723DFAAF}">
      <dgm:prSet/>
      <dgm:spPr/>
      <dgm:t>
        <a:bodyPr/>
        <a:lstStyle/>
        <a:p>
          <a:endParaRPr lang="es-VE"/>
        </a:p>
      </dgm:t>
    </dgm:pt>
    <dgm:pt modelId="{70B2FC65-F9AA-4CE5-A05E-84072BA01EA6}" type="sibTrans" cxnId="{136D30FB-1C53-4154-A2DD-AAB8723DFAAF}">
      <dgm:prSet/>
      <dgm:spPr/>
      <dgm:t>
        <a:bodyPr/>
        <a:lstStyle/>
        <a:p>
          <a:endParaRPr lang="es-VE"/>
        </a:p>
      </dgm:t>
    </dgm:pt>
    <dgm:pt modelId="{F00EB646-D7ED-4FF2-89A1-6D9D20C158BD}">
      <dgm:prSet phldrT="[Texto]" custT="1"/>
      <dgm:spPr>
        <a:ln>
          <a:solidFill>
            <a:schemeClr val="accent6">
              <a:lumMod val="75000"/>
            </a:schemeClr>
          </a:solidFill>
        </a:ln>
      </dgm:spPr>
      <dgm:t>
        <a:bodyPr/>
        <a:lstStyle/>
        <a:p>
          <a:pPr algn="l" rtl="0"/>
          <a:r>
            <a:rPr lang="es-ES" sz="1750" b="1" baseline="0" dirty="0" smtClean="0">
              <a:latin typeface="+mn-lt"/>
            </a:rPr>
            <a:t>La expansión de las TIC    y la interconexión mundial brinda grandes posibilidades para acelerar el progreso humano, superar la brecha digital y desarrollar las sociedades del conocimiento. Lo mismo sucede con la innovación científica y tecnológica.</a:t>
          </a:r>
          <a:endParaRPr lang="es-VE" sz="1750" baseline="0" dirty="0">
            <a:latin typeface="+mn-lt"/>
          </a:endParaRPr>
        </a:p>
      </dgm:t>
    </dgm:pt>
    <dgm:pt modelId="{CF756D60-E83E-43EE-BFAC-A99F786C99F1}" type="parTrans" cxnId="{E8827F09-0B9D-4244-86B1-AA8B0E2F53D2}">
      <dgm:prSet/>
      <dgm:spPr/>
      <dgm:t>
        <a:bodyPr/>
        <a:lstStyle/>
        <a:p>
          <a:endParaRPr lang="es-VE"/>
        </a:p>
      </dgm:t>
    </dgm:pt>
    <dgm:pt modelId="{76339881-C51E-4B4D-86EB-A6DFE2E3565C}" type="sibTrans" cxnId="{E8827F09-0B9D-4244-86B1-AA8B0E2F53D2}">
      <dgm:prSet/>
      <dgm:spPr/>
      <dgm:t>
        <a:bodyPr/>
        <a:lstStyle/>
        <a:p>
          <a:endParaRPr lang="es-VE"/>
        </a:p>
      </dgm:t>
    </dgm:pt>
    <dgm:pt modelId="{BB25DFB7-1631-4E71-A671-04E745677378}">
      <dgm:prSet custT="1"/>
      <dgm:spPr/>
      <dgm:t>
        <a:bodyPr/>
        <a:lstStyle/>
        <a:p>
          <a:pPr algn="l"/>
          <a:r>
            <a:rPr lang="es-ES" sz="1750" b="1" baseline="0" dirty="0" smtClean="0"/>
            <a:t>El Desarrollo Sostenible  o Sustentable  </a:t>
          </a:r>
          <a:r>
            <a:rPr lang="es-ES" sz="1750" b="1" i="1" baseline="0" dirty="0" smtClean="0"/>
            <a:t>satisface las necesidades de la generación presente sin comprometer la capacidad de las generaciones futuras de satisfacer sus propias necesidades. Ello </a:t>
          </a:r>
          <a:r>
            <a:rPr lang="es-ES" sz="1750" b="1" baseline="0" dirty="0" smtClean="0"/>
            <a:t>representa un cambio en el enfoque del desarrollo mundial. </a:t>
          </a:r>
          <a:endParaRPr lang="es-ES" sz="1750" b="1" baseline="0" dirty="0"/>
        </a:p>
      </dgm:t>
    </dgm:pt>
    <dgm:pt modelId="{4D3D3608-B844-46FB-B37A-D645F5FA0FCE}" type="parTrans" cxnId="{0F01C887-8FAD-4938-AED4-D0E4C6A2A6C0}">
      <dgm:prSet/>
      <dgm:spPr/>
      <dgm:t>
        <a:bodyPr/>
        <a:lstStyle/>
        <a:p>
          <a:endParaRPr lang="es-VE"/>
        </a:p>
      </dgm:t>
    </dgm:pt>
    <dgm:pt modelId="{3596CF9C-1C4E-4A11-BA34-3418028BDE23}" type="sibTrans" cxnId="{0F01C887-8FAD-4938-AED4-D0E4C6A2A6C0}">
      <dgm:prSet/>
      <dgm:spPr/>
      <dgm:t>
        <a:bodyPr/>
        <a:lstStyle/>
        <a:p>
          <a:endParaRPr lang="es-VE"/>
        </a:p>
      </dgm:t>
    </dgm:pt>
    <dgm:pt modelId="{F876A2B2-8530-4E6C-9486-838E32C89939}" type="pres">
      <dgm:prSet presAssocID="{959E071E-270A-4DE9-8223-EAD27197324D}" presName="Name0" presStyleCnt="0">
        <dgm:presLayoutVars>
          <dgm:dir/>
          <dgm:resizeHandles val="exact"/>
        </dgm:presLayoutVars>
      </dgm:prSet>
      <dgm:spPr/>
      <dgm:t>
        <a:bodyPr/>
        <a:lstStyle/>
        <a:p>
          <a:endParaRPr lang="es-VE"/>
        </a:p>
      </dgm:t>
    </dgm:pt>
    <dgm:pt modelId="{21FF18C2-FFF3-402F-9864-0F646FA24DB5}" type="pres">
      <dgm:prSet presAssocID="{BB25DFB7-1631-4E71-A671-04E745677378}" presName="node" presStyleLbl="node1" presStyleIdx="0" presStyleCnt="3">
        <dgm:presLayoutVars>
          <dgm:bulletEnabled val="1"/>
        </dgm:presLayoutVars>
      </dgm:prSet>
      <dgm:spPr/>
      <dgm:t>
        <a:bodyPr/>
        <a:lstStyle/>
        <a:p>
          <a:endParaRPr lang="es-VE"/>
        </a:p>
      </dgm:t>
    </dgm:pt>
    <dgm:pt modelId="{113A4DB3-F925-4F2D-BEF4-61BA30A9054D}" type="pres">
      <dgm:prSet presAssocID="{3596CF9C-1C4E-4A11-BA34-3418028BDE23}" presName="sibTrans" presStyleCnt="0"/>
      <dgm:spPr/>
    </dgm:pt>
    <dgm:pt modelId="{382FCC2F-93BA-42C1-A280-235063DD1C25}" type="pres">
      <dgm:prSet presAssocID="{C813502C-5317-44F0-8EF0-4906B249C56E}" presName="node" presStyleLbl="node1" presStyleIdx="1" presStyleCnt="3">
        <dgm:presLayoutVars>
          <dgm:bulletEnabled val="1"/>
        </dgm:presLayoutVars>
      </dgm:prSet>
      <dgm:spPr/>
      <dgm:t>
        <a:bodyPr/>
        <a:lstStyle/>
        <a:p>
          <a:endParaRPr lang="es-VE"/>
        </a:p>
      </dgm:t>
    </dgm:pt>
    <dgm:pt modelId="{A3AA13B1-C033-42C6-BE9C-D6E07770FA8C}" type="pres">
      <dgm:prSet presAssocID="{70B2FC65-F9AA-4CE5-A05E-84072BA01EA6}" presName="sibTrans" presStyleCnt="0"/>
      <dgm:spPr/>
    </dgm:pt>
    <dgm:pt modelId="{3770F415-E8CB-4451-BC6D-496CE3DBC1F5}" type="pres">
      <dgm:prSet presAssocID="{F00EB646-D7ED-4FF2-89A1-6D9D20C158BD}" presName="node" presStyleLbl="node1" presStyleIdx="2" presStyleCnt="3">
        <dgm:presLayoutVars>
          <dgm:bulletEnabled val="1"/>
        </dgm:presLayoutVars>
      </dgm:prSet>
      <dgm:spPr/>
      <dgm:t>
        <a:bodyPr/>
        <a:lstStyle/>
        <a:p>
          <a:endParaRPr lang="es-VE"/>
        </a:p>
      </dgm:t>
    </dgm:pt>
  </dgm:ptLst>
  <dgm:cxnLst>
    <dgm:cxn modelId="{0F01C887-8FAD-4938-AED4-D0E4C6A2A6C0}" srcId="{959E071E-270A-4DE9-8223-EAD27197324D}" destId="{BB25DFB7-1631-4E71-A671-04E745677378}" srcOrd="0" destOrd="0" parTransId="{4D3D3608-B844-46FB-B37A-D645F5FA0FCE}" sibTransId="{3596CF9C-1C4E-4A11-BA34-3418028BDE23}"/>
    <dgm:cxn modelId="{136D30FB-1C53-4154-A2DD-AAB8723DFAAF}" srcId="{959E071E-270A-4DE9-8223-EAD27197324D}" destId="{C813502C-5317-44F0-8EF0-4906B249C56E}" srcOrd="1" destOrd="0" parTransId="{6EDB2041-D694-42A9-ABD7-AD63CF39B713}" sibTransId="{70B2FC65-F9AA-4CE5-A05E-84072BA01EA6}"/>
    <dgm:cxn modelId="{E8827F09-0B9D-4244-86B1-AA8B0E2F53D2}" srcId="{959E071E-270A-4DE9-8223-EAD27197324D}" destId="{F00EB646-D7ED-4FF2-89A1-6D9D20C158BD}" srcOrd="2" destOrd="0" parTransId="{CF756D60-E83E-43EE-BFAC-A99F786C99F1}" sibTransId="{76339881-C51E-4B4D-86EB-A6DFE2E3565C}"/>
    <dgm:cxn modelId="{F83717D3-E4F1-4E9D-A1F5-5AB6C2C07B46}" type="presOf" srcId="{F00EB646-D7ED-4FF2-89A1-6D9D20C158BD}" destId="{3770F415-E8CB-4451-BC6D-496CE3DBC1F5}" srcOrd="0" destOrd="0" presId="urn:microsoft.com/office/officeart/2005/8/layout/hList6"/>
    <dgm:cxn modelId="{14538F1F-1C02-416A-868A-7D2D541AD3D2}" type="presOf" srcId="{959E071E-270A-4DE9-8223-EAD27197324D}" destId="{F876A2B2-8530-4E6C-9486-838E32C89939}" srcOrd="0" destOrd="0" presId="urn:microsoft.com/office/officeart/2005/8/layout/hList6"/>
    <dgm:cxn modelId="{C06B72E4-9919-420B-BF37-252B8A08C6A8}" type="presOf" srcId="{C813502C-5317-44F0-8EF0-4906B249C56E}" destId="{382FCC2F-93BA-42C1-A280-235063DD1C25}" srcOrd="0" destOrd="0" presId="urn:microsoft.com/office/officeart/2005/8/layout/hList6"/>
    <dgm:cxn modelId="{5061D5A9-0B3D-4B85-BF06-7A8C05084F85}" type="presOf" srcId="{BB25DFB7-1631-4E71-A671-04E745677378}" destId="{21FF18C2-FFF3-402F-9864-0F646FA24DB5}" srcOrd="0" destOrd="0" presId="urn:microsoft.com/office/officeart/2005/8/layout/hList6"/>
    <dgm:cxn modelId="{CCD56972-999A-496C-A37E-777F1D5A74CD}" type="presParOf" srcId="{F876A2B2-8530-4E6C-9486-838E32C89939}" destId="{21FF18C2-FFF3-402F-9864-0F646FA24DB5}" srcOrd="0" destOrd="0" presId="urn:microsoft.com/office/officeart/2005/8/layout/hList6"/>
    <dgm:cxn modelId="{B1A104D3-7951-416B-B3B0-4E5CCFE82B36}" type="presParOf" srcId="{F876A2B2-8530-4E6C-9486-838E32C89939}" destId="{113A4DB3-F925-4F2D-BEF4-61BA30A9054D}" srcOrd="1" destOrd="0" presId="urn:microsoft.com/office/officeart/2005/8/layout/hList6"/>
    <dgm:cxn modelId="{20EEC161-9717-4374-A35B-1CD116734A41}" type="presParOf" srcId="{F876A2B2-8530-4E6C-9486-838E32C89939}" destId="{382FCC2F-93BA-42C1-A280-235063DD1C25}" srcOrd="2" destOrd="0" presId="urn:microsoft.com/office/officeart/2005/8/layout/hList6"/>
    <dgm:cxn modelId="{41E5B6EA-15DA-4C97-87D7-D36C9E98DF48}" type="presParOf" srcId="{F876A2B2-8530-4E6C-9486-838E32C89939}" destId="{A3AA13B1-C033-42C6-BE9C-D6E07770FA8C}" srcOrd="3" destOrd="0" presId="urn:microsoft.com/office/officeart/2005/8/layout/hList6"/>
    <dgm:cxn modelId="{DAB6A615-8313-450A-9C65-EEDCBD19C427}" type="presParOf" srcId="{F876A2B2-8530-4E6C-9486-838E32C89939}" destId="{3770F415-E8CB-4451-BC6D-496CE3DBC1F5}"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46616EE-5332-4E19-9270-51B8960DC18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VE"/>
        </a:p>
      </dgm:t>
    </dgm:pt>
    <dgm:pt modelId="{6C48B8EF-4371-44D2-840C-10AFC1FCA518}">
      <dgm:prSet phldrT="[Texto]"/>
      <dgm:spPr/>
      <dgm:t>
        <a:bodyPr/>
        <a:lstStyle/>
        <a:p>
          <a:r>
            <a:rPr lang="es-VE" dirty="0" smtClean="0"/>
            <a:t>Unidades Curriculares Institucionales</a:t>
          </a:r>
          <a:endParaRPr lang="es-VE" dirty="0"/>
        </a:p>
      </dgm:t>
    </dgm:pt>
    <dgm:pt modelId="{1245226F-0F5E-43E4-BD20-2A9B1CD91F1B}" type="parTrans" cxnId="{9A87E58F-E8A6-4BA1-A8E1-A09D75DD6794}">
      <dgm:prSet/>
      <dgm:spPr/>
      <dgm:t>
        <a:bodyPr/>
        <a:lstStyle/>
        <a:p>
          <a:endParaRPr lang="es-VE"/>
        </a:p>
      </dgm:t>
    </dgm:pt>
    <dgm:pt modelId="{460ACEE7-44AF-4D0B-916D-87FB78DBFCD2}" type="sibTrans" cxnId="{9A87E58F-E8A6-4BA1-A8E1-A09D75DD6794}">
      <dgm:prSet/>
      <dgm:spPr/>
      <dgm:t>
        <a:bodyPr/>
        <a:lstStyle/>
        <a:p>
          <a:endParaRPr lang="es-VE"/>
        </a:p>
      </dgm:t>
    </dgm:pt>
    <dgm:pt modelId="{3AC882D1-0632-41E1-9073-19328C3C4236}">
      <dgm:prSet phldrT="[Texto]"/>
      <dgm:spPr/>
      <dgm:t>
        <a:bodyPr/>
        <a:lstStyle/>
        <a:p>
          <a:r>
            <a:rPr lang="es-VE" dirty="0" smtClean="0"/>
            <a:t>Identidad, liderazgo y compromiso</a:t>
          </a:r>
          <a:endParaRPr lang="es-VE" dirty="0"/>
        </a:p>
      </dgm:t>
    </dgm:pt>
    <dgm:pt modelId="{3B8CB37F-34ED-49DF-8145-A3883DF90AB4}" type="parTrans" cxnId="{F4626818-4E09-4D27-99E0-BB7953BB910C}">
      <dgm:prSet/>
      <dgm:spPr/>
      <dgm:t>
        <a:bodyPr/>
        <a:lstStyle/>
        <a:p>
          <a:endParaRPr lang="es-VE"/>
        </a:p>
      </dgm:t>
    </dgm:pt>
    <dgm:pt modelId="{A9664BD5-7CD8-4CA1-A6CB-13FADEAF14A3}" type="sibTrans" cxnId="{F4626818-4E09-4D27-99E0-BB7953BB910C}">
      <dgm:prSet/>
      <dgm:spPr/>
      <dgm:t>
        <a:bodyPr/>
        <a:lstStyle/>
        <a:p>
          <a:endParaRPr lang="es-VE"/>
        </a:p>
      </dgm:t>
    </dgm:pt>
    <dgm:pt modelId="{2DE68C35-CBBB-4DE3-86A7-13C4E6618414}">
      <dgm:prSet phldrT="[Texto]"/>
      <dgm:spPr/>
      <dgm:t>
        <a:bodyPr/>
        <a:lstStyle/>
        <a:p>
          <a:r>
            <a:rPr lang="es-VE" dirty="0" smtClean="0"/>
            <a:t>Ecología, ambiente y sustentabilidad</a:t>
          </a:r>
          <a:endParaRPr lang="es-VE" dirty="0"/>
        </a:p>
      </dgm:t>
    </dgm:pt>
    <dgm:pt modelId="{18768A3C-F06B-499B-A236-1DE62CCD40DE}" type="parTrans" cxnId="{D0617CD7-3B5F-4A51-8616-F5F20DF98696}">
      <dgm:prSet/>
      <dgm:spPr/>
      <dgm:t>
        <a:bodyPr/>
        <a:lstStyle/>
        <a:p>
          <a:endParaRPr lang="es-VE"/>
        </a:p>
      </dgm:t>
    </dgm:pt>
    <dgm:pt modelId="{8C9FAE99-9C22-4446-B435-D705A93B89CB}" type="sibTrans" cxnId="{D0617CD7-3B5F-4A51-8616-F5F20DF98696}">
      <dgm:prSet/>
      <dgm:spPr/>
      <dgm:t>
        <a:bodyPr/>
        <a:lstStyle/>
        <a:p>
          <a:endParaRPr lang="es-VE"/>
        </a:p>
      </dgm:t>
    </dgm:pt>
    <dgm:pt modelId="{7E0AC481-D93F-4FB6-9445-C300C8AA4205}">
      <dgm:prSet phldrT="[Texto]"/>
      <dgm:spPr/>
      <dgm:t>
        <a:bodyPr/>
        <a:lstStyle/>
        <a:p>
          <a:r>
            <a:rPr lang="es-VE" dirty="0" smtClean="0"/>
            <a:t>Unidades Curriculares </a:t>
          </a:r>
          <a:r>
            <a:rPr lang="es-VE" dirty="0" err="1" smtClean="0"/>
            <a:t>Intrafacultad</a:t>
          </a:r>
          <a:endParaRPr lang="es-VE" dirty="0"/>
        </a:p>
      </dgm:t>
    </dgm:pt>
    <dgm:pt modelId="{82A43E0F-189C-4DE4-A275-690D5CB8BDB6}" type="parTrans" cxnId="{36C96E08-0C25-4F2D-99BD-79EA4CEE7228}">
      <dgm:prSet/>
      <dgm:spPr/>
      <dgm:t>
        <a:bodyPr/>
        <a:lstStyle/>
        <a:p>
          <a:endParaRPr lang="es-VE"/>
        </a:p>
      </dgm:t>
    </dgm:pt>
    <dgm:pt modelId="{5166A1A0-7D56-445B-A8AE-B77F13770B07}" type="sibTrans" cxnId="{36C96E08-0C25-4F2D-99BD-79EA4CEE7228}">
      <dgm:prSet/>
      <dgm:spPr/>
      <dgm:t>
        <a:bodyPr/>
        <a:lstStyle/>
        <a:p>
          <a:endParaRPr lang="es-VE"/>
        </a:p>
      </dgm:t>
    </dgm:pt>
    <dgm:pt modelId="{81401B77-1629-47F4-B3B5-AC72E582B7E4}">
      <dgm:prSet phldrT="[Texto]"/>
      <dgm:spPr/>
      <dgm:t>
        <a:bodyPr/>
        <a:lstStyle/>
        <a:p>
          <a:r>
            <a:rPr lang="es-VE" smtClean="0"/>
            <a:t>Electiva: </a:t>
          </a:r>
          <a:endParaRPr lang="es-VE"/>
        </a:p>
      </dgm:t>
    </dgm:pt>
    <dgm:pt modelId="{EE66577A-9662-412E-81AA-A8D57ECDCD73}" type="parTrans" cxnId="{4FFD3F60-BDC6-494A-868F-72DC22F43DEA}">
      <dgm:prSet/>
      <dgm:spPr/>
      <dgm:t>
        <a:bodyPr/>
        <a:lstStyle/>
        <a:p>
          <a:endParaRPr lang="es-VE"/>
        </a:p>
      </dgm:t>
    </dgm:pt>
    <dgm:pt modelId="{02ABB623-B340-4625-9927-5F98FEE372B5}" type="sibTrans" cxnId="{4FFD3F60-BDC6-494A-868F-72DC22F43DEA}">
      <dgm:prSet/>
      <dgm:spPr/>
      <dgm:t>
        <a:bodyPr/>
        <a:lstStyle/>
        <a:p>
          <a:endParaRPr lang="es-VE"/>
        </a:p>
      </dgm:t>
    </dgm:pt>
    <dgm:pt modelId="{8F1B4D9A-4255-4DD2-8503-29E28AF1FB0B}">
      <dgm:prSet phldrT="[Texto]" phldr="1"/>
      <dgm:spPr/>
      <dgm:t>
        <a:bodyPr/>
        <a:lstStyle/>
        <a:p>
          <a:endParaRPr lang="es-VE"/>
        </a:p>
      </dgm:t>
    </dgm:pt>
    <dgm:pt modelId="{8A682DCB-226B-4004-B6BA-194FEFBD5EDE}" type="parTrans" cxnId="{DD1CE93B-EF0F-4788-A06C-DF6191B6F1A5}">
      <dgm:prSet/>
      <dgm:spPr/>
      <dgm:t>
        <a:bodyPr/>
        <a:lstStyle/>
        <a:p>
          <a:endParaRPr lang="es-VE"/>
        </a:p>
      </dgm:t>
    </dgm:pt>
    <dgm:pt modelId="{A23726EB-61EA-46D5-AE1F-8A41C3A0B8E8}" type="sibTrans" cxnId="{DD1CE93B-EF0F-4788-A06C-DF6191B6F1A5}">
      <dgm:prSet/>
      <dgm:spPr/>
      <dgm:t>
        <a:bodyPr/>
        <a:lstStyle/>
        <a:p>
          <a:endParaRPr lang="es-VE"/>
        </a:p>
      </dgm:t>
    </dgm:pt>
    <dgm:pt modelId="{9A98397C-8D7F-4DBA-9B52-5E8424203940}">
      <dgm:prSet phldrT="[Texto]" phldr="1"/>
      <dgm:spPr/>
      <dgm:t>
        <a:bodyPr/>
        <a:lstStyle/>
        <a:p>
          <a:endParaRPr lang="es-VE"/>
        </a:p>
      </dgm:t>
    </dgm:pt>
    <dgm:pt modelId="{510E3FBD-BCEC-4C6D-8E8E-CBBB9162D70D}" type="parTrans" cxnId="{D987583C-4E5B-4140-A3B3-D74B02342139}">
      <dgm:prSet/>
      <dgm:spPr/>
      <dgm:t>
        <a:bodyPr/>
        <a:lstStyle/>
        <a:p>
          <a:endParaRPr lang="es-VE"/>
        </a:p>
      </dgm:t>
    </dgm:pt>
    <dgm:pt modelId="{7EFDF9D9-FAB9-47A7-AF0F-9600428EEEF1}" type="sibTrans" cxnId="{D987583C-4E5B-4140-A3B3-D74B02342139}">
      <dgm:prSet/>
      <dgm:spPr/>
      <dgm:t>
        <a:bodyPr/>
        <a:lstStyle/>
        <a:p>
          <a:endParaRPr lang="es-VE"/>
        </a:p>
      </dgm:t>
    </dgm:pt>
    <dgm:pt modelId="{33C23A1A-045C-4E4D-83A5-230D1573124D}">
      <dgm:prSet phldrT="[Texto]" phldr="1"/>
      <dgm:spPr/>
      <dgm:t>
        <a:bodyPr/>
        <a:lstStyle/>
        <a:p>
          <a:endParaRPr lang="es-VE"/>
        </a:p>
      </dgm:t>
    </dgm:pt>
    <dgm:pt modelId="{6DF42BBC-A1D0-4DBB-BA36-B5835EEDA456}" type="parTrans" cxnId="{4736B381-9C28-4BE4-B049-F6B0E95DE3B5}">
      <dgm:prSet/>
      <dgm:spPr/>
      <dgm:t>
        <a:bodyPr/>
        <a:lstStyle/>
        <a:p>
          <a:endParaRPr lang="es-VE"/>
        </a:p>
      </dgm:t>
    </dgm:pt>
    <dgm:pt modelId="{1DCABF10-A701-441E-82A0-F4F94E316F55}" type="sibTrans" cxnId="{4736B381-9C28-4BE4-B049-F6B0E95DE3B5}">
      <dgm:prSet/>
      <dgm:spPr/>
      <dgm:t>
        <a:bodyPr/>
        <a:lstStyle/>
        <a:p>
          <a:endParaRPr lang="es-VE"/>
        </a:p>
      </dgm:t>
    </dgm:pt>
    <dgm:pt modelId="{E31CBE42-C15D-4A1C-A36F-9762BC7C5717}">
      <dgm:prSet phldrT="[Texto]" phldr="1"/>
      <dgm:spPr/>
      <dgm:t>
        <a:bodyPr/>
        <a:lstStyle/>
        <a:p>
          <a:endParaRPr lang="es-VE"/>
        </a:p>
      </dgm:t>
    </dgm:pt>
    <dgm:pt modelId="{760A8D6E-8C8E-4391-B01D-5645A0150376}" type="parTrans" cxnId="{4360DE16-48B4-4268-BF74-8954031F930A}">
      <dgm:prSet/>
      <dgm:spPr/>
      <dgm:t>
        <a:bodyPr/>
        <a:lstStyle/>
        <a:p>
          <a:endParaRPr lang="es-VE"/>
        </a:p>
      </dgm:t>
    </dgm:pt>
    <dgm:pt modelId="{28725DC4-5598-4D51-8EEF-2F30951F6603}" type="sibTrans" cxnId="{4360DE16-48B4-4268-BF74-8954031F930A}">
      <dgm:prSet/>
      <dgm:spPr/>
      <dgm:t>
        <a:bodyPr/>
        <a:lstStyle/>
        <a:p>
          <a:endParaRPr lang="es-VE"/>
        </a:p>
      </dgm:t>
    </dgm:pt>
    <dgm:pt modelId="{150AEF7E-375D-4BF1-A759-4DB1E832DC98}">
      <dgm:prSet phldrT="[Texto]"/>
      <dgm:spPr/>
      <dgm:t>
        <a:bodyPr/>
        <a:lstStyle/>
        <a:p>
          <a:r>
            <a:rPr lang="es-VE" dirty="0" smtClean="0"/>
            <a:t>Ética profesional</a:t>
          </a:r>
          <a:endParaRPr lang="es-VE" dirty="0"/>
        </a:p>
      </dgm:t>
    </dgm:pt>
    <dgm:pt modelId="{F4C0BC59-5E3A-4ADC-9169-BED6FAB6B0BE}" type="parTrans" cxnId="{762B724F-0E93-47DD-BAF9-82E1A99BA7A9}">
      <dgm:prSet/>
      <dgm:spPr/>
    </dgm:pt>
    <dgm:pt modelId="{7116F683-BF3E-427C-8CF5-9AD7255BE16B}" type="sibTrans" cxnId="{762B724F-0E93-47DD-BAF9-82E1A99BA7A9}">
      <dgm:prSet/>
      <dgm:spPr/>
    </dgm:pt>
    <dgm:pt modelId="{C562313A-BE69-4E6B-807C-DC6A32133C75}" type="pres">
      <dgm:prSet presAssocID="{C46616EE-5332-4E19-9270-51B8960DC18D}" presName="Name0" presStyleCnt="0">
        <dgm:presLayoutVars>
          <dgm:dir/>
          <dgm:animLvl val="lvl"/>
          <dgm:resizeHandles val="exact"/>
        </dgm:presLayoutVars>
      </dgm:prSet>
      <dgm:spPr/>
      <dgm:t>
        <a:bodyPr/>
        <a:lstStyle/>
        <a:p>
          <a:endParaRPr lang="es-VE"/>
        </a:p>
      </dgm:t>
    </dgm:pt>
    <dgm:pt modelId="{EE753AF7-9FFD-4AD4-A691-E1153DD73CF0}" type="pres">
      <dgm:prSet presAssocID="{6C48B8EF-4371-44D2-840C-10AFC1FCA518}" presName="linNode" presStyleCnt="0"/>
      <dgm:spPr/>
    </dgm:pt>
    <dgm:pt modelId="{C11FD61D-1E60-4324-BC20-B7EF89CDEA51}" type="pres">
      <dgm:prSet presAssocID="{6C48B8EF-4371-44D2-840C-10AFC1FCA518}" presName="parentText" presStyleLbl="node1" presStyleIdx="0" presStyleCnt="3">
        <dgm:presLayoutVars>
          <dgm:chMax val="1"/>
          <dgm:bulletEnabled val="1"/>
        </dgm:presLayoutVars>
      </dgm:prSet>
      <dgm:spPr/>
      <dgm:t>
        <a:bodyPr/>
        <a:lstStyle/>
        <a:p>
          <a:endParaRPr lang="es-VE"/>
        </a:p>
      </dgm:t>
    </dgm:pt>
    <dgm:pt modelId="{FE56E826-7784-4DE1-9E7D-88261B18CB33}" type="pres">
      <dgm:prSet presAssocID="{6C48B8EF-4371-44D2-840C-10AFC1FCA518}" presName="descendantText" presStyleLbl="alignAccFollowNode1" presStyleIdx="0" presStyleCnt="3">
        <dgm:presLayoutVars>
          <dgm:bulletEnabled val="1"/>
        </dgm:presLayoutVars>
      </dgm:prSet>
      <dgm:spPr/>
      <dgm:t>
        <a:bodyPr/>
        <a:lstStyle/>
        <a:p>
          <a:endParaRPr lang="es-VE"/>
        </a:p>
      </dgm:t>
    </dgm:pt>
    <dgm:pt modelId="{A7134817-1C05-44BD-92F8-E8217436B591}" type="pres">
      <dgm:prSet presAssocID="{460ACEE7-44AF-4D0B-916D-87FB78DBFCD2}" presName="sp" presStyleCnt="0"/>
      <dgm:spPr/>
    </dgm:pt>
    <dgm:pt modelId="{AD52A34A-4838-48BE-956D-057C2A8C1564}" type="pres">
      <dgm:prSet presAssocID="{7E0AC481-D93F-4FB6-9445-C300C8AA4205}" presName="linNode" presStyleCnt="0"/>
      <dgm:spPr/>
    </dgm:pt>
    <dgm:pt modelId="{1268033B-83D2-4F22-8F46-38DA26FC1035}" type="pres">
      <dgm:prSet presAssocID="{7E0AC481-D93F-4FB6-9445-C300C8AA4205}" presName="parentText" presStyleLbl="node1" presStyleIdx="1" presStyleCnt="3">
        <dgm:presLayoutVars>
          <dgm:chMax val="1"/>
          <dgm:bulletEnabled val="1"/>
        </dgm:presLayoutVars>
      </dgm:prSet>
      <dgm:spPr/>
      <dgm:t>
        <a:bodyPr/>
        <a:lstStyle/>
        <a:p>
          <a:endParaRPr lang="es-VE"/>
        </a:p>
      </dgm:t>
    </dgm:pt>
    <dgm:pt modelId="{E8C0E62B-74A7-4293-B509-B5F0CAABF020}" type="pres">
      <dgm:prSet presAssocID="{7E0AC481-D93F-4FB6-9445-C300C8AA4205}" presName="descendantText" presStyleLbl="alignAccFollowNode1" presStyleIdx="1" presStyleCnt="3">
        <dgm:presLayoutVars>
          <dgm:bulletEnabled val="1"/>
        </dgm:presLayoutVars>
      </dgm:prSet>
      <dgm:spPr/>
      <dgm:t>
        <a:bodyPr/>
        <a:lstStyle/>
        <a:p>
          <a:endParaRPr lang="es-VE"/>
        </a:p>
      </dgm:t>
    </dgm:pt>
    <dgm:pt modelId="{3F0636B9-62C6-4B38-8149-6BD74BF42D17}" type="pres">
      <dgm:prSet presAssocID="{5166A1A0-7D56-445B-A8AE-B77F13770B07}" presName="sp" presStyleCnt="0"/>
      <dgm:spPr/>
    </dgm:pt>
    <dgm:pt modelId="{39C3CED1-A825-4DCF-A5A3-83B721B77B87}" type="pres">
      <dgm:prSet presAssocID="{9A98397C-8D7F-4DBA-9B52-5E8424203940}" presName="linNode" presStyleCnt="0"/>
      <dgm:spPr/>
    </dgm:pt>
    <dgm:pt modelId="{429C8650-59C7-4023-85FF-FAE953F44157}" type="pres">
      <dgm:prSet presAssocID="{9A98397C-8D7F-4DBA-9B52-5E8424203940}" presName="parentText" presStyleLbl="node1" presStyleIdx="2" presStyleCnt="3">
        <dgm:presLayoutVars>
          <dgm:chMax val="1"/>
          <dgm:bulletEnabled val="1"/>
        </dgm:presLayoutVars>
      </dgm:prSet>
      <dgm:spPr/>
      <dgm:t>
        <a:bodyPr/>
        <a:lstStyle/>
        <a:p>
          <a:endParaRPr lang="es-VE"/>
        </a:p>
      </dgm:t>
    </dgm:pt>
    <dgm:pt modelId="{9A628785-F829-4BCB-8E48-288FD248CA4C}" type="pres">
      <dgm:prSet presAssocID="{9A98397C-8D7F-4DBA-9B52-5E8424203940}" presName="descendantText" presStyleLbl="alignAccFollowNode1" presStyleIdx="2" presStyleCnt="3">
        <dgm:presLayoutVars>
          <dgm:bulletEnabled val="1"/>
        </dgm:presLayoutVars>
      </dgm:prSet>
      <dgm:spPr/>
      <dgm:t>
        <a:bodyPr/>
        <a:lstStyle/>
        <a:p>
          <a:endParaRPr lang="es-VE"/>
        </a:p>
      </dgm:t>
    </dgm:pt>
  </dgm:ptLst>
  <dgm:cxnLst>
    <dgm:cxn modelId="{DD1CE93B-EF0F-4788-A06C-DF6191B6F1A5}" srcId="{7E0AC481-D93F-4FB6-9445-C300C8AA4205}" destId="{8F1B4D9A-4255-4DD2-8503-29E28AF1FB0B}" srcOrd="1" destOrd="0" parTransId="{8A682DCB-226B-4004-B6BA-194FEFBD5EDE}" sibTransId="{A23726EB-61EA-46D5-AE1F-8A41C3A0B8E8}"/>
    <dgm:cxn modelId="{A9DE3767-ABE3-4A07-807A-A4AFE893190B}" type="presOf" srcId="{9A98397C-8D7F-4DBA-9B52-5E8424203940}" destId="{429C8650-59C7-4023-85FF-FAE953F44157}" srcOrd="0" destOrd="0" presId="urn:microsoft.com/office/officeart/2005/8/layout/vList5"/>
    <dgm:cxn modelId="{4FFD3F60-BDC6-494A-868F-72DC22F43DEA}" srcId="{7E0AC481-D93F-4FB6-9445-C300C8AA4205}" destId="{81401B77-1629-47F4-B3B5-AC72E582B7E4}" srcOrd="0" destOrd="0" parTransId="{EE66577A-9662-412E-81AA-A8D57ECDCD73}" sibTransId="{02ABB623-B340-4625-9927-5F98FEE372B5}"/>
    <dgm:cxn modelId="{15DD431F-B6CB-451F-9CB7-D190C7D62F80}" type="presOf" srcId="{150AEF7E-375D-4BF1-A759-4DB1E832DC98}" destId="{FE56E826-7784-4DE1-9E7D-88261B18CB33}" srcOrd="0" destOrd="2" presId="urn:microsoft.com/office/officeart/2005/8/layout/vList5"/>
    <dgm:cxn modelId="{D8C7E97A-812D-4A22-93CB-19954C02D05F}" type="presOf" srcId="{6C48B8EF-4371-44D2-840C-10AFC1FCA518}" destId="{C11FD61D-1E60-4324-BC20-B7EF89CDEA51}" srcOrd="0" destOrd="0" presId="urn:microsoft.com/office/officeart/2005/8/layout/vList5"/>
    <dgm:cxn modelId="{C19DB5AF-BEFB-42A9-A263-68F0707CDA94}" type="presOf" srcId="{8F1B4D9A-4255-4DD2-8503-29E28AF1FB0B}" destId="{E8C0E62B-74A7-4293-B509-B5F0CAABF020}" srcOrd="0" destOrd="1" presId="urn:microsoft.com/office/officeart/2005/8/layout/vList5"/>
    <dgm:cxn modelId="{6EBE74F0-8B1D-46BB-980B-43A4AA48342C}" type="presOf" srcId="{E31CBE42-C15D-4A1C-A36F-9762BC7C5717}" destId="{9A628785-F829-4BCB-8E48-288FD248CA4C}" srcOrd="0" destOrd="1" presId="urn:microsoft.com/office/officeart/2005/8/layout/vList5"/>
    <dgm:cxn modelId="{E065D2EB-B361-4854-BC6B-2F58BC303BFA}" type="presOf" srcId="{C46616EE-5332-4E19-9270-51B8960DC18D}" destId="{C562313A-BE69-4E6B-807C-DC6A32133C75}" srcOrd="0" destOrd="0" presId="urn:microsoft.com/office/officeart/2005/8/layout/vList5"/>
    <dgm:cxn modelId="{F4626818-4E09-4D27-99E0-BB7953BB910C}" srcId="{6C48B8EF-4371-44D2-840C-10AFC1FCA518}" destId="{3AC882D1-0632-41E1-9073-19328C3C4236}" srcOrd="0" destOrd="0" parTransId="{3B8CB37F-34ED-49DF-8145-A3883DF90AB4}" sibTransId="{A9664BD5-7CD8-4CA1-A6CB-13FADEAF14A3}"/>
    <dgm:cxn modelId="{3E4D4023-5A92-467E-BE79-F1545EB19D71}" type="presOf" srcId="{33C23A1A-045C-4E4D-83A5-230D1573124D}" destId="{9A628785-F829-4BCB-8E48-288FD248CA4C}" srcOrd="0" destOrd="0" presId="urn:microsoft.com/office/officeart/2005/8/layout/vList5"/>
    <dgm:cxn modelId="{4736B381-9C28-4BE4-B049-F6B0E95DE3B5}" srcId="{9A98397C-8D7F-4DBA-9B52-5E8424203940}" destId="{33C23A1A-045C-4E4D-83A5-230D1573124D}" srcOrd="0" destOrd="0" parTransId="{6DF42BBC-A1D0-4DBB-BA36-B5835EEDA456}" sibTransId="{1DCABF10-A701-441E-82A0-F4F94E316F55}"/>
    <dgm:cxn modelId="{D987583C-4E5B-4140-A3B3-D74B02342139}" srcId="{C46616EE-5332-4E19-9270-51B8960DC18D}" destId="{9A98397C-8D7F-4DBA-9B52-5E8424203940}" srcOrd="2" destOrd="0" parTransId="{510E3FBD-BCEC-4C6D-8E8E-CBBB9162D70D}" sibTransId="{7EFDF9D9-FAB9-47A7-AF0F-9600428EEEF1}"/>
    <dgm:cxn modelId="{05343A0D-0D1F-4D75-98A5-99C85617D5B8}" type="presOf" srcId="{2DE68C35-CBBB-4DE3-86A7-13C4E6618414}" destId="{FE56E826-7784-4DE1-9E7D-88261B18CB33}" srcOrd="0" destOrd="1" presId="urn:microsoft.com/office/officeart/2005/8/layout/vList5"/>
    <dgm:cxn modelId="{D0617CD7-3B5F-4A51-8616-F5F20DF98696}" srcId="{6C48B8EF-4371-44D2-840C-10AFC1FCA518}" destId="{2DE68C35-CBBB-4DE3-86A7-13C4E6618414}" srcOrd="1" destOrd="0" parTransId="{18768A3C-F06B-499B-A236-1DE62CCD40DE}" sibTransId="{8C9FAE99-9C22-4446-B435-D705A93B89CB}"/>
    <dgm:cxn modelId="{9A87E58F-E8A6-4BA1-A8E1-A09D75DD6794}" srcId="{C46616EE-5332-4E19-9270-51B8960DC18D}" destId="{6C48B8EF-4371-44D2-840C-10AFC1FCA518}" srcOrd="0" destOrd="0" parTransId="{1245226F-0F5E-43E4-BD20-2A9B1CD91F1B}" sibTransId="{460ACEE7-44AF-4D0B-916D-87FB78DBFCD2}"/>
    <dgm:cxn modelId="{762B724F-0E93-47DD-BAF9-82E1A99BA7A9}" srcId="{6C48B8EF-4371-44D2-840C-10AFC1FCA518}" destId="{150AEF7E-375D-4BF1-A759-4DB1E832DC98}" srcOrd="2" destOrd="0" parTransId="{F4C0BC59-5E3A-4ADC-9169-BED6FAB6B0BE}" sibTransId="{7116F683-BF3E-427C-8CF5-9AD7255BE16B}"/>
    <dgm:cxn modelId="{4360DE16-48B4-4268-BF74-8954031F930A}" srcId="{9A98397C-8D7F-4DBA-9B52-5E8424203940}" destId="{E31CBE42-C15D-4A1C-A36F-9762BC7C5717}" srcOrd="1" destOrd="0" parTransId="{760A8D6E-8C8E-4391-B01D-5645A0150376}" sibTransId="{28725DC4-5598-4D51-8EEF-2F30951F6603}"/>
    <dgm:cxn modelId="{8AF2B0D8-E45C-4C79-8CD1-79EB657171E3}" type="presOf" srcId="{3AC882D1-0632-41E1-9073-19328C3C4236}" destId="{FE56E826-7784-4DE1-9E7D-88261B18CB33}" srcOrd="0" destOrd="0" presId="urn:microsoft.com/office/officeart/2005/8/layout/vList5"/>
    <dgm:cxn modelId="{5708155A-CE06-4BC8-9729-EDB8F16F72C5}" type="presOf" srcId="{81401B77-1629-47F4-B3B5-AC72E582B7E4}" destId="{E8C0E62B-74A7-4293-B509-B5F0CAABF020}" srcOrd="0" destOrd="0" presId="urn:microsoft.com/office/officeart/2005/8/layout/vList5"/>
    <dgm:cxn modelId="{36C96E08-0C25-4F2D-99BD-79EA4CEE7228}" srcId="{C46616EE-5332-4E19-9270-51B8960DC18D}" destId="{7E0AC481-D93F-4FB6-9445-C300C8AA4205}" srcOrd="1" destOrd="0" parTransId="{82A43E0F-189C-4DE4-A275-690D5CB8BDB6}" sibTransId="{5166A1A0-7D56-445B-A8AE-B77F13770B07}"/>
    <dgm:cxn modelId="{7A7215FC-49D9-4E89-8788-7F990A5D9281}" type="presOf" srcId="{7E0AC481-D93F-4FB6-9445-C300C8AA4205}" destId="{1268033B-83D2-4F22-8F46-38DA26FC1035}" srcOrd="0" destOrd="0" presId="urn:microsoft.com/office/officeart/2005/8/layout/vList5"/>
    <dgm:cxn modelId="{A74F1EE7-BD59-4759-9192-526E49DC3E19}" type="presParOf" srcId="{C562313A-BE69-4E6B-807C-DC6A32133C75}" destId="{EE753AF7-9FFD-4AD4-A691-E1153DD73CF0}" srcOrd="0" destOrd="0" presId="urn:microsoft.com/office/officeart/2005/8/layout/vList5"/>
    <dgm:cxn modelId="{E798518C-1622-4D69-A810-8DCF83038EE7}" type="presParOf" srcId="{EE753AF7-9FFD-4AD4-A691-E1153DD73CF0}" destId="{C11FD61D-1E60-4324-BC20-B7EF89CDEA51}" srcOrd="0" destOrd="0" presId="urn:microsoft.com/office/officeart/2005/8/layout/vList5"/>
    <dgm:cxn modelId="{D603F970-8EB9-41B6-9EB6-BF14CBA6E833}" type="presParOf" srcId="{EE753AF7-9FFD-4AD4-A691-E1153DD73CF0}" destId="{FE56E826-7784-4DE1-9E7D-88261B18CB33}" srcOrd="1" destOrd="0" presId="urn:microsoft.com/office/officeart/2005/8/layout/vList5"/>
    <dgm:cxn modelId="{23955235-A9DD-49B1-B20B-B3B1B7D75ABC}" type="presParOf" srcId="{C562313A-BE69-4E6B-807C-DC6A32133C75}" destId="{A7134817-1C05-44BD-92F8-E8217436B591}" srcOrd="1" destOrd="0" presId="urn:microsoft.com/office/officeart/2005/8/layout/vList5"/>
    <dgm:cxn modelId="{ECDBD010-AD56-4691-868E-59D96C3FBC9B}" type="presParOf" srcId="{C562313A-BE69-4E6B-807C-DC6A32133C75}" destId="{AD52A34A-4838-48BE-956D-057C2A8C1564}" srcOrd="2" destOrd="0" presId="urn:microsoft.com/office/officeart/2005/8/layout/vList5"/>
    <dgm:cxn modelId="{08E5BB9C-7B00-4E9F-BB08-36394A5D7D7F}" type="presParOf" srcId="{AD52A34A-4838-48BE-956D-057C2A8C1564}" destId="{1268033B-83D2-4F22-8F46-38DA26FC1035}" srcOrd="0" destOrd="0" presId="urn:microsoft.com/office/officeart/2005/8/layout/vList5"/>
    <dgm:cxn modelId="{BECB1E8F-C14F-4A52-BC5A-3B54AD905859}" type="presParOf" srcId="{AD52A34A-4838-48BE-956D-057C2A8C1564}" destId="{E8C0E62B-74A7-4293-B509-B5F0CAABF020}" srcOrd="1" destOrd="0" presId="urn:microsoft.com/office/officeart/2005/8/layout/vList5"/>
    <dgm:cxn modelId="{2CA7E112-4ACE-4C8F-8B89-4DDEB58BE0CB}" type="presParOf" srcId="{C562313A-BE69-4E6B-807C-DC6A32133C75}" destId="{3F0636B9-62C6-4B38-8149-6BD74BF42D17}" srcOrd="3" destOrd="0" presId="urn:microsoft.com/office/officeart/2005/8/layout/vList5"/>
    <dgm:cxn modelId="{C8CCB44F-68BE-42DD-95BE-2A0182DA6174}" type="presParOf" srcId="{C562313A-BE69-4E6B-807C-DC6A32133C75}" destId="{39C3CED1-A825-4DCF-A5A3-83B721B77B87}" srcOrd="4" destOrd="0" presId="urn:microsoft.com/office/officeart/2005/8/layout/vList5"/>
    <dgm:cxn modelId="{8220041A-3DBE-4A36-8C15-CF97362F317C}" type="presParOf" srcId="{39C3CED1-A825-4DCF-A5A3-83B721B77B87}" destId="{429C8650-59C7-4023-85FF-FAE953F44157}" srcOrd="0" destOrd="0" presId="urn:microsoft.com/office/officeart/2005/8/layout/vList5"/>
    <dgm:cxn modelId="{97E83841-3C33-4CA6-BE27-88A636526FEA}" type="presParOf" srcId="{39C3CED1-A825-4DCF-A5A3-83B721B77B87}" destId="{9A628785-F829-4BCB-8E48-288FD248CA4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0E8D124-2F0A-46D6-A5D3-9A23603523B5}"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VE"/>
        </a:p>
      </dgm:t>
    </dgm:pt>
    <dgm:pt modelId="{09CDB64D-58E0-440F-AFCC-8579726C69D5}">
      <dgm:prSet phldrT="[Texto]"/>
      <dgm:spPr/>
      <dgm:t>
        <a:bodyPr/>
        <a:lstStyle/>
        <a:p>
          <a:r>
            <a:rPr lang="es-VE" dirty="0" smtClean="0"/>
            <a:t>Unidades Curriculares Institucionales</a:t>
          </a:r>
          <a:endParaRPr lang="es-VE" dirty="0"/>
        </a:p>
      </dgm:t>
    </dgm:pt>
    <dgm:pt modelId="{2B3D2663-DDAC-4650-8E8B-D0B3627B0272}" type="parTrans" cxnId="{F5945FCD-7163-471C-9052-FE67D7D9882A}">
      <dgm:prSet/>
      <dgm:spPr/>
      <dgm:t>
        <a:bodyPr/>
        <a:lstStyle/>
        <a:p>
          <a:endParaRPr lang="es-VE"/>
        </a:p>
      </dgm:t>
    </dgm:pt>
    <dgm:pt modelId="{E6FE996E-207C-4853-A15D-5018A263029D}" type="sibTrans" cxnId="{F5945FCD-7163-471C-9052-FE67D7D9882A}">
      <dgm:prSet/>
      <dgm:spPr/>
      <dgm:t>
        <a:bodyPr/>
        <a:lstStyle/>
        <a:p>
          <a:endParaRPr lang="es-VE"/>
        </a:p>
      </dgm:t>
    </dgm:pt>
    <dgm:pt modelId="{899415A0-1741-4A86-AE8A-65E739F20EAB}">
      <dgm:prSet phldrT="[Texto]" custT="1"/>
      <dgm:spPr/>
      <dgm:t>
        <a:bodyPr/>
        <a:lstStyle/>
        <a:p>
          <a:r>
            <a:rPr lang="es-VE" sz="1200" dirty="0" smtClean="0"/>
            <a:t>Identidad, liderazgo y compromiso</a:t>
          </a:r>
          <a:endParaRPr lang="es-VE" sz="1200" dirty="0"/>
        </a:p>
      </dgm:t>
    </dgm:pt>
    <dgm:pt modelId="{2CD33B7E-9E1F-48CA-BFD4-03A75D31BC29}" type="parTrans" cxnId="{6880F60B-D717-41D4-8220-B456073DDB14}">
      <dgm:prSet/>
      <dgm:spPr/>
      <dgm:t>
        <a:bodyPr/>
        <a:lstStyle/>
        <a:p>
          <a:endParaRPr lang="es-VE"/>
        </a:p>
      </dgm:t>
    </dgm:pt>
    <dgm:pt modelId="{941E82B3-FD7E-4F8A-8108-0F8BEDFBAF9E}" type="sibTrans" cxnId="{6880F60B-D717-41D4-8220-B456073DDB14}">
      <dgm:prSet/>
      <dgm:spPr/>
      <dgm:t>
        <a:bodyPr/>
        <a:lstStyle/>
        <a:p>
          <a:endParaRPr lang="es-VE"/>
        </a:p>
      </dgm:t>
    </dgm:pt>
    <dgm:pt modelId="{47D4C92C-7883-4421-B607-34A2A7BBF0D8}">
      <dgm:prSet phldrT="[Texto]" custT="1"/>
      <dgm:spPr/>
      <dgm:t>
        <a:bodyPr/>
        <a:lstStyle/>
        <a:p>
          <a:r>
            <a:rPr lang="es-VE" sz="1200" dirty="0" smtClean="0"/>
            <a:t>Ecología, ambiente y sustentabilidad</a:t>
          </a:r>
          <a:endParaRPr lang="es-VE" sz="1200" dirty="0"/>
        </a:p>
      </dgm:t>
    </dgm:pt>
    <dgm:pt modelId="{86E7D1F6-B377-4F9C-ACA9-9F7C16A9E6E6}" type="parTrans" cxnId="{BFFF87AF-8F77-4039-B39C-0E081A010890}">
      <dgm:prSet/>
      <dgm:spPr/>
      <dgm:t>
        <a:bodyPr/>
        <a:lstStyle/>
        <a:p>
          <a:endParaRPr lang="es-VE"/>
        </a:p>
      </dgm:t>
    </dgm:pt>
    <dgm:pt modelId="{D737CBFF-F322-4C96-89CD-F84F99E63345}" type="sibTrans" cxnId="{BFFF87AF-8F77-4039-B39C-0E081A010890}">
      <dgm:prSet/>
      <dgm:spPr/>
      <dgm:t>
        <a:bodyPr/>
        <a:lstStyle/>
        <a:p>
          <a:endParaRPr lang="es-VE"/>
        </a:p>
      </dgm:t>
    </dgm:pt>
    <dgm:pt modelId="{5A081871-DBC2-4327-9F50-1553F01DCC15}">
      <dgm:prSet phldrT="[Texto]"/>
      <dgm:spPr/>
      <dgm:t>
        <a:bodyPr/>
        <a:lstStyle/>
        <a:p>
          <a:r>
            <a:rPr lang="es-VE" dirty="0" smtClean="0"/>
            <a:t>Eje Transversal</a:t>
          </a:r>
          <a:endParaRPr lang="es-VE" dirty="0"/>
        </a:p>
      </dgm:t>
    </dgm:pt>
    <dgm:pt modelId="{9A964DB8-9890-4368-BE89-1CFE568B0AA2}" type="parTrans" cxnId="{B408DC73-160D-4664-99C1-8CAC8746F794}">
      <dgm:prSet/>
      <dgm:spPr/>
      <dgm:t>
        <a:bodyPr/>
        <a:lstStyle/>
        <a:p>
          <a:endParaRPr lang="es-VE"/>
        </a:p>
      </dgm:t>
    </dgm:pt>
    <dgm:pt modelId="{04AED4B3-7AB6-404D-9A20-0F9A93635B3D}" type="sibTrans" cxnId="{B408DC73-160D-4664-99C1-8CAC8746F794}">
      <dgm:prSet/>
      <dgm:spPr/>
      <dgm:t>
        <a:bodyPr/>
        <a:lstStyle/>
        <a:p>
          <a:endParaRPr lang="es-VE"/>
        </a:p>
      </dgm:t>
    </dgm:pt>
    <dgm:pt modelId="{3215B3A2-AC7F-4986-854B-CA2A877A3EAC}">
      <dgm:prSet phldrT="[Texto]" phldr="1"/>
      <dgm:spPr/>
      <dgm:t>
        <a:bodyPr/>
        <a:lstStyle/>
        <a:p>
          <a:endParaRPr lang="es-VE"/>
        </a:p>
      </dgm:t>
    </dgm:pt>
    <dgm:pt modelId="{02D02A04-9731-40F9-BDE6-D57A47CEF69E}" type="parTrans" cxnId="{8A078BAC-5DA8-4E67-8BDE-BA217DBE706B}">
      <dgm:prSet/>
      <dgm:spPr/>
      <dgm:t>
        <a:bodyPr/>
        <a:lstStyle/>
        <a:p>
          <a:endParaRPr lang="es-VE"/>
        </a:p>
      </dgm:t>
    </dgm:pt>
    <dgm:pt modelId="{14A547D2-254D-432E-8345-B13B3AC69ADF}" type="sibTrans" cxnId="{8A078BAC-5DA8-4E67-8BDE-BA217DBE706B}">
      <dgm:prSet/>
      <dgm:spPr/>
      <dgm:t>
        <a:bodyPr/>
        <a:lstStyle/>
        <a:p>
          <a:endParaRPr lang="es-VE"/>
        </a:p>
      </dgm:t>
    </dgm:pt>
    <dgm:pt modelId="{C27877C1-7B25-4A82-8919-1C6BB52F6161}">
      <dgm:prSet phldrT="[Texto]"/>
      <dgm:spPr/>
      <dgm:t>
        <a:bodyPr/>
        <a:lstStyle/>
        <a:p>
          <a:r>
            <a:rPr lang="es-VE" dirty="0" smtClean="0"/>
            <a:t>Temas de discusión en diversas unidades </a:t>
          </a:r>
          <a:r>
            <a:rPr lang="es-VE" dirty="0" err="1" smtClean="0"/>
            <a:t>crriculares</a:t>
          </a:r>
          <a:r>
            <a:rPr lang="es-VE" dirty="0" smtClean="0"/>
            <a:t>.</a:t>
          </a:r>
          <a:endParaRPr lang="es-VE" dirty="0"/>
        </a:p>
      </dgm:t>
    </dgm:pt>
    <dgm:pt modelId="{67DB9CEC-C0CF-407D-A8D0-20E9C01A7D73}" type="parTrans" cxnId="{A807B093-95ED-41FC-80C3-959D044D5CD4}">
      <dgm:prSet/>
      <dgm:spPr/>
      <dgm:t>
        <a:bodyPr/>
        <a:lstStyle/>
        <a:p>
          <a:endParaRPr lang="es-VE"/>
        </a:p>
      </dgm:t>
    </dgm:pt>
    <dgm:pt modelId="{B59028CF-1396-4C1D-BAAA-7BB383FE736D}" type="sibTrans" cxnId="{A807B093-95ED-41FC-80C3-959D044D5CD4}">
      <dgm:prSet/>
      <dgm:spPr/>
      <dgm:t>
        <a:bodyPr/>
        <a:lstStyle/>
        <a:p>
          <a:endParaRPr lang="es-VE"/>
        </a:p>
      </dgm:t>
    </dgm:pt>
    <dgm:pt modelId="{D11635BE-30F1-4DDA-B86A-E55B4370D6E2}">
      <dgm:prSet/>
      <dgm:spPr/>
      <dgm:t>
        <a:bodyPr/>
        <a:lstStyle/>
        <a:p>
          <a:r>
            <a:rPr lang="es-VE" dirty="0" smtClean="0"/>
            <a:t>Electiva Desarrollo Sustentable. </a:t>
          </a:r>
          <a:endParaRPr lang="es-VE" dirty="0"/>
        </a:p>
      </dgm:t>
    </dgm:pt>
    <dgm:pt modelId="{BBE74B92-A587-48D7-8C81-E48308F1A4E8}" type="parTrans" cxnId="{3DE5E0CE-6467-47A6-BDED-BCF4DD73DFF0}">
      <dgm:prSet/>
      <dgm:spPr/>
      <dgm:t>
        <a:bodyPr/>
        <a:lstStyle/>
        <a:p>
          <a:endParaRPr lang="es-VE"/>
        </a:p>
      </dgm:t>
    </dgm:pt>
    <dgm:pt modelId="{B68B020E-BB1A-4079-BA43-739800E491D4}" type="sibTrans" cxnId="{3DE5E0CE-6467-47A6-BDED-BCF4DD73DFF0}">
      <dgm:prSet/>
      <dgm:spPr/>
      <dgm:t>
        <a:bodyPr/>
        <a:lstStyle/>
        <a:p>
          <a:endParaRPr lang="es-VE"/>
        </a:p>
      </dgm:t>
    </dgm:pt>
    <dgm:pt modelId="{D4BAA0F4-0C1D-4490-8BBA-FEA29E56F3AE}">
      <dgm:prSet/>
      <dgm:spPr/>
      <dgm:t>
        <a:bodyPr/>
        <a:lstStyle/>
        <a:p>
          <a:r>
            <a:rPr lang="es-VE" dirty="0" smtClean="0"/>
            <a:t>Unidades curriculares </a:t>
          </a:r>
          <a:r>
            <a:rPr lang="es-VE" dirty="0" err="1" smtClean="0"/>
            <a:t>Intrafacultad</a:t>
          </a:r>
          <a:endParaRPr lang="es-VE" dirty="0"/>
        </a:p>
      </dgm:t>
    </dgm:pt>
    <dgm:pt modelId="{06144F8E-A85A-4F2C-9F1E-3760C8B3C73E}" type="parTrans" cxnId="{01844A47-0B32-4F98-8BDD-B22286D5CEA7}">
      <dgm:prSet/>
      <dgm:spPr/>
      <dgm:t>
        <a:bodyPr/>
        <a:lstStyle/>
        <a:p>
          <a:endParaRPr lang="es-VE"/>
        </a:p>
      </dgm:t>
    </dgm:pt>
    <dgm:pt modelId="{E99DE527-1261-46E7-BC64-40D711CB3275}" type="sibTrans" cxnId="{01844A47-0B32-4F98-8BDD-B22286D5CEA7}">
      <dgm:prSet/>
      <dgm:spPr/>
      <dgm:t>
        <a:bodyPr/>
        <a:lstStyle/>
        <a:p>
          <a:endParaRPr lang="es-VE"/>
        </a:p>
      </dgm:t>
    </dgm:pt>
    <dgm:pt modelId="{731751A1-1602-46AD-8511-DDA5E2E753A7}">
      <dgm:prSet/>
      <dgm:spPr/>
      <dgm:t>
        <a:bodyPr/>
        <a:lstStyle/>
        <a:p>
          <a:r>
            <a:rPr lang="es-VE" dirty="0" smtClean="0"/>
            <a:t>Perfiles de cargo</a:t>
          </a:r>
        </a:p>
        <a:p>
          <a:r>
            <a:rPr lang="es-VE" dirty="0" smtClean="0"/>
            <a:t>RRHH</a:t>
          </a:r>
          <a:endParaRPr lang="es-VE" dirty="0"/>
        </a:p>
      </dgm:t>
    </dgm:pt>
    <dgm:pt modelId="{3880B669-80D2-47A7-AD19-F38EB2439CEA}" type="parTrans" cxnId="{35E63082-CFB4-47AD-A6DE-DF6A4F2F13B5}">
      <dgm:prSet/>
      <dgm:spPr/>
      <dgm:t>
        <a:bodyPr/>
        <a:lstStyle/>
        <a:p>
          <a:endParaRPr lang="es-VE"/>
        </a:p>
      </dgm:t>
    </dgm:pt>
    <dgm:pt modelId="{12B075FA-333F-4D21-9F94-FAEB9FF43DE8}" type="sibTrans" cxnId="{35E63082-CFB4-47AD-A6DE-DF6A4F2F13B5}">
      <dgm:prSet/>
      <dgm:spPr/>
      <dgm:t>
        <a:bodyPr/>
        <a:lstStyle/>
        <a:p>
          <a:endParaRPr lang="es-VE"/>
        </a:p>
      </dgm:t>
    </dgm:pt>
    <dgm:pt modelId="{1F0E67E4-FB30-4C9B-A8FE-F8F7AAD1B8E7}">
      <dgm:prSet phldrT="[Texto]" custT="1"/>
      <dgm:spPr/>
      <dgm:t>
        <a:bodyPr/>
        <a:lstStyle/>
        <a:p>
          <a:r>
            <a:rPr lang="es-VE" sz="1200" dirty="0" smtClean="0"/>
            <a:t>Ética profesional</a:t>
          </a:r>
          <a:endParaRPr lang="es-VE" sz="1200" dirty="0"/>
        </a:p>
      </dgm:t>
    </dgm:pt>
    <dgm:pt modelId="{C43BC4F8-C4F6-45E8-A331-131A5DDAB289}" type="parTrans" cxnId="{23553FFE-574F-48F8-93E8-39A31027A641}">
      <dgm:prSet/>
      <dgm:spPr/>
      <dgm:t>
        <a:bodyPr/>
        <a:lstStyle/>
        <a:p>
          <a:endParaRPr lang="es-VE"/>
        </a:p>
      </dgm:t>
    </dgm:pt>
    <dgm:pt modelId="{64D050B4-B0FD-469F-9EEE-C42A163C3EB0}" type="sibTrans" cxnId="{23553FFE-574F-48F8-93E8-39A31027A641}">
      <dgm:prSet/>
      <dgm:spPr/>
      <dgm:t>
        <a:bodyPr/>
        <a:lstStyle/>
        <a:p>
          <a:endParaRPr lang="es-VE"/>
        </a:p>
      </dgm:t>
    </dgm:pt>
    <dgm:pt modelId="{F4EAD9D1-033C-4276-9F68-CE99BE063470}">
      <dgm:prSet/>
      <dgm:spPr/>
      <dgm:t>
        <a:bodyPr/>
        <a:lstStyle/>
        <a:p>
          <a:r>
            <a:rPr lang="es-VE" dirty="0" smtClean="0"/>
            <a:t>Compartida entre estudiantes de postgrado de Ingeniería ambiental y estudiantes de 10°  semestre del pregrado de Ingeniería</a:t>
          </a:r>
          <a:endParaRPr lang="es-VE" dirty="0"/>
        </a:p>
      </dgm:t>
    </dgm:pt>
    <dgm:pt modelId="{62AE55EA-96F3-48EA-9F93-D7167FAA8E4B}" type="parTrans" cxnId="{0AC5F33A-BCEC-4216-88F4-36E2E15D2DDB}">
      <dgm:prSet/>
      <dgm:spPr/>
      <dgm:t>
        <a:bodyPr/>
        <a:lstStyle/>
        <a:p>
          <a:endParaRPr lang="es-VE"/>
        </a:p>
      </dgm:t>
    </dgm:pt>
    <dgm:pt modelId="{7AAFA263-47A5-4D78-8703-B107072E50D0}" type="sibTrans" cxnId="{0AC5F33A-BCEC-4216-88F4-36E2E15D2DDB}">
      <dgm:prSet/>
      <dgm:spPr/>
      <dgm:t>
        <a:bodyPr/>
        <a:lstStyle/>
        <a:p>
          <a:endParaRPr lang="es-VE"/>
        </a:p>
      </dgm:t>
    </dgm:pt>
    <dgm:pt modelId="{80F6E83B-339F-4AD1-8C9E-DE7600325AAE}">
      <dgm:prSet/>
      <dgm:spPr/>
      <dgm:t>
        <a:bodyPr/>
        <a:lstStyle/>
        <a:p>
          <a:r>
            <a:rPr lang="es-VE" b="0" i="0" dirty="0" smtClean="0"/>
            <a:t>Desarrollar una universidad sustentable, que contribuye con el proceso de transformación hacia una sociedad responsable ambientalmente,</a:t>
          </a:r>
          <a:endParaRPr lang="es-VE" dirty="0"/>
        </a:p>
      </dgm:t>
    </dgm:pt>
    <dgm:pt modelId="{C4CA7BC3-74D1-49B4-8978-5544D82CFD39}" type="parTrans" cxnId="{29AA8CED-4EAD-4A91-BFD4-AD9E3A7B5F76}">
      <dgm:prSet/>
      <dgm:spPr/>
      <dgm:t>
        <a:bodyPr/>
        <a:lstStyle/>
        <a:p>
          <a:endParaRPr lang="es-VE"/>
        </a:p>
      </dgm:t>
    </dgm:pt>
    <dgm:pt modelId="{433D3ED7-D6C9-4289-B80A-6D6660B31D96}" type="sibTrans" cxnId="{29AA8CED-4EAD-4A91-BFD4-AD9E3A7B5F76}">
      <dgm:prSet/>
      <dgm:spPr/>
      <dgm:t>
        <a:bodyPr/>
        <a:lstStyle/>
        <a:p>
          <a:endParaRPr lang="es-VE"/>
        </a:p>
      </dgm:t>
    </dgm:pt>
    <dgm:pt modelId="{A97BD812-D71E-4022-8A89-90F532658BB0}">
      <dgm:prSet/>
      <dgm:spPr/>
      <dgm:t>
        <a:bodyPr/>
        <a:lstStyle/>
        <a:p>
          <a:r>
            <a:rPr lang="es-VE" dirty="0" smtClean="0"/>
            <a:t>Programas y proyectos comunitarios</a:t>
          </a:r>
          <a:endParaRPr lang="es-VE" dirty="0"/>
        </a:p>
      </dgm:t>
    </dgm:pt>
    <dgm:pt modelId="{A9A4EBE9-A9F8-4275-AB58-E759E338271A}" type="parTrans" cxnId="{4BA4A576-AC63-49E0-87A9-A943C373867C}">
      <dgm:prSet/>
      <dgm:spPr/>
      <dgm:t>
        <a:bodyPr/>
        <a:lstStyle/>
        <a:p>
          <a:endParaRPr lang="es-VE"/>
        </a:p>
      </dgm:t>
    </dgm:pt>
    <dgm:pt modelId="{D46B168F-FC20-4D54-BC07-7336090F0B02}" type="sibTrans" cxnId="{4BA4A576-AC63-49E0-87A9-A943C373867C}">
      <dgm:prSet/>
      <dgm:spPr/>
      <dgm:t>
        <a:bodyPr/>
        <a:lstStyle/>
        <a:p>
          <a:endParaRPr lang="es-VE"/>
        </a:p>
      </dgm:t>
    </dgm:pt>
    <dgm:pt modelId="{8DDF709E-E611-48F9-A3A0-28E01A3963B7}">
      <dgm:prSet/>
      <dgm:spPr/>
      <dgm:t>
        <a:bodyPr/>
        <a:lstStyle/>
        <a:p>
          <a:r>
            <a:rPr lang="es-VE" dirty="0" smtClean="0"/>
            <a:t>Entre los rasgos que se evalúan en el personal administrativo se incluye el ámbito ambiental.</a:t>
          </a:r>
          <a:endParaRPr lang="es-VE" dirty="0"/>
        </a:p>
      </dgm:t>
    </dgm:pt>
    <dgm:pt modelId="{FDD4C86D-BAFE-4396-A8DC-5A611BE60CC5}" type="parTrans" cxnId="{60B05F53-3F89-4FFA-8376-F99C98C034B5}">
      <dgm:prSet/>
      <dgm:spPr/>
      <dgm:t>
        <a:bodyPr/>
        <a:lstStyle/>
        <a:p>
          <a:endParaRPr lang="es-VE"/>
        </a:p>
      </dgm:t>
    </dgm:pt>
    <dgm:pt modelId="{82908DD3-2FD9-49EC-831C-D8C10FCC541C}" type="sibTrans" cxnId="{60B05F53-3F89-4FFA-8376-F99C98C034B5}">
      <dgm:prSet/>
      <dgm:spPr/>
      <dgm:t>
        <a:bodyPr/>
        <a:lstStyle/>
        <a:p>
          <a:endParaRPr lang="es-VE"/>
        </a:p>
      </dgm:t>
    </dgm:pt>
    <dgm:pt modelId="{77A4926B-64D1-4874-B63C-5E5EAF3C2B74}">
      <dgm:prSet/>
      <dgm:spPr/>
      <dgm:t>
        <a:bodyPr/>
        <a:lstStyle/>
        <a:p>
          <a:r>
            <a:rPr lang="es-VE" dirty="0" smtClean="0"/>
            <a:t>Apoyo a la investigación e  </a:t>
          </a:r>
          <a:r>
            <a:rPr lang="es-VE" b="0" i="0" dirty="0" smtClean="0"/>
            <a:t>incorporación de contenidos verdes en el currículo</a:t>
          </a:r>
          <a:endParaRPr lang="es-VE" dirty="0"/>
        </a:p>
      </dgm:t>
    </dgm:pt>
    <dgm:pt modelId="{AD6D75BD-AF77-4179-8D75-AE0A3BE4EACE}" type="parTrans" cxnId="{873DF19B-63E9-4F15-933D-A85A73EA7A38}">
      <dgm:prSet/>
      <dgm:spPr/>
      <dgm:t>
        <a:bodyPr/>
        <a:lstStyle/>
        <a:p>
          <a:endParaRPr lang="es-VE"/>
        </a:p>
      </dgm:t>
    </dgm:pt>
    <dgm:pt modelId="{4F0F205E-19FD-4C43-8D7B-B534408C84DE}" type="sibTrans" cxnId="{873DF19B-63E9-4F15-933D-A85A73EA7A38}">
      <dgm:prSet/>
      <dgm:spPr/>
      <dgm:t>
        <a:bodyPr/>
        <a:lstStyle/>
        <a:p>
          <a:endParaRPr lang="es-VE"/>
        </a:p>
      </dgm:t>
    </dgm:pt>
    <dgm:pt modelId="{28628871-15EC-49AB-9567-CB381847D67A}">
      <dgm:prSet/>
      <dgm:spPr/>
      <dgm:t>
        <a:bodyPr/>
        <a:lstStyle/>
        <a:p>
          <a:r>
            <a:rPr lang="es-VE" dirty="0" smtClean="0"/>
            <a:t>Sistema de Gestión ambiental</a:t>
          </a:r>
          <a:endParaRPr lang="es-VE" dirty="0"/>
        </a:p>
      </dgm:t>
    </dgm:pt>
    <dgm:pt modelId="{6E7CE13E-0DD1-44BE-ADF4-600522A2EBF5}" type="parTrans" cxnId="{0C9DEC67-F862-4B96-B32C-E89C69DD2928}">
      <dgm:prSet/>
      <dgm:spPr/>
      <dgm:t>
        <a:bodyPr/>
        <a:lstStyle/>
        <a:p>
          <a:endParaRPr lang="es-VE"/>
        </a:p>
      </dgm:t>
    </dgm:pt>
    <dgm:pt modelId="{64FB687D-E5A3-4453-9E12-1779CB78E3AD}" type="sibTrans" cxnId="{0C9DEC67-F862-4B96-B32C-E89C69DD2928}">
      <dgm:prSet/>
      <dgm:spPr/>
      <dgm:t>
        <a:bodyPr/>
        <a:lstStyle/>
        <a:p>
          <a:endParaRPr lang="es-VE"/>
        </a:p>
      </dgm:t>
    </dgm:pt>
    <dgm:pt modelId="{6CA646E5-92E1-456F-9460-AE9C785AA6B8}" type="pres">
      <dgm:prSet presAssocID="{60E8D124-2F0A-46D6-A5D3-9A23603523B5}" presName="Name0" presStyleCnt="0">
        <dgm:presLayoutVars>
          <dgm:dir/>
          <dgm:animLvl val="lvl"/>
          <dgm:resizeHandles/>
        </dgm:presLayoutVars>
      </dgm:prSet>
      <dgm:spPr/>
      <dgm:t>
        <a:bodyPr/>
        <a:lstStyle/>
        <a:p>
          <a:endParaRPr lang="es-VE"/>
        </a:p>
      </dgm:t>
    </dgm:pt>
    <dgm:pt modelId="{7B717A5F-81A5-4B14-96D5-55A7F52FF705}" type="pres">
      <dgm:prSet presAssocID="{09CDB64D-58E0-440F-AFCC-8579726C69D5}" presName="linNode" presStyleCnt="0"/>
      <dgm:spPr/>
    </dgm:pt>
    <dgm:pt modelId="{58E103A5-F6E3-4308-A2CB-49E98E108F0C}" type="pres">
      <dgm:prSet presAssocID="{09CDB64D-58E0-440F-AFCC-8579726C69D5}" presName="parentShp" presStyleLbl="node1" presStyleIdx="0" presStyleCnt="5">
        <dgm:presLayoutVars>
          <dgm:bulletEnabled val="1"/>
        </dgm:presLayoutVars>
      </dgm:prSet>
      <dgm:spPr/>
      <dgm:t>
        <a:bodyPr/>
        <a:lstStyle/>
        <a:p>
          <a:endParaRPr lang="es-VE"/>
        </a:p>
      </dgm:t>
    </dgm:pt>
    <dgm:pt modelId="{60DF806C-2398-4354-B4B0-B0FAD265757B}" type="pres">
      <dgm:prSet presAssocID="{09CDB64D-58E0-440F-AFCC-8579726C69D5}" presName="childShp" presStyleLbl="bgAccFollowNode1" presStyleIdx="0" presStyleCnt="5">
        <dgm:presLayoutVars>
          <dgm:bulletEnabled val="1"/>
        </dgm:presLayoutVars>
      </dgm:prSet>
      <dgm:spPr/>
      <dgm:t>
        <a:bodyPr/>
        <a:lstStyle/>
        <a:p>
          <a:endParaRPr lang="es-VE"/>
        </a:p>
      </dgm:t>
    </dgm:pt>
    <dgm:pt modelId="{0FBCA86F-26E3-4A7A-BA14-5B2934713006}" type="pres">
      <dgm:prSet presAssocID="{E6FE996E-207C-4853-A15D-5018A263029D}" presName="spacing" presStyleCnt="0"/>
      <dgm:spPr/>
    </dgm:pt>
    <dgm:pt modelId="{A81DE2B9-2CB0-4215-B6BC-93B0DF7F345C}" type="pres">
      <dgm:prSet presAssocID="{D4BAA0F4-0C1D-4490-8BBA-FEA29E56F3AE}" presName="linNode" presStyleCnt="0"/>
      <dgm:spPr/>
    </dgm:pt>
    <dgm:pt modelId="{D2C5F219-B00E-4379-89CD-85F3DBDACE98}" type="pres">
      <dgm:prSet presAssocID="{D4BAA0F4-0C1D-4490-8BBA-FEA29E56F3AE}" presName="parentShp" presStyleLbl="node1" presStyleIdx="1" presStyleCnt="5">
        <dgm:presLayoutVars>
          <dgm:bulletEnabled val="1"/>
        </dgm:presLayoutVars>
      </dgm:prSet>
      <dgm:spPr/>
      <dgm:t>
        <a:bodyPr/>
        <a:lstStyle/>
        <a:p>
          <a:endParaRPr lang="es-VE"/>
        </a:p>
      </dgm:t>
    </dgm:pt>
    <dgm:pt modelId="{5EB7CB06-06BC-46D2-95A3-D022B2B9CF4C}" type="pres">
      <dgm:prSet presAssocID="{D4BAA0F4-0C1D-4490-8BBA-FEA29E56F3AE}" presName="childShp" presStyleLbl="bgAccFollowNode1" presStyleIdx="1" presStyleCnt="5">
        <dgm:presLayoutVars>
          <dgm:bulletEnabled val="1"/>
        </dgm:presLayoutVars>
      </dgm:prSet>
      <dgm:spPr/>
      <dgm:t>
        <a:bodyPr/>
        <a:lstStyle/>
        <a:p>
          <a:endParaRPr lang="es-VE"/>
        </a:p>
      </dgm:t>
    </dgm:pt>
    <dgm:pt modelId="{4B94F5C5-AA68-437C-B584-DFB842663663}" type="pres">
      <dgm:prSet presAssocID="{E99DE527-1261-46E7-BC64-40D711CB3275}" presName="spacing" presStyleCnt="0"/>
      <dgm:spPr/>
    </dgm:pt>
    <dgm:pt modelId="{1DF2C08B-1A32-4750-AFD3-5CAA5570F407}" type="pres">
      <dgm:prSet presAssocID="{80F6E83B-339F-4AD1-8C9E-DE7600325AAE}" presName="linNode" presStyleCnt="0"/>
      <dgm:spPr/>
    </dgm:pt>
    <dgm:pt modelId="{7AB6588B-663D-424D-A3E4-217BC4EA5762}" type="pres">
      <dgm:prSet presAssocID="{80F6E83B-339F-4AD1-8C9E-DE7600325AAE}" presName="parentShp" presStyleLbl="node1" presStyleIdx="2" presStyleCnt="5">
        <dgm:presLayoutVars>
          <dgm:bulletEnabled val="1"/>
        </dgm:presLayoutVars>
      </dgm:prSet>
      <dgm:spPr/>
      <dgm:t>
        <a:bodyPr/>
        <a:lstStyle/>
        <a:p>
          <a:endParaRPr lang="es-VE"/>
        </a:p>
      </dgm:t>
    </dgm:pt>
    <dgm:pt modelId="{CD97E3EA-0244-4B23-A534-DB3DCF9A4F9E}" type="pres">
      <dgm:prSet presAssocID="{80F6E83B-339F-4AD1-8C9E-DE7600325AAE}" presName="childShp" presStyleLbl="bgAccFollowNode1" presStyleIdx="2" presStyleCnt="5">
        <dgm:presLayoutVars>
          <dgm:bulletEnabled val="1"/>
        </dgm:presLayoutVars>
      </dgm:prSet>
      <dgm:spPr/>
      <dgm:t>
        <a:bodyPr/>
        <a:lstStyle/>
        <a:p>
          <a:endParaRPr lang="es-VE"/>
        </a:p>
      </dgm:t>
    </dgm:pt>
    <dgm:pt modelId="{0B6B0268-190B-4A43-AAE4-7C64D0072639}" type="pres">
      <dgm:prSet presAssocID="{433D3ED7-D6C9-4289-B80A-6D6660B31D96}" presName="spacing" presStyleCnt="0"/>
      <dgm:spPr/>
    </dgm:pt>
    <dgm:pt modelId="{9FB825A9-7F2E-42BA-B4FE-70E3C0C10CF1}" type="pres">
      <dgm:prSet presAssocID="{731751A1-1602-46AD-8511-DDA5E2E753A7}" presName="linNode" presStyleCnt="0"/>
      <dgm:spPr/>
    </dgm:pt>
    <dgm:pt modelId="{9097E6CC-B966-4090-8843-1676B756CBF0}" type="pres">
      <dgm:prSet presAssocID="{731751A1-1602-46AD-8511-DDA5E2E753A7}" presName="parentShp" presStyleLbl="node1" presStyleIdx="3" presStyleCnt="5">
        <dgm:presLayoutVars>
          <dgm:bulletEnabled val="1"/>
        </dgm:presLayoutVars>
      </dgm:prSet>
      <dgm:spPr/>
      <dgm:t>
        <a:bodyPr/>
        <a:lstStyle/>
        <a:p>
          <a:endParaRPr lang="es-VE"/>
        </a:p>
      </dgm:t>
    </dgm:pt>
    <dgm:pt modelId="{6E13030D-9E23-48F6-9D1F-4C6E2A37DB32}" type="pres">
      <dgm:prSet presAssocID="{731751A1-1602-46AD-8511-DDA5E2E753A7}" presName="childShp" presStyleLbl="bgAccFollowNode1" presStyleIdx="3" presStyleCnt="5">
        <dgm:presLayoutVars>
          <dgm:bulletEnabled val="1"/>
        </dgm:presLayoutVars>
      </dgm:prSet>
      <dgm:spPr/>
      <dgm:t>
        <a:bodyPr/>
        <a:lstStyle/>
        <a:p>
          <a:endParaRPr lang="es-VE"/>
        </a:p>
      </dgm:t>
    </dgm:pt>
    <dgm:pt modelId="{001402B2-D04D-4524-89E0-8F53A668972D}" type="pres">
      <dgm:prSet presAssocID="{12B075FA-333F-4D21-9F94-FAEB9FF43DE8}" presName="spacing" presStyleCnt="0"/>
      <dgm:spPr/>
    </dgm:pt>
    <dgm:pt modelId="{5C0E2740-60FF-4A6A-925A-5E8B5062B706}" type="pres">
      <dgm:prSet presAssocID="{5A081871-DBC2-4327-9F50-1553F01DCC15}" presName="linNode" presStyleCnt="0"/>
      <dgm:spPr/>
    </dgm:pt>
    <dgm:pt modelId="{2697AC36-398E-4419-B608-FE797D7F21E7}" type="pres">
      <dgm:prSet presAssocID="{5A081871-DBC2-4327-9F50-1553F01DCC15}" presName="parentShp" presStyleLbl="node1" presStyleIdx="4" presStyleCnt="5">
        <dgm:presLayoutVars>
          <dgm:bulletEnabled val="1"/>
        </dgm:presLayoutVars>
      </dgm:prSet>
      <dgm:spPr/>
      <dgm:t>
        <a:bodyPr/>
        <a:lstStyle/>
        <a:p>
          <a:endParaRPr lang="es-VE"/>
        </a:p>
      </dgm:t>
    </dgm:pt>
    <dgm:pt modelId="{F3CBDA86-8987-4E3D-A90A-A85C7AF0E0A8}" type="pres">
      <dgm:prSet presAssocID="{5A081871-DBC2-4327-9F50-1553F01DCC15}" presName="childShp" presStyleLbl="bgAccFollowNode1" presStyleIdx="4" presStyleCnt="5">
        <dgm:presLayoutVars>
          <dgm:bulletEnabled val="1"/>
        </dgm:presLayoutVars>
      </dgm:prSet>
      <dgm:spPr/>
      <dgm:t>
        <a:bodyPr/>
        <a:lstStyle/>
        <a:p>
          <a:endParaRPr lang="es-VE"/>
        </a:p>
      </dgm:t>
    </dgm:pt>
  </dgm:ptLst>
  <dgm:cxnLst>
    <dgm:cxn modelId="{873DF19B-63E9-4F15-933D-A85A73EA7A38}" srcId="{80F6E83B-339F-4AD1-8C9E-DE7600325AAE}" destId="{77A4926B-64D1-4874-B63C-5E5EAF3C2B74}" srcOrd="1" destOrd="0" parTransId="{AD6D75BD-AF77-4179-8D75-AE0A3BE4EACE}" sibTransId="{4F0F205E-19FD-4C43-8D7B-B534408C84DE}"/>
    <dgm:cxn modelId="{BFFF87AF-8F77-4039-B39C-0E081A010890}" srcId="{09CDB64D-58E0-440F-AFCC-8579726C69D5}" destId="{47D4C92C-7883-4421-B607-34A2A7BBF0D8}" srcOrd="1" destOrd="0" parTransId="{86E7D1F6-B377-4F9C-ACA9-9F7C16A9E6E6}" sibTransId="{D737CBFF-F322-4C96-89CD-F84F99E63345}"/>
    <dgm:cxn modelId="{6950933D-C226-4184-8CE0-A196EE48882B}" type="presOf" srcId="{A97BD812-D71E-4022-8A89-90F532658BB0}" destId="{CD97E3EA-0244-4B23-A534-DB3DCF9A4F9E}" srcOrd="0" destOrd="2" presId="urn:microsoft.com/office/officeart/2005/8/layout/vList6"/>
    <dgm:cxn modelId="{3DE5E0CE-6467-47A6-BDED-BCF4DD73DFF0}" srcId="{D4BAA0F4-0C1D-4490-8BBA-FEA29E56F3AE}" destId="{D11635BE-30F1-4DDA-B86A-E55B4370D6E2}" srcOrd="0" destOrd="0" parTransId="{BBE74B92-A587-48D7-8C81-E48308F1A4E8}" sibTransId="{B68B020E-BB1A-4079-BA43-739800E491D4}"/>
    <dgm:cxn modelId="{81774C31-B995-46E2-84AC-B52316A29CD9}" type="presOf" srcId="{3215B3A2-AC7F-4986-854B-CA2A877A3EAC}" destId="{F3CBDA86-8987-4E3D-A90A-A85C7AF0E0A8}" srcOrd="0" destOrd="0" presId="urn:microsoft.com/office/officeart/2005/8/layout/vList6"/>
    <dgm:cxn modelId="{1516F721-0BF3-4D6D-B6C6-2D8A1B06A3CF}" type="presOf" srcId="{C27877C1-7B25-4A82-8919-1C6BB52F6161}" destId="{F3CBDA86-8987-4E3D-A90A-A85C7AF0E0A8}" srcOrd="0" destOrd="1" presId="urn:microsoft.com/office/officeart/2005/8/layout/vList6"/>
    <dgm:cxn modelId="{A807B093-95ED-41FC-80C3-959D044D5CD4}" srcId="{5A081871-DBC2-4327-9F50-1553F01DCC15}" destId="{C27877C1-7B25-4A82-8919-1C6BB52F6161}" srcOrd="1" destOrd="0" parTransId="{67DB9CEC-C0CF-407D-A8D0-20E9C01A7D73}" sibTransId="{B59028CF-1396-4C1D-BAAA-7BB383FE736D}"/>
    <dgm:cxn modelId="{01844A47-0B32-4F98-8BDD-B22286D5CEA7}" srcId="{60E8D124-2F0A-46D6-A5D3-9A23603523B5}" destId="{D4BAA0F4-0C1D-4490-8BBA-FEA29E56F3AE}" srcOrd="1" destOrd="0" parTransId="{06144F8E-A85A-4F2C-9F1E-3760C8B3C73E}" sibTransId="{E99DE527-1261-46E7-BC64-40D711CB3275}"/>
    <dgm:cxn modelId="{B408DC73-160D-4664-99C1-8CAC8746F794}" srcId="{60E8D124-2F0A-46D6-A5D3-9A23603523B5}" destId="{5A081871-DBC2-4327-9F50-1553F01DCC15}" srcOrd="4" destOrd="0" parTransId="{9A964DB8-9890-4368-BE89-1CFE568B0AA2}" sibTransId="{04AED4B3-7AB6-404D-9A20-0F9A93635B3D}"/>
    <dgm:cxn modelId="{5E9F6E09-6C24-4DF5-B612-1B42464E3E64}" type="presOf" srcId="{1F0E67E4-FB30-4C9B-A8FE-F8F7AAD1B8E7}" destId="{60DF806C-2398-4354-B4B0-B0FAD265757B}" srcOrd="0" destOrd="2" presId="urn:microsoft.com/office/officeart/2005/8/layout/vList6"/>
    <dgm:cxn modelId="{6FC686DF-F196-41FF-AD98-FF4BDAEB8DA3}" type="presOf" srcId="{09CDB64D-58E0-440F-AFCC-8579726C69D5}" destId="{58E103A5-F6E3-4308-A2CB-49E98E108F0C}" srcOrd="0" destOrd="0" presId="urn:microsoft.com/office/officeart/2005/8/layout/vList6"/>
    <dgm:cxn modelId="{53883B4E-3972-4F79-9C07-623743797EF3}" type="presOf" srcId="{28628871-15EC-49AB-9567-CB381847D67A}" destId="{CD97E3EA-0244-4B23-A534-DB3DCF9A4F9E}" srcOrd="0" destOrd="0" presId="urn:microsoft.com/office/officeart/2005/8/layout/vList6"/>
    <dgm:cxn modelId="{88653588-32BA-40F1-9C37-392EB9F886A9}" type="presOf" srcId="{D4BAA0F4-0C1D-4490-8BBA-FEA29E56F3AE}" destId="{D2C5F219-B00E-4379-89CD-85F3DBDACE98}" srcOrd="0" destOrd="0" presId="urn:microsoft.com/office/officeart/2005/8/layout/vList6"/>
    <dgm:cxn modelId="{DA1A3A09-C16A-4950-97E5-81B7E3AA0F33}" type="presOf" srcId="{80F6E83B-339F-4AD1-8C9E-DE7600325AAE}" destId="{7AB6588B-663D-424D-A3E4-217BC4EA5762}" srcOrd="0" destOrd="0" presId="urn:microsoft.com/office/officeart/2005/8/layout/vList6"/>
    <dgm:cxn modelId="{CF047253-97C9-4E79-891C-492252C14D2D}" type="presOf" srcId="{47D4C92C-7883-4421-B607-34A2A7BBF0D8}" destId="{60DF806C-2398-4354-B4B0-B0FAD265757B}" srcOrd="0" destOrd="1" presId="urn:microsoft.com/office/officeart/2005/8/layout/vList6"/>
    <dgm:cxn modelId="{0AC5F33A-BCEC-4216-88F4-36E2E15D2DDB}" srcId="{D4BAA0F4-0C1D-4490-8BBA-FEA29E56F3AE}" destId="{F4EAD9D1-033C-4276-9F68-CE99BE063470}" srcOrd="1" destOrd="0" parTransId="{62AE55EA-96F3-48EA-9F93-D7167FAA8E4B}" sibTransId="{7AAFA263-47A5-4D78-8703-B107072E50D0}"/>
    <dgm:cxn modelId="{6880F60B-D717-41D4-8220-B456073DDB14}" srcId="{09CDB64D-58E0-440F-AFCC-8579726C69D5}" destId="{899415A0-1741-4A86-AE8A-65E739F20EAB}" srcOrd="0" destOrd="0" parTransId="{2CD33B7E-9E1F-48CA-BFD4-03A75D31BC29}" sibTransId="{941E82B3-FD7E-4F8A-8108-0F8BEDFBAF9E}"/>
    <dgm:cxn modelId="{D5601F31-1C4C-41B5-8CE2-81A1C1064753}" type="presOf" srcId="{5A081871-DBC2-4327-9F50-1553F01DCC15}" destId="{2697AC36-398E-4419-B608-FE797D7F21E7}" srcOrd="0" destOrd="0" presId="urn:microsoft.com/office/officeart/2005/8/layout/vList6"/>
    <dgm:cxn modelId="{60B05F53-3F89-4FFA-8376-F99C98C034B5}" srcId="{731751A1-1602-46AD-8511-DDA5E2E753A7}" destId="{8DDF709E-E611-48F9-A3A0-28E01A3963B7}" srcOrd="0" destOrd="0" parTransId="{FDD4C86D-BAFE-4396-A8DC-5A611BE60CC5}" sibTransId="{82908DD3-2FD9-49EC-831C-D8C10FCC541C}"/>
    <dgm:cxn modelId="{4A0A8D16-85DF-4221-9BC1-4888E8FA849A}" type="presOf" srcId="{731751A1-1602-46AD-8511-DDA5E2E753A7}" destId="{9097E6CC-B966-4090-8843-1676B756CBF0}" srcOrd="0" destOrd="0" presId="urn:microsoft.com/office/officeart/2005/8/layout/vList6"/>
    <dgm:cxn modelId="{8A078BAC-5DA8-4E67-8BDE-BA217DBE706B}" srcId="{5A081871-DBC2-4327-9F50-1553F01DCC15}" destId="{3215B3A2-AC7F-4986-854B-CA2A877A3EAC}" srcOrd="0" destOrd="0" parTransId="{02D02A04-9731-40F9-BDE6-D57A47CEF69E}" sibTransId="{14A547D2-254D-432E-8345-B13B3AC69ADF}"/>
    <dgm:cxn modelId="{DEED2809-1EB9-4B55-B0C6-0AE9E09306AA}" type="presOf" srcId="{F4EAD9D1-033C-4276-9F68-CE99BE063470}" destId="{5EB7CB06-06BC-46D2-95A3-D022B2B9CF4C}" srcOrd="0" destOrd="1" presId="urn:microsoft.com/office/officeart/2005/8/layout/vList6"/>
    <dgm:cxn modelId="{4BA4A576-AC63-49E0-87A9-A943C373867C}" srcId="{80F6E83B-339F-4AD1-8C9E-DE7600325AAE}" destId="{A97BD812-D71E-4022-8A89-90F532658BB0}" srcOrd="2" destOrd="0" parTransId="{A9A4EBE9-A9F8-4275-AB58-E759E338271A}" sibTransId="{D46B168F-FC20-4D54-BC07-7336090F0B02}"/>
    <dgm:cxn modelId="{29AA8CED-4EAD-4A91-BFD4-AD9E3A7B5F76}" srcId="{60E8D124-2F0A-46D6-A5D3-9A23603523B5}" destId="{80F6E83B-339F-4AD1-8C9E-DE7600325AAE}" srcOrd="2" destOrd="0" parTransId="{C4CA7BC3-74D1-49B4-8978-5544D82CFD39}" sibTransId="{433D3ED7-D6C9-4289-B80A-6D6660B31D96}"/>
    <dgm:cxn modelId="{F5945FCD-7163-471C-9052-FE67D7D9882A}" srcId="{60E8D124-2F0A-46D6-A5D3-9A23603523B5}" destId="{09CDB64D-58E0-440F-AFCC-8579726C69D5}" srcOrd="0" destOrd="0" parTransId="{2B3D2663-DDAC-4650-8E8B-D0B3627B0272}" sibTransId="{E6FE996E-207C-4853-A15D-5018A263029D}"/>
    <dgm:cxn modelId="{0C9DEC67-F862-4B96-B32C-E89C69DD2928}" srcId="{80F6E83B-339F-4AD1-8C9E-DE7600325AAE}" destId="{28628871-15EC-49AB-9567-CB381847D67A}" srcOrd="0" destOrd="0" parTransId="{6E7CE13E-0DD1-44BE-ADF4-600522A2EBF5}" sibTransId="{64FB687D-E5A3-4453-9E12-1779CB78E3AD}"/>
    <dgm:cxn modelId="{B8B2F382-F1B4-4ECE-88BC-D28F622A8998}" type="presOf" srcId="{D11635BE-30F1-4DDA-B86A-E55B4370D6E2}" destId="{5EB7CB06-06BC-46D2-95A3-D022B2B9CF4C}" srcOrd="0" destOrd="0" presId="urn:microsoft.com/office/officeart/2005/8/layout/vList6"/>
    <dgm:cxn modelId="{AFC862DD-7AE5-4325-9177-F6D6EBE50C22}" type="presOf" srcId="{899415A0-1741-4A86-AE8A-65E739F20EAB}" destId="{60DF806C-2398-4354-B4B0-B0FAD265757B}" srcOrd="0" destOrd="0" presId="urn:microsoft.com/office/officeart/2005/8/layout/vList6"/>
    <dgm:cxn modelId="{DBE85150-61A9-42A8-8200-B2166C4BC588}" type="presOf" srcId="{77A4926B-64D1-4874-B63C-5E5EAF3C2B74}" destId="{CD97E3EA-0244-4B23-A534-DB3DCF9A4F9E}" srcOrd="0" destOrd="1" presId="urn:microsoft.com/office/officeart/2005/8/layout/vList6"/>
    <dgm:cxn modelId="{35E63082-CFB4-47AD-A6DE-DF6A4F2F13B5}" srcId="{60E8D124-2F0A-46D6-A5D3-9A23603523B5}" destId="{731751A1-1602-46AD-8511-DDA5E2E753A7}" srcOrd="3" destOrd="0" parTransId="{3880B669-80D2-47A7-AD19-F38EB2439CEA}" sibTransId="{12B075FA-333F-4D21-9F94-FAEB9FF43DE8}"/>
    <dgm:cxn modelId="{23553FFE-574F-48F8-93E8-39A31027A641}" srcId="{09CDB64D-58E0-440F-AFCC-8579726C69D5}" destId="{1F0E67E4-FB30-4C9B-A8FE-F8F7AAD1B8E7}" srcOrd="2" destOrd="0" parTransId="{C43BC4F8-C4F6-45E8-A331-131A5DDAB289}" sibTransId="{64D050B4-B0FD-469F-9EEE-C42A163C3EB0}"/>
    <dgm:cxn modelId="{ECA10708-31B9-4736-89B7-272AF33CF27C}" type="presOf" srcId="{60E8D124-2F0A-46D6-A5D3-9A23603523B5}" destId="{6CA646E5-92E1-456F-9460-AE9C785AA6B8}" srcOrd="0" destOrd="0" presId="urn:microsoft.com/office/officeart/2005/8/layout/vList6"/>
    <dgm:cxn modelId="{1DA98E09-7A96-4167-8F6B-1C981024801C}" type="presOf" srcId="{8DDF709E-E611-48F9-A3A0-28E01A3963B7}" destId="{6E13030D-9E23-48F6-9D1F-4C6E2A37DB32}" srcOrd="0" destOrd="0" presId="urn:microsoft.com/office/officeart/2005/8/layout/vList6"/>
    <dgm:cxn modelId="{BFFFB3B6-D2B9-4D14-9F5A-85CC47887B6B}" type="presParOf" srcId="{6CA646E5-92E1-456F-9460-AE9C785AA6B8}" destId="{7B717A5F-81A5-4B14-96D5-55A7F52FF705}" srcOrd="0" destOrd="0" presId="urn:microsoft.com/office/officeart/2005/8/layout/vList6"/>
    <dgm:cxn modelId="{AE1D0902-0AE7-4808-B9F8-DCF3F71FBD44}" type="presParOf" srcId="{7B717A5F-81A5-4B14-96D5-55A7F52FF705}" destId="{58E103A5-F6E3-4308-A2CB-49E98E108F0C}" srcOrd="0" destOrd="0" presId="urn:microsoft.com/office/officeart/2005/8/layout/vList6"/>
    <dgm:cxn modelId="{09EDBCF0-7832-4CD6-8451-4EA25BA1F051}" type="presParOf" srcId="{7B717A5F-81A5-4B14-96D5-55A7F52FF705}" destId="{60DF806C-2398-4354-B4B0-B0FAD265757B}" srcOrd="1" destOrd="0" presId="urn:microsoft.com/office/officeart/2005/8/layout/vList6"/>
    <dgm:cxn modelId="{ECFEA7D8-46EA-4594-8FB6-FAE87D472447}" type="presParOf" srcId="{6CA646E5-92E1-456F-9460-AE9C785AA6B8}" destId="{0FBCA86F-26E3-4A7A-BA14-5B2934713006}" srcOrd="1" destOrd="0" presId="urn:microsoft.com/office/officeart/2005/8/layout/vList6"/>
    <dgm:cxn modelId="{CFB1F229-CB86-4CD6-8B49-6FA5FA623DC1}" type="presParOf" srcId="{6CA646E5-92E1-456F-9460-AE9C785AA6B8}" destId="{A81DE2B9-2CB0-4215-B6BC-93B0DF7F345C}" srcOrd="2" destOrd="0" presId="urn:microsoft.com/office/officeart/2005/8/layout/vList6"/>
    <dgm:cxn modelId="{ED6CA5DF-4924-4B0D-A5F0-1A6EC72A21D8}" type="presParOf" srcId="{A81DE2B9-2CB0-4215-B6BC-93B0DF7F345C}" destId="{D2C5F219-B00E-4379-89CD-85F3DBDACE98}" srcOrd="0" destOrd="0" presId="urn:microsoft.com/office/officeart/2005/8/layout/vList6"/>
    <dgm:cxn modelId="{085BA401-4065-4968-B11B-5D07AB310CF5}" type="presParOf" srcId="{A81DE2B9-2CB0-4215-B6BC-93B0DF7F345C}" destId="{5EB7CB06-06BC-46D2-95A3-D022B2B9CF4C}" srcOrd="1" destOrd="0" presId="urn:microsoft.com/office/officeart/2005/8/layout/vList6"/>
    <dgm:cxn modelId="{906A2C6D-AE86-46A9-99C8-504C3FD491DB}" type="presParOf" srcId="{6CA646E5-92E1-456F-9460-AE9C785AA6B8}" destId="{4B94F5C5-AA68-437C-B584-DFB842663663}" srcOrd="3" destOrd="0" presId="urn:microsoft.com/office/officeart/2005/8/layout/vList6"/>
    <dgm:cxn modelId="{461DEA88-6AD1-4D43-8663-274221E10F2D}" type="presParOf" srcId="{6CA646E5-92E1-456F-9460-AE9C785AA6B8}" destId="{1DF2C08B-1A32-4750-AFD3-5CAA5570F407}" srcOrd="4" destOrd="0" presId="urn:microsoft.com/office/officeart/2005/8/layout/vList6"/>
    <dgm:cxn modelId="{94AFDD89-9A47-4414-A950-167D47A6459B}" type="presParOf" srcId="{1DF2C08B-1A32-4750-AFD3-5CAA5570F407}" destId="{7AB6588B-663D-424D-A3E4-217BC4EA5762}" srcOrd="0" destOrd="0" presId="urn:microsoft.com/office/officeart/2005/8/layout/vList6"/>
    <dgm:cxn modelId="{E213BF73-B475-4011-BF1C-32A6B55DBEAD}" type="presParOf" srcId="{1DF2C08B-1A32-4750-AFD3-5CAA5570F407}" destId="{CD97E3EA-0244-4B23-A534-DB3DCF9A4F9E}" srcOrd="1" destOrd="0" presId="urn:microsoft.com/office/officeart/2005/8/layout/vList6"/>
    <dgm:cxn modelId="{C40BCEF9-DE2E-410C-AD8F-D62D161A68ED}" type="presParOf" srcId="{6CA646E5-92E1-456F-9460-AE9C785AA6B8}" destId="{0B6B0268-190B-4A43-AAE4-7C64D0072639}" srcOrd="5" destOrd="0" presId="urn:microsoft.com/office/officeart/2005/8/layout/vList6"/>
    <dgm:cxn modelId="{A494170B-B349-467E-8956-081F56179C85}" type="presParOf" srcId="{6CA646E5-92E1-456F-9460-AE9C785AA6B8}" destId="{9FB825A9-7F2E-42BA-B4FE-70E3C0C10CF1}" srcOrd="6" destOrd="0" presId="urn:microsoft.com/office/officeart/2005/8/layout/vList6"/>
    <dgm:cxn modelId="{39B551AC-7281-4CBB-A51B-63CE0B1332F7}" type="presParOf" srcId="{9FB825A9-7F2E-42BA-B4FE-70E3C0C10CF1}" destId="{9097E6CC-B966-4090-8843-1676B756CBF0}" srcOrd="0" destOrd="0" presId="urn:microsoft.com/office/officeart/2005/8/layout/vList6"/>
    <dgm:cxn modelId="{E76B0ED4-0006-4F86-8403-398452A0AE16}" type="presParOf" srcId="{9FB825A9-7F2E-42BA-B4FE-70E3C0C10CF1}" destId="{6E13030D-9E23-48F6-9D1F-4C6E2A37DB32}" srcOrd="1" destOrd="0" presId="urn:microsoft.com/office/officeart/2005/8/layout/vList6"/>
    <dgm:cxn modelId="{6F106CF4-D70B-437F-AD58-33638A325611}" type="presParOf" srcId="{6CA646E5-92E1-456F-9460-AE9C785AA6B8}" destId="{001402B2-D04D-4524-89E0-8F53A668972D}" srcOrd="7" destOrd="0" presId="urn:microsoft.com/office/officeart/2005/8/layout/vList6"/>
    <dgm:cxn modelId="{AAD50E39-BE08-4B38-864D-C5983DA9D0BE}" type="presParOf" srcId="{6CA646E5-92E1-456F-9460-AE9C785AA6B8}" destId="{5C0E2740-60FF-4A6A-925A-5E8B5062B706}" srcOrd="8" destOrd="0" presId="urn:microsoft.com/office/officeart/2005/8/layout/vList6"/>
    <dgm:cxn modelId="{879E2C0F-EDA7-4EF9-8714-0A970D3A4A7F}" type="presParOf" srcId="{5C0E2740-60FF-4A6A-925A-5E8B5062B706}" destId="{2697AC36-398E-4419-B608-FE797D7F21E7}" srcOrd="0" destOrd="0" presId="urn:microsoft.com/office/officeart/2005/8/layout/vList6"/>
    <dgm:cxn modelId="{203EEF9E-B7ED-4FC7-9007-284F6E690A39}" type="presParOf" srcId="{5C0E2740-60FF-4A6A-925A-5E8B5062B706}" destId="{F3CBDA86-8987-4E3D-A90A-A85C7AF0E0A8}"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9876211-44D1-4163-9B57-31DAB98F856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ES"/>
        </a:p>
      </dgm:t>
    </dgm:pt>
    <dgm:pt modelId="{398B8ACC-F25E-44E5-BF1D-FDD4958E2ABE}">
      <dgm:prSet custT="1">
        <dgm:style>
          <a:lnRef idx="1">
            <a:schemeClr val="accent2"/>
          </a:lnRef>
          <a:fillRef idx="2">
            <a:schemeClr val="accent2"/>
          </a:fillRef>
          <a:effectRef idx="1">
            <a:schemeClr val="accent2"/>
          </a:effectRef>
          <a:fontRef idx="minor">
            <a:schemeClr val="dk1"/>
          </a:fontRef>
        </dgm:style>
      </dgm:prSet>
      <dgm:spPr>
        <a:gradFill rotWithShape="0">
          <a:gsLst>
            <a:gs pos="0">
              <a:srgbClr val="FFCDCD"/>
            </a:gs>
            <a:gs pos="21000">
              <a:schemeClr val="accent2">
                <a:tint val="37000"/>
                <a:satMod val="300000"/>
              </a:schemeClr>
            </a:gs>
            <a:gs pos="100000">
              <a:schemeClr val="accent2">
                <a:tint val="15000"/>
                <a:satMod val="350000"/>
              </a:schemeClr>
            </a:gs>
          </a:gsLst>
        </a:gradFill>
        <a:ln w="19050">
          <a:solidFill>
            <a:schemeClr val="accent2">
              <a:lumMod val="50000"/>
            </a:schemeClr>
          </a:solidFill>
        </a:ln>
      </dgm:spPr>
      <dgm:t>
        <a:bodyPr/>
        <a:lstStyle/>
        <a:p>
          <a:pPr rtl="0">
            <a:lnSpc>
              <a:spcPts val="2400"/>
            </a:lnSpc>
            <a:spcAft>
              <a:spcPts val="0"/>
            </a:spcAft>
          </a:pPr>
          <a:r>
            <a:rPr lang="es-ES" sz="1700" b="1" baseline="0" dirty="0" smtClean="0">
              <a:latin typeface="Book Antiqua" panose="02040602050305030304" pitchFamily="18" charset="0"/>
            </a:rPr>
            <a:t>Nos comprometemos a proporcionar una educación de calidad, inclusiva e igualitaria a todos los niveles: enseñanza preescolar, primaria, secundaria y terciaria y formación técnica y profesional. Todas las personas, sea cual sea su sexo, raza u origen étnico, incluidas las personas con discapacidad, los migrantes, los pueblos indígenas, los niños y los jóvenes, especialmente si se encuentran en situaciones de vulnerabilidad, deben tener acceso a posibilidades de aprendizaje permanente que las ayuden a adquirir los conocimientos y aptitudes necesarios para aprovechar las oportunidades que se les presenten y participar plenamente en la sociedad. Nos esforzaremos por brindar a los niños y los jóvenes un entorno propicio para la plena realización de sus derechos y capacidades, ayudando a nuestros países a sacar partido al dividendo demográfico, incluso mediante la seguridad en las escuelas y la cohesión de las comunidades y las familias. </a:t>
          </a:r>
          <a:endParaRPr lang="es-ES" sz="1700" b="1" baseline="0" dirty="0">
            <a:latin typeface="Book Antiqua" panose="02040602050305030304" pitchFamily="18" charset="0"/>
          </a:endParaRPr>
        </a:p>
      </dgm:t>
    </dgm:pt>
    <dgm:pt modelId="{BF261415-738D-45BA-B238-7CC1E6BA93AA}" type="parTrans" cxnId="{0E035AA1-13F7-47EF-9A12-ABDC55B831E6}">
      <dgm:prSet/>
      <dgm:spPr/>
      <dgm:t>
        <a:bodyPr/>
        <a:lstStyle/>
        <a:p>
          <a:endParaRPr lang="es-ES"/>
        </a:p>
      </dgm:t>
    </dgm:pt>
    <dgm:pt modelId="{11A00BA1-AC8B-4D4E-BBD9-AA1BA62A7EC5}" type="sibTrans" cxnId="{0E035AA1-13F7-47EF-9A12-ABDC55B831E6}">
      <dgm:prSet/>
      <dgm:spPr/>
      <dgm:t>
        <a:bodyPr/>
        <a:lstStyle/>
        <a:p>
          <a:endParaRPr lang="es-ES"/>
        </a:p>
      </dgm:t>
    </dgm:pt>
    <dgm:pt modelId="{A18EDD67-9EE6-4D1A-B4CF-C905EBC8AB77}" type="pres">
      <dgm:prSet presAssocID="{99876211-44D1-4163-9B57-31DAB98F8568}" presName="diagram" presStyleCnt="0">
        <dgm:presLayoutVars>
          <dgm:dir/>
          <dgm:resizeHandles val="exact"/>
        </dgm:presLayoutVars>
      </dgm:prSet>
      <dgm:spPr/>
      <dgm:t>
        <a:bodyPr/>
        <a:lstStyle/>
        <a:p>
          <a:endParaRPr lang="es-VE"/>
        </a:p>
      </dgm:t>
    </dgm:pt>
    <dgm:pt modelId="{1000F8B1-48FA-4D02-A2D4-4FCDEEC6FAA1}" type="pres">
      <dgm:prSet presAssocID="{398B8ACC-F25E-44E5-BF1D-FDD4958E2ABE}" presName="node" presStyleLbl="node1" presStyleIdx="0" presStyleCnt="1">
        <dgm:presLayoutVars>
          <dgm:bulletEnabled val="1"/>
        </dgm:presLayoutVars>
      </dgm:prSet>
      <dgm:spPr>
        <a:prstGeom prst="round2DiagRect">
          <a:avLst/>
        </a:prstGeom>
      </dgm:spPr>
      <dgm:t>
        <a:bodyPr/>
        <a:lstStyle/>
        <a:p>
          <a:endParaRPr lang="es-VE"/>
        </a:p>
      </dgm:t>
    </dgm:pt>
  </dgm:ptLst>
  <dgm:cxnLst>
    <dgm:cxn modelId="{0D9D2D91-3E33-42A4-972C-958CECB60F07}" type="presOf" srcId="{398B8ACC-F25E-44E5-BF1D-FDD4958E2ABE}" destId="{1000F8B1-48FA-4D02-A2D4-4FCDEEC6FAA1}" srcOrd="0" destOrd="0" presId="urn:microsoft.com/office/officeart/2005/8/layout/default"/>
    <dgm:cxn modelId="{0E035AA1-13F7-47EF-9A12-ABDC55B831E6}" srcId="{99876211-44D1-4163-9B57-31DAB98F8568}" destId="{398B8ACC-F25E-44E5-BF1D-FDD4958E2ABE}" srcOrd="0" destOrd="0" parTransId="{BF261415-738D-45BA-B238-7CC1E6BA93AA}" sibTransId="{11A00BA1-AC8B-4D4E-BBD9-AA1BA62A7EC5}"/>
    <dgm:cxn modelId="{0E019BD2-FB77-4707-8178-6692BE5EEBD3}" type="presOf" srcId="{99876211-44D1-4163-9B57-31DAB98F8568}" destId="{A18EDD67-9EE6-4D1A-B4CF-C905EBC8AB77}" srcOrd="0" destOrd="0" presId="urn:microsoft.com/office/officeart/2005/8/layout/default"/>
    <dgm:cxn modelId="{B8412C10-870B-4D7E-BA27-E585F445441A}" type="presParOf" srcId="{A18EDD67-9EE6-4D1A-B4CF-C905EBC8AB77}" destId="{1000F8B1-48FA-4D02-A2D4-4FCDEEC6FAA1}"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BF66EC-1E05-4C6B-A152-55E9081449B9}"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VE"/>
        </a:p>
      </dgm:t>
    </dgm:pt>
    <dgm:pt modelId="{779B891E-7941-46FA-9C6D-63CB8FFABE7E}">
      <dgm:prSet phldrT="[Texto]" custT="1"/>
      <dgm:spPr>
        <a:noFill/>
        <a:ln>
          <a:solidFill>
            <a:schemeClr val="tx2">
              <a:lumMod val="75000"/>
            </a:schemeClr>
          </a:solidFill>
        </a:ln>
      </dgm:spPr>
      <dgm:t>
        <a:bodyPr/>
        <a:lstStyle/>
        <a:p>
          <a:pPr algn="l"/>
          <a:r>
            <a:rPr lang="es-ES" sz="1700" b="1" baseline="0" dirty="0" smtClean="0">
              <a:solidFill>
                <a:schemeClr val="tx2">
                  <a:lumMod val="50000"/>
                </a:schemeClr>
              </a:solidFill>
            </a:rPr>
            <a:t>Son cualidades que apreciamos porque hacen que una persona o comunidad (sociedad) sea buena. </a:t>
          </a:r>
        </a:p>
        <a:p>
          <a:pPr algn="l"/>
          <a:r>
            <a:rPr lang="es-ES" sz="1700" b="1" baseline="0" dirty="0" smtClean="0">
              <a:solidFill>
                <a:schemeClr val="tx2">
                  <a:lumMod val="50000"/>
                </a:schemeClr>
              </a:solidFill>
            </a:rPr>
            <a:t>Son convicciones profundas que forman el modo de ser y la conducta.</a:t>
          </a:r>
          <a:endParaRPr lang="es-VE" sz="1700" baseline="0" dirty="0">
            <a:solidFill>
              <a:schemeClr val="tx2">
                <a:lumMod val="50000"/>
              </a:schemeClr>
            </a:solidFill>
          </a:endParaRPr>
        </a:p>
      </dgm:t>
    </dgm:pt>
    <dgm:pt modelId="{10F00E3E-D612-4268-B752-E1F7A4FFC704}" type="parTrans" cxnId="{852A2AF1-1C6C-48FC-A02E-E79D23AF105C}">
      <dgm:prSet/>
      <dgm:spPr/>
      <dgm:t>
        <a:bodyPr/>
        <a:lstStyle/>
        <a:p>
          <a:endParaRPr lang="es-VE"/>
        </a:p>
      </dgm:t>
    </dgm:pt>
    <dgm:pt modelId="{145E6A3A-F629-4609-9F29-6B45004F1604}" type="sibTrans" cxnId="{852A2AF1-1C6C-48FC-A02E-E79D23AF105C}">
      <dgm:prSet/>
      <dgm:spPr/>
      <dgm:t>
        <a:bodyPr/>
        <a:lstStyle/>
        <a:p>
          <a:endParaRPr lang="es-VE"/>
        </a:p>
      </dgm:t>
    </dgm:pt>
    <dgm:pt modelId="{41953CF8-0BE2-492F-83A6-8646DFD95CFA}">
      <dgm:prSet phldrT="[Texto]" custT="1"/>
      <dgm:spPr>
        <a:noFill/>
        <a:ln>
          <a:solidFill>
            <a:schemeClr val="tx2">
              <a:lumMod val="75000"/>
            </a:schemeClr>
          </a:solidFill>
        </a:ln>
      </dgm:spPr>
      <dgm:t>
        <a:bodyPr/>
        <a:lstStyle/>
        <a:p>
          <a:pPr algn="l"/>
          <a:r>
            <a:rPr lang="es-ES" sz="1600" b="1" dirty="0" smtClean="0">
              <a:solidFill>
                <a:schemeClr val="tx2">
                  <a:lumMod val="50000"/>
                </a:schemeClr>
              </a:solidFill>
            </a:rPr>
            <a:t>Pueden adquirirse por vivir en un ambiente donde esos valores se aprecien y se respeten; a través del ejemplo que nos proporcionan otras personas; como reacción ante lo que creemos es una mala conducta  o anti-valor, por el razonamiento y el intelecto, y a través de la meditación lógica y los procesos discursivos.</a:t>
          </a:r>
          <a:endParaRPr lang="es-VE" sz="1600" dirty="0">
            <a:solidFill>
              <a:schemeClr val="tx2">
                <a:lumMod val="50000"/>
              </a:schemeClr>
            </a:solidFill>
          </a:endParaRPr>
        </a:p>
      </dgm:t>
    </dgm:pt>
    <dgm:pt modelId="{E3012F52-4A2F-40D9-830A-6150819E98F3}" type="parTrans" cxnId="{CB6EDBF8-9C93-4218-91BC-9196DD7653FC}">
      <dgm:prSet/>
      <dgm:spPr/>
      <dgm:t>
        <a:bodyPr/>
        <a:lstStyle/>
        <a:p>
          <a:endParaRPr lang="es-VE"/>
        </a:p>
      </dgm:t>
    </dgm:pt>
    <dgm:pt modelId="{DB121C44-D36F-4ED6-AC58-C82CCEC81EFC}" type="sibTrans" cxnId="{CB6EDBF8-9C93-4218-91BC-9196DD7653FC}">
      <dgm:prSet/>
      <dgm:spPr/>
      <dgm:t>
        <a:bodyPr/>
        <a:lstStyle/>
        <a:p>
          <a:endParaRPr lang="es-VE"/>
        </a:p>
      </dgm:t>
    </dgm:pt>
    <dgm:pt modelId="{6B20B37E-7C48-4109-8B39-F41996DF9848}">
      <dgm:prSet phldrT="[Texto]"/>
      <dgm:spPr>
        <a:noFill/>
        <a:ln>
          <a:solidFill>
            <a:schemeClr val="tx2">
              <a:lumMod val="75000"/>
            </a:schemeClr>
          </a:solidFill>
        </a:ln>
      </dgm:spPr>
      <dgm:t>
        <a:bodyPr/>
        <a:lstStyle/>
        <a:p>
          <a:pPr algn="l"/>
          <a:r>
            <a:rPr lang="es-ES" b="1" dirty="0" smtClean="0">
              <a:solidFill>
                <a:schemeClr val="tx2">
                  <a:lumMod val="50000"/>
                </a:schemeClr>
              </a:solidFill>
            </a:rPr>
            <a:t>Fundamentan los criterios de juicio y de acción a los que una comunidad asigna particular importancia y que constituyen la base de su organización sociocultural; en otras palabras, los valores  orientan y motivan la conducta de un sector social. </a:t>
          </a:r>
          <a:endParaRPr lang="es-VE" dirty="0">
            <a:solidFill>
              <a:schemeClr val="tx2">
                <a:lumMod val="50000"/>
              </a:schemeClr>
            </a:solidFill>
          </a:endParaRPr>
        </a:p>
      </dgm:t>
    </dgm:pt>
    <dgm:pt modelId="{41E27920-3E3D-40F2-A469-C3D6048EEAC7}" type="parTrans" cxnId="{AB19ABA3-AEA3-44BD-8AD4-3E1A9DC52E5E}">
      <dgm:prSet/>
      <dgm:spPr/>
      <dgm:t>
        <a:bodyPr/>
        <a:lstStyle/>
        <a:p>
          <a:endParaRPr lang="es-VE"/>
        </a:p>
      </dgm:t>
    </dgm:pt>
    <dgm:pt modelId="{35DE6A07-0F85-4513-A3B5-883DD904EA35}" type="sibTrans" cxnId="{AB19ABA3-AEA3-44BD-8AD4-3E1A9DC52E5E}">
      <dgm:prSet/>
      <dgm:spPr/>
      <dgm:t>
        <a:bodyPr/>
        <a:lstStyle/>
        <a:p>
          <a:endParaRPr lang="es-VE"/>
        </a:p>
      </dgm:t>
    </dgm:pt>
    <dgm:pt modelId="{52FACB71-8FB8-4AF2-BBBC-EBB88EC4EF04}">
      <dgm:prSet custT="1"/>
      <dgm:spPr>
        <a:noFill/>
        <a:ln>
          <a:solidFill>
            <a:srgbClr val="333399"/>
          </a:solidFill>
        </a:ln>
      </dgm:spPr>
      <dgm:t>
        <a:bodyPr/>
        <a:lstStyle/>
        <a:p>
          <a:pPr algn="l"/>
          <a:r>
            <a:rPr lang="es-ES" sz="1600" b="1" dirty="0" smtClean="0">
              <a:solidFill>
                <a:schemeClr val="tx2">
                  <a:lumMod val="50000"/>
                </a:schemeClr>
              </a:solidFill>
            </a:rPr>
            <a:t>Pueden cambiar a lo largo de la vida a través de las experiencias, además la adquisición de un valor trae consigo el cultivo de otros valores.</a:t>
          </a:r>
        </a:p>
      </dgm:t>
    </dgm:pt>
    <dgm:pt modelId="{848A192F-902F-4553-BC15-E0DB20C91B7A}" type="parTrans" cxnId="{12D9B0FF-18DD-4868-BD2B-BE1878302460}">
      <dgm:prSet/>
      <dgm:spPr/>
      <dgm:t>
        <a:bodyPr/>
        <a:lstStyle/>
        <a:p>
          <a:endParaRPr lang="es-VE"/>
        </a:p>
      </dgm:t>
    </dgm:pt>
    <dgm:pt modelId="{7D1CC624-1E87-4E48-969D-BE68A333A052}" type="sibTrans" cxnId="{12D9B0FF-18DD-4868-BD2B-BE1878302460}">
      <dgm:prSet/>
      <dgm:spPr/>
      <dgm:t>
        <a:bodyPr/>
        <a:lstStyle/>
        <a:p>
          <a:endParaRPr lang="es-VE"/>
        </a:p>
      </dgm:t>
    </dgm:pt>
    <dgm:pt modelId="{8892FBEE-848A-4449-9C50-8A96EC3D1611}">
      <dgm:prSet phldrT="[Texto]" custT="1"/>
      <dgm:spPr>
        <a:solidFill>
          <a:schemeClr val="tx2">
            <a:lumMod val="75000"/>
          </a:schemeClr>
        </a:solidFill>
      </dgm:spPr>
      <dgm:t>
        <a:bodyPr anchor="t" anchorCtr="0"/>
        <a:lstStyle/>
        <a:p>
          <a:r>
            <a:rPr lang="es-VE" sz="3200" b="1" dirty="0" smtClean="0"/>
            <a:t>Los Valores</a:t>
          </a:r>
          <a:endParaRPr lang="es-VE" sz="3200" b="1" dirty="0"/>
        </a:p>
      </dgm:t>
    </dgm:pt>
    <dgm:pt modelId="{91BEE1AD-273B-431D-9FEA-6FB0F0228638}" type="sibTrans" cxnId="{49418B8D-B508-457A-8DF0-EAAA218C2D22}">
      <dgm:prSet/>
      <dgm:spPr/>
      <dgm:t>
        <a:bodyPr/>
        <a:lstStyle/>
        <a:p>
          <a:endParaRPr lang="es-VE"/>
        </a:p>
      </dgm:t>
    </dgm:pt>
    <dgm:pt modelId="{CE12D5D9-E0A6-4DCB-B752-9B130A5E9223}" type="parTrans" cxnId="{49418B8D-B508-457A-8DF0-EAAA218C2D22}">
      <dgm:prSet/>
      <dgm:spPr/>
      <dgm:t>
        <a:bodyPr/>
        <a:lstStyle/>
        <a:p>
          <a:endParaRPr lang="es-VE"/>
        </a:p>
      </dgm:t>
    </dgm:pt>
    <dgm:pt modelId="{A65D7A8B-49D5-473D-ADDB-3D9F39EF17FC}" type="pres">
      <dgm:prSet presAssocID="{85BF66EC-1E05-4C6B-A152-55E9081449B9}" presName="composite" presStyleCnt="0">
        <dgm:presLayoutVars>
          <dgm:chMax val="1"/>
          <dgm:dir/>
          <dgm:resizeHandles val="exact"/>
        </dgm:presLayoutVars>
      </dgm:prSet>
      <dgm:spPr/>
      <dgm:t>
        <a:bodyPr/>
        <a:lstStyle/>
        <a:p>
          <a:endParaRPr lang="es-VE"/>
        </a:p>
      </dgm:t>
    </dgm:pt>
    <dgm:pt modelId="{4730573C-CAD9-469E-9BFC-81312E5E30D0}" type="pres">
      <dgm:prSet presAssocID="{8892FBEE-848A-4449-9C50-8A96EC3D1611}" presName="roof" presStyleLbl="dkBgShp" presStyleIdx="0" presStyleCnt="2" custScaleY="45023" custLinFactNeighborY="-6986"/>
      <dgm:spPr/>
      <dgm:t>
        <a:bodyPr/>
        <a:lstStyle/>
        <a:p>
          <a:endParaRPr lang="es-VE"/>
        </a:p>
      </dgm:t>
    </dgm:pt>
    <dgm:pt modelId="{09ACBF42-55EC-4206-BD67-2A7CD34327CA}" type="pres">
      <dgm:prSet presAssocID="{8892FBEE-848A-4449-9C50-8A96EC3D1611}" presName="pillars" presStyleCnt="0"/>
      <dgm:spPr/>
    </dgm:pt>
    <dgm:pt modelId="{D753E50E-53E8-4BFB-94FD-A55E285C085B}" type="pres">
      <dgm:prSet presAssocID="{8892FBEE-848A-4449-9C50-8A96EC3D1611}" presName="pillar1" presStyleLbl="node1" presStyleIdx="0" presStyleCnt="4" custScaleY="134065">
        <dgm:presLayoutVars>
          <dgm:bulletEnabled val="1"/>
        </dgm:presLayoutVars>
      </dgm:prSet>
      <dgm:spPr/>
      <dgm:t>
        <a:bodyPr/>
        <a:lstStyle/>
        <a:p>
          <a:endParaRPr lang="es-VE"/>
        </a:p>
      </dgm:t>
    </dgm:pt>
    <dgm:pt modelId="{238CAEEC-7FB1-4E32-9B5D-CB40B71421E6}" type="pres">
      <dgm:prSet presAssocID="{41953CF8-0BE2-492F-83A6-8646DFD95CFA}" presName="pillarX" presStyleLbl="node1" presStyleIdx="1" presStyleCnt="4" custScaleY="134065">
        <dgm:presLayoutVars>
          <dgm:bulletEnabled val="1"/>
        </dgm:presLayoutVars>
      </dgm:prSet>
      <dgm:spPr/>
      <dgm:t>
        <a:bodyPr/>
        <a:lstStyle/>
        <a:p>
          <a:endParaRPr lang="es-VE"/>
        </a:p>
      </dgm:t>
    </dgm:pt>
    <dgm:pt modelId="{E90E4A50-2901-447D-AD13-E217DCC9CFA0}" type="pres">
      <dgm:prSet presAssocID="{52FACB71-8FB8-4AF2-BBBC-EBB88EC4EF04}" presName="pillarX" presStyleLbl="node1" presStyleIdx="2" presStyleCnt="4" custScaleY="134065">
        <dgm:presLayoutVars>
          <dgm:bulletEnabled val="1"/>
        </dgm:presLayoutVars>
      </dgm:prSet>
      <dgm:spPr/>
      <dgm:t>
        <a:bodyPr/>
        <a:lstStyle/>
        <a:p>
          <a:endParaRPr lang="es-VE"/>
        </a:p>
      </dgm:t>
    </dgm:pt>
    <dgm:pt modelId="{FCF2EFD9-FF79-47E1-B211-6D4ADFB63EC1}" type="pres">
      <dgm:prSet presAssocID="{6B20B37E-7C48-4109-8B39-F41996DF9848}" presName="pillarX" presStyleLbl="node1" presStyleIdx="3" presStyleCnt="4" custScaleY="134065">
        <dgm:presLayoutVars>
          <dgm:bulletEnabled val="1"/>
        </dgm:presLayoutVars>
      </dgm:prSet>
      <dgm:spPr/>
      <dgm:t>
        <a:bodyPr/>
        <a:lstStyle/>
        <a:p>
          <a:endParaRPr lang="es-VE"/>
        </a:p>
      </dgm:t>
    </dgm:pt>
    <dgm:pt modelId="{D59EB443-8D36-457E-9907-36636663508F}" type="pres">
      <dgm:prSet presAssocID="{8892FBEE-848A-4449-9C50-8A96EC3D1611}" presName="base" presStyleLbl="dkBgShp" presStyleIdx="1" presStyleCnt="2" custFlipVert="1" custScaleY="36372" custLinFactNeighborY="87054"/>
      <dgm:spPr>
        <a:solidFill>
          <a:schemeClr val="tx2">
            <a:lumMod val="75000"/>
          </a:schemeClr>
        </a:solidFill>
      </dgm:spPr>
    </dgm:pt>
  </dgm:ptLst>
  <dgm:cxnLst>
    <dgm:cxn modelId="{852A2AF1-1C6C-48FC-A02E-E79D23AF105C}" srcId="{8892FBEE-848A-4449-9C50-8A96EC3D1611}" destId="{779B891E-7941-46FA-9C6D-63CB8FFABE7E}" srcOrd="0" destOrd="0" parTransId="{10F00E3E-D612-4268-B752-E1F7A4FFC704}" sibTransId="{145E6A3A-F629-4609-9F29-6B45004F1604}"/>
    <dgm:cxn modelId="{49418B8D-B508-457A-8DF0-EAAA218C2D22}" srcId="{85BF66EC-1E05-4C6B-A152-55E9081449B9}" destId="{8892FBEE-848A-4449-9C50-8A96EC3D1611}" srcOrd="0" destOrd="0" parTransId="{CE12D5D9-E0A6-4DCB-B752-9B130A5E9223}" sibTransId="{91BEE1AD-273B-431D-9FEA-6FB0F0228638}"/>
    <dgm:cxn modelId="{47D7C98B-60FF-44CE-9DA3-94311241BBE5}" type="presOf" srcId="{52FACB71-8FB8-4AF2-BBBC-EBB88EC4EF04}" destId="{E90E4A50-2901-447D-AD13-E217DCC9CFA0}" srcOrd="0" destOrd="0" presId="urn:microsoft.com/office/officeart/2005/8/layout/hList3"/>
    <dgm:cxn modelId="{F71024DA-D470-4256-BB7E-2F0396428C4A}" type="presOf" srcId="{8892FBEE-848A-4449-9C50-8A96EC3D1611}" destId="{4730573C-CAD9-469E-9BFC-81312E5E30D0}" srcOrd="0" destOrd="0" presId="urn:microsoft.com/office/officeart/2005/8/layout/hList3"/>
    <dgm:cxn modelId="{26DC24C9-608F-4B6C-A611-B5B20E5CC23A}" type="presOf" srcId="{6B20B37E-7C48-4109-8B39-F41996DF9848}" destId="{FCF2EFD9-FF79-47E1-B211-6D4ADFB63EC1}" srcOrd="0" destOrd="0" presId="urn:microsoft.com/office/officeart/2005/8/layout/hList3"/>
    <dgm:cxn modelId="{CB6EDBF8-9C93-4218-91BC-9196DD7653FC}" srcId="{8892FBEE-848A-4449-9C50-8A96EC3D1611}" destId="{41953CF8-0BE2-492F-83A6-8646DFD95CFA}" srcOrd="1" destOrd="0" parTransId="{E3012F52-4A2F-40D9-830A-6150819E98F3}" sibTransId="{DB121C44-D36F-4ED6-AC58-C82CCEC81EFC}"/>
    <dgm:cxn modelId="{AB19ABA3-AEA3-44BD-8AD4-3E1A9DC52E5E}" srcId="{8892FBEE-848A-4449-9C50-8A96EC3D1611}" destId="{6B20B37E-7C48-4109-8B39-F41996DF9848}" srcOrd="3" destOrd="0" parTransId="{41E27920-3E3D-40F2-A469-C3D6048EEAC7}" sibTransId="{35DE6A07-0F85-4513-A3B5-883DD904EA35}"/>
    <dgm:cxn modelId="{A7501B5C-FC2B-46BF-BD84-18191261B6B0}" type="presOf" srcId="{779B891E-7941-46FA-9C6D-63CB8FFABE7E}" destId="{D753E50E-53E8-4BFB-94FD-A55E285C085B}" srcOrd="0" destOrd="0" presId="urn:microsoft.com/office/officeart/2005/8/layout/hList3"/>
    <dgm:cxn modelId="{CB8088AE-2E30-453E-98D3-2895A26E922E}" type="presOf" srcId="{85BF66EC-1E05-4C6B-A152-55E9081449B9}" destId="{A65D7A8B-49D5-473D-ADDB-3D9F39EF17FC}" srcOrd="0" destOrd="0" presId="urn:microsoft.com/office/officeart/2005/8/layout/hList3"/>
    <dgm:cxn modelId="{475DD891-E097-4A22-A044-B70CD55D2E27}" type="presOf" srcId="{41953CF8-0BE2-492F-83A6-8646DFD95CFA}" destId="{238CAEEC-7FB1-4E32-9B5D-CB40B71421E6}" srcOrd="0" destOrd="0" presId="urn:microsoft.com/office/officeart/2005/8/layout/hList3"/>
    <dgm:cxn modelId="{12D9B0FF-18DD-4868-BD2B-BE1878302460}" srcId="{8892FBEE-848A-4449-9C50-8A96EC3D1611}" destId="{52FACB71-8FB8-4AF2-BBBC-EBB88EC4EF04}" srcOrd="2" destOrd="0" parTransId="{848A192F-902F-4553-BC15-E0DB20C91B7A}" sibTransId="{7D1CC624-1E87-4E48-969D-BE68A333A052}"/>
    <dgm:cxn modelId="{D20071CE-CCF0-44C9-BCFC-E45E40D81602}" type="presParOf" srcId="{A65D7A8B-49D5-473D-ADDB-3D9F39EF17FC}" destId="{4730573C-CAD9-469E-9BFC-81312E5E30D0}" srcOrd="0" destOrd="0" presId="urn:microsoft.com/office/officeart/2005/8/layout/hList3"/>
    <dgm:cxn modelId="{2508F432-55BE-43F1-9C8C-40F99CA2CCFB}" type="presParOf" srcId="{A65D7A8B-49D5-473D-ADDB-3D9F39EF17FC}" destId="{09ACBF42-55EC-4206-BD67-2A7CD34327CA}" srcOrd="1" destOrd="0" presId="urn:microsoft.com/office/officeart/2005/8/layout/hList3"/>
    <dgm:cxn modelId="{B675AC58-3D03-47E8-8933-F789029A5631}" type="presParOf" srcId="{09ACBF42-55EC-4206-BD67-2A7CD34327CA}" destId="{D753E50E-53E8-4BFB-94FD-A55E285C085B}" srcOrd="0" destOrd="0" presId="urn:microsoft.com/office/officeart/2005/8/layout/hList3"/>
    <dgm:cxn modelId="{A38ECA0E-F9D0-4605-A291-AE79E45EEB59}" type="presParOf" srcId="{09ACBF42-55EC-4206-BD67-2A7CD34327CA}" destId="{238CAEEC-7FB1-4E32-9B5D-CB40B71421E6}" srcOrd="1" destOrd="0" presId="urn:microsoft.com/office/officeart/2005/8/layout/hList3"/>
    <dgm:cxn modelId="{81602161-CCF7-49AD-A027-4127B5055DFB}" type="presParOf" srcId="{09ACBF42-55EC-4206-BD67-2A7CD34327CA}" destId="{E90E4A50-2901-447D-AD13-E217DCC9CFA0}" srcOrd="2" destOrd="0" presId="urn:microsoft.com/office/officeart/2005/8/layout/hList3"/>
    <dgm:cxn modelId="{4A12102A-9520-4F66-8184-B0297B2562B1}" type="presParOf" srcId="{09ACBF42-55EC-4206-BD67-2A7CD34327CA}" destId="{FCF2EFD9-FF79-47E1-B211-6D4ADFB63EC1}" srcOrd="3" destOrd="0" presId="urn:microsoft.com/office/officeart/2005/8/layout/hList3"/>
    <dgm:cxn modelId="{D3FE8D51-7998-437A-9639-D12C174AD674}" type="presParOf" srcId="{A65D7A8B-49D5-473D-ADDB-3D9F39EF17FC}" destId="{D59EB443-8D36-457E-9907-36636663508F}" srcOrd="2" destOrd="0" presId="urn:microsoft.com/office/officeart/2005/8/layout/hList3"/>
  </dgm:cxnLst>
  <dgm:bg/>
  <dgm:whole>
    <a:ln>
      <a:solidFill>
        <a:schemeClr val="tx2">
          <a:lumMod val="75000"/>
        </a:schemeClr>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26F34B-C338-478E-812B-6270328DD2B3}" type="doc">
      <dgm:prSet loTypeId="urn:microsoft.com/office/officeart/2005/8/layout/process1" loCatId="process" qsTypeId="urn:microsoft.com/office/officeart/2005/8/quickstyle/simple1" qsCatId="simple" csTypeId="urn:microsoft.com/office/officeart/2005/8/colors/colorful2" csCatId="colorful" phldr="1"/>
      <dgm:spPr/>
      <dgm:t>
        <a:bodyPr/>
        <a:lstStyle/>
        <a:p>
          <a:endParaRPr lang="es-VE"/>
        </a:p>
      </dgm:t>
    </dgm:pt>
    <dgm:pt modelId="{8213DB39-B3DC-4F6B-B965-B65C0402ED7B}">
      <dgm:prSet custT="1"/>
      <dgm:spPr/>
      <dgm:t>
        <a:bodyPr/>
        <a:lstStyle/>
        <a:p>
          <a:pPr rtl="0"/>
          <a:r>
            <a:rPr lang="es-ES" sz="1800" b="1" dirty="0" smtClean="0"/>
            <a:t>La educación superior alcanzará su expresión más completa si impacta en los valores de cada uno de las personas que comparten en la universidad, y en los de la propia institución, como comunidad educativa</a:t>
          </a:r>
          <a:endParaRPr lang="es-VE" sz="1800" dirty="0"/>
        </a:p>
      </dgm:t>
    </dgm:pt>
    <dgm:pt modelId="{C5E8BD43-4652-41DD-B880-B10E5A60850D}" type="parTrans" cxnId="{D0D4C287-4637-45A6-93B0-1DBBD9383759}">
      <dgm:prSet/>
      <dgm:spPr/>
      <dgm:t>
        <a:bodyPr/>
        <a:lstStyle/>
        <a:p>
          <a:endParaRPr lang="es-VE"/>
        </a:p>
      </dgm:t>
    </dgm:pt>
    <dgm:pt modelId="{4C7C2308-5FA9-4A30-BBFE-88009AF75E19}" type="sibTrans" cxnId="{D0D4C287-4637-45A6-93B0-1DBBD9383759}">
      <dgm:prSet/>
      <dgm:spPr/>
      <dgm:t>
        <a:bodyPr/>
        <a:lstStyle/>
        <a:p>
          <a:endParaRPr lang="es-VE"/>
        </a:p>
      </dgm:t>
    </dgm:pt>
    <dgm:pt modelId="{1DE290B8-B2C1-4792-BC5F-65ACB6B41CFA}">
      <dgm:prSet custT="1"/>
      <dgm:spPr>
        <a:solidFill>
          <a:schemeClr val="accent3">
            <a:lumMod val="75000"/>
          </a:schemeClr>
        </a:solidFill>
      </dgm:spPr>
      <dgm:t>
        <a:bodyPr/>
        <a:lstStyle/>
        <a:p>
          <a:pPr rtl="0"/>
          <a:r>
            <a:rPr lang="es-VE" sz="2000" b="1" dirty="0" smtClean="0"/>
            <a:t>De manera explícita,  la formación de valores debe estar incluida en la formación integral universitaria.</a:t>
          </a:r>
          <a:endParaRPr lang="es-VE" sz="2000" dirty="0"/>
        </a:p>
      </dgm:t>
    </dgm:pt>
    <dgm:pt modelId="{ED6C528C-B0B8-4596-9FB8-005745742415}" type="parTrans" cxnId="{F0BB27D2-BAEA-4D04-8518-894217F4BD50}">
      <dgm:prSet/>
      <dgm:spPr/>
      <dgm:t>
        <a:bodyPr/>
        <a:lstStyle/>
        <a:p>
          <a:endParaRPr lang="es-VE"/>
        </a:p>
      </dgm:t>
    </dgm:pt>
    <dgm:pt modelId="{7BCA8B06-F145-4246-9332-DAF23659B828}" type="sibTrans" cxnId="{F0BB27D2-BAEA-4D04-8518-894217F4BD50}">
      <dgm:prSet/>
      <dgm:spPr/>
      <dgm:t>
        <a:bodyPr/>
        <a:lstStyle/>
        <a:p>
          <a:endParaRPr lang="es-VE"/>
        </a:p>
      </dgm:t>
    </dgm:pt>
    <dgm:pt modelId="{E050213A-2467-4202-90BC-EA17F318A1D2}" type="pres">
      <dgm:prSet presAssocID="{6526F34B-C338-478E-812B-6270328DD2B3}" presName="Name0" presStyleCnt="0">
        <dgm:presLayoutVars>
          <dgm:dir/>
          <dgm:resizeHandles val="exact"/>
        </dgm:presLayoutVars>
      </dgm:prSet>
      <dgm:spPr/>
      <dgm:t>
        <a:bodyPr/>
        <a:lstStyle/>
        <a:p>
          <a:endParaRPr lang="es-VE"/>
        </a:p>
      </dgm:t>
    </dgm:pt>
    <dgm:pt modelId="{ADDA9AFC-C6E1-4A13-8276-C93FC9154C6E}" type="pres">
      <dgm:prSet presAssocID="{8213DB39-B3DC-4F6B-B965-B65C0402ED7B}" presName="node" presStyleLbl="node1" presStyleIdx="0" presStyleCnt="2" custScaleX="111485">
        <dgm:presLayoutVars>
          <dgm:bulletEnabled val="1"/>
        </dgm:presLayoutVars>
      </dgm:prSet>
      <dgm:spPr/>
      <dgm:t>
        <a:bodyPr/>
        <a:lstStyle/>
        <a:p>
          <a:endParaRPr lang="es-VE"/>
        </a:p>
      </dgm:t>
    </dgm:pt>
    <dgm:pt modelId="{F30F4940-0D99-4B95-AD6F-8110503F401B}" type="pres">
      <dgm:prSet presAssocID="{4C7C2308-5FA9-4A30-BBFE-88009AF75E19}" presName="sibTrans" presStyleLbl="sibTrans2D1" presStyleIdx="0" presStyleCnt="1"/>
      <dgm:spPr/>
      <dgm:t>
        <a:bodyPr/>
        <a:lstStyle/>
        <a:p>
          <a:endParaRPr lang="es-VE"/>
        </a:p>
      </dgm:t>
    </dgm:pt>
    <dgm:pt modelId="{3E13602C-5743-42EB-8B33-90AC069861B9}" type="pres">
      <dgm:prSet presAssocID="{4C7C2308-5FA9-4A30-BBFE-88009AF75E19}" presName="connectorText" presStyleLbl="sibTrans2D1" presStyleIdx="0" presStyleCnt="1"/>
      <dgm:spPr/>
      <dgm:t>
        <a:bodyPr/>
        <a:lstStyle/>
        <a:p>
          <a:endParaRPr lang="es-VE"/>
        </a:p>
      </dgm:t>
    </dgm:pt>
    <dgm:pt modelId="{E3CD0550-A989-4115-860D-A6626D20E049}" type="pres">
      <dgm:prSet presAssocID="{1DE290B8-B2C1-4792-BC5F-65ACB6B41CFA}" presName="node" presStyleLbl="node1" presStyleIdx="1" presStyleCnt="2">
        <dgm:presLayoutVars>
          <dgm:bulletEnabled val="1"/>
        </dgm:presLayoutVars>
      </dgm:prSet>
      <dgm:spPr/>
      <dgm:t>
        <a:bodyPr/>
        <a:lstStyle/>
        <a:p>
          <a:endParaRPr lang="es-VE"/>
        </a:p>
      </dgm:t>
    </dgm:pt>
  </dgm:ptLst>
  <dgm:cxnLst>
    <dgm:cxn modelId="{4E73312A-A913-46DB-AD5A-C2D9A06C94B2}" type="presOf" srcId="{6526F34B-C338-478E-812B-6270328DD2B3}" destId="{E050213A-2467-4202-90BC-EA17F318A1D2}" srcOrd="0" destOrd="0" presId="urn:microsoft.com/office/officeart/2005/8/layout/process1"/>
    <dgm:cxn modelId="{F0BB27D2-BAEA-4D04-8518-894217F4BD50}" srcId="{6526F34B-C338-478E-812B-6270328DD2B3}" destId="{1DE290B8-B2C1-4792-BC5F-65ACB6B41CFA}" srcOrd="1" destOrd="0" parTransId="{ED6C528C-B0B8-4596-9FB8-005745742415}" sibTransId="{7BCA8B06-F145-4246-9332-DAF23659B828}"/>
    <dgm:cxn modelId="{0C18B38F-7751-490B-B4D3-73B52991021B}" type="presOf" srcId="{8213DB39-B3DC-4F6B-B965-B65C0402ED7B}" destId="{ADDA9AFC-C6E1-4A13-8276-C93FC9154C6E}" srcOrd="0" destOrd="0" presId="urn:microsoft.com/office/officeart/2005/8/layout/process1"/>
    <dgm:cxn modelId="{D0D4C287-4637-45A6-93B0-1DBBD9383759}" srcId="{6526F34B-C338-478E-812B-6270328DD2B3}" destId="{8213DB39-B3DC-4F6B-B965-B65C0402ED7B}" srcOrd="0" destOrd="0" parTransId="{C5E8BD43-4652-41DD-B880-B10E5A60850D}" sibTransId="{4C7C2308-5FA9-4A30-BBFE-88009AF75E19}"/>
    <dgm:cxn modelId="{41F15F7F-C02F-4C74-B566-3983B03EB60E}" type="presOf" srcId="{1DE290B8-B2C1-4792-BC5F-65ACB6B41CFA}" destId="{E3CD0550-A989-4115-860D-A6626D20E049}" srcOrd="0" destOrd="0" presId="urn:microsoft.com/office/officeart/2005/8/layout/process1"/>
    <dgm:cxn modelId="{01438EEA-C83B-4922-ADCE-867BE8F47689}" type="presOf" srcId="{4C7C2308-5FA9-4A30-BBFE-88009AF75E19}" destId="{3E13602C-5743-42EB-8B33-90AC069861B9}" srcOrd="1" destOrd="0" presId="urn:microsoft.com/office/officeart/2005/8/layout/process1"/>
    <dgm:cxn modelId="{20B13D22-AFEE-46D0-81A3-2310F54BFA4D}" type="presOf" srcId="{4C7C2308-5FA9-4A30-BBFE-88009AF75E19}" destId="{F30F4940-0D99-4B95-AD6F-8110503F401B}" srcOrd="0" destOrd="0" presId="urn:microsoft.com/office/officeart/2005/8/layout/process1"/>
    <dgm:cxn modelId="{4CAE0C9D-FBF0-4480-88E6-2F4B1DAC91D2}" type="presParOf" srcId="{E050213A-2467-4202-90BC-EA17F318A1D2}" destId="{ADDA9AFC-C6E1-4A13-8276-C93FC9154C6E}" srcOrd="0" destOrd="0" presId="urn:microsoft.com/office/officeart/2005/8/layout/process1"/>
    <dgm:cxn modelId="{E5D6F542-C09E-4FB8-8F8E-FBC52ACD6548}" type="presParOf" srcId="{E050213A-2467-4202-90BC-EA17F318A1D2}" destId="{F30F4940-0D99-4B95-AD6F-8110503F401B}" srcOrd="1" destOrd="0" presId="urn:microsoft.com/office/officeart/2005/8/layout/process1"/>
    <dgm:cxn modelId="{A8A19825-BADA-4FDC-8C35-532D82D958A0}" type="presParOf" srcId="{F30F4940-0D99-4B95-AD6F-8110503F401B}" destId="{3E13602C-5743-42EB-8B33-90AC069861B9}" srcOrd="0" destOrd="0" presId="urn:microsoft.com/office/officeart/2005/8/layout/process1"/>
    <dgm:cxn modelId="{CEDC0500-A780-4729-A090-A9953A42245E}" type="presParOf" srcId="{E050213A-2467-4202-90BC-EA17F318A1D2}" destId="{E3CD0550-A989-4115-860D-A6626D20E049}" srcOrd="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210A9E-D7D4-4246-A5CD-BA276890215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VE"/>
        </a:p>
      </dgm:t>
    </dgm:pt>
    <dgm:pt modelId="{3AC50E41-AD2A-4F77-8B44-D46B7520644A}">
      <dgm:prSet custT="1"/>
      <dgm:spPr/>
      <dgm:t>
        <a:bodyPr/>
        <a:lstStyle/>
        <a:p>
          <a:pPr algn="l" rtl="0"/>
          <a:r>
            <a:rPr lang="es-ES" sz="2400" dirty="0" smtClean="0"/>
            <a:t>El Núcleo de Vicerrectores Académicos de Venezuela, en el marco de la IX Reunión Nacional de Currículo (2013),  declaró lo siguiente:</a:t>
          </a:r>
          <a:endParaRPr lang="es-VE" sz="2400" dirty="0"/>
        </a:p>
      </dgm:t>
    </dgm:pt>
    <dgm:pt modelId="{370B07EC-0102-4802-BC65-8B6BC4E577B0}" type="parTrans" cxnId="{79290512-860F-4DC6-86BB-E988B91EE05C}">
      <dgm:prSet/>
      <dgm:spPr/>
      <dgm:t>
        <a:bodyPr/>
        <a:lstStyle/>
        <a:p>
          <a:endParaRPr lang="es-VE"/>
        </a:p>
      </dgm:t>
    </dgm:pt>
    <dgm:pt modelId="{E2341B40-71BF-491D-BA12-2A296648D9F0}" type="sibTrans" cxnId="{79290512-860F-4DC6-86BB-E988B91EE05C}">
      <dgm:prSet/>
      <dgm:spPr/>
      <dgm:t>
        <a:bodyPr/>
        <a:lstStyle/>
        <a:p>
          <a:endParaRPr lang="es-VE"/>
        </a:p>
      </dgm:t>
    </dgm:pt>
    <dgm:pt modelId="{D7080D92-0592-4CF3-AC72-AF59D2EAAB24}">
      <dgm:prSet custT="1"/>
      <dgm:spPr>
        <a:solidFill>
          <a:schemeClr val="bg1">
            <a:lumMod val="95000"/>
            <a:alpha val="90000"/>
          </a:schemeClr>
        </a:solidFill>
        <a:ln w="28575">
          <a:solidFill>
            <a:schemeClr val="accent1">
              <a:lumMod val="75000"/>
              <a:alpha val="90000"/>
            </a:schemeClr>
          </a:solidFill>
        </a:ln>
      </dgm:spPr>
      <dgm:t>
        <a:bodyPr/>
        <a:lstStyle/>
        <a:p>
          <a:pPr rtl="0">
            <a:lnSpc>
              <a:spcPct val="100000"/>
            </a:lnSpc>
          </a:pPr>
          <a:r>
            <a:rPr lang="es-ES" sz="1800" b="1" dirty="0" smtClean="0"/>
            <a:t>El compromiso es desarrollar valores en todos los integrantes de la comunidad universitaria y promover la transformación del estudiante, no sólo en lo intelectual, sino en lo humano, para lograr la formación de profesionales competentes, creativos, proactivos, solidarios, desarrollando en ellos lo afectivo, social, estético y colaborativo; para atender los desafíos que se plantean en el país y los que plantea </a:t>
          </a:r>
          <a:r>
            <a:rPr lang="es-ES" sz="2000" b="1" dirty="0" smtClean="0">
              <a:solidFill>
                <a:srgbClr val="6600CC"/>
              </a:solidFill>
            </a:rPr>
            <a:t>el desarrollo sustentable </a:t>
          </a:r>
          <a:r>
            <a:rPr lang="es-ES" sz="1800" b="1" dirty="0" smtClean="0"/>
            <a:t>de la humanidad. </a:t>
          </a:r>
          <a:endParaRPr lang="es-VE" sz="1800" b="1" dirty="0"/>
        </a:p>
      </dgm:t>
    </dgm:pt>
    <dgm:pt modelId="{3D856889-CB83-4E54-8C6C-79746A5F3D9D}" type="parTrans" cxnId="{55CA6127-666F-497C-90B6-EB274994E76D}">
      <dgm:prSet/>
      <dgm:spPr/>
      <dgm:t>
        <a:bodyPr/>
        <a:lstStyle/>
        <a:p>
          <a:endParaRPr lang="es-VE"/>
        </a:p>
      </dgm:t>
    </dgm:pt>
    <dgm:pt modelId="{CB394ACD-EF9B-4802-A69E-241BD51B823E}" type="sibTrans" cxnId="{55CA6127-666F-497C-90B6-EB274994E76D}">
      <dgm:prSet/>
      <dgm:spPr/>
      <dgm:t>
        <a:bodyPr/>
        <a:lstStyle/>
        <a:p>
          <a:endParaRPr lang="es-VE"/>
        </a:p>
      </dgm:t>
    </dgm:pt>
    <dgm:pt modelId="{DAB8DC5C-393D-47F5-989D-D2CE0FD4B5A9}" type="pres">
      <dgm:prSet presAssocID="{2E210A9E-D7D4-4246-A5CD-BA2768902157}" presName="Name0" presStyleCnt="0">
        <dgm:presLayoutVars>
          <dgm:dir/>
          <dgm:animLvl val="lvl"/>
          <dgm:resizeHandles val="exact"/>
        </dgm:presLayoutVars>
      </dgm:prSet>
      <dgm:spPr/>
      <dgm:t>
        <a:bodyPr/>
        <a:lstStyle/>
        <a:p>
          <a:endParaRPr lang="es-VE"/>
        </a:p>
      </dgm:t>
    </dgm:pt>
    <dgm:pt modelId="{D02FC029-F6D6-4E34-86B7-63D943DFCB07}" type="pres">
      <dgm:prSet presAssocID="{3AC50E41-AD2A-4F77-8B44-D46B7520644A}" presName="linNode" presStyleCnt="0"/>
      <dgm:spPr/>
    </dgm:pt>
    <dgm:pt modelId="{1AD2F4AA-52E3-4E25-9EFC-98F4861C2A83}" type="pres">
      <dgm:prSet presAssocID="{3AC50E41-AD2A-4F77-8B44-D46B7520644A}" presName="parentText" presStyleLbl="node1" presStyleIdx="0" presStyleCnt="1" custScaleX="90279" custScaleY="85820">
        <dgm:presLayoutVars>
          <dgm:chMax val="1"/>
          <dgm:bulletEnabled val="1"/>
        </dgm:presLayoutVars>
      </dgm:prSet>
      <dgm:spPr/>
      <dgm:t>
        <a:bodyPr/>
        <a:lstStyle/>
        <a:p>
          <a:endParaRPr lang="es-VE"/>
        </a:p>
      </dgm:t>
    </dgm:pt>
    <dgm:pt modelId="{5CA3182A-CE5E-411D-A4F7-C31FA7A11B4C}" type="pres">
      <dgm:prSet presAssocID="{3AC50E41-AD2A-4F77-8B44-D46B7520644A}" presName="descendantText" presStyleLbl="alignAccFollowNode1" presStyleIdx="0" presStyleCnt="1" custScaleY="91690" custLinFactNeighborX="-4861">
        <dgm:presLayoutVars>
          <dgm:bulletEnabled val="1"/>
        </dgm:presLayoutVars>
      </dgm:prSet>
      <dgm:spPr/>
      <dgm:t>
        <a:bodyPr/>
        <a:lstStyle/>
        <a:p>
          <a:endParaRPr lang="es-VE"/>
        </a:p>
      </dgm:t>
    </dgm:pt>
  </dgm:ptLst>
  <dgm:cxnLst>
    <dgm:cxn modelId="{79290512-860F-4DC6-86BB-E988B91EE05C}" srcId="{2E210A9E-D7D4-4246-A5CD-BA2768902157}" destId="{3AC50E41-AD2A-4F77-8B44-D46B7520644A}" srcOrd="0" destOrd="0" parTransId="{370B07EC-0102-4802-BC65-8B6BC4E577B0}" sibTransId="{E2341B40-71BF-491D-BA12-2A296648D9F0}"/>
    <dgm:cxn modelId="{695AB4A9-59AE-468A-B108-A812C0F088A4}" type="presOf" srcId="{3AC50E41-AD2A-4F77-8B44-D46B7520644A}" destId="{1AD2F4AA-52E3-4E25-9EFC-98F4861C2A83}" srcOrd="0" destOrd="0" presId="urn:microsoft.com/office/officeart/2005/8/layout/vList5"/>
    <dgm:cxn modelId="{9797BC6D-CE45-43A0-9133-03D84C89A587}" type="presOf" srcId="{2E210A9E-D7D4-4246-A5CD-BA2768902157}" destId="{DAB8DC5C-393D-47F5-989D-D2CE0FD4B5A9}" srcOrd="0" destOrd="0" presId="urn:microsoft.com/office/officeart/2005/8/layout/vList5"/>
    <dgm:cxn modelId="{55CA6127-666F-497C-90B6-EB274994E76D}" srcId="{3AC50E41-AD2A-4F77-8B44-D46B7520644A}" destId="{D7080D92-0592-4CF3-AC72-AF59D2EAAB24}" srcOrd="0" destOrd="0" parTransId="{3D856889-CB83-4E54-8C6C-79746A5F3D9D}" sibTransId="{CB394ACD-EF9B-4802-A69E-241BD51B823E}"/>
    <dgm:cxn modelId="{2634E25E-8624-481F-B0EE-2934841D1771}" type="presOf" srcId="{D7080D92-0592-4CF3-AC72-AF59D2EAAB24}" destId="{5CA3182A-CE5E-411D-A4F7-C31FA7A11B4C}" srcOrd="0" destOrd="0" presId="urn:microsoft.com/office/officeart/2005/8/layout/vList5"/>
    <dgm:cxn modelId="{24440DE9-E9B4-4ABF-A747-703B673A7263}" type="presParOf" srcId="{DAB8DC5C-393D-47F5-989D-D2CE0FD4B5A9}" destId="{D02FC029-F6D6-4E34-86B7-63D943DFCB07}" srcOrd="0" destOrd="0" presId="urn:microsoft.com/office/officeart/2005/8/layout/vList5"/>
    <dgm:cxn modelId="{C55BF44C-F381-457F-8CEB-108B00F11D33}" type="presParOf" srcId="{D02FC029-F6D6-4E34-86B7-63D943DFCB07}" destId="{1AD2F4AA-52E3-4E25-9EFC-98F4861C2A83}" srcOrd="0" destOrd="0" presId="urn:microsoft.com/office/officeart/2005/8/layout/vList5"/>
    <dgm:cxn modelId="{BA1B71A3-98AB-46E6-97C1-C42D9F4DDB6D}" type="presParOf" srcId="{D02FC029-F6D6-4E34-86B7-63D943DFCB07}" destId="{5CA3182A-CE5E-411D-A4F7-C31FA7A11B4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C6D0378-FE75-43A9-B555-4D580FE4FAC0}"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endParaRPr lang="es-ES"/>
        </a:p>
      </dgm:t>
    </dgm:pt>
    <dgm:pt modelId="{C0FEA15C-96C5-45DA-9CA2-755682B74578}">
      <dgm:prSet phldrT="[Texto]" custT="1"/>
      <dgm:spPr>
        <a:solidFill>
          <a:schemeClr val="accent2">
            <a:lumMod val="75000"/>
          </a:schemeClr>
        </a:solidFill>
      </dgm:spPr>
      <dgm:t>
        <a:bodyPr/>
        <a:lstStyle/>
        <a:p>
          <a:r>
            <a:rPr lang="es-ES" sz="1800" b="1" dirty="0" smtClean="0"/>
            <a:t>Innovación</a:t>
          </a:r>
          <a:endParaRPr lang="es-ES" sz="1800" b="1" dirty="0"/>
        </a:p>
      </dgm:t>
    </dgm:pt>
    <dgm:pt modelId="{1E3173B8-E3F1-4DF2-A6E8-F940AE1CD4A7}" type="parTrans" cxnId="{5539BD4F-DB88-4E06-913C-6D0C04660A8A}">
      <dgm:prSet/>
      <dgm:spPr/>
      <dgm:t>
        <a:bodyPr/>
        <a:lstStyle/>
        <a:p>
          <a:endParaRPr lang="es-ES" sz="1800"/>
        </a:p>
      </dgm:t>
    </dgm:pt>
    <dgm:pt modelId="{2F9B7027-F0F1-42CE-922C-56AD67D4D4E4}" type="sibTrans" cxnId="{5539BD4F-DB88-4E06-913C-6D0C04660A8A}">
      <dgm:prSet/>
      <dgm:spPr/>
      <dgm:t>
        <a:bodyPr/>
        <a:lstStyle/>
        <a:p>
          <a:endParaRPr lang="es-ES" sz="1800"/>
        </a:p>
      </dgm:t>
    </dgm:pt>
    <dgm:pt modelId="{CFD94420-76CA-4537-8816-9F671FBCDA9D}">
      <dgm:prSet phldrT="[Texto]" custT="1"/>
      <dgm:spPr>
        <a:solidFill>
          <a:schemeClr val="accent1">
            <a:lumMod val="75000"/>
          </a:schemeClr>
        </a:solidFill>
      </dgm:spPr>
      <dgm:t>
        <a:bodyPr/>
        <a:lstStyle/>
        <a:p>
          <a:r>
            <a:rPr lang="es-ES" sz="1800" b="1" dirty="0" smtClean="0"/>
            <a:t>Estructuras Organizativas</a:t>
          </a:r>
          <a:endParaRPr lang="es-ES" sz="1800" b="1" dirty="0"/>
        </a:p>
      </dgm:t>
    </dgm:pt>
    <dgm:pt modelId="{5F401DB3-B8B3-41CC-8B3A-47EB259DDE82}" type="parTrans" cxnId="{85D156F3-D417-49B5-AA31-FD58E9205C60}">
      <dgm:prSet/>
      <dgm:spPr>
        <a:solidFill>
          <a:schemeClr val="accent1">
            <a:lumMod val="75000"/>
          </a:schemeClr>
        </a:solidFill>
      </dgm:spPr>
      <dgm:t>
        <a:bodyPr/>
        <a:lstStyle/>
        <a:p>
          <a:endParaRPr lang="es-ES" sz="1800"/>
        </a:p>
      </dgm:t>
    </dgm:pt>
    <dgm:pt modelId="{17C341F1-6EA9-4878-B52C-D4AA3AB9E481}" type="sibTrans" cxnId="{85D156F3-D417-49B5-AA31-FD58E9205C60}">
      <dgm:prSet/>
      <dgm:spPr/>
      <dgm:t>
        <a:bodyPr/>
        <a:lstStyle/>
        <a:p>
          <a:endParaRPr lang="es-ES" sz="1800"/>
        </a:p>
      </dgm:t>
    </dgm:pt>
    <dgm:pt modelId="{11CC97B2-F26F-468A-8E84-EFAC1532CC06}">
      <dgm:prSet phldrT="[Texto]" custT="1"/>
      <dgm:spPr>
        <a:solidFill>
          <a:srgbClr val="006600"/>
        </a:solidFill>
      </dgm:spPr>
      <dgm:t>
        <a:bodyPr/>
        <a:lstStyle/>
        <a:p>
          <a:r>
            <a:rPr lang="es-ES" sz="1800" b="1" dirty="0" smtClean="0"/>
            <a:t>Personas </a:t>
          </a:r>
        </a:p>
        <a:p>
          <a:r>
            <a:rPr lang="es-ES" sz="1800" b="1" dirty="0" smtClean="0"/>
            <a:t>(Competencias)</a:t>
          </a:r>
          <a:endParaRPr lang="es-ES" sz="1800" b="1" dirty="0"/>
        </a:p>
      </dgm:t>
    </dgm:pt>
    <dgm:pt modelId="{7223C245-06B2-4463-B9A9-19A1F2374736}" type="parTrans" cxnId="{83D33981-F9DB-4077-832F-D761479390D2}">
      <dgm:prSet/>
      <dgm:spPr>
        <a:solidFill>
          <a:srgbClr val="006600"/>
        </a:solidFill>
      </dgm:spPr>
      <dgm:t>
        <a:bodyPr/>
        <a:lstStyle/>
        <a:p>
          <a:endParaRPr lang="es-ES" sz="1800"/>
        </a:p>
      </dgm:t>
    </dgm:pt>
    <dgm:pt modelId="{D3F10464-3151-42AC-83B9-A9A7DDDC3D2D}" type="sibTrans" cxnId="{83D33981-F9DB-4077-832F-D761479390D2}">
      <dgm:prSet/>
      <dgm:spPr/>
      <dgm:t>
        <a:bodyPr/>
        <a:lstStyle/>
        <a:p>
          <a:endParaRPr lang="es-ES" sz="1800"/>
        </a:p>
      </dgm:t>
    </dgm:pt>
    <dgm:pt modelId="{44207956-350F-4FA8-8DBC-B25C264B6090}">
      <dgm:prSet phldrT="[Texto]" custT="1"/>
      <dgm:spPr>
        <a:solidFill>
          <a:schemeClr val="accent5">
            <a:lumMod val="50000"/>
          </a:schemeClr>
        </a:solidFill>
      </dgm:spPr>
      <dgm:t>
        <a:bodyPr/>
        <a:lstStyle/>
        <a:p>
          <a:r>
            <a:rPr lang="es-ES" sz="1800" b="1" dirty="0" smtClean="0"/>
            <a:t>Grupos de Interés</a:t>
          </a:r>
        </a:p>
        <a:p>
          <a:r>
            <a:rPr lang="es-ES" sz="1800" b="1" dirty="0" smtClean="0"/>
            <a:t>(Entorno Sociedad)</a:t>
          </a:r>
          <a:endParaRPr lang="es-ES" sz="1800" b="1" dirty="0"/>
        </a:p>
      </dgm:t>
    </dgm:pt>
    <dgm:pt modelId="{1E111C66-E5F4-430B-8F2B-BFCF3A4C3C08}" type="parTrans" cxnId="{FF1A7417-E935-4128-B0C2-509795F92679}">
      <dgm:prSet/>
      <dgm:spPr>
        <a:solidFill>
          <a:schemeClr val="accent5">
            <a:lumMod val="50000"/>
          </a:schemeClr>
        </a:solidFill>
      </dgm:spPr>
      <dgm:t>
        <a:bodyPr/>
        <a:lstStyle/>
        <a:p>
          <a:endParaRPr lang="es-ES" sz="1800"/>
        </a:p>
      </dgm:t>
    </dgm:pt>
    <dgm:pt modelId="{F5106BB2-B852-412E-AC13-330567E924BC}" type="sibTrans" cxnId="{FF1A7417-E935-4128-B0C2-509795F92679}">
      <dgm:prSet/>
      <dgm:spPr/>
      <dgm:t>
        <a:bodyPr/>
        <a:lstStyle/>
        <a:p>
          <a:endParaRPr lang="es-ES" sz="1800"/>
        </a:p>
      </dgm:t>
    </dgm:pt>
    <dgm:pt modelId="{28785EAC-4702-46FE-A802-98ACD0D30E96}">
      <dgm:prSet phldrT="[Texto]" custT="1"/>
      <dgm:spPr>
        <a:solidFill>
          <a:schemeClr val="accent4">
            <a:lumMod val="75000"/>
          </a:schemeClr>
        </a:solidFill>
      </dgm:spPr>
      <dgm:t>
        <a:bodyPr/>
        <a:lstStyle/>
        <a:p>
          <a:r>
            <a:rPr lang="es-ES" sz="1800" dirty="0" smtClean="0"/>
            <a:t>Gestión de los procesos</a:t>
          </a:r>
          <a:endParaRPr lang="es-ES" sz="1800" dirty="0"/>
        </a:p>
      </dgm:t>
    </dgm:pt>
    <dgm:pt modelId="{C5EB53B1-E87B-4386-9B6D-F4C17A6AD2FF}" type="parTrans" cxnId="{4CA29334-02AF-4D4F-8A11-AFB4461682E5}">
      <dgm:prSet/>
      <dgm:spPr>
        <a:solidFill>
          <a:schemeClr val="accent4">
            <a:lumMod val="75000"/>
          </a:schemeClr>
        </a:solidFill>
      </dgm:spPr>
      <dgm:t>
        <a:bodyPr/>
        <a:lstStyle/>
        <a:p>
          <a:endParaRPr lang="es-ES" sz="1800"/>
        </a:p>
      </dgm:t>
    </dgm:pt>
    <dgm:pt modelId="{C4ED737C-29AD-4E01-8C77-0F15E05E30C9}" type="sibTrans" cxnId="{4CA29334-02AF-4D4F-8A11-AFB4461682E5}">
      <dgm:prSet/>
      <dgm:spPr/>
      <dgm:t>
        <a:bodyPr/>
        <a:lstStyle/>
        <a:p>
          <a:endParaRPr lang="es-ES" sz="1800"/>
        </a:p>
      </dgm:t>
    </dgm:pt>
    <dgm:pt modelId="{354C9A9C-AF20-4F35-9F0F-A23E1F8F785C}" type="pres">
      <dgm:prSet presAssocID="{FC6D0378-FE75-43A9-B555-4D580FE4FAC0}" presName="cycle" presStyleCnt="0">
        <dgm:presLayoutVars>
          <dgm:chMax val="1"/>
          <dgm:dir/>
          <dgm:animLvl val="ctr"/>
          <dgm:resizeHandles val="exact"/>
        </dgm:presLayoutVars>
      </dgm:prSet>
      <dgm:spPr/>
      <dgm:t>
        <a:bodyPr/>
        <a:lstStyle/>
        <a:p>
          <a:endParaRPr lang="es-VE"/>
        </a:p>
      </dgm:t>
    </dgm:pt>
    <dgm:pt modelId="{6B307F52-13FC-4673-BB4D-F96EFCFFE089}" type="pres">
      <dgm:prSet presAssocID="{C0FEA15C-96C5-45DA-9CA2-755682B74578}" presName="centerShape" presStyleLbl="node0" presStyleIdx="0" presStyleCnt="1" custScaleY="71462"/>
      <dgm:spPr>
        <a:prstGeom prst="roundRect">
          <a:avLst/>
        </a:prstGeom>
      </dgm:spPr>
      <dgm:t>
        <a:bodyPr/>
        <a:lstStyle/>
        <a:p>
          <a:endParaRPr lang="es-VE"/>
        </a:p>
      </dgm:t>
    </dgm:pt>
    <dgm:pt modelId="{18EE1CEF-4415-485B-BE2A-594B8FF96050}" type="pres">
      <dgm:prSet presAssocID="{5F401DB3-B8B3-41CC-8B3A-47EB259DDE82}" presName="parTrans" presStyleLbl="bgSibTrans2D1" presStyleIdx="0" presStyleCnt="4" custScaleY="30125"/>
      <dgm:spPr>
        <a:prstGeom prst="flowChartTerminator">
          <a:avLst/>
        </a:prstGeom>
      </dgm:spPr>
      <dgm:t>
        <a:bodyPr/>
        <a:lstStyle/>
        <a:p>
          <a:endParaRPr lang="es-VE"/>
        </a:p>
      </dgm:t>
    </dgm:pt>
    <dgm:pt modelId="{D87FFA59-931E-49C4-84BE-22DA8D83458C}" type="pres">
      <dgm:prSet presAssocID="{CFD94420-76CA-4537-8816-9F671FBCDA9D}" presName="node" presStyleLbl="node1" presStyleIdx="0" presStyleCnt="4">
        <dgm:presLayoutVars>
          <dgm:bulletEnabled val="1"/>
        </dgm:presLayoutVars>
      </dgm:prSet>
      <dgm:spPr/>
      <dgm:t>
        <a:bodyPr/>
        <a:lstStyle/>
        <a:p>
          <a:endParaRPr lang="es-VE"/>
        </a:p>
      </dgm:t>
    </dgm:pt>
    <dgm:pt modelId="{286C5D41-BA21-45E7-9F24-C8E85B321B1B}" type="pres">
      <dgm:prSet presAssocID="{7223C245-06B2-4463-B9A9-19A1F2374736}" presName="parTrans" presStyleLbl="bgSibTrans2D1" presStyleIdx="1" presStyleCnt="4" custScaleY="30125"/>
      <dgm:spPr>
        <a:prstGeom prst="flowChartTerminator">
          <a:avLst/>
        </a:prstGeom>
      </dgm:spPr>
      <dgm:t>
        <a:bodyPr/>
        <a:lstStyle/>
        <a:p>
          <a:endParaRPr lang="es-VE"/>
        </a:p>
      </dgm:t>
    </dgm:pt>
    <dgm:pt modelId="{37353AC6-6D1C-42BE-892A-328E8C11B72D}" type="pres">
      <dgm:prSet presAssocID="{11CC97B2-F26F-468A-8E84-EFAC1532CC06}" presName="node" presStyleLbl="node1" presStyleIdx="1" presStyleCnt="4" custScaleX="112705">
        <dgm:presLayoutVars>
          <dgm:bulletEnabled val="1"/>
        </dgm:presLayoutVars>
      </dgm:prSet>
      <dgm:spPr/>
      <dgm:t>
        <a:bodyPr/>
        <a:lstStyle/>
        <a:p>
          <a:endParaRPr lang="es-VE"/>
        </a:p>
      </dgm:t>
    </dgm:pt>
    <dgm:pt modelId="{D3A9F2CF-0B66-471E-95C9-DF4DD140ACB6}" type="pres">
      <dgm:prSet presAssocID="{1E111C66-E5F4-430B-8F2B-BFCF3A4C3C08}" presName="parTrans" presStyleLbl="bgSibTrans2D1" presStyleIdx="2" presStyleCnt="4" custScaleY="30125"/>
      <dgm:spPr>
        <a:prstGeom prst="flowChartTerminator">
          <a:avLst/>
        </a:prstGeom>
      </dgm:spPr>
      <dgm:t>
        <a:bodyPr/>
        <a:lstStyle/>
        <a:p>
          <a:endParaRPr lang="es-VE"/>
        </a:p>
      </dgm:t>
    </dgm:pt>
    <dgm:pt modelId="{AB358521-3B4C-437E-95B1-66252FFBBDF6}" type="pres">
      <dgm:prSet presAssocID="{44207956-350F-4FA8-8DBC-B25C264B6090}" presName="node" presStyleLbl="node1" presStyleIdx="2" presStyleCnt="4" custScaleX="121915">
        <dgm:presLayoutVars>
          <dgm:bulletEnabled val="1"/>
        </dgm:presLayoutVars>
      </dgm:prSet>
      <dgm:spPr/>
      <dgm:t>
        <a:bodyPr/>
        <a:lstStyle/>
        <a:p>
          <a:endParaRPr lang="es-VE"/>
        </a:p>
      </dgm:t>
    </dgm:pt>
    <dgm:pt modelId="{92AA206A-C34A-49E0-BE43-2B30E7FE4D17}" type="pres">
      <dgm:prSet presAssocID="{C5EB53B1-E87B-4386-9B6D-F4C17A6AD2FF}" presName="parTrans" presStyleLbl="bgSibTrans2D1" presStyleIdx="3" presStyleCnt="4" custScaleY="30125"/>
      <dgm:spPr>
        <a:prstGeom prst="flowChartTerminator">
          <a:avLst/>
        </a:prstGeom>
      </dgm:spPr>
      <dgm:t>
        <a:bodyPr/>
        <a:lstStyle/>
        <a:p>
          <a:endParaRPr lang="es-VE"/>
        </a:p>
      </dgm:t>
    </dgm:pt>
    <dgm:pt modelId="{19263EB4-2565-4070-888F-ABEAF2767C0F}" type="pres">
      <dgm:prSet presAssocID="{28785EAC-4702-46FE-A802-98ACD0D30E96}" presName="node" presStyleLbl="node1" presStyleIdx="3" presStyleCnt="4">
        <dgm:presLayoutVars>
          <dgm:bulletEnabled val="1"/>
        </dgm:presLayoutVars>
      </dgm:prSet>
      <dgm:spPr/>
      <dgm:t>
        <a:bodyPr/>
        <a:lstStyle/>
        <a:p>
          <a:endParaRPr lang="es-VE"/>
        </a:p>
      </dgm:t>
    </dgm:pt>
  </dgm:ptLst>
  <dgm:cxnLst>
    <dgm:cxn modelId="{FF1A7417-E935-4128-B0C2-509795F92679}" srcId="{C0FEA15C-96C5-45DA-9CA2-755682B74578}" destId="{44207956-350F-4FA8-8DBC-B25C264B6090}" srcOrd="2" destOrd="0" parTransId="{1E111C66-E5F4-430B-8F2B-BFCF3A4C3C08}" sibTransId="{F5106BB2-B852-412E-AC13-330567E924BC}"/>
    <dgm:cxn modelId="{4CA8C551-C9B4-44C2-9475-2C92081404C7}" type="presOf" srcId="{28785EAC-4702-46FE-A802-98ACD0D30E96}" destId="{19263EB4-2565-4070-888F-ABEAF2767C0F}" srcOrd="0" destOrd="0" presId="urn:microsoft.com/office/officeart/2005/8/layout/radial4"/>
    <dgm:cxn modelId="{4CA29334-02AF-4D4F-8A11-AFB4461682E5}" srcId="{C0FEA15C-96C5-45DA-9CA2-755682B74578}" destId="{28785EAC-4702-46FE-A802-98ACD0D30E96}" srcOrd="3" destOrd="0" parTransId="{C5EB53B1-E87B-4386-9B6D-F4C17A6AD2FF}" sibTransId="{C4ED737C-29AD-4E01-8C77-0F15E05E30C9}"/>
    <dgm:cxn modelId="{85D156F3-D417-49B5-AA31-FD58E9205C60}" srcId="{C0FEA15C-96C5-45DA-9CA2-755682B74578}" destId="{CFD94420-76CA-4537-8816-9F671FBCDA9D}" srcOrd="0" destOrd="0" parTransId="{5F401DB3-B8B3-41CC-8B3A-47EB259DDE82}" sibTransId="{17C341F1-6EA9-4878-B52C-D4AA3AB9E481}"/>
    <dgm:cxn modelId="{CC55EC43-D456-44EF-83E5-900865B1DBE8}" type="presOf" srcId="{CFD94420-76CA-4537-8816-9F671FBCDA9D}" destId="{D87FFA59-931E-49C4-84BE-22DA8D83458C}" srcOrd="0" destOrd="0" presId="urn:microsoft.com/office/officeart/2005/8/layout/radial4"/>
    <dgm:cxn modelId="{5539BD4F-DB88-4E06-913C-6D0C04660A8A}" srcId="{FC6D0378-FE75-43A9-B555-4D580FE4FAC0}" destId="{C0FEA15C-96C5-45DA-9CA2-755682B74578}" srcOrd="0" destOrd="0" parTransId="{1E3173B8-E3F1-4DF2-A6E8-F940AE1CD4A7}" sibTransId="{2F9B7027-F0F1-42CE-922C-56AD67D4D4E4}"/>
    <dgm:cxn modelId="{3DB4B0E5-0C33-4D8F-AFB3-DB3F7F34AB45}" type="presOf" srcId="{11CC97B2-F26F-468A-8E84-EFAC1532CC06}" destId="{37353AC6-6D1C-42BE-892A-328E8C11B72D}" srcOrd="0" destOrd="0" presId="urn:microsoft.com/office/officeart/2005/8/layout/radial4"/>
    <dgm:cxn modelId="{43A22371-52F2-4DC6-9B98-39E72F25F757}" type="presOf" srcId="{C0FEA15C-96C5-45DA-9CA2-755682B74578}" destId="{6B307F52-13FC-4673-BB4D-F96EFCFFE089}" srcOrd="0" destOrd="0" presId="urn:microsoft.com/office/officeart/2005/8/layout/radial4"/>
    <dgm:cxn modelId="{83D33981-F9DB-4077-832F-D761479390D2}" srcId="{C0FEA15C-96C5-45DA-9CA2-755682B74578}" destId="{11CC97B2-F26F-468A-8E84-EFAC1532CC06}" srcOrd="1" destOrd="0" parTransId="{7223C245-06B2-4463-B9A9-19A1F2374736}" sibTransId="{D3F10464-3151-42AC-83B9-A9A7DDDC3D2D}"/>
    <dgm:cxn modelId="{3F0FE317-7BA9-4909-B97A-33034E6C2810}" type="presOf" srcId="{5F401DB3-B8B3-41CC-8B3A-47EB259DDE82}" destId="{18EE1CEF-4415-485B-BE2A-594B8FF96050}" srcOrd="0" destOrd="0" presId="urn:microsoft.com/office/officeart/2005/8/layout/radial4"/>
    <dgm:cxn modelId="{AB49CEE7-C357-42C1-90B8-D6D8CCAE447C}" type="presOf" srcId="{1E111C66-E5F4-430B-8F2B-BFCF3A4C3C08}" destId="{D3A9F2CF-0B66-471E-95C9-DF4DD140ACB6}" srcOrd="0" destOrd="0" presId="urn:microsoft.com/office/officeart/2005/8/layout/radial4"/>
    <dgm:cxn modelId="{EA418313-FA0A-4FEA-98CB-2AA8034121DE}" type="presOf" srcId="{C5EB53B1-E87B-4386-9B6D-F4C17A6AD2FF}" destId="{92AA206A-C34A-49E0-BE43-2B30E7FE4D17}" srcOrd="0" destOrd="0" presId="urn:microsoft.com/office/officeart/2005/8/layout/radial4"/>
    <dgm:cxn modelId="{A658FD65-2A37-47FC-A1CB-03D36778537E}" type="presOf" srcId="{44207956-350F-4FA8-8DBC-B25C264B6090}" destId="{AB358521-3B4C-437E-95B1-66252FFBBDF6}" srcOrd="0" destOrd="0" presId="urn:microsoft.com/office/officeart/2005/8/layout/radial4"/>
    <dgm:cxn modelId="{493F9ED5-DD9A-4734-BA4D-CDA99260E005}" type="presOf" srcId="{7223C245-06B2-4463-B9A9-19A1F2374736}" destId="{286C5D41-BA21-45E7-9F24-C8E85B321B1B}" srcOrd="0" destOrd="0" presId="urn:microsoft.com/office/officeart/2005/8/layout/radial4"/>
    <dgm:cxn modelId="{7E2AF654-0EB0-4EF6-BC40-BC58390B13EA}" type="presOf" srcId="{FC6D0378-FE75-43A9-B555-4D580FE4FAC0}" destId="{354C9A9C-AF20-4F35-9F0F-A23E1F8F785C}" srcOrd="0" destOrd="0" presId="urn:microsoft.com/office/officeart/2005/8/layout/radial4"/>
    <dgm:cxn modelId="{2D483123-0FDD-4FB3-8167-2FDE18E7428F}" type="presParOf" srcId="{354C9A9C-AF20-4F35-9F0F-A23E1F8F785C}" destId="{6B307F52-13FC-4673-BB4D-F96EFCFFE089}" srcOrd="0" destOrd="0" presId="urn:microsoft.com/office/officeart/2005/8/layout/radial4"/>
    <dgm:cxn modelId="{B8775EBE-7A7C-423B-B53F-28239E264911}" type="presParOf" srcId="{354C9A9C-AF20-4F35-9F0F-A23E1F8F785C}" destId="{18EE1CEF-4415-485B-BE2A-594B8FF96050}" srcOrd="1" destOrd="0" presId="urn:microsoft.com/office/officeart/2005/8/layout/radial4"/>
    <dgm:cxn modelId="{8FC84690-05D0-4355-946F-CB5D6C4BA56C}" type="presParOf" srcId="{354C9A9C-AF20-4F35-9F0F-A23E1F8F785C}" destId="{D87FFA59-931E-49C4-84BE-22DA8D83458C}" srcOrd="2" destOrd="0" presId="urn:microsoft.com/office/officeart/2005/8/layout/radial4"/>
    <dgm:cxn modelId="{8F4DD7E8-08E1-43A2-95DE-89532032204F}" type="presParOf" srcId="{354C9A9C-AF20-4F35-9F0F-A23E1F8F785C}" destId="{286C5D41-BA21-45E7-9F24-C8E85B321B1B}" srcOrd="3" destOrd="0" presId="urn:microsoft.com/office/officeart/2005/8/layout/radial4"/>
    <dgm:cxn modelId="{83264FA5-93B1-4FDB-9C2C-A762719F58F5}" type="presParOf" srcId="{354C9A9C-AF20-4F35-9F0F-A23E1F8F785C}" destId="{37353AC6-6D1C-42BE-892A-328E8C11B72D}" srcOrd="4" destOrd="0" presId="urn:microsoft.com/office/officeart/2005/8/layout/radial4"/>
    <dgm:cxn modelId="{FD4EC286-685F-40C1-B947-3A6C957D6720}" type="presParOf" srcId="{354C9A9C-AF20-4F35-9F0F-A23E1F8F785C}" destId="{D3A9F2CF-0B66-471E-95C9-DF4DD140ACB6}" srcOrd="5" destOrd="0" presId="urn:microsoft.com/office/officeart/2005/8/layout/radial4"/>
    <dgm:cxn modelId="{15550B39-CB21-48F0-B90F-861D407C33A8}" type="presParOf" srcId="{354C9A9C-AF20-4F35-9F0F-A23E1F8F785C}" destId="{AB358521-3B4C-437E-95B1-66252FFBBDF6}" srcOrd="6" destOrd="0" presId="urn:microsoft.com/office/officeart/2005/8/layout/radial4"/>
    <dgm:cxn modelId="{F7D4FCA6-62E8-4BE2-826C-877FB41044AA}" type="presParOf" srcId="{354C9A9C-AF20-4F35-9F0F-A23E1F8F785C}" destId="{92AA206A-C34A-49E0-BE43-2B30E7FE4D17}" srcOrd="7" destOrd="0" presId="urn:microsoft.com/office/officeart/2005/8/layout/radial4"/>
    <dgm:cxn modelId="{BF87930B-9F9D-424C-893E-86E27493F4B2}" type="presParOf" srcId="{354C9A9C-AF20-4F35-9F0F-A23E1F8F785C}" destId="{19263EB4-2565-4070-888F-ABEAF2767C0F}"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AE1BD1F-8A73-49F5-9BBE-4C7F5FD6FB68}"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s-VE"/>
        </a:p>
      </dgm:t>
    </dgm:pt>
    <dgm:pt modelId="{C35C9003-F23B-43CB-8905-A006B6FA3258}">
      <dgm:prSet custT="1"/>
      <dgm:spPr/>
      <dgm:t>
        <a:bodyPr anchor="t" anchorCtr="0"/>
        <a:lstStyle/>
        <a:p>
          <a:pPr rtl="0"/>
          <a:r>
            <a:rPr lang="es-ES" sz="2000" b="1" dirty="0" smtClean="0"/>
            <a:t>La docencia</a:t>
          </a:r>
          <a:endParaRPr lang="es-VE" sz="2000" dirty="0"/>
        </a:p>
      </dgm:t>
    </dgm:pt>
    <dgm:pt modelId="{E35955FD-47E4-44E2-B58A-34542986E579}" type="parTrans" cxnId="{21B2BCD5-FFDF-4CE8-B55F-CDB2660A716B}">
      <dgm:prSet/>
      <dgm:spPr/>
      <dgm:t>
        <a:bodyPr/>
        <a:lstStyle/>
        <a:p>
          <a:endParaRPr lang="es-VE"/>
        </a:p>
      </dgm:t>
    </dgm:pt>
    <dgm:pt modelId="{DC992D5C-FB31-4E27-A594-803F663E7780}" type="sibTrans" cxnId="{21B2BCD5-FFDF-4CE8-B55F-CDB2660A716B}">
      <dgm:prSet/>
      <dgm:spPr/>
      <dgm:t>
        <a:bodyPr/>
        <a:lstStyle/>
        <a:p>
          <a:endParaRPr lang="es-VE"/>
        </a:p>
      </dgm:t>
    </dgm:pt>
    <dgm:pt modelId="{127D8F29-C3CF-4D15-B060-043F966DEC26}">
      <dgm:prSet custT="1"/>
      <dgm:spPr/>
      <dgm:t>
        <a:bodyPr anchor="t" anchorCtr="0"/>
        <a:lstStyle/>
        <a:p>
          <a:pPr rtl="0"/>
          <a:r>
            <a:rPr lang="es-ES" sz="2000" b="1" dirty="0" smtClean="0"/>
            <a:t>La investigación </a:t>
          </a:r>
          <a:endParaRPr lang="es-VE" sz="2000" dirty="0"/>
        </a:p>
      </dgm:t>
    </dgm:pt>
    <dgm:pt modelId="{02416759-39C1-4F88-B25D-277009ABC737}" type="parTrans" cxnId="{588DFF25-EAA1-45B3-A8F3-68BBC4F58D72}">
      <dgm:prSet/>
      <dgm:spPr/>
      <dgm:t>
        <a:bodyPr/>
        <a:lstStyle/>
        <a:p>
          <a:endParaRPr lang="es-VE"/>
        </a:p>
      </dgm:t>
    </dgm:pt>
    <dgm:pt modelId="{40C598B7-4075-4A53-9E41-235433BFD736}" type="sibTrans" cxnId="{588DFF25-EAA1-45B3-A8F3-68BBC4F58D72}">
      <dgm:prSet/>
      <dgm:spPr/>
      <dgm:t>
        <a:bodyPr/>
        <a:lstStyle/>
        <a:p>
          <a:endParaRPr lang="es-VE"/>
        </a:p>
      </dgm:t>
    </dgm:pt>
    <dgm:pt modelId="{C63D91BA-FF3F-4E67-BDD2-A6D22ADC561D}">
      <dgm:prSet custT="1"/>
      <dgm:spPr>
        <a:solidFill>
          <a:schemeClr val="accent3">
            <a:lumMod val="75000"/>
          </a:schemeClr>
        </a:solidFill>
      </dgm:spPr>
      <dgm:t>
        <a:bodyPr anchor="t" anchorCtr="0"/>
        <a:lstStyle/>
        <a:p>
          <a:pPr rtl="0"/>
          <a:r>
            <a:rPr lang="es-ES" sz="2000" b="1" dirty="0" smtClean="0"/>
            <a:t>La extensión</a:t>
          </a:r>
          <a:endParaRPr lang="es-VE" sz="2000" dirty="0"/>
        </a:p>
      </dgm:t>
    </dgm:pt>
    <dgm:pt modelId="{978DF7A2-5A35-4CDB-B1BC-88D12F87EDB9}" type="parTrans" cxnId="{24C8F63A-BF97-4B31-B0DD-E7C451524468}">
      <dgm:prSet/>
      <dgm:spPr/>
      <dgm:t>
        <a:bodyPr/>
        <a:lstStyle/>
        <a:p>
          <a:endParaRPr lang="es-VE"/>
        </a:p>
      </dgm:t>
    </dgm:pt>
    <dgm:pt modelId="{29945977-20BB-4C60-9254-AFD138E650FA}" type="sibTrans" cxnId="{24C8F63A-BF97-4B31-B0DD-E7C451524468}">
      <dgm:prSet/>
      <dgm:spPr/>
      <dgm:t>
        <a:bodyPr/>
        <a:lstStyle/>
        <a:p>
          <a:endParaRPr lang="es-VE"/>
        </a:p>
      </dgm:t>
    </dgm:pt>
    <dgm:pt modelId="{661E2884-9E08-4100-834A-30A3F5266412}">
      <dgm:prSet custT="1"/>
      <dgm:spPr/>
      <dgm:t>
        <a:bodyPr/>
        <a:lstStyle/>
        <a:p>
          <a:r>
            <a:rPr lang="es-ES" sz="1800" b="1" dirty="0" smtClean="0"/>
            <a:t>Reconoce al estudiante como protagonista de su  formación  para que desarrolle competencias que favorezcan el dominio del área de estudio, la autonomía como aprendiz  y el sentido ético.</a:t>
          </a:r>
          <a:endParaRPr lang="es-VE" sz="1800" dirty="0"/>
        </a:p>
      </dgm:t>
    </dgm:pt>
    <dgm:pt modelId="{ACE40FA3-32FF-4374-AA75-B322C7A3C741}" type="parTrans" cxnId="{D1BD1F70-3F68-49F0-A66B-978E990D5225}">
      <dgm:prSet/>
      <dgm:spPr/>
      <dgm:t>
        <a:bodyPr/>
        <a:lstStyle/>
        <a:p>
          <a:endParaRPr lang="es-VE"/>
        </a:p>
      </dgm:t>
    </dgm:pt>
    <dgm:pt modelId="{A2C38AC6-ABAB-490F-9015-22FA7BAE857D}" type="sibTrans" cxnId="{D1BD1F70-3F68-49F0-A66B-978E990D5225}">
      <dgm:prSet/>
      <dgm:spPr/>
      <dgm:t>
        <a:bodyPr/>
        <a:lstStyle/>
        <a:p>
          <a:endParaRPr lang="es-VE"/>
        </a:p>
      </dgm:t>
    </dgm:pt>
    <dgm:pt modelId="{E37CBA82-8322-4EE8-841E-80A04A9559EC}">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s-ES" sz="1800" b="1" dirty="0" smtClean="0"/>
            <a:t>Es un medio y una parte sustantiva del currículo como medio de generación de conocimiento.</a:t>
          </a:r>
          <a:endParaRPr lang="es-VE" sz="1800" dirty="0"/>
        </a:p>
      </dgm:t>
    </dgm:pt>
    <dgm:pt modelId="{544302EC-2FDE-46A9-8D30-A610BAA93824}" type="parTrans" cxnId="{D8C6D94D-4753-4334-8C8D-EEE73C8C1B30}">
      <dgm:prSet/>
      <dgm:spPr/>
      <dgm:t>
        <a:bodyPr/>
        <a:lstStyle/>
        <a:p>
          <a:endParaRPr lang="es-VE"/>
        </a:p>
      </dgm:t>
    </dgm:pt>
    <dgm:pt modelId="{645C892A-A6E7-47C1-9181-A9D591784394}" type="sibTrans" cxnId="{D8C6D94D-4753-4334-8C8D-EEE73C8C1B30}">
      <dgm:prSet/>
      <dgm:spPr/>
      <dgm:t>
        <a:bodyPr/>
        <a:lstStyle/>
        <a:p>
          <a:endParaRPr lang="es-VE"/>
        </a:p>
      </dgm:t>
    </dgm:pt>
    <dgm:pt modelId="{096D9ACC-4ECC-442A-BB90-8F16087EFBE5}">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s-ES" sz="1600" b="1" dirty="0" smtClean="0"/>
            <a:t>Permite abordar la realidad social, económica, cultural, educativa y política del entorno universitario,  mediante proyectos y programas sociales sustentables, en los que se integran talentos  y recursos de la universidad. </a:t>
          </a:r>
          <a:endParaRPr lang="es-VE" sz="1600" dirty="0"/>
        </a:p>
      </dgm:t>
    </dgm:pt>
    <dgm:pt modelId="{FD3439F5-C158-44E7-91C2-816BDE504BBE}" type="parTrans" cxnId="{3C2D5198-ECCC-4E68-9BE0-09C922239D3E}">
      <dgm:prSet/>
      <dgm:spPr/>
      <dgm:t>
        <a:bodyPr/>
        <a:lstStyle/>
        <a:p>
          <a:endParaRPr lang="es-VE"/>
        </a:p>
      </dgm:t>
    </dgm:pt>
    <dgm:pt modelId="{4A011A97-2D82-4DE2-8386-64C2921EBD43}" type="sibTrans" cxnId="{3C2D5198-ECCC-4E68-9BE0-09C922239D3E}">
      <dgm:prSet/>
      <dgm:spPr/>
      <dgm:t>
        <a:bodyPr/>
        <a:lstStyle/>
        <a:p>
          <a:endParaRPr lang="es-VE"/>
        </a:p>
      </dgm:t>
    </dgm:pt>
    <dgm:pt modelId="{96E0063A-2C99-4815-AA1B-782EEA47B1DE}">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s-ES" sz="1800" b="1" dirty="0" smtClean="0"/>
            <a:t>cobra especial importancia la divulgación de logros y su integración a los diversos procesos formativos  promovidos en la institución.</a:t>
          </a:r>
          <a:endParaRPr lang="es-VE" sz="1800" dirty="0" smtClean="0"/>
        </a:p>
        <a:p>
          <a:pPr marL="57150" indent="0" defTabSz="355600">
            <a:lnSpc>
              <a:spcPct val="90000"/>
            </a:lnSpc>
            <a:spcBef>
              <a:spcPct val="0"/>
            </a:spcBef>
            <a:spcAft>
              <a:spcPct val="15000"/>
            </a:spcAft>
            <a:buNone/>
          </a:pPr>
          <a:endParaRPr lang="es-VE" sz="1800" dirty="0"/>
        </a:p>
      </dgm:t>
    </dgm:pt>
    <dgm:pt modelId="{BDA46D5F-6755-45F6-95FF-CA7DA1D869D2}" type="parTrans" cxnId="{62FAFCF6-FED7-4AEC-96FD-14BC1A9375E8}">
      <dgm:prSet/>
      <dgm:spPr/>
      <dgm:t>
        <a:bodyPr/>
        <a:lstStyle/>
        <a:p>
          <a:endParaRPr lang="es-VE"/>
        </a:p>
      </dgm:t>
    </dgm:pt>
    <dgm:pt modelId="{9EEC5FDF-089B-4FE1-A257-88767CB47436}" type="sibTrans" cxnId="{62FAFCF6-FED7-4AEC-96FD-14BC1A9375E8}">
      <dgm:prSet/>
      <dgm:spPr/>
      <dgm:t>
        <a:bodyPr/>
        <a:lstStyle/>
        <a:p>
          <a:endParaRPr lang="es-VE"/>
        </a:p>
      </dgm:t>
    </dgm:pt>
    <dgm:pt modelId="{FE2E1DB1-0B9F-479F-B5D8-9CF674C8FC04}">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s-ES" sz="1600" b="1" dirty="0" smtClean="0"/>
            <a:t>Fortalece la formación integral de las personas al ofrecer soluciones éticas a organizaciones públicas y privadas</a:t>
          </a:r>
          <a:endParaRPr lang="es-VE" sz="1600" dirty="0" smtClean="0"/>
        </a:p>
        <a:p>
          <a:pPr marL="57150" indent="0" defTabSz="355600">
            <a:lnSpc>
              <a:spcPct val="90000"/>
            </a:lnSpc>
            <a:spcBef>
              <a:spcPct val="0"/>
            </a:spcBef>
            <a:spcAft>
              <a:spcPct val="15000"/>
            </a:spcAft>
            <a:buNone/>
          </a:pPr>
          <a:endParaRPr lang="es-VE" sz="1300" dirty="0"/>
        </a:p>
      </dgm:t>
    </dgm:pt>
    <dgm:pt modelId="{D5C600AE-77A5-44A2-B2EA-0B1DFDF5B066}" type="parTrans" cxnId="{37056B2D-FD4D-4A62-8B33-DA4A8066791B}">
      <dgm:prSet/>
      <dgm:spPr/>
      <dgm:t>
        <a:bodyPr/>
        <a:lstStyle/>
        <a:p>
          <a:endParaRPr lang="es-VE"/>
        </a:p>
      </dgm:t>
    </dgm:pt>
    <dgm:pt modelId="{9F3E5DA5-2E07-4F5C-A6E2-FC43B45E6F15}" type="sibTrans" cxnId="{37056B2D-FD4D-4A62-8B33-DA4A8066791B}">
      <dgm:prSet/>
      <dgm:spPr/>
      <dgm:t>
        <a:bodyPr/>
        <a:lstStyle/>
        <a:p>
          <a:endParaRPr lang="es-VE"/>
        </a:p>
      </dgm:t>
    </dgm:pt>
    <dgm:pt modelId="{A899FF91-5A3E-45BA-9480-B1B60EAFD815}" type="pres">
      <dgm:prSet presAssocID="{9AE1BD1F-8A73-49F5-9BBE-4C7F5FD6FB68}" presName="Name0" presStyleCnt="0">
        <dgm:presLayoutVars>
          <dgm:dir/>
          <dgm:animLvl val="lvl"/>
          <dgm:resizeHandles val="exact"/>
        </dgm:presLayoutVars>
      </dgm:prSet>
      <dgm:spPr/>
      <dgm:t>
        <a:bodyPr/>
        <a:lstStyle/>
        <a:p>
          <a:endParaRPr lang="es-VE"/>
        </a:p>
      </dgm:t>
    </dgm:pt>
    <dgm:pt modelId="{58104893-5518-4F27-940C-9C01C36F6C8F}" type="pres">
      <dgm:prSet presAssocID="{C35C9003-F23B-43CB-8905-A006B6FA3258}" presName="composite" presStyleCnt="0"/>
      <dgm:spPr/>
    </dgm:pt>
    <dgm:pt modelId="{F7ACF12A-68E2-4F64-A7C5-EE7260ABC440}" type="pres">
      <dgm:prSet presAssocID="{C35C9003-F23B-43CB-8905-A006B6FA3258}" presName="parTx" presStyleLbl="alignNode1" presStyleIdx="0" presStyleCnt="3" custScaleY="111099" custLinFactNeighborY="-37714">
        <dgm:presLayoutVars>
          <dgm:chMax val="0"/>
          <dgm:chPref val="0"/>
          <dgm:bulletEnabled val="1"/>
        </dgm:presLayoutVars>
      </dgm:prSet>
      <dgm:spPr/>
      <dgm:t>
        <a:bodyPr/>
        <a:lstStyle/>
        <a:p>
          <a:endParaRPr lang="es-VE"/>
        </a:p>
      </dgm:t>
    </dgm:pt>
    <dgm:pt modelId="{77043B62-4B74-4234-A698-BFE4CA1A08B0}" type="pres">
      <dgm:prSet presAssocID="{C35C9003-F23B-43CB-8905-A006B6FA3258}" presName="desTx" presStyleLbl="alignAccFollowNode1" presStyleIdx="0" presStyleCnt="3" custLinFactNeighborY="-13177">
        <dgm:presLayoutVars>
          <dgm:bulletEnabled val="1"/>
        </dgm:presLayoutVars>
      </dgm:prSet>
      <dgm:spPr/>
      <dgm:t>
        <a:bodyPr/>
        <a:lstStyle/>
        <a:p>
          <a:endParaRPr lang="es-VE"/>
        </a:p>
      </dgm:t>
    </dgm:pt>
    <dgm:pt modelId="{6BF8526B-BF10-4741-AD50-40FF0BC5BDC7}" type="pres">
      <dgm:prSet presAssocID="{DC992D5C-FB31-4E27-A594-803F663E7780}" presName="space" presStyleCnt="0"/>
      <dgm:spPr/>
    </dgm:pt>
    <dgm:pt modelId="{7E99C02B-5A45-4C66-A031-2070A333B040}" type="pres">
      <dgm:prSet presAssocID="{127D8F29-C3CF-4D15-B060-043F966DEC26}" presName="composite" presStyleCnt="0"/>
      <dgm:spPr/>
    </dgm:pt>
    <dgm:pt modelId="{555770B7-5F7B-4ABD-A410-40D7E854434C}" type="pres">
      <dgm:prSet presAssocID="{127D8F29-C3CF-4D15-B060-043F966DEC26}" presName="parTx" presStyleLbl="alignNode1" presStyleIdx="1" presStyleCnt="3" custScaleY="111099" custLinFactNeighborY="-37714">
        <dgm:presLayoutVars>
          <dgm:chMax val="0"/>
          <dgm:chPref val="0"/>
          <dgm:bulletEnabled val="1"/>
        </dgm:presLayoutVars>
      </dgm:prSet>
      <dgm:spPr/>
      <dgm:t>
        <a:bodyPr/>
        <a:lstStyle/>
        <a:p>
          <a:endParaRPr lang="es-VE"/>
        </a:p>
      </dgm:t>
    </dgm:pt>
    <dgm:pt modelId="{3FBD9FE0-24A2-42E2-8BED-85715453DE11}" type="pres">
      <dgm:prSet presAssocID="{127D8F29-C3CF-4D15-B060-043F966DEC26}" presName="desTx" presStyleLbl="alignAccFollowNode1" presStyleIdx="1" presStyleCnt="3" custLinFactNeighborY="-13177">
        <dgm:presLayoutVars>
          <dgm:bulletEnabled val="1"/>
        </dgm:presLayoutVars>
      </dgm:prSet>
      <dgm:spPr/>
      <dgm:t>
        <a:bodyPr/>
        <a:lstStyle/>
        <a:p>
          <a:endParaRPr lang="es-VE"/>
        </a:p>
      </dgm:t>
    </dgm:pt>
    <dgm:pt modelId="{755DE02D-1488-4076-B25E-3DB2E9E3176D}" type="pres">
      <dgm:prSet presAssocID="{40C598B7-4075-4A53-9E41-235433BFD736}" presName="space" presStyleCnt="0"/>
      <dgm:spPr/>
    </dgm:pt>
    <dgm:pt modelId="{C3818C53-49EA-4D00-92B6-DCBE0B57F92B}" type="pres">
      <dgm:prSet presAssocID="{C63D91BA-FF3F-4E67-BDD2-A6D22ADC561D}" presName="composite" presStyleCnt="0"/>
      <dgm:spPr/>
    </dgm:pt>
    <dgm:pt modelId="{CE392167-6CFB-4CF0-8629-4BB832DF1D2E}" type="pres">
      <dgm:prSet presAssocID="{C63D91BA-FF3F-4E67-BDD2-A6D22ADC561D}" presName="parTx" presStyleLbl="alignNode1" presStyleIdx="2" presStyleCnt="3" custScaleY="111099" custLinFactNeighborY="-37714">
        <dgm:presLayoutVars>
          <dgm:chMax val="0"/>
          <dgm:chPref val="0"/>
          <dgm:bulletEnabled val="1"/>
        </dgm:presLayoutVars>
      </dgm:prSet>
      <dgm:spPr/>
      <dgm:t>
        <a:bodyPr/>
        <a:lstStyle/>
        <a:p>
          <a:endParaRPr lang="es-VE"/>
        </a:p>
      </dgm:t>
    </dgm:pt>
    <dgm:pt modelId="{6D752377-E579-46DE-A5A0-203A728E45DC}" type="pres">
      <dgm:prSet presAssocID="{C63D91BA-FF3F-4E67-BDD2-A6D22ADC561D}" presName="desTx" presStyleLbl="alignAccFollowNode1" presStyleIdx="2" presStyleCnt="3" custLinFactNeighborY="-13177">
        <dgm:presLayoutVars>
          <dgm:bulletEnabled val="1"/>
        </dgm:presLayoutVars>
      </dgm:prSet>
      <dgm:spPr/>
      <dgm:t>
        <a:bodyPr/>
        <a:lstStyle/>
        <a:p>
          <a:endParaRPr lang="es-VE"/>
        </a:p>
      </dgm:t>
    </dgm:pt>
  </dgm:ptLst>
  <dgm:cxnLst>
    <dgm:cxn modelId="{311AE7B8-A2D6-4528-AA7B-F273CB80E5D8}" type="presOf" srcId="{E37CBA82-8322-4EE8-841E-80A04A9559EC}" destId="{3FBD9FE0-24A2-42E2-8BED-85715453DE11}" srcOrd="0" destOrd="0" presId="urn:microsoft.com/office/officeart/2005/8/layout/hList1"/>
    <dgm:cxn modelId="{6EA4A30C-49F2-48D5-80C4-FCA515610514}" type="presOf" srcId="{C35C9003-F23B-43CB-8905-A006B6FA3258}" destId="{F7ACF12A-68E2-4F64-A7C5-EE7260ABC440}" srcOrd="0" destOrd="0" presId="urn:microsoft.com/office/officeart/2005/8/layout/hList1"/>
    <dgm:cxn modelId="{D8C6D94D-4753-4334-8C8D-EEE73C8C1B30}" srcId="{127D8F29-C3CF-4D15-B060-043F966DEC26}" destId="{E37CBA82-8322-4EE8-841E-80A04A9559EC}" srcOrd="0" destOrd="0" parTransId="{544302EC-2FDE-46A9-8D30-A610BAA93824}" sibTransId="{645C892A-A6E7-47C1-9181-A9D591784394}"/>
    <dgm:cxn modelId="{21B2BCD5-FFDF-4CE8-B55F-CDB2660A716B}" srcId="{9AE1BD1F-8A73-49F5-9BBE-4C7F5FD6FB68}" destId="{C35C9003-F23B-43CB-8905-A006B6FA3258}" srcOrd="0" destOrd="0" parTransId="{E35955FD-47E4-44E2-B58A-34542986E579}" sibTransId="{DC992D5C-FB31-4E27-A594-803F663E7780}"/>
    <dgm:cxn modelId="{863A8BB0-0F02-4F9C-8D6A-E66B630C6181}" type="presOf" srcId="{096D9ACC-4ECC-442A-BB90-8F16087EFBE5}" destId="{6D752377-E579-46DE-A5A0-203A728E45DC}" srcOrd="0" destOrd="0" presId="urn:microsoft.com/office/officeart/2005/8/layout/hList1"/>
    <dgm:cxn modelId="{5343A587-C9E2-40FB-9C78-79CB7D2D1D8D}" type="presOf" srcId="{661E2884-9E08-4100-834A-30A3F5266412}" destId="{77043B62-4B74-4234-A698-BFE4CA1A08B0}" srcOrd="0" destOrd="0" presId="urn:microsoft.com/office/officeart/2005/8/layout/hList1"/>
    <dgm:cxn modelId="{E86A7789-2E53-4D1A-B5CD-3EB4434FDD09}" type="presOf" srcId="{96E0063A-2C99-4815-AA1B-782EEA47B1DE}" destId="{3FBD9FE0-24A2-42E2-8BED-85715453DE11}" srcOrd="0" destOrd="1" presId="urn:microsoft.com/office/officeart/2005/8/layout/hList1"/>
    <dgm:cxn modelId="{FA2351E0-1BD2-4833-ABB3-1BF9BA7CF424}" type="presOf" srcId="{FE2E1DB1-0B9F-479F-B5D8-9CF674C8FC04}" destId="{6D752377-E579-46DE-A5A0-203A728E45DC}" srcOrd="0" destOrd="1" presId="urn:microsoft.com/office/officeart/2005/8/layout/hList1"/>
    <dgm:cxn modelId="{EF958FE7-F96D-4F3C-BCCE-1AACB5407233}" type="presOf" srcId="{9AE1BD1F-8A73-49F5-9BBE-4C7F5FD6FB68}" destId="{A899FF91-5A3E-45BA-9480-B1B60EAFD815}" srcOrd="0" destOrd="0" presId="urn:microsoft.com/office/officeart/2005/8/layout/hList1"/>
    <dgm:cxn modelId="{588DFF25-EAA1-45B3-A8F3-68BBC4F58D72}" srcId="{9AE1BD1F-8A73-49F5-9BBE-4C7F5FD6FB68}" destId="{127D8F29-C3CF-4D15-B060-043F966DEC26}" srcOrd="1" destOrd="0" parTransId="{02416759-39C1-4F88-B25D-277009ABC737}" sibTransId="{40C598B7-4075-4A53-9E41-235433BFD736}"/>
    <dgm:cxn modelId="{3C2D5198-ECCC-4E68-9BE0-09C922239D3E}" srcId="{C63D91BA-FF3F-4E67-BDD2-A6D22ADC561D}" destId="{096D9ACC-4ECC-442A-BB90-8F16087EFBE5}" srcOrd="0" destOrd="0" parTransId="{FD3439F5-C158-44E7-91C2-816BDE504BBE}" sibTransId="{4A011A97-2D82-4DE2-8386-64C2921EBD43}"/>
    <dgm:cxn modelId="{78B8FAB9-B08A-4C62-825C-4D1387645A7B}" type="presOf" srcId="{127D8F29-C3CF-4D15-B060-043F966DEC26}" destId="{555770B7-5F7B-4ABD-A410-40D7E854434C}" srcOrd="0" destOrd="0" presId="urn:microsoft.com/office/officeart/2005/8/layout/hList1"/>
    <dgm:cxn modelId="{192D0A54-88EA-48AF-9A94-E420BB45E376}" type="presOf" srcId="{C63D91BA-FF3F-4E67-BDD2-A6D22ADC561D}" destId="{CE392167-6CFB-4CF0-8629-4BB832DF1D2E}" srcOrd="0" destOrd="0" presId="urn:microsoft.com/office/officeart/2005/8/layout/hList1"/>
    <dgm:cxn modelId="{37056B2D-FD4D-4A62-8B33-DA4A8066791B}" srcId="{C63D91BA-FF3F-4E67-BDD2-A6D22ADC561D}" destId="{FE2E1DB1-0B9F-479F-B5D8-9CF674C8FC04}" srcOrd="1" destOrd="0" parTransId="{D5C600AE-77A5-44A2-B2EA-0B1DFDF5B066}" sibTransId="{9F3E5DA5-2E07-4F5C-A6E2-FC43B45E6F15}"/>
    <dgm:cxn modelId="{24C8F63A-BF97-4B31-B0DD-E7C451524468}" srcId="{9AE1BD1F-8A73-49F5-9BBE-4C7F5FD6FB68}" destId="{C63D91BA-FF3F-4E67-BDD2-A6D22ADC561D}" srcOrd="2" destOrd="0" parTransId="{978DF7A2-5A35-4CDB-B1BC-88D12F87EDB9}" sibTransId="{29945977-20BB-4C60-9254-AFD138E650FA}"/>
    <dgm:cxn modelId="{62FAFCF6-FED7-4AEC-96FD-14BC1A9375E8}" srcId="{127D8F29-C3CF-4D15-B060-043F966DEC26}" destId="{96E0063A-2C99-4815-AA1B-782EEA47B1DE}" srcOrd="1" destOrd="0" parTransId="{BDA46D5F-6755-45F6-95FF-CA7DA1D869D2}" sibTransId="{9EEC5FDF-089B-4FE1-A257-88767CB47436}"/>
    <dgm:cxn modelId="{D1BD1F70-3F68-49F0-A66B-978E990D5225}" srcId="{C35C9003-F23B-43CB-8905-A006B6FA3258}" destId="{661E2884-9E08-4100-834A-30A3F5266412}" srcOrd="0" destOrd="0" parTransId="{ACE40FA3-32FF-4374-AA75-B322C7A3C741}" sibTransId="{A2C38AC6-ABAB-490F-9015-22FA7BAE857D}"/>
    <dgm:cxn modelId="{0D92A442-A10B-46F0-A102-1EACA2633698}" type="presParOf" srcId="{A899FF91-5A3E-45BA-9480-B1B60EAFD815}" destId="{58104893-5518-4F27-940C-9C01C36F6C8F}" srcOrd="0" destOrd="0" presId="urn:microsoft.com/office/officeart/2005/8/layout/hList1"/>
    <dgm:cxn modelId="{55E677CE-5ADA-43EA-9AEF-7D6BE5B002BC}" type="presParOf" srcId="{58104893-5518-4F27-940C-9C01C36F6C8F}" destId="{F7ACF12A-68E2-4F64-A7C5-EE7260ABC440}" srcOrd="0" destOrd="0" presId="urn:microsoft.com/office/officeart/2005/8/layout/hList1"/>
    <dgm:cxn modelId="{F4CE6C83-52D9-46A1-8FC3-975FA8F574F1}" type="presParOf" srcId="{58104893-5518-4F27-940C-9C01C36F6C8F}" destId="{77043B62-4B74-4234-A698-BFE4CA1A08B0}" srcOrd="1" destOrd="0" presId="urn:microsoft.com/office/officeart/2005/8/layout/hList1"/>
    <dgm:cxn modelId="{39F93613-2FFF-4017-9986-501B7F870936}" type="presParOf" srcId="{A899FF91-5A3E-45BA-9480-B1B60EAFD815}" destId="{6BF8526B-BF10-4741-AD50-40FF0BC5BDC7}" srcOrd="1" destOrd="0" presId="urn:microsoft.com/office/officeart/2005/8/layout/hList1"/>
    <dgm:cxn modelId="{E9C0A774-BEB0-4543-963E-F8BF82AACF84}" type="presParOf" srcId="{A899FF91-5A3E-45BA-9480-B1B60EAFD815}" destId="{7E99C02B-5A45-4C66-A031-2070A333B040}" srcOrd="2" destOrd="0" presId="urn:microsoft.com/office/officeart/2005/8/layout/hList1"/>
    <dgm:cxn modelId="{A0561253-6BF9-4033-988C-9AC262A7EE9C}" type="presParOf" srcId="{7E99C02B-5A45-4C66-A031-2070A333B040}" destId="{555770B7-5F7B-4ABD-A410-40D7E854434C}" srcOrd="0" destOrd="0" presId="urn:microsoft.com/office/officeart/2005/8/layout/hList1"/>
    <dgm:cxn modelId="{D1045DEC-DCCA-4A78-903A-FBB0B7244A24}" type="presParOf" srcId="{7E99C02B-5A45-4C66-A031-2070A333B040}" destId="{3FBD9FE0-24A2-42E2-8BED-85715453DE11}" srcOrd="1" destOrd="0" presId="urn:microsoft.com/office/officeart/2005/8/layout/hList1"/>
    <dgm:cxn modelId="{1AD709CF-3E97-47E8-B5A7-795E4D7353CE}" type="presParOf" srcId="{A899FF91-5A3E-45BA-9480-B1B60EAFD815}" destId="{755DE02D-1488-4076-B25E-3DB2E9E3176D}" srcOrd="3" destOrd="0" presId="urn:microsoft.com/office/officeart/2005/8/layout/hList1"/>
    <dgm:cxn modelId="{2F389831-B3F7-4A98-9B68-5882F8E023A9}" type="presParOf" srcId="{A899FF91-5A3E-45BA-9480-B1B60EAFD815}" destId="{C3818C53-49EA-4D00-92B6-DCBE0B57F92B}" srcOrd="4" destOrd="0" presId="urn:microsoft.com/office/officeart/2005/8/layout/hList1"/>
    <dgm:cxn modelId="{8821AF1C-F722-4296-9D0C-DAB51453D950}" type="presParOf" srcId="{C3818C53-49EA-4D00-92B6-DCBE0B57F92B}" destId="{CE392167-6CFB-4CF0-8629-4BB832DF1D2E}" srcOrd="0" destOrd="0" presId="urn:microsoft.com/office/officeart/2005/8/layout/hList1"/>
    <dgm:cxn modelId="{02CA9B44-9B6B-4A0A-935A-FFA21676C38E}" type="presParOf" srcId="{C3818C53-49EA-4D00-92B6-DCBE0B57F92B}" destId="{6D752377-E579-46DE-A5A0-203A728E45D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C656708-8881-434D-9B97-E4031CD1CCAD}"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VE"/>
        </a:p>
      </dgm:t>
    </dgm:pt>
    <dgm:pt modelId="{2D4BBE5E-BA92-4DE6-8CEE-3B2EAEB51413}">
      <dgm:prSet custT="1"/>
      <dgm:spPr/>
      <dgm:t>
        <a:bodyPr/>
        <a:lstStyle/>
        <a:p>
          <a:pPr rtl="0"/>
          <a:r>
            <a:rPr lang="es-ES" sz="1800" b="1" dirty="0" smtClean="0"/>
            <a:t>La formación universitaria debe implementar la sostenibilidad en todas sus áreas de acción, como una estrategia que se debe aplicar en el presente para construir sociedades sostenibles respondiendo a la llamada de la UNESCO .</a:t>
          </a:r>
          <a:endParaRPr lang="es-VE" sz="1800" b="1" dirty="0"/>
        </a:p>
      </dgm:t>
    </dgm:pt>
    <dgm:pt modelId="{5A3575EE-B152-4D2B-8292-9DDECBD87269}" type="parTrans" cxnId="{974445B5-1BB6-42AE-A4FD-B59D7428DA9D}">
      <dgm:prSet/>
      <dgm:spPr/>
      <dgm:t>
        <a:bodyPr/>
        <a:lstStyle/>
        <a:p>
          <a:endParaRPr lang="es-VE" sz="1800" b="1"/>
        </a:p>
      </dgm:t>
    </dgm:pt>
    <dgm:pt modelId="{033BDA87-426C-4B46-BB02-B0C5EAFBC0B7}" type="sibTrans" cxnId="{974445B5-1BB6-42AE-A4FD-B59D7428DA9D}">
      <dgm:prSet/>
      <dgm:spPr/>
      <dgm:t>
        <a:bodyPr/>
        <a:lstStyle/>
        <a:p>
          <a:endParaRPr lang="es-VE" sz="1800" b="1"/>
        </a:p>
      </dgm:t>
    </dgm:pt>
    <dgm:pt modelId="{53F5C2AC-30B7-4B8F-A9E0-6C649FA362DE}">
      <dgm:prSet custT="1"/>
      <dgm:spPr>
        <a:solidFill>
          <a:schemeClr val="accent3">
            <a:lumMod val="75000"/>
          </a:schemeClr>
        </a:solidFill>
      </dgm:spPr>
      <dgm:t>
        <a:bodyPr/>
        <a:lstStyle/>
        <a:p>
          <a:pPr rtl="0"/>
          <a:r>
            <a:rPr lang="es-ES" sz="1800" b="1" dirty="0" smtClean="0"/>
            <a:t>La educación así entendida requiere un cambio de cultura docente, que capacite a los educadores y construya las competencias (conocimientos, habilidades y actitudes) para los educadores, cuya tarea es preparar a los estudiantes para una vida plena, productiva y ambientalmente sostenible . </a:t>
          </a:r>
          <a:endParaRPr lang="es-VE" sz="1800" b="1" dirty="0"/>
        </a:p>
      </dgm:t>
    </dgm:pt>
    <dgm:pt modelId="{6613523F-AF7D-4C67-B5FF-48A172BE22D9}" type="parTrans" cxnId="{BCFD8CCF-797D-4BC6-8400-98CB2B324843}">
      <dgm:prSet/>
      <dgm:spPr/>
      <dgm:t>
        <a:bodyPr/>
        <a:lstStyle/>
        <a:p>
          <a:endParaRPr lang="es-VE" sz="1800" b="1"/>
        </a:p>
      </dgm:t>
    </dgm:pt>
    <dgm:pt modelId="{249F15A8-99B7-4820-AFEF-04112CC8BDEA}" type="sibTrans" cxnId="{BCFD8CCF-797D-4BC6-8400-98CB2B324843}">
      <dgm:prSet/>
      <dgm:spPr/>
      <dgm:t>
        <a:bodyPr/>
        <a:lstStyle/>
        <a:p>
          <a:endParaRPr lang="es-VE" sz="1800" b="1"/>
        </a:p>
      </dgm:t>
    </dgm:pt>
    <dgm:pt modelId="{5AF3187F-6CC6-4D7E-88B6-F4BCF37E5738}">
      <dgm:prSet custT="1"/>
      <dgm:spPr>
        <a:solidFill>
          <a:schemeClr val="accent4">
            <a:lumMod val="75000"/>
          </a:schemeClr>
        </a:solidFill>
      </dgm:spPr>
      <dgm:t>
        <a:bodyPr/>
        <a:lstStyle/>
        <a:p>
          <a:pPr rtl="0"/>
          <a:r>
            <a:rPr lang="es-ES" sz="1800" b="1" smtClean="0"/>
            <a:t>Ello implica reorganizar los procesos de enseñanza y de aprendizaje desde el prisma de la sostenibilidad. </a:t>
          </a:r>
          <a:endParaRPr lang="es-VE" sz="1800" b="1"/>
        </a:p>
      </dgm:t>
    </dgm:pt>
    <dgm:pt modelId="{CA620564-A1E3-4876-99C7-96E69D2903F9}" type="parTrans" cxnId="{2E660B23-226B-4AFD-BF45-FD452C8FB610}">
      <dgm:prSet/>
      <dgm:spPr/>
      <dgm:t>
        <a:bodyPr/>
        <a:lstStyle/>
        <a:p>
          <a:endParaRPr lang="es-VE" sz="1800" b="1"/>
        </a:p>
      </dgm:t>
    </dgm:pt>
    <dgm:pt modelId="{6043C9E6-9FD9-4DB1-9057-2185D7EDBA8C}" type="sibTrans" cxnId="{2E660B23-226B-4AFD-BF45-FD452C8FB610}">
      <dgm:prSet/>
      <dgm:spPr/>
      <dgm:t>
        <a:bodyPr/>
        <a:lstStyle/>
        <a:p>
          <a:endParaRPr lang="es-VE" sz="1800" b="1"/>
        </a:p>
      </dgm:t>
    </dgm:pt>
    <dgm:pt modelId="{7036B88B-E4B1-416D-BA5E-DF8F6619984F}" type="pres">
      <dgm:prSet presAssocID="{EC656708-8881-434D-9B97-E4031CD1CCAD}" presName="linear" presStyleCnt="0">
        <dgm:presLayoutVars>
          <dgm:animLvl val="lvl"/>
          <dgm:resizeHandles val="exact"/>
        </dgm:presLayoutVars>
      </dgm:prSet>
      <dgm:spPr/>
      <dgm:t>
        <a:bodyPr/>
        <a:lstStyle/>
        <a:p>
          <a:endParaRPr lang="es-VE"/>
        </a:p>
      </dgm:t>
    </dgm:pt>
    <dgm:pt modelId="{679FA675-432D-4D0A-A231-B3DD010331F2}" type="pres">
      <dgm:prSet presAssocID="{2D4BBE5E-BA92-4DE6-8CEE-3B2EAEB51413}" presName="parentText" presStyleLbl="node1" presStyleIdx="0" presStyleCnt="3">
        <dgm:presLayoutVars>
          <dgm:chMax val="0"/>
          <dgm:bulletEnabled val="1"/>
        </dgm:presLayoutVars>
      </dgm:prSet>
      <dgm:spPr/>
      <dgm:t>
        <a:bodyPr/>
        <a:lstStyle/>
        <a:p>
          <a:endParaRPr lang="es-VE"/>
        </a:p>
      </dgm:t>
    </dgm:pt>
    <dgm:pt modelId="{C3DD5FC4-29A3-4ED6-9A97-DCFFA429BDFA}" type="pres">
      <dgm:prSet presAssocID="{033BDA87-426C-4B46-BB02-B0C5EAFBC0B7}" presName="spacer" presStyleCnt="0"/>
      <dgm:spPr/>
    </dgm:pt>
    <dgm:pt modelId="{DFC422B0-54B9-4306-9E6F-3E61118BCCA1}" type="pres">
      <dgm:prSet presAssocID="{53F5C2AC-30B7-4B8F-A9E0-6C649FA362DE}" presName="parentText" presStyleLbl="node1" presStyleIdx="1" presStyleCnt="3">
        <dgm:presLayoutVars>
          <dgm:chMax val="0"/>
          <dgm:bulletEnabled val="1"/>
        </dgm:presLayoutVars>
      </dgm:prSet>
      <dgm:spPr/>
      <dgm:t>
        <a:bodyPr/>
        <a:lstStyle/>
        <a:p>
          <a:endParaRPr lang="es-VE"/>
        </a:p>
      </dgm:t>
    </dgm:pt>
    <dgm:pt modelId="{FDF65DC2-3BEF-40B6-B679-608AFDC6A05D}" type="pres">
      <dgm:prSet presAssocID="{249F15A8-99B7-4820-AFEF-04112CC8BDEA}" presName="spacer" presStyleCnt="0"/>
      <dgm:spPr/>
    </dgm:pt>
    <dgm:pt modelId="{5A764FFE-C2FD-4719-98C2-568ED406A937}" type="pres">
      <dgm:prSet presAssocID="{5AF3187F-6CC6-4D7E-88B6-F4BCF37E5738}" presName="parentText" presStyleLbl="node1" presStyleIdx="2" presStyleCnt="3">
        <dgm:presLayoutVars>
          <dgm:chMax val="0"/>
          <dgm:bulletEnabled val="1"/>
        </dgm:presLayoutVars>
      </dgm:prSet>
      <dgm:spPr/>
      <dgm:t>
        <a:bodyPr/>
        <a:lstStyle/>
        <a:p>
          <a:endParaRPr lang="es-VE"/>
        </a:p>
      </dgm:t>
    </dgm:pt>
  </dgm:ptLst>
  <dgm:cxnLst>
    <dgm:cxn modelId="{974445B5-1BB6-42AE-A4FD-B59D7428DA9D}" srcId="{EC656708-8881-434D-9B97-E4031CD1CCAD}" destId="{2D4BBE5E-BA92-4DE6-8CEE-3B2EAEB51413}" srcOrd="0" destOrd="0" parTransId="{5A3575EE-B152-4D2B-8292-9DDECBD87269}" sibTransId="{033BDA87-426C-4B46-BB02-B0C5EAFBC0B7}"/>
    <dgm:cxn modelId="{27CDC7C8-F944-4B61-B839-E47A5568F50E}" type="presOf" srcId="{2D4BBE5E-BA92-4DE6-8CEE-3B2EAEB51413}" destId="{679FA675-432D-4D0A-A231-B3DD010331F2}" srcOrd="0" destOrd="0" presId="urn:microsoft.com/office/officeart/2005/8/layout/vList2"/>
    <dgm:cxn modelId="{AA8BEE64-EE71-46A0-94C9-9D9624C1F6FD}" type="presOf" srcId="{53F5C2AC-30B7-4B8F-A9E0-6C649FA362DE}" destId="{DFC422B0-54B9-4306-9E6F-3E61118BCCA1}" srcOrd="0" destOrd="0" presId="urn:microsoft.com/office/officeart/2005/8/layout/vList2"/>
    <dgm:cxn modelId="{A8BBC7AB-2268-4F0A-B934-3EEEC343713A}" type="presOf" srcId="{EC656708-8881-434D-9B97-E4031CD1CCAD}" destId="{7036B88B-E4B1-416D-BA5E-DF8F6619984F}" srcOrd="0" destOrd="0" presId="urn:microsoft.com/office/officeart/2005/8/layout/vList2"/>
    <dgm:cxn modelId="{BCFD8CCF-797D-4BC6-8400-98CB2B324843}" srcId="{EC656708-8881-434D-9B97-E4031CD1CCAD}" destId="{53F5C2AC-30B7-4B8F-A9E0-6C649FA362DE}" srcOrd="1" destOrd="0" parTransId="{6613523F-AF7D-4C67-B5FF-48A172BE22D9}" sibTransId="{249F15A8-99B7-4820-AFEF-04112CC8BDEA}"/>
    <dgm:cxn modelId="{9861C732-5062-42DF-8AE0-B9AC3D0F4468}" type="presOf" srcId="{5AF3187F-6CC6-4D7E-88B6-F4BCF37E5738}" destId="{5A764FFE-C2FD-4719-98C2-568ED406A937}" srcOrd="0" destOrd="0" presId="urn:microsoft.com/office/officeart/2005/8/layout/vList2"/>
    <dgm:cxn modelId="{2E660B23-226B-4AFD-BF45-FD452C8FB610}" srcId="{EC656708-8881-434D-9B97-E4031CD1CCAD}" destId="{5AF3187F-6CC6-4D7E-88B6-F4BCF37E5738}" srcOrd="2" destOrd="0" parTransId="{CA620564-A1E3-4876-99C7-96E69D2903F9}" sibTransId="{6043C9E6-9FD9-4DB1-9057-2185D7EDBA8C}"/>
    <dgm:cxn modelId="{1B9342D2-48B0-48B8-9D4F-DCB98829939D}" type="presParOf" srcId="{7036B88B-E4B1-416D-BA5E-DF8F6619984F}" destId="{679FA675-432D-4D0A-A231-B3DD010331F2}" srcOrd="0" destOrd="0" presId="urn:microsoft.com/office/officeart/2005/8/layout/vList2"/>
    <dgm:cxn modelId="{C3313814-D0AF-4054-926A-CD89B85BDE1D}" type="presParOf" srcId="{7036B88B-E4B1-416D-BA5E-DF8F6619984F}" destId="{C3DD5FC4-29A3-4ED6-9A97-DCFFA429BDFA}" srcOrd="1" destOrd="0" presId="urn:microsoft.com/office/officeart/2005/8/layout/vList2"/>
    <dgm:cxn modelId="{356C5D75-A83D-4C19-9573-8D7B8C6A081C}" type="presParOf" srcId="{7036B88B-E4B1-416D-BA5E-DF8F6619984F}" destId="{DFC422B0-54B9-4306-9E6F-3E61118BCCA1}" srcOrd="2" destOrd="0" presId="urn:microsoft.com/office/officeart/2005/8/layout/vList2"/>
    <dgm:cxn modelId="{0BBCA1F7-DCD6-42A3-813D-121235312B74}" type="presParOf" srcId="{7036B88B-E4B1-416D-BA5E-DF8F6619984F}" destId="{FDF65DC2-3BEF-40B6-B679-608AFDC6A05D}" srcOrd="3" destOrd="0" presId="urn:microsoft.com/office/officeart/2005/8/layout/vList2"/>
    <dgm:cxn modelId="{770A49B5-6F77-4BD4-B096-B618CC112CF5}" type="presParOf" srcId="{7036B88B-E4B1-416D-BA5E-DF8F6619984F}" destId="{5A764FFE-C2FD-4719-98C2-568ED406A937}"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E6B5C62-EE40-47F1-851F-20BA425B7C1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VE"/>
        </a:p>
      </dgm:t>
    </dgm:pt>
    <dgm:pt modelId="{0557F46A-3DED-4278-8C80-915788B8CD41}">
      <dgm:prSet phldrT="[Texto]"/>
      <dgm:spPr/>
      <dgm:t>
        <a:bodyPr/>
        <a:lstStyle/>
        <a:p>
          <a:r>
            <a:rPr lang="es-VE" dirty="0" smtClean="0"/>
            <a:t>Docencia</a:t>
          </a:r>
          <a:endParaRPr lang="es-VE" dirty="0"/>
        </a:p>
      </dgm:t>
    </dgm:pt>
    <dgm:pt modelId="{9222ABD1-85B9-40C6-A8B4-1246B259D71B}" type="parTrans" cxnId="{5764402A-F62A-4D9B-BBDD-4D3B0055AE9D}">
      <dgm:prSet/>
      <dgm:spPr/>
      <dgm:t>
        <a:bodyPr/>
        <a:lstStyle/>
        <a:p>
          <a:endParaRPr lang="es-VE"/>
        </a:p>
      </dgm:t>
    </dgm:pt>
    <dgm:pt modelId="{9692E801-B9A1-493E-8C03-82B23EB51CA8}" type="sibTrans" cxnId="{5764402A-F62A-4D9B-BBDD-4D3B0055AE9D}">
      <dgm:prSet/>
      <dgm:spPr/>
      <dgm:t>
        <a:bodyPr/>
        <a:lstStyle/>
        <a:p>
          <a:endParaRPr lang="es-VE"/>
        </a:p>
      </dgm:t>
    </dgm:pt>
    <dgm:pt modelId="{5588DA11-2DEC-4EB3-AFDB-FDE50B3B7B85}">
      <dgm:prSet phldrT="[Texto]"/>
      <dgm:spPr/>
      <dgm:t>
        <a:bodyPr/>
        <a:lstStyle/>
        <a:p>
          <a:r>
            <a:rPr lang="es-ES" dirty="0" smtClean="0"/>
            <a:t>orientada a la formación de profesionales capaces de afrontar los retos de la civilización humana en cada una de las disciplinas, los currículos de los programas de pregrado y posgrado deben incluir cursos interdisciplinares que aborden los asuntos de la sostenibilidad</a:t>
          </a:r>
          <a:endParaRPr lang="es-VE" dirty="0"/>
        </a:p>
      </dgm:t>
    </dgm:pt>
    <dgm:pt modelId="{9BCDE32D-B126-42F7-B977-C3492C965F52}" type="parTrans" cxnId="{CB8F9B4B-D1D5-4155-950A-5B86A1E9CE4D}">
      <dgm:prSet/>
      <dgm:spPr/>
      <dgm:t>
        <a:bodyPr/>
        <a:lstStyle/>
        <a:p>
          <a:endParaRPr lang="es-VE"/>
        </a:p>
      </dgm:t>
    </dgm:pt>
    <dgm:pt modelId="{2255BF4F-D5B2-4CCA-878C-CEE1B17121C8}" type="sibTrans" cxnId="{CB8F9B4B-D1D5-4155-950A-5B86A1E9CE4D}">
      <dgm:prSet/>
      <dgm:spPr/>
      <dgm:t>
        <a:bodyPr/>
        <a:lstStyle/>
        <a:p>
          <a:endParaRPr lang="es-VE"/>
        </a:p>
      </dgm:t>
    </dgm:pt>
    <dgm:pt modelId="{CA50EB5A-5AC6-4DC8-A80F-9DAE17B3774C}">
      <dgm:prSet phldrT="[Texto]"/>
      <dgm:spPr/>
      <dgm:t>
        <a:bodyPr/>
        <a:lstStyle/>
        <a:p>
          <a:r>
            <a:rPr lang="es-ES" dirty="0" smtClean="0"/>
            <a:t>Investigación y desarrollo (I+D) </a:t>
          </a:r>
          <a:endParaRPr lang="es-VE" dirty="0"/>
        </a:p>
      </dgm:t>
    </dgm:pt>
    <dgm:pt modelId="{9AA6D8C8-BA35-4805-A83A-EE9F61F20205}" type="parTrans" cxnId="{8A9F81EC-DDE5-4629-9E80-AB32F3C0742D}">
      <dgm:prSet/>
      <dgm:spPr/>
      <dgm:t>
        <a:bodyPr/>
        <a:lstStyle/>
        <a:p>
          <a:endParaRPr lang="es-VE"/>
        </a:p>
      </dgm:t>
    </dgm:pt>
    <dgm:pt modelId="{7DFEB1FF-DA38-452D-830C-0C0FD707D662}" type="sibTrans" cxnId="{8A9F81EC-DDE5-4629-9E80-AB32F3C0742D}">
      <dgm:prSet/>
      <dgm:spPr/>
      <dgm:t>
        <a:bodyPr/>
        <a:lstStyle/>
        <a:p>
          <a:endParaRPr lang="es-VE"/>
        </a:p>
      </dgm:t>
    </dgm:pt>
    <dgm:pt modelId="{EB5E941A-95E2-4E69-B09E-EF03B76646DE}">
      <dgm:prSet phldrT="[Texto]"/>
      <dgm:spPr/>
      <dgm:t>
        <a:bodyPr/>
        <a:lstStyle/>
        <a:p>
          <a:r>
            <a:rPr lang="es-ES" dirty="0" smtClean="0"/>
            <a:t>pertinentes con las problemáticas asociadas a la sostenibilidad, como energías renovables, pobreza, preservación del ambiente, educación,  cambio climático, entre muchas otras. </a:t>
          </a:r>
          <a:endParaRPr lang="es-VE" dirty="0"/>
        </a:p>
      </dgm:t>
    </dgm:pt>
    <dgm:pt modelId="{A1F4228E-0071-4026-B70D-559985431DF6}" type="parTrans" cxnId="{B35A9D24-439C-416C-8D42-87C9CE045F11}">
      <dgm:prSet/>
      <dgm:spPr/>
      <dgm:t>
        <a:bodyPr/>
        <a:lstStyle/>
        <a:p>
          <a:endParaRPr lang="es-VE"/>
        </a:p>
      </dgm:t>
    </dgm:pt>
    <dgm:pt modelId="{95C998A4-E810-4D87-A73F-72FB5764AAFA}" type="sibTrans" cxnId="{B35A9D24-439C-416C-8D42-87C9CE045F11}">
      <dgm:prSet/>
      <dgm:spPr/>
      <dgm:t>
        <a:bodyPr/>
        <a:lstStyle/>
        <a:p>
          <a:endParaRPr lang="es-VE"/>
        </a:p>
      </dgm:t>
    </dgm:pt>
    <dgm:pt modelId="{E6555125-5E3B-4BF1-B3B2-6503943A2B0A}">
      <dgm:prSet phldrT="[Texto]"/>
      <dgm:spPr/>
      <dgm:t>
        <a:bodyPr/>
        <a:lstStyle/>
        <a:p>
          <a:r>
            <a:rPr lang="es-VE" dirty="0" smtClean="0"/>
            <a:t>Extensión</a:t>
          </a:r>
          <a:endParaRPr lang="es-VE" dirty="0"/>
        </a:p>
      </dgm:t>
    </dgm:pt>
    <dgm:pt modelId="{2586EA38-FE08-4EED-846B-E4BDA49D194F}" type="parTrans" cxnId="{B0017974-CA02-467B-B068-B95E9EC54709}">
      <dgm:prSet/>
      <dgm:spPr/>
      <dgm:t>
        <a:bodyPr/>
        <a:lstStyle/>
        <a:p>
          <a:endParaRPr lang="es-VE"/>
        </a:p>
      </dgm:t>
    </dgm:pt>
    <dgm:pt modelId="{2947F6B7-C299-4605-8603-BF08F84F7474}" type="sibTrans" cxnId="{B0017974-CA02-467B-B068-B95E9EC54709}">
      <dgm:prSet/>
      <dgm:spPr/>
      <dgm:t>
        <a:bodyPr/>
        <a:lstStyle/>
        <a:p>
          <a:endParaRPr lang="es-VE"/>
        </a:p>
      </dgm:t>
    </dgm:pt>
    <dgm:pt modelId="{D63769CD-23B9-4C1F-8061-8FAF49B70EB2}">
      <dgm:prSet phldrT="[Texto]"/>
      <dgm:spPr/>
      <dgm:t>
        <a:bodyPr/>
        <a:lstStyle/>
        <a:p>
          <a:r>
            <a:rPr lang="es-ES" dirty="0" smtClean="0"/>
            <a:t>los impactos en el entorno serán los mejores indicadores de sostenibilidad de la función investigativa de las IES</a:t>
          </a:r>
          <a:endParaRPr lang="es-VE" dirty="0"/>
        </a:p>
      </dgm:t>
    </dgm:pt>
    <dgm:pt modelId="{B86F409D-A37D-4432-8DE5-1EB9BE890657}" type="parTrans" cxnId="{79C55A14-B2B9-445D-8085-327E7E963CB1}">
      <dgm:prSet/>
      <dgm:spPr/>
      <dgm:t>
        <a:bodyPr/>
        <a:lstStyle/>
        <a:p>
          <a:endParaRPr lang="es-VE"/>
        </a:p>
      </dgm:t>
    </dgm:pt>
    <dgm:pt modelId="{0E98A975-2723-4881-B15D-DF85803B1112}" type="sibTrans" cxnId="{79C55A14-B2B9-445D-8085-327E7E963CB1}">
      <dgm:prSet/>
      <dgm:spPr/>
      <dgm:t>
        <a:bodyPr/>
        <a:lstStyle/>
        <a:p>
          <a:endParaRPr lang="es-VE"/>
        </a:p>
      </dgm:t>
    </dgm:pt>
    <dgm:pt modelId="{245D4DC6-7CB4-4663-B5E9-CBB59CBBDE7D}">
      <dgm:prSet phldrT="[Texto]"/>
      <dgm:spPr/>
      <dgm:t>
        <a:bodyPr/>
        <a:lstStyle/>
        <a:p>
          <a:r>
            <a:rPr lang="es-ES" dirty="0" smtClean="0"/>
            <a:t>Cultura ecológica, género y desarrollo, calentamiento global, economía ecológica o relaciones con la sociedad, son ejemplos de cursos que se corresponden con el DS (…) los componentes que son definidos por el DS deben incluirse en cursos que resalten sus retos y problemáticas. </a:t>
          </a:r>
          <a:endParaRPr lang="es-VE" dirty="0"/>
        </a:p>
      </dgm:t>
    </dgm:pt>
    <dgm:pt modelId="{21A47945-98B8-4DAE-8F87-7A1F210CC636}" type="parTrans" cxnId="{C1A5D6FF-70BE-4532-849C-FD697F1D7BD4}">
      <dgm:prSet/>
      <dgm:spPr/>
    </dgm:pt>
    <dgm:pt modelId="{841C7CB7-96FC-4004-8F0D-6267C23302E9}" type="sibTrans" cxnId="{C1A5D6FF-70BE-4532-849C-FD697F1D7BD4}">
      <dgm:prSet/>
      <dgm:spPr/>
    </dgm:pt>
    <dgm:pt modelId="{E9BE2B2C-1A9F-43DA-BF21-56BA5C717DBC}" type="pres">
      <dgm:prSet presAssocID="{EE6B5C62-EE40-47F1-851F-20BA425B7C16}" presName="Name0" presStyleCnt="0">
        <dgm:presLayoutVars>
          <dgm:dir/>
          <dgm:animLvl val="lvl"/>
          <dgm:resizeHandles val="exact"/>
        </dgm:presLayoutVars>
      </dgm:prSet>
      <dgm:spPr/>
      <dgm:t>
        <a:bodyPr/>
        <a:lstStyle/>
        <a:p>
          <a:endParaRPr lang="es-VE"/>
        </a:p>
      </dgm:t>
    </dgm:pt>
    <dgm:pt modelId="{38AFC986-D10C-41B0-BB0B-AD6B220B4B72}" type="pres">
      <dgm:prSet presAssocID="{0557F46A-3DED-4278-8C80-915788B8CD41}" presName="linNode" presStyleCnt="0"/>
      <dgm:spPr/>
    </dgm:pt>
    <dgm:pt modelId="{80279075-9C10-4B53-893B-26448714572A}" type="pres">
      <dgm:prSet presAssocID="{0557F46A-3DED-4278-8C80-915788B8CD41}" presName="parentText" presStyleLbl="node1" presStyleIdx="0" presStyleCnt="3">
        <dgm:presLayoutVars>
          <dgm:chMax val="1"/>
          <dgm:bulletEnabled val="1"/>
        </dgm:presLayoutVars>
      </dgm:prSet>
      <dgm:spPr/>
      <dgm:t>
        <a:bodyPr/>
        <a:lstStyle/>
        <a:p>
          <a:endParaRPr lang="es-VE"/>
        </a:p>
      </dgm:t>
    </dgm:pt>
    <dgm:pt modelId="{D44F2BDA-311F-49AA-81C5-72C591C4639D}" type="pres">
      <dgm:prSet presAssocID="{0557F46A-3DED-4278-8C80-915788B8CD41}" presName="descendantText" presStyleLbl="alignAccFollowNode1" presStyleIdx="0" presStyleCnt="3">
        <dgm:presLayoutVars>
          <dgm:bulletEnabled val="1"/>
        </dgm:presLayoutVars>
      </dgm:prSet>
      <dgm:spPr/>
      <dgm:t>
        <a:bodyPr/>
        <a:lstStyle/>
        <a:p>
          <a:endParaRPr lang="es-VE"/>
        </a:p>
      </dgm:t>
    </dgm:pt>
    <dgm:pt modelId="{E468CB10-A303-4BCC-B7FE-0DEFF2514D91}" type="pres">
      <dgm:prSet presAssocID="{9692E801-B9A1-493E-8C03-82B23EB51CA8}" presName="sp" presStyleCnt="0"/>
      <dgm:spPr/>
    </dgm:pt>
    <dgm:pt modelId="{ED3671F2-9CA6-4DF5-A619-9EEE09EE95EF}" type="pres">
      <dgm:prSet presAssocID="{CA50EB5A-5AC6-4DC8-A80F-9DAE17B3774C}" presName="linNode" presStyleCnt="0"/>
      <dgm:spPr/>
    </dgm:pt>
    <dgm:pt modelId="{25AEF75D-201F-4DF1-8474-2360E0C59534}" type="pres">
      <dgm:prSet presAssocID="{CA50EB5A-5AC6-4DC8-A80F-9DAE17B3774C}" presName="parentText" presStyleLbl="node1" presStyleIdx="1" presStyleCnt="3">
        <dgm:presLayoutVars>
          <dgm:chMax val="1"/>
          <dgm:bulletEnabled val="1"/>
        </dgm:presLayoutVars>
      </dgm:prSet>
      <dgm:spPr/>
      <dgm:t>
        <a:bodyPr/>
        <a:lstStyle/>
        <a:p>
          <a:endParaRPr lang="es-VE"/>
        </a:p>
      </dgm:t>
    </dgm:pt>
    <dgm:pt modelId="{A1AF25DA-24A2-4B39-97CB-834E8FB263C0}" type="pres">
      <dgm:prSet presAssocID="{CA50EB5A-5AC6-4DC8-A80F-9DAE17B3774C}" presName="descendantText" presStyleLbl="alignAccFollowNode1" presStyleIdx="1" presStyleCnt="3">
        <dgm:presLayoutVars>
          <dgm:bulletEnabled val="1"/>
        </dgm:presLayoutVars>
      </dgm:prSet>
      <dgm:spPr/>
      <dgm:t>
        <a:bodyPr/>
        <a:lstStyle/>
        <a:p>
          <a:endParaRPr lang="es-VE"/>
        </a:p>
      </dgm:t>
    </dgm:pt>
    <dgm:pt modelId="{98B8C71A-D0CB-4FF1-A03D-1C2FD9D0C7C0}" type="pres">
      <dgm:prSet presAssocID="{7DFEB1FF-DA38-452D-830C-0C0FD707D662}" presName="sp" presStyleCnt="0"/>
      <dgm:spPr/>
    </dgm:pt>
    <dgm:pt modelId="{5E4DC37D-B872-47A1-913B-236B021F3888}" type="pres">
      <dgm:prSet presAssocID="{E6555125-5E3B-4BF1-B3B2-6503943A2B0A}" presName="linNode" presStyleCnt="0"/>
      <dgm:spPr/>
    </dgm:pt>
    <dgm:pt modelId="{4C7BFBD5-8A94-438F-B6B5-59201CB1A4EE}" type="pres">
      <dgm:prSet presAssocID="{E6555125-5E3B-4BF1-B3B2-6503943A2B0A}" presName="parentText" presStyleLbl="node1" presStyleIdx="2" presStyleCnt="3">
        <dgm:presLayoutVars>
          <dgm:chMax val="1"/>
          <dgm:bulletEnabled val="1"/>
        </dgm:presLayoutVars>
      </dgm:prSet>
      <dgm:spPr/>
      <dgm:t>
        <a:bodyPr/>
        <a:lstStyle/>
        <a:p>
          <a:endParaRPr lang="es-VE"/>
        </a:p>
      </dgm:t>
    </dgm:pt>
    <dgm:pt modelId="{A9895C06-8E09-4AE9-B273-0950402726FB}" type="pres">
      <dgm:prSet presAssocID="{E6555125-5E3B-4BF1-B3B2-6503943A2B0A}" presName="descendantText" presStyleLbl="alignAccFollowNode1" presStyleIdx="2" presStyleCnt="3">
        <dgm:presLayoutVars>
          <dgm:bulletEnabled val="1"/>
        </dgm:presLayoutVars>
      </dgm:prSet>
      <dgm:spPr/>
      <dgm:t>
        <a:bodyPr/>
        <a:lstStyle/>
        <a:p>
          <a:endParaRPr lang="es-VE"/>
        </a:p>
      </dgm:t>
    </dgm:pt>
  </dgm:ptLst>
  <dgm:cxnLst>
    <dgm:cxn modelId="{8195ECB2-AEEC-4FE1-AB7F-7422D85C32F9}" type="presOf" srcId="{CA50EB5A-5AC6-4DC8-A80F-9DAE17B3774C}" destId="{25AEF75D-201F-4DF1-8474-2360E0C59534}" srcOrd="0" destOrd="0" presId="urn:microsoft.com/office/officeart/2005/8/layout/vList5"/>
    <dgm:cxn modelId="{CB8F9B4B-D1D5-4155-950A-5B86A1E9CE4D}" srcId="{0557F46A-3DED-4278-8C80-915788B8CD41}" destId="{5588DA11-2DEC-4EB3-AFDB-FDE50B3B7B85}" srcOrd="0" destOrd="0" parTransId="{9BCDE32D-B126-42F7-B977-C3492C965F52}" sibTransId="{2255BF4F-D5B2-4CCA-878C-CEE1B17121C8}"/>
    <dgm:cxn modelId="{79C55A14-B2B9-445D-8085-327E7E963CB1}" srcId="{E6555125-5E3B-4BF1-B3B2-6503943A2B0A}" destId="{D63769CD-23B9-4C1F-8061-8FAF49B70EB2}" srcOrd="0" destOrd="0" parTransId="{B86F409D-A37D-4432-8DE5-1EB9BE890657}" sibTransId="{0E98A975-2723-4881-B15D-DF85803B1112}"/>
    <dgm:cxn modelId="{5764402A-F62A-4D9B-BBDD-4D3B0055AE9D}" srcId="{EE6B5C62-EE40-47F1-851F-20BA425B7C16}" destId="{0557F46A-3DED-4278-8C80-915788B8CD41}" srcOrd="0" destOrd="0" parTransId="{9222ABD1-85B9-40C6-A8B4-1246B259D71B}" sibTransId="{9692E801-B9A1-493E-8C03-82B23EB51CA8}"/>
    <dgm:cxn modelId="{5414C8B7-6CC9-413B-8C14-06CF23EC5EF2}" type="presOf" srcId="{D63769CD-23B9-4C1F-8061-8FAF49B70EB2}" destId="{A9895C06-8E09-4AE9-B273-0950402726FB}" srcOrd="0" destOrd="0" presId="urn:microsoft.com/office/officeart/2005/8/layout/vList5"/>
    <dgm:cxn modelId="{9BA2DA5B-27A4-47C1-A704-86A1D64603CC}" type="presOf" srcId="{EE6B5C62-EE40-47F1-851F-20BA425B7C16}" destId="{E9BE2B2C-1A9F-43DA-BF21-56BA5C717DBC}" srcOrd="0" destOrd="0" presId="urn:microsoft.com/office/officeart/2005/8/layout/vList5"/>
    <dgm:cxn modelId="{82596F8E-C11E-46EB-8C2E-849295310E8B}" type="presOf" srcId="{EB5E941A-95E2-4E69-B09E-EF03B76646DE}" destId="{A1AF25DA-24A2-4B39-97CB-834E8FB263C0}" srcOrd="0" destOrd="0" presId="urn:microsoft.com/office/officeart/2005/8/layout/vList5"/>
    <dgm:cxn modelId="{B0017974-CA02-467B-B068-B95E9EC54709}" srcId="{EE6B5C62-EE40-47F1-851F-20BA425B7C16}" destId="{E6555125-5E3B-4BF1-B3B2-6503943A2B0A}" srcOrd="2" destOrd="0" parTransId="{2586EA38-FE08-4EED-846B-E4BDA49D194F}" sibTransId="{2947F6B7-C299-4605-8603-BF08F84F7474}"/>
    <dgm:cxn modelId="{C1A5D6FF-70BE-4532-849C-FD697F1D7BD4}" srcId="{0557F46A-3DED-4278-8C80-915788B8CD41}" destId="{245D4DC6-7CB4-4663-B5E9-CBB59CBBDE7D}" srcOrd="1" destOrd="0" parTransId="{21A47945-98B8-4DAE-8F87-7A1F210CC636}" sibTransId="{841C7CB7-96FC-4004-8F0D-6267C23302E9}"/>
    <dgm:cxn modelId="{1ED6F266-779D-4232-9BDD-3806C430607C}" type="presOf" srcId="{E6555125-5E3B-4BF1-B3B2-6503943A2B0A}" destId="{4C7BFBD5-8A94-438F-B6B5-59201CB1A4EE}" srcOrd="0" destOrd="0" presId="urn:microsoft.com/office/officeart/2005/8/layout/vList5"/>
    <dgm:cxn modelId="{8A9F81EC-DDE5-4629-9E80-AB32F3C0742D}" srcId="{EE6B5C62-EE40-47F1-851F-20BA425B7C16}" destId="{CA50EB5A-5AC6-4DC8-A80F-9DAE17B3774C}" srcOrd="1" destOrd="0" parTransId="{9AA6D8C8-BA35-4805-A83A-EE9F61F20205}" sibTransId="{7DFEB1FF-DA38-452D-830C-0C0FD707D662}"/>
    <dgm:cxn modelId="{B35A9D24-439C-416C-8D42-87C9CE045F11}" srcId="{CA50EB5A-5AC6-4DC8-A80F-9DAE17B3774C}" destId="{EB5E941A-95E2-4E69-B09E-EF03B76646DE}" srcOrd="0" destOrd="0" parTransId="{A1F4228E-0071-4026-B70D-559985431DF6}" sibTransId="{95C998A4-E810-4D87-A73F-72FB5764AAFA}"/>
    <dgm:cxn modelId="{59ED15BA-89BF-41E9-868E-114F5794434A}" type="presOf" srcId="{5588DA11-2DEC-4EB3-AFDB-FDE50B3B7B85}" destId="{D44F2BDA-311F-49AA-81C5-72C591C4639D}" srcOrd="0" destOrd="0" presId="urn:microsoft.com/office/officeart/2005/8/layout/vList5"/>
    <dgm:cxn modelId="{82B9B3DD-0B43-4724-9D8A-456956657374}" type="presOf" srcId="{0557F46A-3DED-4278-8C80-915788B8CD41}" destId="{80279075-9C10-4B53-893B-26448714572A}" srcOrd="0" destOrd="0" presId="urn:microsoft.com/office/officeart/2005/8/layout/vList5"/>
    <dgm:cxn modelId="{B7F65A8E-E9BC-4E85-A174-6A2258D260F8}" type="presOf" srcId="{245D4DC6-7CB4-4663-B5E9-CBB59CBBDE7D}" destId="{D44F2BDA-311F-49AA-81C5-72C591C4639D}" srcOrd="0" destOrd="1" presId="urn:microsoft.com/office/officeart/2005/8/layout/vList5"/>
    <dgm:cxn modelId="{4134A17C-8EF1-459B-BBE6-257E9BDD63F2}" type="presParOf" srcId="{E9BE2B2C-1A9F-43DA-BF21-56BA5C717DBC}" destId="{38AFC986-D10C-41B0-BB0B-AD6B220B4B72}" srcOrd="0" destOrd="0" presId="urn:microsoft.com/office/officeart/2005/8/layout/vList5"/>
    <dgm:cxn modelId="{B682B71E-DC1B-4C3F-8B12-8B8B5C7847C3}" type="presParOf" srcId="{38AFC986-D10C-41B0-BB0B-AD6B220B4B72}" destId="{80279075-9C10-4B53-893B-26448714572A}" srcOrd="0" destOrd="0" presId="urn:microsoft.com/office/officeart/2005/8/layout/vList5"/>
    <dgm:cxn modelId="{341CC344-F2AF-447D-83F3-B7BF84500225}" type="presParOf" srcId="{38AFC986-D10C-41B0-BB0B-AD6B220B4B72}" destId="{D44F2BDA-311F-49AA-81C5-72C591C4639D}" srcOrd="1" destOrd="0" presId="urn:microsoft.com/office/officeart/2005/8/layout/vList5"/>
    <dgm:cxn modelId="{D0D4C013-F422-4C85-906B-0708F71840D1}" type="presParOf" srcId="{E9BE2B2C-1A9F-43DA-BF21-56BA5C717DBC}" destId="{E468CB10-A303-4BCC-B7FE-0DEFF2514D91}" srcOrd="1" destOrd="0" presId="urn:microsoft.com/office/officeart/2005/8/layout/vList5"/>
    <dgm:cxn modelId="{D62241A3-624F-450D-9E1E-CEB02E4E0FA5}" type="presParOf" srcId="{E9BE2B2C-1A9F-43DA-BF21-56BA5C717DBC}" destId="{ED3671F2-9CA6-4DF5-A619-9EEE09EE95EF}" srcOrd="2" destOrd="0" presId="urn:microsoft.com/office/officeart/2005/8/layout/vList5"/>
    <dgm:cxn modelId="{50791232-A9E5-474F-8B87-BE16C8B40918}" type="presParOf" srcId="{ED3671F2-9CA6-4DF5-A619-9EEE09EE95EF}" destId="{25AEF75D-201F-4DF1-8474-2360E0C59534}" srcOrd="0" destOrd="0" presId="urn:microsoft.com/office/officeart/2005/8/layout/vList5"/>
    <dgm:cxn modelId="{387E5FF6-D66B-4C82-BE8F-857954F86D44}" type="presParOf" srcId="{ED3671F2-9CA6-4DF5-A619-9EEE09EE95EF}" destId="{A1AF25DA-24A2-4B39-97CB-834E8FB263C0}" srcOrd="1" destOrd="0" presId="urn:microsoft.com/office/officeart/2005/8/layout/vList5"/>
    <dgm:cxn modelId="{A35FA213-842B-4BE6-98C3-7D6DBF1112DF}" type="presParOf" srcId="{E9BE2B2C-1A9F-43DA-BF21-56BA5C717DBC}" destId="{98B8C71A-D0CB-4FF1-A03D-1C2FD9D0C7C0}" srcOrd="3" destOrd="0" presId="urn:microsoft.com/office/officeart/2005/8/layout/vList5"/>
    <dgm:cxn modelId="{73FB7EEC-1751-4F96-ADD4-AA4DE2AC3956}" type="presParOf" srcId="{E9BE2B2C-1A9F-43DA-BF21-56BA5C717DBC}" destId="{5E4DC37D-B872-47A1-913B-236B021F3888}" srcOrd="4" destOrd="0" presId="urn:microsoft.com/office/officeart/2005/8/layout/vList5"/>
    <dgm:cxn modelId="{B9007CCC-31C5-45C5-8979-1B0B186C378C}" type="presParOf" srcId="{5E4DC37D-B872-47A1-913B-236B021F3888}" destId="{4C7BFBD5-8A94-438F-B6B5-59201CB1A4EE}" srcOrd="0" destOrd="0" presId="urn:microsoft.com/office/officeart/2005/8/layout/vList5"/>
    <dgm:cxn modelId="{E25BDB27-4546-4ECF-AEE3-0B72CCB04609}" type="presParOf" srcId="{5E4DC37D-B872-47A1-913B-236B021F3888}" destId="{A9895C06-8E09-4AE9-B273-0950402726F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CF256A3-8E16-4ECD-8F35-65ABB806FAED}" type="doc">
      <dgm:prSet loTypeId="urn:microsoft.com/office/officeart/2005/8/layout/radial4" loCatId="relationship" qsTypeId="urn:microsoft.com/office/officeart/2005/8/quickstyle/simple1" qsCatId="simple" csTypeId="urn:microsoft.com/office/officeart/2005/8/colors/colorful1#1" csCatId="colorful" phldr="1"/>
      <dgm:spPr/>
      <dgm:t>
        <a:bodyPr/>
        <a:lstStyle/>
        <a:p>
          <a:endParaRPr lang="es-ES"/>
        </a:p>
      </dgm:t>
    </dgm:pt>
    <dgm:pt modelId="{E01F8C52-6371-4524-88E9-0F887FEA9D5D}">
      <dgm:prSet phldrT="[Texto]" custT="1">
        <dgm:style>
          <a:lnRef idx="2">
            <a:schemeClr val="accent2"/>
          </a:lnRef>
          <a:fillRef idx="1">
            <a:schemeClr val="lt1"/>
          </a:fillRef>
          <a:effectRef idx="0">
            <a:schemeClr val="accent2"/>
          </a:effectRef>
          <a:fontRef idx="minor">
            <a:schemeClr val="dk1"/>
          </a:fontRef>
        </dgm:style>
      </dgm:prSet>
      <dgm:spPr/>
      <dgm:t>
        <a:bodyPr/>
        <a:lstStyle/>
        <a:p>
          <a:r>
            <a:rPr lang="es-ES" sz="1600" b="1"/>
            <a:t>Formación para la Innovación</a:t>
          </a:r>
        </a:p>
      </dgm:t>
    </dgm:pt>
    <dgm:pt modelId="{29D4FFAC-A244-49A8-979E-19C6FE99D4DF}" type="parTrans" cxnId="{47DC4AEF-3876-4125-BB39-2988022EB001}">
      <dgm:prSet/>
      <dgm:spPr/>
      <dgm:t>
        <a:bodyPr/>
        <a:lstStyle/>
        <a:p>
          <a:endParaRPr lang="es-ES" sz="1600" b="1"/>
        </a:p>
      </dgm:t>
    </dgm:pt>
    <dgm:pt modelId="{F69DA9EF-28D6-4654-9F59-71AA35C32FD3}" type="sibTrans" cxnId="{47DC4AEF-3876-4125-BB39-2988022EB001}">
      <dgm:prSet/>
      <dgm:spPr/>
      <dgm:t>
        <a:bodyPr/>
        <a:lstStyle/>
        <a:p>
          <a:endParaRPr lang="es-ES" sz="1600" b="1"/>
        </a:p>
      </dgm:t>
    </dgm:pt>
    <dgm:pt modelId="{8157A7FC-73DB-4300-98D8-9D33A714585C}">
      <dgm:prSet phldrT="[Texto]" custT="1">
        <dgm:style>
          <a:lnRef idx="2">
            <a:schemeClr val="accent5"/>
          </a:lnRef>
          <a:fillRef idx="1">
            <a:schemeClr val="lt1"/>
          </a:fillRef>
          <a:effectRef idx="0">
            <a:schemeClr val="accent5"/>
          </a:effectRef>
          <a:fontRef idx="minor">
            <a:schemeClr val="dk1"/>
          </a:fontRef>
        </dgm:style>
      </dgm:prSet>
      <dgm:spPr/>
      <dgm:t>
        <a:bodyPr/>
        <a:lstStyle/>
        <a:p>
          <a:r>
            <a:rPr lang="es-ES" sz="1600" b="1" dirty="0"/>
            <a:t>Pensamiento </a:t>
          </a:r>
          <a:r>
            <a:rPr lang="es-ES" sz="1600" b="1" dirty="0" smtClean="0"/>
            <a:t>innovador</a:t>
          </a:r>
          <a:endParaRPr lang="es-ES" sz="1600" b="1" dirty="0"/>
        </a:p>
      </dgm:t>
    </dgm:pt>
    <dgm:pt modelId="{8C420877-E15C-4E4F-BFC5-B02DC704F487}" type="parTrans" cxnId="{2303C59B-73F9-49B7-B64A-F6EB012423DA}">
      <dgm:prSet/>
      <dgm:spPr>
        <a:solidFill>
          <a:schemeClr val="accent5">
            <a:lumMod val="75000"/>
          </a:schemeClr>
        </a:solidFill>
      </dgm:spPr>
      <dgm:t>
        <a:bodyPr/>
        <a:lstStyle/>
        <a:p>
          <a:endParaRPr lang="es-ES" sz="1600" b="1"/>
        </a:p>
      </dgm:t>
    </dgm:pt>
    <dgm:pt modelId="{3F632ED9-503B-4742-A5E5-F8B82EA61D32}" type="sibTrans" cxnId="{2303C59B-73F9-49B7-B64A-F6EB012423DA}">
      <dgm:prSet/>
      <dgm:spPr/>
      <dgm:t>
        <a:bodyPr/>
        <a:lstStyle/>
        <a:p>
          <a:endParaRPr lang="es-ES" sz="1600" b="1"/>
        </a:p>
      </dgm:t>
    </dgm:pt>
    <dgm:pt modelId="{1B90DFFF-C882-43C0-9B76-3E3620DB89BB}">
      <dgm:prSet phldrT="[Texto]" custT="1">
        <dgm:style>
          <a:lnRef idx="2">
            <a:schemeClr val="accent3"/>
          </a:lnRef>
          <a:fillRef idx="1">
            <a:schemeClr val="lt1"/>
          </a:fillRef>
          <a:effectRef idx="0">
            <a:schemeClr val="accent3"/>
          </a:effectRef>
          <a:fontRef idx="minor">
            <a:schemeClr val="dk1"/>
          </a:fontRef>
        </dgm:style>
      </dgm:prSet>
      <dgm:spPr>
        <a:ln>
          <a:solidFill>
            <a:schemeClr val="accent3">
              <a:lumMod val="75000"/>
            </a:schemeClr>
          </a:solidFill>
        </a:ln>
      </dgm:spPr>
      <dgm:t>
        <a:bodyPr/>
        <a:lstStyle/>
        <a:p>
          <a:r>
            <a:rPr lang="es-ES" sz="1600" b="1" dirty="0"/>
            <a:t>Orientación al </a:t>
          </a:r>
          <a:r>
            <a:rPr lang="es-ES" sz="1600" b="1" dirty="0" smtClean="0"/>
            <a:t>aprendizaje para toda la vida</a:t>
          </a:r>
          <a:endParaRPr lang="es-ES" sz="1600" b="1" dirty="0"/>
        </a:p>
      </dgm:t>
    </dgm:pt>
    <dgm:pt modelId="{B6DA877D-F929-4CFA-B43E-EA751C24A5CC}" type="parTrans" cxnId="{FEEBDF7F-A6CD-43A0-8CF9-14630C5EC158}">
      <dgm:prSet/>
      <dgm:spPr/>
      <dgm:t>
        <a:bodyPr/>
        <a:lstStyle/>
        <a:p>
          <a:endParaRPr lang="es-ES" sz="1600" b="1"/>
        </a:p>
      </dgm:t>
    </dgm:pt>
    <dgm:pt modelId="{22F2F19E-4948-4FC6-9634-4132E7F3BA4E}" type="sibTrans" cxnId="{FEEBDF7F-A6CD-43A0-8CF9-14630C5EC158}">
      <dgm:prSet/>
      <dgm:spPr/>
      <dgm:t>
        <a:bodyPr/>
        <a:lstStyle/>
        <a:p>
          <a:endParaRPr lang="es-ES" sz="1600" b="1"/>
        </a:p>
      </dgm:t>
    </dgm:pt>
    <dgm:pt modelId="{6437D75D-33B8-4AE8-A065-616A3C033DA0}">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ES" sz="1600" b="1"/>
            <a:t>Emprendimiento</a:t>
          </a:r>
        </a:p>
      </dgm:t>
    </dgm:pt>
    <dgm:pt modelId="{D4DF71AC-3FFD-425B-9EC8-4ED11E36F791}" type="parTrans" cxnId="{92B7AEFE-0AB1-456E-A670-1D9AF9DA088D}">
      <dgm:prSet/>
      <dgm:spPr/>
      <dgm:t>
        <a:bodyPr/>
        <a:lstStyle/>
        <a:p>
          <a:endParaRPr lang="es-ES" sz="1600" b="1"/>
        </a:p>
      </dgm:t>
    </dgm:pt>
    <dgm:pt modelId="{98B649C6-B3A1-4D4C-AC63-4654E4306973}" type="sibTrans" cxnId="{92B7AEFE-0AB1-456E-A670-1D9AF9DA088D}">
      <dgm:prSet/>
      <dgm:spPr/>
      <dgm:t>
        <a:bodyPr/>
        <a:lstStyle/>
        <a:p>
          <a:endParaRPr lang="es-ES" sz="1600" b="1"/>
        </a:p>
      </dgm:t>
    </dgm:pt>
    <dgm:pt modelId="{3297046F-F25B-4126-8B87-752D182135FE}">
      <dgm:prSet custT="1">
        <dgm:style>
          <a:lnRef idx="2">
            <a:schemeClr val="accent5"/>
          </a:lnRef>
          <a:fillRef idx="1">
            <a:schemeClr val="lt1"/>
          </a:fillRef>
          <a:effectRef idx="0">
            <a:schemeClr val="accent5"/>
          </a:effectRef>
          <a:fontRef idx="minor">
            <a:schemeClr val="dk1"/>
          </a:fontRef>
        </dgm:style>
      </dgm:prSet>
      <dgm:spPr/>
      <dgm:t>
        <a:bodyPr/>
        <a:lstStyle/>
        <a:p>
          <a:r>
            <a:rPr lang="es-ES" sz="1600" b="1"/>
            <a:t>Orientación al logro</a:t>
          </a:r>
        </a:p>
      </dgm:t>
    </dgm:pt>
    <dgm:pt modelId="{BBCADD6F-47EB-4DA3-BFDC-D747BFB1B7F7}" type="parTrans" cxnId="{6002EACA-70ED-4BC9-9B63-42142ADCF629}">
      <dgm:prSet/>
      <dgm:spPr/>
      <dgm:t>
        <a:bodyPr/>
        <a:lstStyle/>
        <a:p>
          <a:endParaRPr lang="es-ES" sz="1600" b="1"/>
        </a:p>
      </dgm:t>
    </dgm:pt>
    <dgm:pt modelId="{AF340B38-ADD8-469A-BB59-AADAE92FF14C}" type="sibTrans" cxnId="{6002EACA-70ED-4BC9-9B63-42142ADCF629}">
      <dgm:prSet/>
      <dgm:spPr/>
      <dgm:t>
        <a:bodyPr/>
        <a:lstStyle/>
        <a:p>
          <a:endParaRPr lang="es-ES" sz="1600" b="1"/>
        </a:p>
      </dgm:t>
    </dgm:pt>
    <dgm:pt modelId="{1032F1A5-C4B5-4D7A-A891-E5DF189F4D9F}">
      <dgm:prSet custT="1">
        <dgm:style>
          <a:lnRef idx="2">
            <a:schemeClr val="accent6"/>
          </a:lnRef>
          <a:fillRef idx="1">
            <a:schemeClr val="lt1"/>
          </a:fillRef>
          <a:effectRef idx="0">
            <a:schemeClr val="accent6"/>
          </a:effectRef>
          <a:fontRef idx="minor">
            <a:schemeClr val="dk1"/>
          </a:fontRef>
        </dgm:style>
      </dgm:prSet>
      <dgm:spPr/>
      <dgm:t>
        <a:bodyPr/>
        <a:lstStyle/>
        <a:p>
          <a:r>
            <a:rPr lang="es-ES" sz="1600" b="1" dirty="0" err="1" smtClean="0"/>
            <a:t>Liderazg</a:t>
          </a:r>
          <a:r>
            <a:rPr lang="es-ES" sz="1600" b="1" dirty="0" smtClean="0"/>
            <a:t> o Transformacional</a:t>
          </a:r>
          <a:endParaRPr lang="es-ES" sz="1600" b="1" dirty="0"/>
        </a:p>
      </dgm:t>
    </dgm:pt>
    <dgm:pt modelId="{F8EA6AF2-50AF-4932-BA63-24F4E0DBEFCF}" type="parTrans" cxnId="{17AA9A2D-C002-4322-9EA6-A336F40AEE1F}">
      <dgm:prSet/>
      <dgm:spPr/>
      <dgm:t>
        <a:bodyPr/>
        <a:lstStyle/>
        <a:p>
          <a:endParaRPr lang="es-ES" sz="1600" b="1"/>
        </a:p>
      </dgm:t>
    </dgm:pt>
    <dgm:pt modelId="{7A7DF48A-B6D5-4777-A95F-5823151A0BAD}" type="sibTrans" cxnId="{17AA9A2D-C002-4322-9EA6-A336F40AEE1F}">
      <dgm:prSet/>
      <dgm:spPr/>
      <dgm:t>
        <a:bodyPr/>
        <a:lstStyle/>
        <a:p>
          <a:endParaRPr lang="es-ES" sz="1600" b="1"/>
        </a:p>
      </dgm:t>
    </dgm:pt>
    <dgm:pt modelId="{19475D47-D38A-4A2C-A9AF-87CD3586D7D9}">
      <dgm:prSet custT="1">
        <dgm:style>
          <a:lnRef idx="2">
            <a:schemeClr val="accent3"/>
          </a:lnRef>
          <a:fillRef idx="1">
            <a:schemeClr val="lt1"/>
          </a:fillRef>
          <a:effectRef idx="0">
            <a:schemeClr val="accent3"/>
          </a:effectRef>
          <a:fontRef idx="minor">
            <a:schemeClr val="dk1"/>
          </a:fontRef>
        </dgm:style>
      </dgm:prSet>
      <dgm:spPr/>
      <dgm:t>
        <a:bodyPr/>
        <a:lstStyle/>
        <a:p>
          <a:r>
            <a:rPr lang="es-ES" sz="1600" b="1"/>
            <a:t>Resolución de problemas</a:t>
          </a:r>
        </a:p>
      </dgm:t>
    </dgm:pt>
    <dgm:pt modelId="{CCAA9BFA-AF72-4A82-A316-5ACFBEC231A5}" type="parTrans" cxnId="{1C4D4E42-8A59-4190-8B8B-52DE89517B11}">
      <dgm:prSet/>
      <dgm:spPr/>
      <dgm:t>
        <a:bodyPr/>
        <a:lstStyle/>
        <a:p>
          <a:endParaRPr lang="es-ES" sz="1600" b="1"/>
        </a:p>
      </dgm:t>
    </dgm:pt>
    <dgm:pt modelId="{3A311628-49E1-4A57-809D-2F4C7D09DE97}" type="sibTrans" cxnId="{1C4D4E42-8A59-4190-8B8B-52DE89517B11}">
      <dgm:prSet/>
      <dgm:spPr/>
      <dgm:t>
        <a:bodyPr/>
        <a:lstStyle/>
        <a:p>
          <a:endParaRPr lang="es-ES" sz="1600" b="1"/>
        </a:p>
      </dgm:t>
    </dgm:pt>
    <dgm:pt modelId="{9F96C4F5-D8C4-4EC5-A490-4D074791F11B}">
      <dgm:prSet custT="1">
        <dgm:style>
          <a:lnRef idx="2">
            <a:schemeClr val="accent2"/>
          </a:lnRef>
          <a:fillRef idx="1">
            <a:schemeClr val="lt1"/>
          </a:fillRef>
          <a:effectRef idx="0">
            <a:schemeClr val="accent2"/>
          </a:effectRef>
          <a:fontRef idx="minor">
            <a:schemeClr val="dk1"/>
          </a:fontRef>
        </dgm:style>
      </dgm:prSet>
      <dgm:spPr/>
      <dgm:t>
        <a:bodyPr/>
        <a:lstStyle/>
        <a:p>
          <a:r>
            <a:rPr lang="es-ES" sz="1600" b="1"/>
            <a:t>Trabajo en</a:t>
          </a:r>
        </a:p>
        <a:p>
          <a:r>
            <a:rPr lang="es-ES" sz="1600" b="1"/>
            <a:t> equipo</a:t>
          </a:r>
        </a:p>
      </dgm:t>
    </dgm:pt>
    <dgm:pt modelId="{294EC4C4-9DF3-4F54-A696-7368B7B9BC0E}" type="parTrans" cxnId="{05A08260-21FB-418B-8EF1-879EA81E822E}">
      <dgm:prSet/>
      <dgm:spPr/>
      <dgm:t>
        <a:bodyPr/>
        <a:lstStyle/>
        <a:p>
          <a:endParaRPr lang="es-ES" sz="1600" b="1"/>
        </a:p>
      </dgm:t>
    </dgm:pt>
    <dgm:pt modelId="{F961D23C-AA22-4A35-B87E-1745FE1F30B5}" type="sibTrans" cxnId="{05A08260-21FB-418B-8EF1-879EA81E822E}">
      <dgm:prSet/>
      <dgm:spPr/>
      <dgm:t>
        <a:bodyPr/>
        <a:lstStyle/>
        <a:p>
          <a:endParaRPr lang="es-ES" sz="1600" b="1"/>
        </a:p>
      </dgm:t>
    </dgm:pt>
    <dgm:pt modelId="{E9C4C756-F3E9-4C1D-9C93-0D69E0DBA4DA}">
      <dgm:prSet custT="1">
        <dgm:style>
          <a:lnRef idx="2">
            <a:schemeClr val="accent6"/>
          </a:lnRef>
          <a:fillRef idx="1">
            <a:schemeClr val="lt1"/>
          </a:fillRef>
          <a:effectRef idx="0">
            <a:schemeClr val="accent6"/>
          </a:effectRef>
          <a:fontRef idx="minor">
            <a:schemeClr val="dk1"/>
          </a:fontRef>
        </dgm:style>
      </dgm:prSet>
      <dgm:spPr/>
      <dgm:t>
        <a:bodyPr/>
        <a:lstStyle/>
        <a:p>
          <a:r>
            <a:rPr lang="es-ES" sz="1600" b="1"/>
            <a:t>Orientación a la calidad</a:t>
          </a:r>
        </a:p>
      </dgm:t>
    </dgm:pt>
    <dgm:pt modelId="{1592A7F2-66CF-48F1-A8F5-B320D6A4D143}" type="parTrans" cxnId="{A18A827B-458F-49B7-9565-7BD876005622}">
      <dgm:prSet/>
      <dgm:spPr/>
      <dgm:t>
        <a:bodyPr/>
        <a:lstStyle/>
        <a:p>
          <a:endParaRPr lang="es-ES" sz="1600" b="1"/>
        </a:p>
      </dgm:t>
    </dgm:pt>
    <dgm:pt modelId="{17870179-0229-4877-87EB-DD42171E9912}" type="sibTrans" cxnId="{A18A827B-458F-49B7-9565-7BD876005622}">
      <dgm:prSet/>
      <dgm:spPr/>
      <dgm:t>
        <a:bodyPr/>
        <a:lstStyle/>
        <a:p>
          <a:endParaRPr lang="es-ES" sz="1600" b="1"/>
        </a:p>
      </dgm:t>
    </dgm:pt>
    <dgm:pt modelId="{FB71D8AF-8BE8-40BC-B1D2-3C0E9C03DD1C}">
      <dgm:prSet custT="1">
        <dgm:style>
          <a:lnRef idx="2">
            <a:schemeClr val="accent5"/>
          </a:lnRef>
          <a:fillRef idx="1">
            <a:schemeClr val="lt1"/>
          </a:fillRef>
          <a:effectRef idx="0">
            <a:schemeClr val="accent5"/>
          </a:effectRef>
          <a:fontRef idx="minor">
            <a:schemeClr val="dk1"/>
          </a:fontRef>
        </dgm:style>
      </dgm:prSet>
      <dgm:spPr/>
      <dgm:t>
        <a:bodyPr/>
        <a:lstStyle/>
        <a:p>
          <a:r>
            <a:rPr lang="es-ES" sz="1600" b="1"/>
            <a:t>Gestión de proyectos</a:t>
          </a:r>
        </a:p>
      </dgm:t>
    </dgm:pt>
    <dgm:pt modelId="{7CC02DAA-22DE-45BD-8CD0-F7A839F3A0E7}" type="parTrans" cxnId="{531F38E1-6A15-4141-BD81-1B9CFF5262C3}">
      <dgm:prSet/>
      <dgm:spPr/>
      <dgm:t>
        <a:bodyPr/>
        <a:lstStyle/>
        <a:p>
          <a:endParaRPr lang="es-ES" sz="1600" b="1"/>
        </a:p>
      </dgm:t>
    </dgm:pt>
    <dgm:pt modelId="{C4EA4245-32C6-45DA-AF66-4DA9E6236557}" type="sibTrans" cxnId="{531F38E1-6A15-4141-BD81-1B9CFF5262C3}">
      <dgm:prSet/>
      <dgm:spPr/>
      <dgm:t>
        <a:bodyPr/>
        <a:lstStyle/>
        <a:p>
          <a:endParaRPr lang="es-ES" sz="1600" b="1"/>
        </a:p>
      </dgm:t>
    </dgm:pt>
    <dgm:pt modelId="{EEB11858-DD02-4E2B-BD9E-6A87AC0BFC7B}">
      <dgm:prSet custT="1">
        <dgm:style>
          <a:lnRef idx="2">
            <a:schemeClr val="accent4"/>
          </a:lnRef>
          <a:fillRef idx="1">
            <a:schemeClr val="lt1"/>
          </a:fillRef>
          <a:effectRef idx="0">
            <a:schemeClr val="accent4"/>
          </a:effectRef>
          <a:fontRef idx="minor">
            <a:schemeClr val="dk1"/>
          </a:fontRef>
        </dgm:style>
      </dgm:prSet>
      <dgm:spPr/>
      <dgm:t>
        <a:bodyPr/>
        <a:lstStyle/>
        <a:p>
          <a:r>
            <a:rPr lang="es-ES" sz="1600" b="1"/>
            <a:t>Toma de decisiones</a:t>
          </a:r>
        </a:p>
      </dgm:t>
    </dgm:pt>
    <dgm:pt modelId="{04F750B0-EDD1-442E-AA7C-C33331057820}" type="parTrans" cxnId="{D9E05B69-F998-4281-8A2B-B24C372EABA8}">
      <dgm:prSet/>
      <dgm:spPr/>
      <dgm:t>
        <a:bodyPr/>
        <a:lstStyle/>
        <a:p>
          <a:endParaRPr lang="es-ES" sz="1600" b="1"/>
        </a:p>
      </dgm:t>
    </dgm:pt>
    <dgm:pt modelId="{E634F2D7-5810-49C8-9FE8-2488E37B3C7A}" type="sibTrans" cxnId="{D9E05B69-F998-4281-8A2B-B24C372EABA8}">
      <dgm:prSet/>
      <dgm:spPr/>
      <dgm:t>
        <a:bodyPr/>
        <a:lstStyle/>
        <a:p>
          <a:endParaRPr lang="es-ES" sz="1600" b="1"/>
        </a:p>
      </dgm:t>
    </dgm:pt>
    <dgm:pt modelId="{2FF45A4E-E33D-473D-ADAD-B5BE11871AD7}" type="pres">
      <dgm:prSet presAssocID="{3CF256A3-8E16-4ECD-8F35-65ABB806FAED}" presName="cycle" presStyleCnt="0">
        <dgm:presLayoutVars>
          <dgm:chMax val="1"/>
          <dgm:dir/>
          <dgm:animLvl val="ctr"/>
          <dgm:resizeHandles val="exact"/>
        </dgm:presLayoutVars>
      </dgm:prSet>
      <dgm:spPr/>
      <dgm:t>
        <a:bodyPr/>
        <a:lstStyle/>
        <a:p>
          <a:endParaRPr lang="es-ES"/>
        </a:p>
      </dgm:t>
    </dgm:pt>
    <dgm:pt modelId="{85DACCA7-3D5F-4CE8-8E06-C4E4B0150E40}" type="pres">
      <dgm:prSet presAssocID="{E01F8C52-6371-4524-88E9-0F887FEA9D5D}" presName="centerShape" presStyleLbl="node0" presStyleIdx="0" presStyleCnt="1" custScaleX="151429" custScaleY="87244"/>
      <dgm:spPr>
        <a:prstGeom prst="roundRect">
          <a:avLst/>
        </a:prstGeom>
      </dgm:spPr>
      <dgm:t>
        <a:bodyPr/>
        <a:lstStyle/>
        <a:p>
          <a:endParaRPr lang="es-ES"/>
        </a:p>
      </dgm:t>
    </dgm:pt>
    <dgm:pt modelId="{D80D8067-7AD9-47A8-985F-C3DA68081055}" type="pres">
      <dgm:prSet presAssocID="{8C420877-E15C-4E4F-BFC5-B02DC704F487}" presName="parTrans" presStyleLbl="bgSibTrans2D1" presStyleIdx="0" presStyleCnt="10" custScaleY="62321"/>
      <dgm:spPr/>
      <dgm:t>
        <a:bodyPr/>
        <a:lstStyle/>
        <a:p>
          <a:endParaRPr lang="es-ES"/>
        </a:p>
      </dgm:t>
    </dgm:pt>
    <dgm:pt modelId="{74CFAB2E-6A31-4D16-BBA2-E339F628199D}" type="pres">
      <dgm:prSet presAssocID="{8157A7FC-73DB-4300-98D8-9D33A714585C}" presName="node" presStyleLbl="node1" presStyleIdx="0" presStyleCnt="10" custScaleX="176864" custScaleY="128656" custRadScaleRad="90193" custRadScaleInc="1384">
        <dgm:presLayoutVars>
          <dgm:bulletEnabled val="1"/>
        </dgm:presLayoutVars>
      </dgm:prSet>
      <dgm:spPr/>
      <dgm:t>
        <a:bodyPr/>
        <a:lstStyle/>
        <a:p>
          <a:endParaRPr lang="es-ES"/>
        </a:p>
      </dgm:t>
    </dgm:pt>
    <dgm:pt modelId="{7C585454-2631-476E-A83E-DB5E0A59BCD5}" type="pres">
      <dgm:prSet presAssocID="{B6DA877D-F929-4CFA-B43E-EA751C24A5CC}" presName="parTrans" presStyleLbl="bgSibTrans2D1" presStyleIdx="1" presStyleCnt="10" custScaleY="62321" custLinFactNeighborX="-5994" custLinFactNeighborY="-7990"/>
      <dgm:spPr/>
      <dgm:t>
        <a:bodyPr/>
        <a:lstStyle/>
        <a:p>
          <a:endParaRPr lang="es-ES"/>
        </a:p>
      </dgm:t>
    </dgm:pt>
    <dgm:pt modelId="{7EC600F1-AA2A-449F-8FBE-B087F136959A}" type="pres">
      <dgm:prSet presAssocID="{1B90DFFF-C882-43C0-9B76-3E3620DB89BB}" presName="node" presStyleLbl="node1" presStyleIdx="1" presStyleCnt="10" custScaleX="176864" custScaleY="128656" custRadScaleRad="96459" custRadScaleInc="4263">
        <dgm:presLayoutVars>
          <dgm:bulletEnabled val="1"/>
        </dgm:presLayoutVars>
      </dgm:prSet>
      <dgm:spPr/>
      <dgm:t>
        <a:bodyPr/>
        <a:lstStyle/>
        <a:p>
          <a:endParaRPr lang="es-ES"/>
        </a:p>
      </dgm:t>
    </dgm:pt>
    <dgm:pt modelId="{AE280D28-FA9A-4570-B08D-8CAC51FB1458}" type="pres">
      <dgm:prSet presAssocID="{D4DF71AC-3FFD-425B-9EC8-4ED11E36F791}" presName="parTrans" presStyleLbl="bgSibTrans2D1" presStyleIdx="2" presStyleCnt="10" custScaleY="62321" custLinFactNeighborX="-3294" custLinFactNeighborY="-15980"/>
      <dgm:spPr/>
      <dgm:t>
        <a:bodyPr/>
        <a:lstStyle/>
        <a:p>
          <a:endParaRPr lang="es-ES"/>
        </a:p>
      </dgm:t>
    </dgm:pt>
    <dgm:pt modelId="{14062A6A-F7FC-4BE0-9908-2D31AD382CA6}" type="pres">
      <dgm:prSet presAssocID="{6437D75D-33B8-4AE8-A065-616A3C033DA0}" presName="node" presStyleLbl="node1" presStyleIdx="2" presStyleCnt="10" custScaleX="176864" custScaleY="128656" custRadScaleRad="105736" custRadScaleInc="-18667">
        <dgm:presLayoutVars>
          <dgm:bulletEnabled val="1"/>
        </dgm:presLayoutVars>
      </dgm:prSet>
      <dgm:spPr/>
      <dgm:t>
        <a:bodyPr/>
        <a:lstStyle/>
        <a:p>
          <a:endParaRPr lang="es-ES"/>
        </a:p>
      </dgm:t>
    </dgm:pt>
    <dgm:pt modelId="{41A072BE-6247-4F21-93C3-E52768355D43}" type="pres">
      <dgm:prSet presAssocID="{BBCADD6F-47EB-4DA3-BFDC-D747BFB1B7F7}" presName="parTrans" presStyleLbl="bgSibTrans2D1" presStyleIdx="3" presStyleCnt="10" custScaleY="62321"/>
      <dgm:spPr/>
      <dgm:t>
        <a:bodyPr/>
        <a:lstStyle/>
        <a:p>
          <a:endParaRPr lang="es-ES"/>
        </a:p>
      </dgm:t>
    </dgm:pt>
    <dgm:pt modelId="{178F470E-AA7E-4AA1-8BC1-AA0A06CC9B08}" type="pres">
      <dgm:prSet presAssocID="{3297046F-F25B-4126-8B87-752D182135FE}" presName="node" presStyleLbl="node1" presStyleIdx="3" presStyleCnt="10" custScaleX="176864" custScaleY="128656" custRadScaleRad="119019" custRadScaleInc="-46677">
        <dgm:presLayoutVars>
          <dgm:bulletEnabled val="1"/>
        </dgm:presLayoutVars>
      </dgm:prSet>
      <dgm:spPr/>
      <dgm:t>
        <a:bodyPr/>
        <a:lstStyle/>
        <a:p>
          <a:endParaRPr lang="es-ES"/>
        </a:p>
      </dgm:t>
    </dgm:pt>
    <dgm:pt modelId="{B7FA169E-73B2-4B45-9007-B02A526DB5F3}" type="pres">
      <dgm:prSet presAssocID="{F8EA6AF2-50AF-4932-BA63-24F4E0DBEFCF}" presName="parTrans" presStyleLbl="bgSibTrans2D1" presStyleIdx="4" presStyleCnt="10" custScaleY="62321"/>
      <dgm:spPr/>
      <dgm:t>
        <a:bodyPr/>
        <a:lstStyle/>
        <a:p>
          <a:endParaRPr lang="es-ES"/>
        </a:p>
      </dgm:t>
    </dgm:pt>
    <dgm:pt modelId="{00A5D0DC-7676-484B-AE66-FA904751D3DB}" type="pres">
      <dgm:prSet presAssocID="{1032F1A5-C4B5-4D7A-A891-E5DF189F4D9F}" presName="node" presStyleLbl="node1" presStyleIdx="4" presStyleCnt="10" custScaleX="176864" custScaleY="128656" custRadScaleRad="102178" custRadScaleInc="-20025">
        <dgm:presLayoutVars>
          <dgm:bulletEnabled val="1"/>
        </dgm:presLayoutVars>
      </dgm:prSet>
      <dgm:spPr/>
      <dgm:t>
        <a:bodyPr/>
        <a:lstStyle/>
        <a:p>
          <a:endParaRPr lang="es-ES"/>
        </a:p>
      </dgm:t>
    </dgm:pt>
    <dgm:pt modelId="{79B8B6AD-549B-4F66-81EA-C214E7F1489A}" type="pres">
      <dgm:prSet presAssocID="{294EC4C4-9DF3-4F54-A696-7368B7B9BC0E}" presName="parTrans" presStyleLbl="bgSibTrans2D1" presStyleIdx="5" presStyleCnt="10" custScaleY="62321"/>
      <dgm:spPr/>
      <dgm:t>
        <a:bodyPr/>
        <a:lstStyle/>
        <a:p>
          <a:endParaRPr lang="es-ES"/>
        </a:p>
      </dgm:t>
    </dgm:pt>
    <dgm:pt modelId="{755B4AE1-2E91-40BC-AD5E-A28A1C9A463B}" type="pres">
      <dgm:prSet presAssocID="{9F96C4F5-D8C4-4EC5-A490-4D074791F11B}" presName="node" presStyleLbl="node1" presStyleIdx="5" presStyleCnt="10" custScaleX="176864" custScaleY="128656" custRadScaleRad="102657" custRadScaleInc="25936">
        <dgm:presLayoutVars>
          <dgm:bulletEnabled val="1"/>
        </dgm:presLayoutVars>
      </dgm:prSet>
      <dgm:spPr/>
      <dgm:t>
        <a:bodyPr/>
        <a:lstStyle/>
        <a:p>
          <a:endParaRPr lang="es-ES"/>
        </a:p>
      </dgm:t>
    </dgm:pt>
    <dgm:pt modelId="{BFBB15DD-0DC6-4A90-A53C-9714B768342A}" type="pres">
      <dgm:prSet presAssocID="{CCAA9BFA-AF72-4A82-A316-5ACFBEC231A5}" presName="parTrans" presStyleLbl="bgSibTrans2D1" presStyleIdx="6" presStyleCnt="10" custScaleY="62321"/>
      <dgm:spPr/>
      <dgm:t>
        <a:bodyPr/>
        <a:lstStyle/>
        <a:p>
          <a:endParaRPr lang="es-ES"/>
        </a:p>
      </dgm:t>
    </dgm:pt>
    <dgm:pt modelId="{2187AFCE-0FC3-4E60-BE25-0E25F6FB2660}" type="pres">
      <dgm:prSet presAssocID="{19475D47-D38A-4A2C-A9AF-87CD3586D7D9}" presName="node" presStyleLbl="node1" presStyleIdx="6" presStyleCnt="10" custScaleX="176864" custScaleY="128656" custRadScaleRad="120191" custRadScaleInc="52208">
        <dgm:presLayoutVars>
          <dgm:bulletEnabled val="1"/>
        </dgm:presLayoutVars>
      </dgm:prSet>
      <dgm:spPr/>
      <dgm:t>
        <a:bodyPr/>
        <a:lstStyle/>
        <a:p>
          <a:endParaRPr lang="es-ES"/>
        </a:p>
      </dgm:t>
    </dgm:pt>
    <dgm:pt modelId="{20502A9B-79E3-4A2C-B593-31658B7A0010}" type="pres">
      <dgm:prSet presAssocID="{04F750B0-EDD1-442E-AA7C-C33331057820}" presName="parTrans" presStyleLbl="bgSibTrans2D1" presStyleIdx="7" presStyleCnt="10" custScaleY="62321" custLinFactNeighborX="5863" custLinFactNeighborY="-15980"/>
      <dgm:spPr/>
      <dgm:t>
        <a:bodyPr/>
        <a:lstStyle/>
        <a:p>
          <a:endParaRPr lang="es-ES"/>
        </a:p>
      </dgm:t>
    </dgm:pt>
    <dgm:pt modelId="{A6C6F7D3-C108-4DC5-BB76-41E0AEF503D6}" type="pres">
      <dgm:prSet presAssocID="{EEB11858-DD02-4E2B-BD9E-6A87AC0BFC7B}" presName="node" presStyleLbl="node1" presStyleIdx="7" presStyleCnt="10" custScaleX="176864" custScaleY="128656" custRadScaleRad="108590" custRadScaleInc="24844">
        <dgm:presLayoutVars>
          <dgm:bulletEnabled val="1"/>
        </dgm:presLayoutVars>
      </dgm:prSet>
      <dgm:spPr/>
      <dgm:t>
        <a:bodyPr/>
        <a:lstStyle/>
        <a:p>
          <a:endParaRPr lang="es-ES"/>
        </a:p>
      </dgm:t>
    </dgm:pt>
    <dgm:pt modelId="{FC907376-ED58-48AA-845E-933AD0D6079F}" type="pres">
      <dgm:prSet presAssocID="{7CC02DAA-22DE-45BD-8CD0-F7A839F3A0E7}" presName="parTrans" presStyleLbl="bgSibTrans2D1" presStyleIdx="8" presStyleCnt="10" custScaleY="62321" custLinFactNeighborX="6520"/>
      <dgm:spPr/>
      <dgm:t>
        <a:bodyPr/>
        <a:lstStyle/>
        <a:p>
          <a:endParaRPr lang="es-ES"/>
        </a:p>
      </dgm:t>
    </dgm:pt>
    <dgm:pt modelId="{E4BB7046-3CED-46C2-8202-DD3A536DE1A9}" type="pres">
      <dgm:prSet presAssocID="{FB71D8AF-8BE8-40BC-B1D2-3C0E9C03DD1C}" presName="node" presStyleLbl="node1" presStyleIdx="8" presStyleCnt="10" custScaleX="176864" custScaleY="128656" custRadScaleRad="98033" custRadScaleInc="-2328">
        <dgm:presLayoutVars>
          <dgm:bulletEnabled val="1"/>
        </dgm:presLayoutVars>
      </dgm:prSet>
      <dgm:spPr/>
      <dgm:t>
        <a:bodyPr/>
        <a:lstStyle/>
        <a:p>
          <a:endParaRPr lang="es-ES"/>
        </a:p>
      </dgm:t>
    </dgm:pt>
    <dgm:pt modelId="{AA4198AF-1BD1-4C93-9827-70DCEEBF0A56}" type="pres">
      <dgm:prSet presAssocID="{1592A7F2-66CF-48F1-A8F5-B320D6A4D143}" presName="parTrans" presStyleLbl="bgSibTrans2D1" presStyleIdx="9" presStyleCnt="10" custScaleY="62321"/>
      <dgm:spPr/>
      <dgm:t>
        <a:bodyPr/>
        <a:lstStyle/>
        <a:p>
          <a:endParaRPr lang="es-ES"/>
        </a:p>
      </dgm:t>
    </dgm:pt>
    <dgm:pt modelId="{A54E5813-0D6B-4BE9-9B02-4A9D32F1ABFB}" type="pres">
      <dgm:prSet presAssocID="{E9C4C756-F3E9-4C1D-9C93-0D69E0DBA4DA}" presName="node" presStyleLbl="node1" presStyleIdx="9" presStyleCnt="10" custScaleX="176864" custScaleY="128656" custRadScaleRad="90196" custRadScaleInc="2959">
        <dgm:presLayoutVars>
          <dgm:bulletEnabled val="1"/>
        </dgm:presLayoutVars>
      </dgm:prSet>
      <dgm:spPr/>
      <dgm:t>
        <a:bodyPr/>
        <a:lstStyle/>
        <a:p>
          <a:endParaRPr lang="es-ES"/>
        </a:p>
      </dgm:t>
    </dgm:pt>
  </dgm:ptLst>
  <dgm:cxnLst>
    <dgm:cxn modelId="{15DE4D3C-D87C-44A2-8BD6-81B7875B4D75}" type="presOf" srcId="{FB71D8AF-8BE8-40BC-B1D2-3C0E9C03DD1C}" destId="{E4BB7046-3CED-46C2-8202-DD3A536DE1A9}" srcOrd="0" destOrd="0" presId="urn:microsoft.com/office/officeart/2005/8/layout/radial4"/>
    <dgm:cxn modelId="{8C4199E8-46D7-4191-BECF-0219EC827B20}" type="presOf" srcId="{3297046F-F25B-4126-8B87-752D182135FE}" destId="{178F470E-AA7E-4AA1-8BC1-AA0A06CC9B08}" srcOrd="0" destOrd="0" presId="urn:microsoft.com/office/officeart/2005/8/layout/radial4"/>
    <dgm:cxn modelId="{4E41D99B-8663-4531-8A84-2CDD0B7C23A8}" type="presOf" srcId="{CCAA9BFA-AF72-4A82-A316-5ACFBEC231A5}" destId="{BFBB15DD-0DC6-4A90-A53C-9714B768342A}" srcOrd="0" destOrd="0" presId="urn:microsoft.com/office/officeart/2005/8/layout/radial4"/>
    <dgm:cxn modelId="{6002EACA-70ED-4BC9-9B63-42142ADCF629}" srcId="{E01F8C52-6371-4524-88E9-0F887FEA9D5D}" destId="{3297046F-F25B-4126-8B87-752D182135FE}" srcOrd="3" destOrd="0" parTransId="{BBCADD6F-47EB-4DA3-BFDC-D747BFB1B7F7}" sibTransId="{AF340B38-ADD8-469A-BB59-AADAE92FF14C}"/>
    <dgm:cxn modelId="{1C6AEB1D-0829-43E6-AE82-15ACB63682F9}" type="presOf" srcId="{E9C4C756-F3E9-4C1D-9C93-0D69E0DBA4DA}" destId="{A54E5813-0D6B-4BE9-9B02-4A9D32F1ABFB}" srcOrd="0" destOrd="0" presId="urn:microsoft.com/office/officeart/2005/8/layout/radial4"/>
    <dgm:cxn modelId="{8813ABBB-8FD9-48A6-9871-B76B3CA91517}" type="presOf" srcId="{7CC02DAA-22DE-45BD-8CD0-F7A839F3A0E7}" destId="{FC907376-ED58-48AA-845E-933AD0D6079F}" srcOrd="0" destOrd="0" presId="urn:microsoft.com/office/officeart/2005/8/layout/radial4"/>
    <dgm:cxn modelId="{99640B59-A70B-49E4-83C3-E3C915371B61}" type="presOf" srcId="{BBCADD6F-47EB-4DA3-BFDC-D747BFB1B7F7}" destId="{41A072BE-6247-4F21-93C3-E52768355D43}" srcOrd="0" destOrd="0" presId="urn:microsoft.com/office/officeart/2005/8/layout/radial4"/>
    <dgm:cxn modelId="{9417FD92-2F7B-4BC6-B045-D2C38BA18C15}" type="presOf" srcId="{1592A7F2-66CF-48F1-A8F5-B320D6A4D143}" destId="{AA4198AF-1BD1-4C93-9827-70DCEEBF0A56}" srcOrd="0" destOrd="0" presId="urn:microsoft.com/office/officeart/2005/8/layout/radial4"/>
    <dgm:cxn modelId="{531F38E1-6A15-4141-BD81-1B9CFF5262C3}" srcId="{E01F8C52-6371-4524-88E9-0F887FEA9D5D}" destId="{FB71D8AF-8BE8-40BC-B1D2-3C0E9C03DD1C}" srcOrd="8" destOrd="0" parTransId="{7CC02DAA-22DE-45BD-8CD0-F7A839F3A0E7}" sibTransId="{C4EA4245-32C6-45DA-AF66-4DA9E6236557}"/>
    <dgm:cxn modelId="{2303C59B-73F9-49B7-B64A-F6EB012423DA}" srcId="{E01F8C52-6371-4524-88E9-0F887FEA9D5D}" destId="{8157A7FC-73DB-4300-98D8-9D33A714585C}" srcOrd="0" destOrd="0" parTransId="{8C420877-E15C-4E4F-BFC5-B02DC704F487}" sibTransId="{3F632ED9-503B-4742-A5E5-F8B82EA61D32}"/>
    <dgm:cxn modelId="{18C1FC3C-6237-4D19-963C-4AC2F83D9531}" type="presOf" srcId="{1B90DFFF-C882-43C0-9B76-3E3620DB89BB}" destId="{7EC600F1-AA2A-449F-8FBE-B087F136959A}" srcOrd="0" destOrd="0" presId="urn:microsoft.com/office/officeart/2005/8/layout/radial4"/>
    <dgm:cxn modelId="{BC85F07A-4E8B-4A05-A4FC-6319A9AC0A42}" type="presOf" srcId="{B6DA877D-F929-4CFA-B43E-EA751C24A5CC}" destId="{7C585454-2631-476E-A83E-DB5E0A59BCD5}" srcOrd="0" destOrd="0" presId="urn:microsoft.com/office/officeart/2005/8/layout/radial4"/>
    <dgm:cxn modelId="{FEEBDF7F-A6CD-43A0-8CF9-14630C5EC158}" srcId="{E01F8C52-6371-4524-88E9-0F887FEA9D5D}" destId="{1B90DFFF-C882-43C0-9B76-3E3620DB89BB}" srcOrd="1" destOrd="0" parTransId="{B6DA877D-F929-4CFA-B43E-EA751C24A5CC}" sibTransId="{22F2F19E-4948-4FC6-9634-4132E7F3BA4E}"/>
    <dgm:cxn modelId="{E3EA05D1-B35A-4791-BC3D-4C1EAE63D11E}" type="presOf" srcId="{D4DF71AC-3FFD-425B-9EC8-4ED11E36F791}" destId="{AE280D28-FA9A-4570-B08D-8CAC51FB1458}" srcOrd="0" destOrd="0" presId="urn:microsoft.com/office/officeart/2005/8/layout/radial4"/>
    <dgm:cxn modelId="{1C4D4E42-8A59-4190-8B8B-52DE89517B11}" srcId="{E01F8C52-6371-4524-88E9-0F887FEA9D5D}" destId="{19475D47-D38A-4A2C-A9AF-87CD3586D7D9}" srcOrd="6" destOrd="0" parTransId="{CCAA9BFA-AF72-4A82-A316-5ACFBEC231A5}" sibTransId="{3A311628-49E1-4A57-809D-2F4C7D09DE97}"/>
    <dgm:cxn modelId="{D9E05B69-F998-4281-8A2B-B24C372EABA8}" srcId="{E01F8C52-6371-4524-88E9-0F887FEA9D5D}" destId="{EEB11858-DD02-4E2B-BD9E-6A87AC0BFC7B}" srcOrd="7" destOrd="0" parTransId="{04F750B0-EDD1-442E-AA7C-C33331057820}" sibTransId="{E634F2D7-5810-49C8-9FE8-2488E37B3C7A}"/>
    <dgm:cxn modelId="{C10BDDA9-142D-463F-AF2C-E1AF4B0AC8DE}" type="presOf" srcId="{294EC4C4-9DF3-4F54-A696-7368B7B9BC0E}" destId="{79B8B6AD-549B-4F66-81EA-C214E7F1489A}" srcOrd="0" destOrd="0" presId="urn:microsoft.com/office/officeart/2005/8/layout/radial4"/>
    <dgm:cxn modelId="{E8B46BF4-39DF-4E40-B987-1677080026BB}" type="presOf" srcId="{8157A7FC-73DB-4300-98D8-9D33A714585C}" destId="{74CFAB2E-6A31-4D16-BBA2-E339F628199D}" srcOrd="0" destOrd="0" presId="urn:microsoft.com/office/officeart/2005/8/layout/radial4"/>
    <dgm:cxn modelId="{5610C1B7-1105-4808-9F77-5496CD5DC11E}" type="presOf" srcId="{1032F1A5-C4B5-4D7A-A891-E5DF189F4D9F}" destId="{00A5D0DC-7676-484B-AE66-FA904751D3DB}" srcOrd="0" destOrd="0" presId="urn:microsoft.com/office/officeart/2005/8/layout/radial4"/>
    <dgm:cxn modelId="{47DC4AEF-3876-4125-BB39-2988022EB001}" srcId="{3CF256A3-8E16-4ECD-8F35-65ABB806FAED}" destId="{E01F8C52-6371-4524-88E9-0F887FEA9D5D}" srcOrd="0" destOrd="0" parTransId="{29D4FFAC-A244-49A8-979E-19C6FE99D4DF}" sibTransId="{F69DA9EF-28D6-4654-9F59-71AA35C32FD3}"/>
    <dgm:cxn modelId="{D1B9A77F-76D4-431B-8ABD-0EF8F66A7D9C}" type="presOf" srcId="{9F96C4F5-D8C4-4EC5-A490-4D074791F11B}" destId="{755B4AE1-2E91-40BC-AD5E-A28A1C9A463B}" srcOrd="0" destOrd="0" presId="urn:microsoft.com/office/officeart/2005/8/layout/radial4"/>
    <dgm:cxn modelId="{95C5577C-6689-4F8E-A461-41EDCE3917EB}" type="presOf" srcId="{3CF256A3-8E16-4ECD-8F35-65ABB806FAED}" destId="{2FF45A4E-E33D-473D-ADAD-B5BE11871AD7}" srcOrd="0" destOrd="0" presId="urn:microsoft.com/office/officeart/2005/8/layout/radial4"/>
    <dgm:cxn modelId="{C97F78EA-343B-4198-A078-9868243A209D}" type="presOf" srcId="{8C420877-E15C-4E4F-BFC5-B02DC704F487}" destId="{D80D8067-7AD9-47A8-985F-C3DA68081055}" srcOrd="0" destOrd="0" presId="urn:microsoft.com/office/officeart/2005/8/layout/radial4"/>
    <dgm:cxn modelId="{81491946-581A-4125-A659-91719479EE0D}" type="presOf" srcId="{19475D47-D38A-4A2C-A9AF-87CD3586D7D9}" destId="{2187AFCE-0FC3-4E60-BE25-0E25F6FB2660}" srcOrd="0" destOrd="0" presId="urn:microsoft.com/office/officeart/2005/8/layout/radial4"/>
    <dgm:cxn modelId="{9485342A-9972-4510-A60B-6C86F04F5FE5}" type="presOf" srcId="{EEB11858-DD02-4E2B-BD9E-6A87AC0BFC7B}" destId="{A6C6F7D3-C108-4DC5-BB76-41E0AEF503D6}" srcOrd="0" destOrd="0" presId="urn:microsoft.com/office/officeart/2005/8/layout/radial4"/>
    <dgm:cxn modelId="{15ACFBE5-BB87-4899-8803-10B9D549BC2D}" type="presOf" srcId="{04F750B0-EDD1-442E-AA7C-C33331057820}" destId="{20502A9B-79E3-4A2C-B593-31658B7A0010}" srcOrd="0" destOrd="0" presId="urn:microsoft.com/office/officeart/2005/8/layout/radial4"/>
    <dgm:cxn modelId="{C6B29DF3-DC86-4F37-911D-4FDF22F9CF8D}" type="presOf" srcId="{6437D75D-33B8-4AE8-A065-616A3C033DA0}" destId="{14062A6A-F7FC-4BE0-9908-2D31AD382CA6}" srcOrd="0" destOrd="0" presId="urn:microsoft.com/office/officeart/2005/8/layout/radial4"/>
    <dgm:cxn modelId="{A18A827B-458F-49B7-9565-7BD876005622}" srcId="{E01F8C52-6371-4524-88E9-0F887FEA9D5D}" destId="{E9C4C756-F3E9-4C1D-9C93-0D69E0DBA4DA}" srcOrd="9" destOrd="0" parTransId="{1592A7F2-66CF-48F1-A8F5-B320D6A4D143}" sibTransId="{17870179-0229-4877-87EB-DD42171E9912}"/>
    <dgm:cxn modelId="{A089FB18-DAFA-4370-8BA1-CF01628C3A8B}" type="presOf" srcId="{E01F8C52-6371-4524-88E9-0F887FEA9D5D}" destId="{85DACCA7-3D5F-4CE8-8E06-C4E4B0150E40}" srcOrd="0" destOrd="0" presId="urn:microsoft.com/office/officeart/2005/8/layout/radial4"/>
    <dgm:cxn modelId="{17AA9A2D-C002-4322-9EA6-A336F40AEE1F}" srcId="{E01F8C52-6371-4524-88E9-0F887FEA9D5D}" destId="{1032F1A5-C4B5-4D7A-A891-E5DF189F4D9F}" srcOrd="4" destOrd="0" parTransId="{F8EA6AF2-50AF-4932-BA63-24F4E0DBEFCF}" sibTransId="{7A7DF48A-B6D5-4777-A95F-5823151A0BAD}"/>
    <dgm:cxn modelId="{05A08260-21FB-418B-8EF1-879EA81E822E}" srcId="{E01F8C52-6371-4524-88E9-0F887FEA9D5D}" destId="{9F96C4F5-D8C4-4EC5-A490-4D074791F11B}" srcOrd="5" destOrd="0" parTransId="{294EC4C4-9DF3-4F54-A696-7368B7B9BC0E}" sibTransId="{F961D23C-AA22-4A35-B87E-1745FE1F30B5}"/>
    <dgm:cxn modelId="{92B7AEFE-0AB1-456E-A670-1D9AF9DA088D}" srcId="{E01F8C52-6371-4524-88E9-0F887FEA9D5D}" destId="{6437D75D-33B8-4AE8-A065-616A3C033DA0}" srcOrd="2" destOrd="0" parTransId="{D4DF71AC-3FFD-425B-9EC8-4ED11E36F791}" sibTransId="{98B649C6-B3A1-4D4C-AC63-4654E4306973}"/>
    <dgm:cxn modelId="{7D78B172-9B1D-4AAC-AFEA-95D4D837D44C}" type="presOf" srcId="{F8EA6AF2-50AF-4932-BA63-24F4E0DBEFCF}" destId="{B7FA169E-73B2-4B45-9007-B02A526DB5F3}" srcOrd="0" destOrd="0" presId="urn:microsoft.com/office/officeart/2005/8/layout/radial4"/>
    <dgm:cxn modelId="{1E5B689E-1B46-401B-A760-80982092E4F0}" type="presParOf" srcId="{2FF45A4E-E33D-473D-ADAD-B5BE11871AD7}" destId="{85DACCA7-3D5F-4CE8-8E06-C4E4B0150E40}" srcOrd="0" destOrd="0" presId="urn:microsoft.com/office/officeart/2005/8/layout/radial4"/>
    <dgm:cxn modelId="{159F5F6A-6104-422C-9B2D-A26A353B0464}" type="presParOf" srcId="{2FF45A4E-E33D-473D-ADAD-B5BE11871AD7}" destId="{D80D8067-7AD9-47A8-985F-C3DA68081055}" srcOrd="1" destOrd="0" presId="urn:microsoft.com/office/officeart/2005/8/layout/radial4"/>
    <dgm:cxn modelId="{1ECBA589-D153-41C5-B2CF-5989FDB48C22}" type="presParOf" srcId="{2FF45A4E-E33D-473D-ADAD-B5BE11871AD7}" destId="{74CFAB2E-6A31-4D16-BBA2-E339F628199D}" srcOrd="2" destOrd="0" presId="urn:microsoft.com/office/officeart/2005/8/layout/radial4"/>
    <dgm:cxn modelId="{27C4680F-BA63-4A77-852E-578CB16B4654}" type="presParOf" srcId="{2FF45A4E-E33D-473D-ADAD-B5BE11871AD7}" destId="{7C585454-2631-476E-A83E-DB5E0A59BCD5}" srcOrd="3" destOrd="0" presId="urn:microsoft.com/office/officeart/2005/8/layout/radial4"/>
    <dgm:cxn modelId="{F13A65B7-2691-4C99-9F32-CE31F83254A4}" type="presParOf" srcId="{2FF45A4E-E33D-473D-ADAD-B5BE11871AD7}" destId="{7EC600F1-AA2A-449F-8FBE-B087F136959A}" srcOrd="4" destOrd="0" presId="urn:microsoft.com/office/officeart/2005/8/layout/radial4"/>
    <dgm:cxn modelId="{40943429-E5C7-435C-8647-CAC9C5193361}" type="presParOf" srcId="{2FF45A4E-E33D-473D-ADAD-B5BE11871AD7}" destId="{AE280D28-FA9A-4570-B08D-8CAC51FB1458}" srcOrd="5" destOrd="0" presId="urn:microsoft.com/office/officeart/2005/8/layout/radial4"/>
    <dgm:cxn modelId="{FC5C6139-3B5E-441C-B56E-072BE41826B0}" type="presParOf" srcId="{2FF45A4E-E33D-473D-ADAD-B5BE11871AD7}" destId="{14062A6A-F7FC-4BE0-9908-2D31AD382CA6}" srcOrd="6" destOrd="0" presId="urn:microsoft.com/office/officeart/2005/8/layout/radial4"/>
    <dgm:cxn modelId="{EFC66E48-26C1-4931-8800-0589CE760669}" type="presParOf" srcId="{2FF45A4E-E33D-473D-ADAD-B5BE11871AD7}" destId="{41A072BE-6247-4F21-93C3-E52768355D43}" srcOrd="7" destOrd="0" presId="urn:microsoft.com/office/officeart/2005/8/layout/radial4"/>
    <dgm:cxn modelId="{4A5DD841-DA1E-4E4F-B021-1DE72BAF32D1}" type="presParOf" srcId="{2FF45A4E-E33D-473D-ADAD-B5BE11871AD7}" destId="{178F470E-AA7E-4AA1-8BC1-AA0A06CC9B08}" srcOrd="8" destOrd="0" presId="urn:microsoft.com/office/officeart/2005/8/layout/radial4"/>
    <dgm:cxn modelId="{73AA21D5-A9E3-4B04-828C-62E3CC59F2BA}" type="presParOf" srcId="{2FF45A4E-E33D-473D-ADAD-B5BE11871AD7}" destId="{B7FA169E-73B2-4B45-9007-B02A526DB5F3}" srcOrd="9" destOrd="0" presId="urn:microsoft.com/office/officeart/2005/8/layout/radial4"/>
    <dgm:cxn modelId="{F1B7B493-635C-40C9-AC54-2E44435ABD89}" type="presParOf" srcId="{2FF45A4E-E33D-473D-ADAD-B5BE11871AD7}" destId="{00A5D0DC-7676-484B-AE66-FA904751D3DB}" srcOrd="10" destOrd="0" presId="urn:microsoft.com/office/officeart/2005/8/layout/radial4"/>
    <dgm:cxn modelId="{399E5A6F-5EC9-4D26-93B7-0D54843DCB30}" type="presParOf" srcId="{2FF45A4E-E33D-473D-ADAD-B5BE11871AD7}" destId="{79B8B6AD-549B-4F66-81EA-C214E7F1489A}" srcOrd="11" destOrd="0" presId="urn:microsoft.com/office/officeart/2005/8/layout/radial4"/>
    <dgm:cxn modelId="{51D36575-0994-4BDD-8EB5-C977962CCF8C}" type="presParOf" srcId="{2FF45A4E-E33D-473D-ADAD-B5BE11871AD7}" destId="{755B4AE1-2E91-40BC-AD5E-A28A1C9A463B}" srcOrd="12" destOrd="0" presId="urn:microsoft.com/office/officeart/2005/8/layout/radial4"/>
    <dgm:cxn modelId="{E875FCB5-EE6F-4139-83F1-9EDFF07C97A0}" type="presParOf" srcId="{2FF45A4E-E33D-473D-ADAD-B5BE11871AD7}" destId="{BFBB15DD-0DC6-4A90-A53C-9714B768342A}" srcOrd="13" destOrd="0" presId="urn:microsoft.com/office/officeart/2005/8/layout/radial4"/>
    <dgm:cxn modelId="{460AB766-31E1-440F-AE6C-1FF8977CF123}" type="presParOf" srcId="{2FF45A4E-E33D-473D-ADAD-B5BE11871AD7}" destId="{2187AFCE-0FC3-4E60-BE25-0E25F6FB2660}" srcOrd="14" destOrd="0" presId="urn:microsoft.com/office/officeart/2005/8/layout/radial4"/>
    <dgm:cxn modelId="{16520D92-E217-4307-BF65-C3837F07C6BD}" type="presParOf" srcId="{2FF45A4E-E33D-473D-ADAD-B5BE11871AD7}" destId="{20502A9B-79E3-4A2C-B593-31658B7A0010}" srcOrd="15" destOrd="0" presId="urn:microsoft.com/office/officeart/2005/8/layout/radial4"/>
    <dgm:cxn modelId="{C9608B51-B77A-421E-AF2E-77C7762D089F}" type="presParOf" srcId="{2FF45A4E-E33D-473D-ADAD-B5BE11871AD7}" destId="{A6C6F7D3-C108-4DC5-BB76-41E0AEF503D6}" srcOrd="16" destOrd="0" presId="urn:microsoft.com/office/officeart/2005/8/layout/radial4"/>
    <dgm:cxn modelId="{F069C687-F0C6-41E7-9F92-8C6BDBA9DAA9}" type="presParOf" srcId="{2FF45A4E-E33D-473D-ADAD-B5BE11871AD7}" destId="{FC907376-ED58-48AA-845E-933AD0D6079F}" srcOrd="17" destOrd="0" presId="urn:microsoft.com/office/officeart/2005/8/layout/radial4"/>
    <dgm:cxn modelId="{DA917AE1-321E-4086-AB8A-9345D65797B5}" type="presParOf" srcId="{2FF45A4E-E33D-473D-ADAD-B5BE11871AD7}" destId="{E4BB7046-3CED-46C2-8202-DD3A536DE1A9}" srcOrd="18" destOrd="0" presId="urn:microsoft.com/office/officeart/2005/8/layout/radial4"/>
    <dgm:cxn modelId="{67E858FB-4F97-4ACA-BC12-A1F7822572CB}" type="presParOf" srcId="{2FF45A4E-E33D-473D-ADAD-B5BE11871AD7}" destId="{AA4198AF-1BD1-4C93-9827-70DCEEBF0A56}" srcOrd="19" destOrd="0" presId="urn:microsoft.com/office/officeart/2005/8/layout/radial4"/>
    <dgm:cxn modelId="{D397F18C-A798-4092-8EC9-4845D557C1E7}" type="presParOf" srcId="{2FF45A4E-E33D-473D-ADAD-B5BE11871AD7}" destId="{A54E5813-0D6B-4BE9-9B02-4A9D32F1ABFB}" srcOrd="20" destOrd="0" presId="urn:microsoft.com/office/officeart/2005/8/layout/radial4"/>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FF18C2-FFF3-402F-9864-0F646FA24DB5}">
      <dsp:nvSpPr>
        <dsp:cNvPr id="0" name=""/>
        <dsp:cNvSpPr/>
      </dsp:nvSpPr>
      <dsp:spPr>
        <a:xfrm rot="16200000">
          <a:off x="-940741" y="941748"/>
          <a:ext cx="4500000" cy="2616503"/>
        </a:xfrm>
        <a:prstGeom prst="flowChartManualOperation">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0" rIns="111125" bIns="0" numCol="1" spcCol="1270" anchor="ctr" anchorCtr="0">
          <a:noAutofit/>
        </a:bodyPr>
        <a:lstStyle/>
        <a:p>
          <a:pPr lvl="0" algn="l" defTabSz="777875">
            <a:lnSpc>
              <a:spcPct val="90000"/>
            </a:lnSpc>
            <a:spcBef>
              <a:spcPct val="0"/>
            </a:spcBef>
            <a:spcAft>
              <a:spcPct val="35000"/>
            </a:spcAft>
          </a:pPr>
          <a:r>
            <a:rPr lang="es-ES" sz="1750" b="1" kern="1200" baseline="0" dirty="0" smtClean="0"/>
            <a:t>El Desarrollo Sostenible  o Sustentable  </a:t>
          </a:r>
          <a:r>
            <a:rPr lang="es-ES" sz="1750" b="1" i="1" kern="1200" baseline="0" dirty="0" smtClean="0"/>
            <a:t>satisface las necesidades de la generación presente sin comprometer la capacidad de las generaciones futuras de satisfacer sus propias necesidades. Ello </a:t>
          </a:r>
          <a:r>
            <a:rPr lang="es-ES" sz="1750" b="1" kern="1200" baseline="0" dirty="0" smtClean="0"/>
            <a:t>representa un cambio en el enfoque del desarrollo mundial. </a:t>
          </a:r>
          <a:endParaRPr lang="es-ES" sz="1750" b="1" kern="1200" baseline="0" dirty="0"/>
        </a:p>
      </dsp:txBody>
      <dsp:txXfrm rot="5400000">
        <a:off x="1007" y="900000"/>
        <a:ext cx="2616503" cy="2700000"/>
      </dsp:txXfrm>
    </dsp:sp>
    <dsp:sp modelId="{382FCC2F-93BA-42C1-A280-235063DD1C25}">
      <dsp:nvSpPr>
        <dsp:cNvPr id="0" name=""/>
        <dsp:cNvSpPr/>
      </dsp:nvSpPr>
      <dsp:spPr>
        <a:xfrm rot="16200000">
          <a:off x="1872000" y="941748"/>
          <a:ext cx="4500000" cy="2616503"/>
        </a:xfrm>
        <a:prstGeom prst="flowChartManualOperation">
          <a:avLst/>
        </a:prstGeom>
        <a:solidFill>
          <a:schemeClr val="lt1">
            <a:hueOff val="0"/>
            <a:satOff val="0"/>
            <a:lumOff val="0"/>
            <a:alphaOff val="0"/>
          </a:schemeClr>
        </a:solidFill>
        <a:ln w="38100" cap="flat" cmpd="sng" algn="ctr">
          <a:solidFill>
            <a:schemeClr val="accent5">
              <a:lumMod val="5000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0" rIns="111125" bIns="0" numCol="1" spcCol="1270" anchor="ctr" anchorCtr="0">
          <a:noAutofit/>
        </a:bodyPr>
        <a:lstStyle/>
        <a:p>
          <a:pPr lvl="0" algn="l" defTabSz="777875">
            <a:lnSpc>
              <a:spcPct val="90000"/>
            </a:lnSpc>
            <a:spcBef>
              <a:spcPct val="0"/>
            </a:spcBef>
            <a:spcAft>
              <a:spcPct val="35000"/>
            </a:spcAft>
          </a:pPr>
          <a:r>
            <a:rPr lang="es-ES" sz="1750" b="1" kern="1200" baseline="0" dirty="0" smtClean="0">
              <a:latin typeface="+mn-lt"/>
            </a:rPr>
            <a:t>Se espera favorecer el crecimiento económico y abordar una serie de necesidades sociales como la educación, la salud, la protección social y las oportunidades de empleo, a la vez que se lucha contra el cambio climático y se promueve la protección del ambiente.</a:t>
          </a:r>
          <a:endParaRPr lang="es-VE" sz="1750" kern="1200" baseline="0" dirty="0">
            <a:latin typeface="+mn-lt"/>
          </a:endParaRPr>
        </a:p>
      </dsp:txBody>
      <dsp:txXfrm rot="5400000">
        <a:off x="2813748" y="900000"/>
        <a:ext cx="2616503" cy="2700000"/>
      </dsp:txXfrm>
    </dsp:sp>
    <dsp:sp modelId="{3770F415-E8CB-4451-BC6D-496CE3DBC1F5}">
      <dsp:nvSpPr>
        <dsp:cNvPr id="0" name=""/>
        <dsp:cNvSpPr/>
      </dsp:nvSpPr>
      <dsp:spPr>
        <a:xfrm rot="16200000">
          <a:off x="4684741" y="941748"/>
          <a:ext cx="4500000" cy="2616503"/>
        </a:xfrm>
        <a:prstGeom prst="flowChartManualOperation">
          <a:avLst/>
        </a:prstGeom>
        <a:solidFill>
          <a:schemeClr val="lt1">
            <a:hueOff val="0"/>
            <a:satOff val="0"/>
            <a:lumOff val="0"/>
            <a:alphaOff val="0"/>
          </a:schemeClr>
        </a:solidFill>
        <a:ln w="38100" cap="flat" cmpd="sng" algn="ctr">
          <a:solidFill>
            <a:schemeClr val="accent6">
              <a:lumMod val="7500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0" rIns="111125" bIns="0" numCol="1" spcCol="1270" anchor="ctr" anchorCtr="0">
          <a:noAutofit/>
        </a:bodyPr>
        <a:lstStyle/>
        <a:p>
          <a:pPr lvl="0" algn="l" defTabSz="777875" rtl="0">
            <a:lnSpc>
              <a:spcPct val="90000"/>
            </a:lnSpc>
            <a:spcBef>
              <a:spcPct val="0"/>
            </a:spcBef>
            <a:spcAft>
              <a:spcPct val="35000"/>
            </a:spcAft>
          </a:pPr>
          <a:r>
            <a:rPr lang="es-ES" sz="1750" b="1" kern="1200" baseline="0" dirty="0" smtClean="0">
              <a:latin typeface="+mn-lt"/>
            </a:rPr>
            <a:t>La expansión de las TIC    y la interconexión mundial brinda grandes posibilidades para acelerar el progreso humano, superar la brecha digital y desarrollar las sociedades del conocimiento. Lo mismo sucede con la innovación científica y tecnológica.</a:t>
          </a:r>
          <a:endParaRPr lang="es-VE" sz="1750" kern="1200" baseline="0" dirty="0">
            <a:latin typeface="+mn-lt"/>
          </a:endParaRPr>
        </a:p>
      </dsp:txBody>
      <dsp:txXfrm rot="5400000">
        <a:off x="5626489" y="900000"/>
        <a:ext cx="2616503" cy="27000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6E826-7784-4DE1-9E7D-88261B18CB33}">
      <dsp:nvSpPr>
        <dsp:cNvPr id="0" name=""/>
        <dsp:cNvSpPr/>
      </dsp:nvSpPr>
      <dsp:spPr>
        <a:xfrm rot="5400000">
          <a:off x="5012703" y="-1901980"/>
          <a:ext cx="1166849"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VE" sz="2000" kern="1200" dirty="0" smtClean="0"/>
            <a:t>Identidad, liderazgo y compromiso</a:t>
          </a:r>
          <a:endParaRPr lang="es-VE" sz="2000" kern="1200" dirty="0"/>
        </a:p>
        <a:p>
          <a:pPr marL="228600" lvl="1" indent="-228600" algn="l" defTabSz="889000">
            <a:lnSpc>
              <a:spcPct val="90000"/>
            </a:lnSpc>
            <a:spcBef>
              <a:spcPct val="0"/>
            </a:spcBef>
            <a:spcAft>
              <a:spcPct val="15000"/>
            </a:spcAft>
            <a:buChar char="••"/>
          </a:pPr>
          <a:r>
            <a:rPr lang="es-VE" sz="2000" kern="1200" dirty="0" smtClean="0"/>
            <a:t>Ecología, ambiente y sustentabilidad</a:t>
          </a:r>
          <a:endParaRPr lang="es-VE" sz="2000" kern="1200" dirty="0"/>
        </a:p>
        <a:p>
          <a:pPr marL="228600" lvl="1" indent="-228600" algn="l" defTabSz="889000">
            <a:lnSpc>
              <a:spcPct val="90000"/>
            </a:lnSpc>
            <a:spcBef>
              <a:spcPct val="0"/>
            </a:spcBef>
            <a:spcAft>
              <a:spcPct val="15000"/>
            </a:spcAft>
            <a:buChar char="••"/>
          </a:pPr>
          <a:r>
            <a:rPr lang="es-VE" sz="2000" kern="1200" dirty="0" smtClean="0"/>
            <a:t>Ética profesional</a:t>
          </a:r>
          <a:endParaRPr lang="es-VE" sz="2000" kern="1200" dirty="0"/>
        </a:p>
      </dsp:txBody>
      <dsp:txXfrm rot="-5400000">
        <a:off x="2962656" y="205028"/>
        <a:ext cx="5209983" cy="1052927"/>
      </dsp:txXfrm>
    </dsp:sp>
    <dsp:sp modelId="{C11FD61D-1E60-4324-BC20-B7EF89CDEA51}">
      <dsp:nvSpPr>
        <dsp:cNvPr id="0" name=""/>
        <dsp:cNvSpPr/>
      </dsp:nvSpPr>
      <dsp:spPr>
        <a:xfrm>
          <a:off x="0" y="2209"/>
          <a:ext cx="2962656"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VE" sz="2800" kern="1200" dirty="0" smtClean="0"/>
            <a:t>Unidades Curriculares Institucionales</a:t>
          </a:r>
          <a:endParaRPr lang="es-VE" sz="2800" kern="1200" dirty="0"/>
        </a:p>
      </dsp:txBody>
      <dsp:txXfrm>
        <a:off x="71201" y="73410"/>
        <a:ext cx="2820254" cy="1316160"/>
      </dsp:txXfrm>
    </dsp:sp>
    <dsp:sp modelId="{E8C0E62B-74A7-4293-B509-B5F0CAABF020}">
      <dsp:nvSpPr>
        <dsp:cNvPr id="0" name=""/>
        <dsp:cNvSpPr/>
      </dsp:nvSpPr>
      <dsp:spPr>
        <a:xfrm rot="5400000">
          <a:off x="5012703" y="-370490"/>
          <a:ext cx="1166849"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VE" sz="2000" kern="1200" smtClean="0"/>
            <a:t>Electiva: </a:t>
          </a:r>
          <a:endParaRPr lang="es-VE" sz="2000" kern="1200"/>
        </a:p>
        <a:p>
          <a:pPr marL="228600" lvl="1" indent="-228600" algn="l" defTabSz="889000">
            <a:lnSpc>
              <a:spcPct val="90000"/>
            </a:lnSpc>
            <a:spcBef>
              <a:spcPct val="0"/>
            </a:spcBef>
            <a:spcAft>
              <a:spcPct val="15000"/>
            </a:spcAft>
            <a:buChar char="••"/>
          </a:pPr>
          <a:endParaRPr lang="es-VE" sz="2000" kern="1200"/>
        </a:p>
      </dsp:txBody>
      <dsp:txXfrm rot="-5400000">
        <a:off x="2962656" y="1736518"/>
        <a:ext cx="5209983" cy="1052927"/>
      </dsp:txXfrm>
    </dsp:sp>
    <dsp:sp modelId="{1268033B-83D2-4F22-8F46-38DA26FC1035}">
      <dsp:nvSpPr>
        <dsp:cNvPr id="0" name=""/>
        <dsp:cNvSpPr/>
      </dsp:nvSpPr>
      <dsp:spPr>
        <a:xfrm>
          <a:off x="0" y="1533700"/>
          <a:ext cx="2962656"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VE" sz="2800" kern="1200" dirty="0" smtClean="0"/>
            <a:t>Unidades Curriculares </a:t>
          </a:r>
          <a:r>
            <a:rPr lang="es-VE" sz="2800" kern="1200" dirty="0" err="1" smtClean="0"/>
            <a:t>Intrafacultad</a:t>
          </a:r>
          <a:endParaRPr lang="es-VE" sz="2800" kern="1200" dirty="0"/>
        </a:p>
      </dsp:txBody>
      <dsp:txXfrm>
        <a:off x="71201" y="1604901"/>
        <a:ext cx="2820254" cy="1316160"/>
      </dsp:txXfrm>
    </dsp:sp>
    <dsp:sp modelId="{9A628785-F829-4BCB-8E48-288FD248CA4C}">
      <dsp:nvSpPr>
        <dsp:cNvPr id="0" name=""/>
        <dsp:cNvSpPr/>
      </dsp:nvSpPr>
      <dsp:spPr>
        <a:xfrm rot="5400000">
          <a:off x="5012703" y="1160999"/>
          <a:ext cx="1166849"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endParaRPr lang="es-VE" sz="2000" kern="1200"/>
        </a:p>
        <a:p>
          <a:pPr marL="228600" lvl="1" indent="-228600" algn="l" defTabSz="889000">
            <a:lnSpc>
              <a:spcPct val="90000"/>
            </a:lnSpc>
            <a:spcBef>
              <a:spcPct val="0"/>
            </a:spcBef>
            <a:spcAft>
              <a:spcPct val="15000"/>
            </a:spcAft>
            <a:buChar char="••"/>
          </a:pPr>
          <a:endParaRPr lang="es-VE" sz="2000" kern="1200"/>
        </a:p>
      </dsp:txBody>
      <dsp:txXfrm rot="-5400000">
        <a:off x="2962656" y="3268008"/>
        <a:ext cx="5209983" cy="1052927"/>
      </dsp:txXfrm>
    </dsp:sp>
    <dsp:sp modelId="{429C8650-59C7-4023-85FF-FAE953F44157}">
      <dsp:nvSpPr>
        <dsp:cNvPr id="0" name=""/>
        <dsp:cNvSpPr/>
      </dsp:nvSpPr>
      <dsp:spPr>
        <a:xfrm>
          <a:off x="0" y="3065190"/>
          <a:ext cx="2962656"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endParaRPr lang="es-VE" sz="2800" kern="1200"/>
        </a:p>
      </dsp:txBody>
      <dsp:txXfrm>
        <a:off x="71201" y="3136391"/>
        <a:ext cx="2820254" cy="131616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DF806C-2398-4354-B4B0-B0FAD265757B}">
      <dsp:nvSpPr>
        <dsp:cNvPr id="0" name=""/>
        <dsp:cNvSpPr/>
      </dsp:nvSpPr>
      <dsp:spPr>
        <a:xfrm>
          <a:off x="3291839" y="1660"/>
          <a:ext cx="4937760" cy="89890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lang="es-VE" sz="1200" kern="1200" dirty="0" smtClean="0"/>
            <a:t>Identidad, liderazgo y compromiso</a:t>
          </a:r>
          <a:endParaRPr lang="es-VE" sz="1200" kern="1200" dirty="0"/>
        </a:p>
        <a:p>
          <a:pPr marL="114300" lvl="1" indent="-114300" algn="l" defTabSz="533400">
            <a:lnSpc>
              <a:spcPct val="90000"/>
            </a:lnSpc>
            <a:spcBef>
              <a:spcPct val="0"/>
            </a:spcBef>
            <a:spcAft>
              <a:spcPct val="15000"/>
            </a:spcAft>
            <a:buChar char="••"/>
          </a:pPr>
          <a:r>
            <a:rPr lang="es-VE" sz="1200" kern="1200" dirty="0" smtClean="0"/>
            <a:t>Ecología, ambiente y sustentabilidad</a:t>
          </a:r>
          <a:endParaRPr lang="es-VE" sz="1200" kern="1200" dirty="0"/>
        </a:p>
        <a:p>
          <a:pPr marL="114300" lvl="1" indent="-114300" algn="l" defTabSz="533400">
            <a:lnSpc>
              <a:spcPct val="90000"/>
            </a:lnSpc>
            <a:spcBef>
              <a:spcPct val="0"/>
            </a:spcBef>
            <a:spcAft>
              <a:spcPct val="15000"/>
            </a:spcAft>
            <a:buChar char="••"/>
          </a:pPr>
          <a:r>
            <a:rPr lang="es-VE" sz="1200" kern="1200" dirty="0" smtClean="0"/>
            <a:t>Ética profesional</a:t>
          </a:r>
          <a:endParaRPr lang="es-VE" sz="1200" kern="1200" dirty="0"/>
        </a:p>
      </dsp:txBody>
      <dsp:txXfrm>
        <a:off x="3291839" y="114023"/>
        <a:ext cx="4600671" cy="674178"/>
      </dsp:txXfrm>
    </dsp:sp>
    <dsp:sp modelId="{58E103A5-F6E3-4308-A2CB-49E98E108F0C}">
      <dsp:nvSpPr>
        <dsp:cNvPr id="0" name=""/>
        <dsp:cNvSpPr/>
      </dsp:nvSpPr>
      <dsp:spPr>
        <a:xfrm>
          <a:off x="0" y="1660"/>
          <a:ext cx="3291840" cy="8989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90000"/>
            </a:lnSpc>
            <a:spcBef>
              <a:spcPct val="0"/>
            </a:spcBef>
            <a:spcAft>
              <a:spcPct val="35000"/>
            </a:spcAft>
          </a:pPr>
          <a:r>
            <a:rPr lang="es-VE" sz="1300" kern="1200" dirty="0" smtClean="0"/>
            <a:t>Unidades Curriculares Institucionales</a:t>
          </a:r>
          <a:endParaRPr lang="es-VE" sz="1300" kern="1200" dirty="0"/>
        </a:p>
      </dsp:txBody>
      <dsp:txXfrm>
        <a:off x="43881" y="45541"/>
        <a:ext cx="3204078" cy="811142"/>
      </dsp:txXfrm>
    </dsp:sp>
    <dsp:sp modelId="{5EB7CB06-06BC-46D2-95A3-D022B2B9CF4C}">
      <dsp:nvSpPr>
        <dsp:cNvPr id="0" name=""/>
        <dsp:cNvSpPr/>
      </dsp:nvSpPr>
      <dsp:spPr>
        <a:xfrm>
          <a:off x="3291839" y="990454"/>
          <a:ext cx="4937760" cy="89890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es-VE" sz="1100" kern="1200" dirty="0" smtClean="0"/>
            <a:t>Electiva Desarrollo Sustentable. </a:t>
          </a:r>
          <a:endParaRPr lang="es-VE" sz="1100" kern="1200" dirty="0"/>
        </a:p>
        <a:p>
          <a:pPr marL="57150" lvl="1" indent="-57150" algn="l" defTabSz="488950">
            <a:lnSpc>
              <a:spcPct val="90000"/>
            </a:lnSpc>
            <a:spcBef>
              <a:spcPct val="0"/>
            </a:spcBef>
            <a:spcAft>
              <a:spcPct val="15000"/>
            </a:spcAft>
            <a:buChar char="••"/>
          </a:pPr>
          <a:r>
            <a:rPr lang="es-VE" sz="1100" kern="1200" dirty="0" smtClean="0"/>
            <a:t>Compartida entre estudiantes de postgrado de Ingeniería ambiental y estudiantes de 10°  semestre del pregrado de Ingeniería</a:t>
          </a:r>
          <a:endParaRPr lang="es-VE" sz="1100" kern="1200" dirty="0"/>
        </a:p>
      </dsp:txBody>
      <dsp:txXfrm>
        <a:off x="3291839" y="1102817"/>
        <a:ext cx="4600671" cy="674178"/>
      </dsp:txXfrm>
    </dsp:sp>
    <dsp:sp modelId="{D2C5F219-B00E-4379-89CD-85F3DBDACE98}">
      <dsp:nvSpPr>
        <dsp:cNvPr id="0" name=""/>
        <dsp:cNvSpPr/>
      </dsp:nvSpPr>
      <dsp:spPr>
        <a:xfrm>
          <a:off x="0" y="990454"/>
          <a:ext cx="3291840" cy="8989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90000"/>
            </a:lnSpc>
            <a:spcBef>
              <a:spcPct val="0"/>
            </a:spcBef>
            <a:spcAft>
              <a:spcPct val="35000"/>
            </a:spcAft>
          </a:pPr>
          <a:r>
            <a:rPr lang="es-VE" sz="1300" kern="1200" dirty="0" smtClean="0"/>
            <a:t>Unidades curriculares </a:t>
          </a:r>
          <a:r>
            <a:rPr lang="es-VE" sz="1300" kern="1200" dirty="0" err="1" smtClean="0"/>
            <a:t>Intrafacultad</a:t>
          </a:r>
          <a:endParaRPr lang="es-VE" sz="1300" kern="1200" dirty="0"/>
        </a:p>
      </dsp:txBody>
      <dsp:txXfrm>
        <a:off x="43881" y="1034335"/>
        <a:ext cx="3204078" cy="811142"/>
      </dsp:txXfrm>
    </dsp:sp>
    <dsp:sp modelId="{CD97E3EA-0244-4B23-A534-DB3DCF9A4F9E}">
      <dsp:nvSpPr>
        <dsp:cNvPr id="0" name=""/>
        <dsp:cNvSpPr/>
      </dsp:nvSpPr>
      <dsp:spPr>
        <a:xfrm>
          <a:off x="3291839" y="1979249"/>
          <a:ext cx="4937760" cy="89890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es-VE" sz="1100" kern="1200" dirty="0" smtClean="0"/>
            <a:t>Sistema de Gestión ambiental</a:t>
          </a:r>
          <a:endParaRPr lang="es-VE" sz="1100" kern="1200" dirty="0"/>
        </a:p>
        <a:p>
          <a:pPr marL="57150" lvl="1" indent="-57150" algn="l" defTabSz="488950">
            <a:lnSpc>
              <a:spcPct val="90000"/>
            </a:lnSpc>
            <a:spcBef>
              <a:spcPct val="0"/>
            </a:spcBef>
            <a:spcAft>
              <a:spcPct val="15000"/>
            </a:spcAft>
            <a:buChar char="••"/>
          </a:pPr>
          <a:r>
            <a:rPr lang="es-VE" sz="1100" kern="1200" dirty="0" smtClean="0"/>
            <a:t>Apoyo a la investigación e  </a:t>
          </a:r>
          <a:r>
            <a:rPr lang="es-VE" sz="1100" b="0" i="0" kern="1200" dirty="0" smtClean="0"/>
            <a:t>incorporación de contenidos verdes en el currículo</a:t>
          </a:r>
          <a:endParaRPr lang="es-VE" sz="1100" kern="1200" dirty="0"/>
        </a:p>
        <a:p>
          <a:pPr marL="57150" lvl="1" indent="-57150" algn="l" defTabSz="488950">
            <a:lnSpc>
              <a:spcPct val="90000"/>
            </a:lnSpc>
            <a:spcBef>
              <a:spcPct val="0"/>
            </a:spcBef>
            <a:spcAft>
              <a:spcPct val="15000"/>
            </a:spcAft>
            <a:buChar char="••"/>
          </a:pPr>
          <a:r>
            <a:rPr lang="es-VE" sz="1100" kern="1200" dirty="0" smtClean="0"/>
            <a:t>Programas y proyectos comunitarios</a:t>
          </a:r>
          <a:endParaRPr lang="es-VE" sz="1100" kern="1200" dirty="0"/>
        </a:p>
      </dsp:txBody>
      <dsp:txXfrm>
        <a:off x="3291839" y="2091612"/>
        <a:ext cx="4600671" cy="674178"/>
      </dsp:txXfrm>
    </dsp:sp>
    <dsp:sp modelId="{7AB6588B-663D-424D-A3E4-217BC4EA5762}">
      <dsp:nvSpPr>
        <dsp:cNvPr id="0" name=""/>
        <dsp:cNvSpPr/>
      </dsp:nvSpPr>
      <dsp:spPr>
        <a:xfrm>
          <a:off x="0" y="1979249"/>
          <a:ext cx="3291840" cy="8989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90000"/>
            </a:lnSpc>
            <a:spcBef>
              <a:spcPct val="0"/>
            </a:spcBef>
            <a:spcAft>
              <a:spcPct val="35000"/>
            </a:spcAft>
          </a:pPr>
          <a:r>
            <a:rPr lang="es-VE" sz="1300" b="0" i="0" kern="1200" dirty="0" smtClean="0"/>
            <a:t>Desarrollar una universidad sustentable, que contribuye con el proceso de transformación hacia una sociedad responsable ambientalmente,</a:t>
          </a:r>
          <a:endParaRPr lang="es-VE" sz="1300" kern="1200" dirty="0"/>
        </a:p>
      </dsp:txBody>
      <dsp:txXfrm>
        <a:off x="43881" y="2023130"/>
        <a:ext cx="3204078" cy="811142"/>
      </dsp:txXfrm>
    </dsp:sp>
    <dsp:sp modelId="{6E13030D-9E23-48F6-9D1F-4C6E2A37DB32}">
      <dsp:nvSpPr>
        <dsp:cNvPr id="0" name=""/>
        <dsp:cNvSpPr/>
      </dsp:nvSpPr>
      <dsp:spPr>
        <a:xfrm>
          <a:off x="3291839" y="2968044"/>
          <a:ext cx="4937760" cy="89890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es-VE" sz="1100" kern="1200" dirty="0" smtClean="0"/>
            <a:t>Entre los rasgos que se evalúan en el personal administrativo se incluye el ámbito ambiental.</a:t>
          </a:r>
          <a:endParaRPr lang="es-VE" sz="1100" kern="1200" dirty="0"/>
        </a:p>
      </dsp:txBody>
      <dsp:txXfrm>
        <a:off x="3291839" y="3080407"/>
        <a:ext cx="4600671" cy="674178"/>
      </dsp:txXfrm>
    </dsp:sp>
    <dsp:sp modelId="{9097E6CC-B966-4090-8843-1676B756CBF0}">
      <dsp:nvSpPr>
        <dsp:cNvPr id="0" name=""/>
        <dsp:cNvSpPr/>
      </dsp:nvSpPr>
      <dsp:spPr>
        <a:xfrm>
          <a:off x="0" y="2968044"/>
          <a:ext cx="3291840" cy="8989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90000"/>
            </a:lnSpc>
            <a:spcBef>
              <a:spcPct val="0"/>
            </a:spcBef>
            <a:spcAft>
              <a:spcPct val="35000"/>
            </a:spcAft>
          </a:pPr>
          <a:r>
            <a:rPr lang="es-VE" sz="1300" kern="1200" dirty="0" smtClean="0"/>
            <a:t>Perfiles de cargo</a:t>
          </a:r>
        </a:p>
        <a:p>
          <a:pPr lvl="0" algn="ctr" defTabSz="577850">
            <a:lnSpc>
              <a:spcPct val="90000"/>
            </a:lnSpc>
            <a:spcBef>
              <a:spcPct val="0"/>
            </a:spcBef>
            <a:spcAft>
              <a:spcPct val="35000"/>
            </a:spcAft>
          </a:pPr>
          <a:r>
            <a:rPr lang="es-VE" sz="1300" kern="1200" dirty="0" smtClean="0"/>
            <a:t>RRHH</a:t>
          </a:r>
          <a:endParaRPr lang="es-VE" sz="1300" kern="1200" dirty="0"/>
        </a:p>
      </dsp:txBody>
      <dsp:txXfrm>
        <a:off x="43881" y="3011925"/>
        <a:ext cx="3204078" cy="811142"/>
      </dsp:txXfrm>
    </dsp:sp>
    <dsp:sp modelId="{F3CBDA86-8987-4E3D-A90A-A85C7AF0E0A8}">
      <dsp:nvSpPr>
        <dsp:cNvPr id="0" name=""/>
        <dsp:cNvSpPr/>
      </dsp:nvSpPr>
      <dsp:spPr>
        <a:xfrm>
          <a:off x="3291839" y="3956838"/>
          <a:ext cx="4937760" cy="89890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endParaRPr lang="es-VE" sz="1100" kern="1200"/>
        </a:p>
        <a:p>
          <a:pPr marL="57150" lvl="1" indent="-57150" algn="l" defTabSz="488950">
            <a:lnSpc>
              <a:spcPct val="90000"/>
            </a:lnSpc>
            <a:spcBef>
              <a:spcPct val="0"/>
            </a:spcBef>
            <a:spcAft>
              <a:spcPct val="15000"/>
            </a:spcAft>
            <a:buChar char="••"/>
          </a:pPr>
          <a:r>
            <a:rPr lang="es-VE" sz="1100" kern="1200" dirty="0" smtClean="0"/>
            <a:t>Temas de discusión en diversas unidades </a:t>
          </a:r>
          <a:r>
            <a:rPr lang="es-VE" sz="1100" kern="1200" dirty="0" err="1" smtClean="0"/>
            <a:t>crriculares</a:t>
          </a:r>
          <a:r>
            <a:rPr lang="es-VE" sz="1100" kern="1200" dirty="0" smtClean="0"/>
            <a:t>.</a:t>
          </a:r>
          <a:endParaRPr lang="es-VE" sz="1100" kern="1200" dirty="0"/>
        </a:p>
      </dsp:txBody>
      <dsp:txXfrm>
        <a:off x="3291839" y="4069201"/>
        <a:ext cx="4600671" cy="674178"/>
      </dsp:txXfrm>
    </dsp:sp>
    <dsp:sp modelId="{2697AC36-398E-4419-B608-FE797D7F21E7}">
      <dsp:nvSpPr>
        <dsp:cNvPr id="0" name=""/>
        <dsp:cNvSpPr/>
      </dsp:nvSpPr>
      <dsp:spPr>
        <a:xfrm>
          <a:off x="0" y="3956838"/>
          <a:ext cx="3291840" cy="8989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90000"/>
            </a:lnSpc>
            <a:spcBef>
              <a:spcPct val="0"/>
            </a:spcBef>
            <a:spcAft>
              <a:spcPct val="35000"/>
            </a:spcAft>
          </a:pPr>
          <a:r>
            <a:rPr lang="es-VE" sz="1300" kern="1200" dirty="0" smtClean="0"/>
            <a:t>Eje Transversal</a:t>
          </a:r>
          <a:endParaRPr lang="es-VE" sz="1300" kern="1200" dirty="0"/>
        </a:p>
      </dsp:txBody>
      <dsp:txXfrm>
        <a:off x="43881" y="4000719"/>
        <a:ext cx="3204078" cy="81114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0F8B1-48FA-4D02-A2D4-4FCDEEC6FAA1}">
      <dsp:nvSpPr>
        <dsp:cNvPr id="0" name=""/>
        <dsp:cNvSpPr/>
      </dsp:nvSpPr>
      <dsp:spPr>
        <a:xfrm>
          <a:off x="345578" y="1448"/>
          <a:ext cx="7538442" cy="4523065"/>
        </a:xfrm>
        <a:prstGeom prst="round2DiagRect">
          <a:avLst/>
        </a:prstGeom>
        <a:gradFill rotWithShape="0">
          <a:gsLst>
            <a:gs pos="0">
              <a:srgbClr val="FFCDCD"/>
            </a:gs>
            <a:gs pos="21000">
              <a:schemeClr val="accent2">
                <a:tint val="37000"/>
                <a:satMod val="300000"/>
              </a:schemeClr>
            </a:gs>
            <a:gs pos="100000">
              <a:schemeClr val="accent2">
                <a:tint val="15000"/>
                <a:satMod val="350000"/>
              </a:schemeClr>
            </a:gs>
          </a:gsLst>
          <a:lin ang="16200000" scaled="1"/>
        </a:gradFill>
        <a:ln w="19050" cap="flat" cmpd="sng" algn="ctr">
          <a:solidFill>
            <a:schemeClr val="accent2">
              <a:lumMod val="50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4770" tIns="64770" rIns="64770" bIns="64770" numCol="1" spcCol="1270" anchor="ctr" anchorCtr="0">
          <a:noAutofit/>
        </a:bodyPr>
        <a:lstStyle/>
        <a:p>
          <a:pPr lvl="0" algn="ctr" defTabSz="755650" rtl="0">
            <a:lnSpc>
              <a:spcPts val="2400"/>
            </a:lnSpc>
            <a:spcBef>
              <a:spcPct val="0"/>
            </a:spcBef>
            <a:spcAft>
              <a:spcPts val="0"/>
            </a:spcAft>
          </a:pPr>
          <a:r>
            <a:rPr lang="es-ES" sz="1700" b="1" kern="1200" baseline="0" dirty="0" smtClean="0">
              <a:latin typeface="Book Antiqua" panose="02040602050305030304" pitchFamily="18" charset="0"/>
            </a:rPr>
            <a:t>Nos comprometemos a proporcionar una educación de calidad, inclusiva e igualitaria a todos los niveles: enseñanza preescolar, primaria, secundaria y terciaria y formación técnica y profesional. Todas las personas, sea cual sea su sexo, raza u origen étnico, incluidas las personas con discapacidad, los migrantes, los pueblos indígenas, los niños y los jóvenes, especialmente si se encuentran en situaciones de vulnerabilidad, deben tener acceso a posibilidades de aprendizaje permanente que las ayuden a adquirir los conocimientos y aptitudes necesarios para aprovechar las oportunidades que se les presenten y participar plenamente en la sociedad. Nos esforzaremos por brindar a los niños y los jóvenes un entorno propicio para la plena realización de sus derechos y capacidades, ayudando a nuestros países a sacar partido al dividendo demográfico, incluso mediante la seguridad en las escuelas y la cohesión de las comunidades y las familias. </a:t>
          </a:r>
          <a:endParaRPr lang="es-ES" sz="1700" b="1" kern="1200" baseline="0" dirty="0">
            <a:latin typeface="Book Antiqua" panose="02040602050305030304" pitchFamily="18" charset="0"/>
          </a:endParaRPr>
        </a:p>
      </dsp:txBody>
      <dsp:txXfrm>
        <a:off x="566376" y="222246"/>
        <a:ext cx="7096846" cy="40814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30573C-CAD9-469E-9BFC-81312E5E30D0}">
      <dsp:nvSpPr>
        <dsp:cNvPr id="0" name=""/>
        <dsp:cNvSpPr/>
      </dsp:nvSpPr>
      <dsp:spPr>
        <a:xfrm>
          <a:off x="0" y="7342"/>
          <a:ext cx="8229600" cy="611317"/>
        </a:xfrm>
        <a:prstGeom prst="rect">
          <a:avLst/>
        </a:prstGeom>
        <a:solidFill>
          <a:schemeClr val="tx2">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ctr" defTabSz="1422400">
            <a:lnSpc>
              <a:spcPct val="90000"/>
            </a:lnSpc>
            <a:spcBef>
              <a:spcPct val="0"/>
            </a:spcBef>
            <a:spcAft>
              <a:spcPct val="35000"/>
            </a:spcAft>
          </a:pPr>
          <a:r>
            <a:rPr lang="es-VE" sz="3200" b="1" kern="1200" dirty="0" smtClean="0"/>
            <a:t>Los Valores</a:t>
          </a:r>
          <a:endParaRPr lang="es-VE" sz="3200" b="1" kern="1200" dirty="0"/>
        </a:p>
      </dsp:txBody>
      <dsp:txXfrm>
        <a:off x="0" y="7342"/>
        <a:ext cx="8229600" cy="611317"/>
      </dsp:txXfrm>
    </dsp:sp>
    <dsp:sp modelId="{D753E50E-53E8-4BFB-94FD-A55E285C085B}">
      <dsp:nvSpPr>
        <dsp:cNvPr id="0" name=""/>
        <dsp:cNvSpPr/>
      </dsp:nvSpPr>
      <dsp:spPr>
        <a:xfrm>
          <a:off x="0" y="601093"/>
          <a:ext cx="2057399" cy="3822671"/>
        </a:xfrm>
        <a:prstGeom prst="rect">
          <a:avLst/>
        </a:prstGeom>
        <a:no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ES" sz="1700" b="1" kern="1200" baseline="0" dirty="0" smtClean="0">
              <a:solidFill>
                <a:schemeClr val="tx2">
                  <a:lumMod val="50000"/>
                </a:schemeClr>
              </a:solidFill>
            </a:rPr>
            <a:t>Son cualidades que apreciamos porque hacen que una persona o comunidad (sociedad) sea buena. </a:t>
          </a:r>
        </a:p>
        <a:p>
          <a:pPr lvl="0" algn="l" defTabSz="755650">
            <a:lnSpc>
              <a:spcPct val="90000"/>
            </a:lnSpc>
            <a:spcBef>
              <a:spcPct val="0"/>
            </a:spcBef>
            <a:spcAft>
              <a:spcPct val="35000"/>
            </a:spcAft>
          </a:pPr>
          <a:r>
            <a:rPr lang="es-ES" sz="1700" b="1" kern="1200" baseline="0" dirty="0" smtClean="0">
              <a:solidFill>
                <a:schemeClr val="tx2">
                  <a:lumMod val="50000"/>
                </a:schemeClr>
              </a:solidFill>
            </a:rPr>
            <a:t>Son convicciones profundas que forman el modo de ser y la conducta.</a:t>
          </a:r>
          <a:endParaRPr lang="es-VE" sz="1700" kern="1200" baseline="0" dirty="0">
            <a:solidFill>
              <a:schemeClr val="tx2">
                <a:lumMod val="50000"/>
              </a:schemeClr>
            </a:solidFill>
          </a:endParaRPr>
        </a:p>
      </dsp:txBody>
      <dsp:txXfrm>
        <a:off x="0" y="601093"/>
        <a:ext cx="2057399" cy="3822671"/>
      </dsp:txXfrm>
    </dsp:sp>
    <dsp:sp modelId="{238CAEEC-7FB1-4E32-9B5D-CB40B71421E6}">
      <dsp:nvSpPr>
        <dsp:cNvPr id="0" name=""/>
        <dsp:cNvSpPr/>
      </dsp:nvSpPr>
      <dsp:spPr>
        <a:xfrm>
          <a:off x="2057400" y="601093"/>
          <a:ext cx="2057399" cy="3822671"/>
        </a:xfrm>
        <a:prstGeom prst="rect">
          <a:avLst/>
        </a:prstGeom>
        <a:no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solidFill>
                <a:schemeClr val="tx2">
                  <a:lumMod val="50000"/>
                </a:schemeClr>
              </a:solidFill>
            </a:rPr>
            <a:t>Pueden adquirirse por vivir en un ambiente donde esos valores se aprecien y se respeten; a través del ejemplo que nos proporcionan otras personas; como reacción ante lo que creemos es una mala conducta  o anti-valor, por el razonamiento y el intelecto, y a través de la meditación lógica y los procesos discursivos.</a:t>
          </a:r>
          <a:endParaRPr lang="es-VE" sz="1600" kern="1200" dirty="0">
            <a:solidFill>
              <a:schemeClr val="tx2">
                <a:lumMod val="50000"/>
              </a:schemeClr>
            </a:solidFill>
          </a:endParaRPr>
        </a:p>
      </dsp:txBody>
      <dsp:txXfrm>
        <a:off x="2057400" y="601093"/>
        <a:ext cx="2057399" cy="3822671"/>
      </dsp:txXfrm>
    </dsp:sp>
    <dsp:sp modelId="{E90E4A50-2901-447D-AD13-E217DCC9CFA0}">
      <dsp:nvSpPr>
        <dsp:cNvPr id="0" name=""/>
        <dsp:cNvSpPr/>
      </dsp:nvSpPr>
      <dsp:spPr>
        <a:xfrm>
          <a:off x="4114800" y="601093"/>
          <a:ext cx="2057399" cy="3822671"/>
        </a:xfrm>
        <a:prstGeom prst="rect">
          <a:avLst/>
        </a:prstGeom>
        <a:noFill/>
        <a:ln w="25400" cap="flat" cmpd="sng" algn="ctr">
          <a:solidFill>
            <a:srgbClr val="3333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solidFill>
                <a:schemeClr val="tx2">
                  <a:lumMod val="50000"/>
                </a:schemeClr>
              </a:solidFill>
            </a:rPr>
            <a:t>Pueden cambiar a lo largo de la vida a través de las experiencias, además la adquisición de un valor trae consigo el cultivo de otros valores.</a:t>
          </a:r>
        </a:p>
      </dsp:txBody>
      <dsp:txXfrm>
        <a:off x="4114800" y="601093"/>
        <a:ext cx="2057399" cy="3822671"/>
      </dsp:txXfrm>
    </dsp:sp>
    <dsp:sp modelId="{FCF2EFD9-FF79-47E1-B211-6D4ADFB63EC1}">
      <dsp:nvSpPr>
        <dsp:cNvPr id="0" name=""/>
        <dsp:cNvSpPr/>
      </dsp:nvSpPr>
      <dsp:spPr>
        <a:xfrm>
          <a:off x="6172199" y="601093"/>
          <a:ext cx="2057399" cy="3822671"/>
        </a:xfrm>
        <a:prstGeom prst="rect">
          <a:avLst/>
        </a:prstGeom>
        <a:no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ES" sz="1700" b="1" kern="1200" dirty="0" smtClean="0">
              <a:solidFill>
                <a:schemeClr val="tx2">
                  <a:lumMod val="50000"/>
                </a:schemeClr>
              </a:solidFill>
            </a:rPr>
            <a:t>Fundamentan los criterios de juicio y de acción a los que una comunidad asigna particular importancia y que constituyen la base de su organización sociocultural; en otras palabras, los valores  orientan y motivan la conducta de un sector social. </a:t>
          </a:r>
          <a:endParaRPr lang="es-VE" sz="1700" kern="1200" dirty="0">
            <a:solidFill>
              <a:schemeClr val="tx2">
                <a:lumMod val="50000"/>
              </a:schemeClr>
            </a:solidFill>
          </a:endParaRPr>
        </a:p>
      </dsp:txBody>
      <dsp:txXfrm>
        <a:off x="6172199" y="601093"/>
        <a:ext cx="2057399" cy="3822671"/>
      </dsp:txXfrm>
    </dsp:sp>
    <dsp:sp modelId="{D59EB443-8D36-457E-9907-36636663508F}">
      <dsp:nvSpPr>
        <dsp:cNvPr id="0" name=""/>
        <dsp:cNvSpPr/>
      </dsp:nvSpPr>
      <dsp:spPr>
        <a:xfrm flipV="1">
          <a:off x="0" y="4314702"/>
          <a:ext cx="8229600" cy="115232"/>
        </a:xfrm>
        <a:prstGeom prst="rect">
          <a:avLst/>
        </a:prstGeom>
        <a:solidFill>
          <a:schemeClr val="tx2">
            <a:lumMod val="7500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DA9AFC-C6E1-4A13-8276-C93FC9154C6E}">
      <dsp:nvSpPr>
        <dsp:cNvPr id="0" name=""/>
        <dsp:cNvSpPr/>
      </dsp:nvSpPr>
      <dsp:spPr>
        <a:xfrm>
          <a:off x="5841" y="0"/>
          <a:ext cx="3638472" cy="21602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 sz="1800" b="1" kern="1200" dirty="0" smtClean="0"/>
            <a:t>La educación superior alcanzará su expresión más completa si impacta en los valores de cada uno de las personas que comparten en la universidad, y en los de la propia institución, como comunidad educativa</a:t>
          </a:r>
          <a:endParaRPr lang="es-VE" sz="1800" kern="1200" dirty="0"/>
        </a:p>
      </dsp:txBody>
      <dsp:txXfrm>
        <a:off x="69112" y="63271"/>
        <a:ext cx="3511930" cy="2033698"/>
      </dsp:txXfrm>
    </dsp:sp>
    <dsp:sp modelId="{F30F4940-0D99-4B95-AD6F-8110503F401B}">
      <dsp:nvSpPr>
        <dsp:cNvPr id="0" name=""/>
        <dsp:cNvSpPr/>
      </dsp:nvSpPr>
      <dsp:spPr>
        <a:xfrm>
          <a:off x="3970678" y="675428"/>
          <a:ext cx="691892" cy="809383"/>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511300">
            <a:lnSpc>
              <a:spcPct val="90000"/>
            </a:lnSpc>
            <a:spcBef>
              <a:spcPct val="0"/>
            </a:spcBef>
            <a:spcAft>
              <a:spcPct val="35000"/>
            </a:spcAft>
          </a:pPr>
          <a:endParaRPr lang="es-VE" sz="3400" kern="1200"/>
        </a:p>
      </dsp:txBody>
      <dsp:txXfrm>
        <a:off x="3970678" y="837305"/>
        <a:ext cx="484324" cy="485629"/>
      </dsp:txXfrm>
    </dsp:sp>
    <dsp:sp modelId="{E3CD0550-A989-4115-860D-A6626D20E049}">
      <dsp:nvSpPr>
        <dsp:cNvPr id="0" name=""/>
        <dsp:cNvSpPr/>
      </dsp:nvSpPr>
      <dsp:spPr>
        <a:xfrm>
          <a:off x="4949771" y="0"/>
          <a:ext cx="3263642" cy="2160240"/>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VE" sz="2000" b="1" kern="1200" dirty="0" smtClean="0"/>
            <a:t>De manera explícita,  la formación de valores debe estar incluida en la formación integral universitaria.</a:t>
          </a:r>
          <a:endParaRPr lang="es-VE" sz="2000" kern="1200" dirty="0"/>
        </a:p>
      </dsp:txBody>
      <dsp:txXfrm>
        <a:off x="5013042" y="63271"/>
        <a:ext cx="3137100" cy="20336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A3182A-CE5E-411D-A4F7-C31FA7A11B4C}">
      <dsp:nvSpPr>
        <dsp:cNvPr id="0" name=""/>
        <dsp:cNvSpPr/>
      </dsp:nvSpPr>
      <dsp:spPr>
        <a:xfrm rot="5400000">
          <a:off x="3649792" y="-370490"/>
          <a:ext cx="3316642" cy="5266944"/>
        </a:xfrm>
        <a:prstGeom prst="round2SameRect">
          <a:avLst/>
        </a:prstGeom>
        <a:solidFill>
          <a:schemeClr val="bg1">
            <a:lumMod val="95000"/>
            <a:alpha val="90000"/>
          </a:schemeClr>
        </a:solidFill>
        <a:ln w="28575" cap="flat" cmpd="sng" algn="ctr">
          <a:solidFill>
            <a:schemeClr val="accent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100000"/>
            </a:lnSpc>
            <a:spcBef>
              <a:spcPct val="0"/>
            </a:spcBef>
            <a:spcAft>
              <a:spcPct val="15000"/>
            </a:spcAft>
            <a:buChar char="••"/>
          </a:pPr>
          <a:r>
            <a:rPr lang="es-ES" sz="1800" b="1" kern="1200" dirty="0" smtClean="0"/>
            <a:t>El compromiso es desarrollar valores en todos los integrantes de la comunidad universitaria y promover la transformación del estudiante, no sólo en lo intelectual, sino en lo humano, para lograr la formación de profesionales competentes, creativos, proactivos, solidarios, desarrollando en ellos lo afectivo, social, estético y colaborativo; para atender los desafíos que se plantean en el país y los que plantea </a:t>
          </a:r>
          <a:r>
            <a:rPr lang="es-ES" sz="2000" b="1" kern="1200" dirty="0" smtClean="0">
              <a:solidFill>
                <a:srgbClr val="6600CC"/>
              </a:solidFill>
            </a:rPr>
            <a:t>el desarrollo sustentable </a:t>
          </a:r>
          <a:r>
            <a:rPr lang="es-ES" sz="1800" b="1" kern="1200" dirty="0" smtClean="0"/>
            <a:t>de la humanidad. </a:t>
          </a:r>
          <a:endParaRPr lang="es-VE" sz="1800" b="1" kern="1200" dirty="0"/>
        </a:p>
      </dsp:txBody>
      <dsp:txXfrm rot="-5400000">
        <a:off x="2674642" y="766565"/>
        <a:ext cx="5105039" cy="2992832"/>
      </dsp:txXfrm>
    </dsp:sp>
    <dsp:sp modelId="{1AD2F4AA-52E3-4E25-9EFC-98F4861C2A83}">
      <dsp:nvSpPr>
        <dsp:cNvPr id="0" name=""/>
        <dsp:cNvSpPr/>
      </dsp:nvSpPr>
      <dsp:spPr>
        <a:xfrm>
          <a:off x="143999" y="322787"/>
          <a:ext cx="2674656" cy="38803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l" defTabSz="1066800" rtl="0">
            <a:lnSpc>
              <a:spcPct val="90000"/>
            </a:lnSpc>
            <a:spcBef>
              <a:spcPct val="0"/>
            </a:spcBef>
            <a:spcAft>
              <a:spcPct val="35000"/>
            </a:spcAft>
          </a:pPr>
          <a:r>
            <a:rPr lang="es-ES" sz="2400" kern="1200" dirty="0" smtClean="0"/>
            <a:t>El Núcleo de Vicerrectores Académicos de Venezuela, en el marco de la IX Reunión Nacional de Currículo (2013),  declaró lo siguiente:</a:t>
          </a:r>
          <a:endParaRPr lang="es-VE" sz="2400" kern="1200" dirty="0"/>
        </a:p>
      </dsp:txBody>
      <dsp:txXfrm>
        <a:off x="274565" y="453353"/>
        <a:ext cx="2413524" cy="36192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307F52-13FC-4673-BB4D-F96EFCFFE089}">
      <dsp:nvSpPr>
        <dsp:cNvPr id="0" name=""/>
        <dsp:cNvSpPr/>
      </dsp:nvSpPr>
      <dsp:spPr>
        <a:xfrm>
          <a:off x="2365200" y="2612317"/>
          <a:ext cx="1749600" cy="1250299"/>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kern="1200" dirty="0" smtClean="0"/>
            <a:t>Innovación</a:t>
          </a:r>
          <a:endParaRPr lang="es-ES" sz="1800" b="1" kern="1200" dirty="0"/>
        </a:p>
      </dsp:txBody>
      <dsp:txXfrm>
        <a:off x="2426235" y="2673352"/>
        <a:ext cx="1627530" cy="1128229"/>
      </dsp:txXfrm>
    </dsp:sp>
    <dsp:sp modelId="{18EE1CEF-4415-485B-BE2A-594B8FF96050}">
      <dsp:nvSpPr>
        <dsp:cNvPr id="0" name=""/>
        <dsp:cNvSpPr/>
      </dsp:nvSpPr>
      <dsp:spPr>
        <a:xfrm rot="11700000">
          <a:off x="805667" y="2718322"/>
          <a:ext cx="1554319" cy="150214"/>
        </a:xfrm>
        <a:prstGeom prst="flowChartTerminator">
          <a:avLst/>
        </a:prstGeom>
        <a:solidFill>
          <a:schemeClr val="accent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D87FFA59-931E-49C4-84BE-22DA8D83458C}">
      <dsp:nvSpPr>
        <dsp:cNvPr id="0" name=""/>
        <dsp:cNvSpPr/>
      </dsp:nvSpPr>
      <dsp:spPr>
        <a:xfrm>
          <a:off x="1088" y="1927437"/>
          <a:ext cx="1662120" cy="1329696"/>
        </a:xfrm>
        <a:prstGeom prst="roundRect">
          <a:avLst>
            <a:gd name="adj" fmla="val 10000"/>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ES" sz="1800" b="1" kern="1200" dirty="0" smtClean="0"/>
            <a:t>Estructuras Organizativas</a:t>
          </a:r>
          <a:endParaRPr lang="es-ES" sz="1800" b="1" kern="1200" dirty="0"/>
        </a:p>
      </dsp:txBody>
      <dsp:txXfrm>
        <a:off x="40033" y="1966382"/>
        <a:ext cx="1584230" cy="1251806"/>
      </dsp:txXfrm>
    </dsp:sp>
    <dsp:sp modelId="{286C5D41-BA21-45E7-9F24-C8E85B321B1B}">
      <dsp:nvSpPr>
        <dsp:cNvPr id="0" name=""/>
        <dsp:cNvSpPr/>
      </dsp:nvSpPr>
      <dsp:spPr>
        <a:xfrm rot="14700000">
          <a:off x="1684963" y="1690379"/>
          <a:ext cx="1737280" cy="150214"/>
        </a:xfrm>
        <a:prstGeom prst="flowChartTerminator">
          <a:avLst/>
        </a:prstGeom>
        <a:solidFill>
          <a:srgbClr val="006600"/>
        </a:solidFill>
        <a:ln>
          <a:noFill/>
        </a:ln>
        <a:effectLst/>
      </dsp:spPr>
      <dsp:style>
        <a:lnRef idx="0">
          <a:scrgbClr r="0" g="0" b="0"/>
        </a:lnRef>
        <a:fillRef idx="1">
          <a:scrgbClr r="0" g="0" b="0"/>
        </a:fillRef>
        <a:effectRef idx="0">
          <a:scrgbClr r="0" g="0" b="0"/>
        </a:effectRef>
        <a:fontRef idx="minor">
          <a:schemeClr val="lt1"/>
        </a:fontRef>
      </dsp:style>
    </dsp:sp>
    <dsp:sp modelId="{37353AC6-6D1C-42BE-892A-328E8C11B72D}">
      <dsp:nvSpPr>
        <dsp:cNvPr id="0" name=""/>
        <dsp:cNvSpPr/>
      </dsp:nvSpPr>
      <dsp:spPr>
        <a:xfrm>
          <a:off x="1249854" y="313383"/>
          <a:ext cx="1873292" cy="1329696"/>
        </a:xfrm>
        <a:prstGeom prst="roundRect">
          <a:avLst>
            <a:gd name="adj" fmla="val 10000"/>
          </a:avLst>
        </a:prstGeom>
        <a:solidFill>
          <a:srgbClr val="00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ES" sz="1800" b="1" kern="1200" dirty="0" smtClean="0"/>
            <a:t>Personas </a:t>
          </a:r>
        </a:p>
        <a:p>
          <a:pPr lvl="0" algn="ctr" defTabSz="800100">
            <a:lnSpc>
              <a:spcPct val="90000"/>
            </a:lnSpc>
            <a:spcBef>
              <a:spcPct val="0"/>
            </a:spcBef>
            <a:spcAft>
              <a:spcPct val="35000"/>
            </a:spcAft>
          </a:pPr>
          <a:r>
            <a:rPr lang="es-ES" sz="1800" b="1" kern="1200" dirty="0" smtClean="0"/>
            <a:t>(Competencias)</a:t>
          </a:r>
          <a:endParaRPr lang="es-ES" sz="1800" b="1" kern="1200" dirty="0"/>
        </a:p>
      </dsp:txBody>
      <dsp:txXfrm>
        <a:off x="1288799" y="352328"/>
        <a:ext cx="1795402" cy="1251806"/>
      </dsp:txXfrm>
    </dsp:sp>
    <dsp:sp modelId="{D3A9F2CF-0B66-471E-95C9-DF4DD140ACB6}">
      <dsp:nvSpPr>
        <dsp:cNvPr id="0" name=""/>
        <dsp:cNvSpPr/>
      </dsp:nvSpPr>
      <dsp:spPr>
        <a:xfrm rot="17700000">
          <a:off x="3057755" y="1690379"/>
          <a:ext cx="1737280" cy="150214"/>
        </a:xfrm>
        <a:prstGeom prst="flowChartTerminator">
          <a:avLst/>
        </a:prstGeom>
        <a:solidFill>
          <a:schemeClr val="accent5">
            <a:lumMod val="50000"/>
          </a:schemeClr>
        </a:solidFill>
        <a:ln>
          <a:noFill/>
        </a:ln>
        <a:effectLst/>
      </dsp:spPr>
      <dsp:style>
        <a:lnRef idx="0">
          <a:scrgbClr r="0" g="0" b="0"/>
        </a:lnRef>
        <a:fillRef idx="1">
          <a:scrgbClr r="0" g="0" b="0"/>
        </a:fillRef>
        <a:effectRef idx="0">
          <a:scrgbClr r="0" g="0" b="0"/>
        </a:effectRef>
        <a:fontRef idx="minor">
          <a:schemeClr val="lt1"/>
        </a:fontRef>
      </dsp:style>
    </dsp:sp>
    <dsp:sp modelId="{AB358521-3B4C-437E-95B1-66252FFBBDF6}">
      <dsp:nvSpPr>
        <dsp:cNvPr id="0" name=""/>
        <dsp:cNvSpPr/>
      </dsp:nvSpPr>
      <dsp:spPr>
        <a:xfrm>
          <a:off x="3280312" y="313383"/>
          <a:ext cx="2026373" cy="1329696"/>
        </a:xfrm>
        <a:prstGeom prst="roundRect">
          <a:avLst>
            <a:gd name="adj" fmla="val 10000"/>
          </a:avLst>
        </a:prstGeom>
        <a:solidFill>
          <a:schemeClr val="accent5">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ES" sz="1800" b="1" kern="1200" dirty="0" smtClean="0"/>
            <a:t>Grupos de Interés</a:t>
          </a:r>
        </a:p>
        <a:p>
          <a:pPr lvl="0" algn="ctr" defTabSz="800100">
            <a:lnSpc>
              <a:spcPct val="90000"/>
            </a:lnSpc>
            <a:spcBef>
              <a:spcPct val="0"/>
            </a:spcBef>
            <a:spcAft>
              <a:spcPct val="35000"/>
            </a:spcAft>
          </a:pPr>
          <a:r>
            <a:rPr lang="es-ES" sz="1800" b="1" kern="1200" dirty="0" smtClean="0"/>
            <a:t>(Entorno Sociedad)</a:t>
          </a:r>
          <a:endParaRPr lang="es-ES" sz="1800" b="1" kern="1200" dirty="0"/>
        </a:p>
      </dsp:txBody>
      <dsp:txXfrm>
        <a:off x="3319257" y="352328"/>
        <a:ext cx="1948483" cy="1251806"/>
      </dsp:txXfrm>
    </dsp:sp>
    <dsp:sp modelId="{92AA206A-C34A-49E0-BE43-2B30E7FE4D17}">
      <dsp:nvSpPr>
        <dsp:cNvPr id="0" name=""/>
        <dsp:cNvSpPr/>
      </dsp:nvSpPr>
      <dsp:spPr>
        <a:xfrm rot="20700000">
          <a:off x="4120012" y="2718322"/>
          <a:ext cx="1554319" cy="150214"/>
        </a:xfrm>
        <a:prstGeom prst="flowChartTerminator">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19263EB4-2565-4070-888F-ABEAF2767C0F}">
      <dsp:nvSpPr>
        <dsp:cNvPr id="0" name=""/>
        <dsp:cNvSpPr/>
      </dsp:nvSpPr>
      <dsp:spPr>
        <a:xfrm>
          <a:off x="4816791" y="1927437"/>
          <a:ext cx="1662120" cy="1329696"/>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ES" sz="1800" kern="1200" dirty="0" smtClean="0"/>
            <a:t>Gestión de los procesos</a:t>
          </a:r>
          <a:endParaRPr lang="es-ES" sz="1800" kern="1200" dirty="0"/>
        </a:p>
      </dsp:txBody>
      <dsp:txXfrm>
        <a:off x="4855736" y="1966382"/>
        <a:ext cx="1584230" cy="12518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ACF12A-68E2-4F64-A7C5-EE7260ABC440}">
      <dsp:nvSpPr>
        <dsp:cNvPr id="0" name=""/>
        <dsp:cNvSpPr/>
      </dsp:nvSpPr>
      <dsp:spPr>
        <a:xfrm>
          <a:off x="2587" y="0"/>
          <a:ext cx="2522812" cy="1009125"/>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t" anchorCtr="0">
          <a:noAutofit/>
        </a:bodyPr>
        <a:lstStyle/>
        <a:p>
          <a:pPr lvl="0" algn="ctr" defTabSz="889000" rtl="0">
            <a:lnSpc>
              <a:spcPct val="90000"/>
            </a:lnSpc>
            <a:spcBef>
              <a:spcPct val="0"/>
            </a:spcBef>
            <a:spcAft>
              <a:spcPct val="35000"/>
            </a:spcAft>
          </a:pPr>
          <a:r>
            <a:rPr lang="es-ES" sz="2000" b="1" kern="1200" dirty="0" smtClean="0"/>
            <a:t>La docencia</a:t>
          </a:r>
          <a:endParaRPr lang="es-VE" sz="2000" kern="1200" dirty="0"/>
        </a:p>
      </dsp:txBody>
      <dsp:txXfrm>
        <a:off x="2587" y="0"/>
        <a:ext cx="2522812" cy="1009125"/>
      </dsp:txXfrm>
    </dsp:sp>
    <dsp:sp modelId="{77043B62-4B74-4234-A698-BFE4CA1A08B0}">
      <dsp:nvSpPr>
        <dsp:cNvPr id="0" name=""/>
        <dsp:cNvSpPr/>
      </dsp:nvSpPr>
      <dsp:spPr>
        <a:xfrm>
          <a:off x="2587" y="576054"/>
          <a:ext cx="2522812" cy="4120652"/>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ES" sz="1800" b="1" kern="1200" dirty="0" smtClean="0"/>
            <a:t>Reconoce al estudiante como protagonista de su  formación  para que desarrolle competencias que favorezcan el dominio del área de estudio, la autonomía como aprendiz  y el sentido ético.</a:t>
          </a:r>
          <a:endParaRPr lang="es-VE" sz="1800" kern="1200" dirty="0"/>
        </a:p>
      </dsp:txBody>
      <dsp:txXfrm>
        <a:off x="2587" y="576054"/>
        <a:ext cx="2522812" cy="4120652"/>
      </dsp:txXfrm>
    </dsp:sp>
    <dsp:sp modelId="{555770B7-5F7B-4ABD-A410-40D7E854434C}">
      <dsp:nvSpPr>
        <dsp:cNvPr id="0" name=""/>
        <dsp:cNvSpPr/>
      </dsp:nvSpPr>
      <dsp:spPr>
        <a:xfrm>
          <a:off x="2878593" y="0"/>
          <a:ext cx="2522812" cy="1009125"/>
        </a:xfrm>
        <a:prstGeom prst="rect">
          <a:avLst/>
        </a:prstGeom>
        <a:solidFill>
          <a:schemeClr val="accent2">
            <a:hueOff val="2340759"/>
            <a:satOff val="-2919"/>
            <a:lumOff val="686"/>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t" anchorCtr="0">
          <a:noAutofit/>
        </a:bodyPr>
        <a:lstStyle/>
        <a:p>
          <a:pPr lvl="0" algn="ctr" defTabSz="889000" rtl="0">
            <a:lnSpc>
              <a:spcPct val="90000"/>
            </a:lnSpc>
            <a:spcBef>
              <a:spcPct val="0"/>
            </a:spcBef>
            <a:spcAft>
              <a:spcPct val="35000"/>
            </a:spcAft>
          </a:pPr>
          <a:r>
            <a:rPr lang="es-ES" sz="2000" b="1" kern="1200" dirty="0" smtClean="0"/>
            <a:t>La investigación </a:t>
          </a:r>
          <a:endParaRPr lang="es-VE" sz="2000" kern="1200" dirty="0"/>
        </a:p>
      </dsp:txBody>
      <dsp:txXfrm>
        <a:off x="2878593" y="0"/>
        <a:ext cx="2522812" cy="1009125"/>
      </dsp:txXfrm>
    </dsp:sp>
    <dsp:sp modelId="{3FBD9FE0-24A2-42E2-8BED-85715453DE11}">
      <dsp:nvSpPr>
        <dsp:cNvPr id="0" name=""/>
        <dsp:cNvSpPr/>
      </dsp:nvSpPr>
      <dsp:spPr>
        <a:xfrm>
          <a:off x="2878593" y="576054"/>
          <a:ext cx="2522812" cy="4120652"/>
        </a:xfrm>
        <a:prstGeom prst="rect">
          <a:avLst/>
        </a:prstGeom>
        <a:solidFill>
          <a:schemeClr val="accent2">
            <a:tint val="40000"/>
            <a:alpha val="90000"/>
            <a:hueOff val="2512910"/>
            <a:satOff val="-2189"/>
            <a:lumOff val="-3"/>
            <a:alphaOff val="0"/>
          </a:schemeClr>
        </a:solidFill>
        <a:ln w="25400" cap="flat" cmpd="sng" algn="ctr">
          <a:solidFill>
            <a:schemeClr val="accent2">
              <a:tint val="40000"/>
              <a:alpha val="90000"/>
              <a:hueOff val="2512910"/>
              <a:satOff val="-2189"/>
              <a:lumOff val="-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0" marR="0" lvl="1" indent="0" algn="l" defTabSz="914400" rtl="0" eaLnBrk="1" fontAlgn="auto" latinLnBrk="0" hangingPunct="1">
            <a:lnSpc>
              <a:spcPct val="100000"/>
            </a:lnSpc>
            <a:spcBef>
              <a:spcPct val="0"/>
            </a:spcBef>
            <a:spcAft>
              <a:spcPts val="0"/>
            </a:spcAft>
            <a:buClrTx/>
            <a:buSzTx/>
            <a:buFontTx/>
            <a:buChar char="••"/>
            <a:tabLst/>
            <a:defRPr/>
          </a:pPr>
          <a:r>
            <a:rPr lang="es-ES" sz="1800" b="1" kern="1200" dirty="0" smtClean="0"/>
            <a:t>Es un medio y una parte sustantiva del currículo como medio de generación de conocimiento.</a:t>
          </a:r>
          <a:endParaRPr lang="es-VE" sz="1800" kern="1200" dirty="0"/>
        </a:p>
        <a:p>
          <a:pPr marL="0" marR="0" lvl="1" indent="0" algn="l" defTabSz="914400" rtl="0" eaLnBrk="1" fontAlgn="auto" latinLnBrk="0" hangingPunct="1">
            <a:lnSpc>
              <a:spcPct val="100000"/>
            </a:lnSpc>
            <a:spcBef>
              <a:spcPct val="0"/>
            </a:spcBef>
            <a:spcAft>
              <a:spcPts val="0"/>
            </a:spcAft>
            <a:buClrTx/>
            <a:buSzTx/>
            <a:buFontTx/>
            <a:buChar char="••"/>
            <a:tabLst/>
            <a:defRPr/>
          </a:pPr>
          <a:r>
            <a:rPr lang="es-ES" sz="1800" b="1" kern="1200" dirty="0" smtClean="0"/>
            <a:t>cobra especial importancia la divulgación de logros y su integración a los diversos procesos formativos  promovidos en la institución.</a:t>
          </a:r>
          <a:endParaRPr lang="es-VE" sz="1800" kern="1200" dirty="0" smtClean="0"/>
        </a:p>
        <a:p>
          <a:pPr marL="57150" lvl="1" indent="0" algn="l" defTabSz="355600">
            <a:lnSpc>
              <a:spcPct val="90000"/>
            </a:lnSpc>
            <a:spcBef>
              <a:spcPct val="0"/>
            </a:spcBef>
            <a:spcAft>
              <a:spcPct val="15000"/>
            </a:spcAft>
            <a:buChar char="••"/>
          </a:pPr>
          <a:endParaRPr lang="es-VE" sz="1800" kern="1200" dirty="0"/>
        </a:p>
      </dsp:txBody>
      <dsp:txXfrm>
        <a:off x="2878593" y="576054"/>
        <a:ext cx="2522812" cy="4120652"/>
      </dsp:txXfrm>
    </dsp:sp>
    <dsp:sp modelId="{CE392167-6CFB-4CF0-8629-4BB832DF1D2E}">
      <dsp:nvSpPr>
        <dsp:cNvPr id="0" name=""/>
        <dsp:cNvSpPr/>
      </dsp:nvSpPr>
      <dsp:spPr>
        <a:xfrm>
          <a:off x="5754600" y="0"/>
          <a:ext cx="2522812" cy="1009125"/>
        </a:xfrm>
        <a:prstGeom prst="rect">
          <a:avLst/>
        </a:prstGeom>
        <a:solidFill>
          <a:schemeClr val="accent3">
            <a:lumMod val="7500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t" anchorCtr="0">
          <a:noAutofit/>
        </a:bodyPr>
        <a:lstStyle/>
        <a:p>
          <a:pPr lvl="0" algn="ctr" defTabSz="889000" rtl="0">
            <a:lnSpc>
              <a:spcPct val="90000"/>
            </a:lnSpc>
            <a:spcBef>
              <a:spcPct val="0"/>
            </a:spcBef>
            <a:spcAft>
              <a:spcPct val="35000"/>
            </a:spcAft>
          </a:pPr>
          <a:r>
            <a:rPr lang="es-ES" sz="2000" b="1" kern="1200" dirty="0" smtClean="0"/>
            <a:t>La extensión</a:t>
          </a:r>
          <a:endParaRPr lang="es-VE" sz="2000" kern="1200" dirty="0"/>
        </a:p>
      </dsp:txBody>
      <dsp:txXfrm>
        <a:off x="5754600" y="0"/>
        <a:ext cx="2522812" cy="1009125"/>
      </dsp:txXfrm>
    </dsp:sp>
    <dsp:sp modelId="{6D752377-E579-46DE-A5A0-203A728E45DC}">
      <dsp:nvSpPr>
        <dsp:cNvPr id="0" name=""/>
        <dsp:cNvSpPr/>
      </dsp:nvSpPr>
      <dsp:spPr>
        <a:xfrm>
          <a:off x="5754600" y="576054"/>
          <a:ext cx="2522812" cy="4120652"/>
        </a:xfrm>
        <a:prstGeom prst="rect">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0" marR="0" lvl="1" indent="0" algn="l" defTabSz="914400" rtl="0" eaLnBrk="1" fontAlgn="auto" latinLnBrk="0" hangingPunct="1">
            <a:lnSpc>
              <a:spcPct val="100000"/>
            </a:lnSpc>
            <a:spcBef>
              <a:spcPct val="0"/>
            </a:spcBef>
            <a:spcAft>
              <a:spcPts val="0"/>
            </a:spcAft>
            <a:buClrTx/>
            <a:buSzTx/>
            <a:buFontTx/>
            <a:buChar char="••"/>
            <a:tabLst/>
            <a:defRPr/>
          </a:pPr>
          <a:r>
            <a:rPr lang="es-ES" sz="1600" b="1" kern="1200" dirty="0" smtClean="0"/>
            <a:t>Permite abordar la realidad social, económica, cultural, educativa y política del entorno universitario,  mediante proyectos y programas sociales sustentables, en los que se integran talentos  y recursos de la universidad. </a:t>
          </a:r>
          <a:endParaRPr lang="es-VE" sz="1600" kern="1200" dirty="0"/>
        </a:p>
        <a:p>
          <a:pPr marL="0" marR="0" lvl="1" indent="0" algn="l" defTabSz="914400" rtl="0" eaLnBrk="1" fontAlgn="auto" latinLnBrk="0" hangingPunct="1">
            <a:lnSpc>
              <a:spcPct val="100000"/>
            </a:lnSpc>
            <a:spcBef>
              <a:spcPct val="0"/>
            </a:spcBef>
            <a:spcAft>
              <a:spcPts val="0"/>
            </a:spcAft>
            <a:buClrTx/>
            <a:buSzTx/>
            <a:buFontTx/>
            <a:buChar char="••"/>
            <a:tabLst/>
            <a:defRPr/>
          </a:pPr>
          <a:r>
            <a:rPr lang="es-ES" sz="1600" b="1" kern="1200" dirty="0" smtClean="0"/>
            <a:t>Fortalece la formación integral de las personas al ofrecer soluciones éticas a organizaciones públicas y privadas</a:t>
          </a:r>
          <a:endParaRPr lang="es-VE" sz="1600" kern="1200" dirty="0" smtClean="0"/>
        </a:p>
        <a:p>
          <a:pPr marL="57150" lvl="1" indent="0" algn="l" defTabSz="355600">
            <a:lnSpc>
              <a:spcPct val="90000"/>
            </a:lnSpc>
            <a:spcBef>
              <a:spcPct val="0"/>
            </a:spcBef>
            <a:spcAft>
              <a:spcPct val="15000"/>
            </a:spcAft>
            <a:buChar char="••"/>
          </a:pPr>
          <a:endParaRPr lang="es-VE" sz="1300" kern="1200" dirty="0"/>
        </a:p>
      </dsp:txBody>
      <dsp:txXfrm>
        <a:off x="5754600" y="576054"/>
        <a:ext cx="2522812" cy="412065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9FA675-432D-4D0A-A231-B3DD010331F2}">
      <dsp:nvSpPr>
        <dsp:cNvPr id="0" name=""/>
        <dsp:cNvSpPr/>
      </dsp:nvSpPr>
      <dsp:spPr>
        <a:xfrm>
          <a:off x="0" y="136506"/>
          <a:ext cx="8229600" cy="129285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b="1" kern="1200" dirty="0" smtClean="0"/>
            <a:t>La formación universitaria debe implementar la sostenibilidad en todas sus áreas de acción, como una estrategia que se debe aplicar en el presente para construir sociedades sostenibles respondiendo a la llamada de la UNESCO .</a:t>
          </a:r>
          <a:endParaRPr lang="es-VE" sz="1800" b="1" kern="1200" dirty="0"/>
        </a:p>
      </dsp:txBody>
      <dsp:txXfrm>
        <a:off x="63112" y="199618"/>
        <a:ext cx="8103376" cy="1166626"/>
      </dsp:txXfrm>
    </dsp:sp>
    <dsp:sp modelId="{DFC422B0-54B9-4306-9E6F-3E61118BCCA1}">
      <dsp:nvSpPr>
        <dsp:cNvPr id="0" name=""/>
        <dsp:cNvSpPr/>
      </dsp:nvSpPr>
      <dsp:spPr>
        <a:xfrm>
          <a:off x="0" y="1616556"/>
          <a:ext cx="8229600" cy="1292850"/>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b="1" kern="1200" dirty="0" smtClean="0"/>
            <a:t>La educación así entendida requiere un cambio de cultura docente, que capacite a los educadores y construya las competencias (conocimientos, habilidades y actitudes) para los educadores, cuya tarea es preparar a los estudiantes para una vida plena, productiva y ambientalmente sostenible . </a:t>
          </a:r>
          <a:endParaRPr lang="es-VE" sz="1800" b="1" kern="1200" dirty="0"/>
        </a:p>
      </dsp:txBody>
      <dsp:txXfrm>
        <a:off x="63112" y="1679668"/>
        <a:ext cx="8103376" cy="1166626"/>
      </dsp:txXfrm>
    </dsp:sp>
    <dsp:sp modelId="{5A764FFE-C2FD-4719-98C2-568ED406A937}">
      <dsp:nvSpPr>
        <dsp:cNvPr id="0" name=""/>
        <dsp:cNvSpPr/>
      </dsp:nvSpPr>
      <dsp:spPr>
        <a:xfrm>
          <a:off x="0" y="3096606"/>
          <a:ext cx="8229600" cy="1292850"/>
        </a:xfrm>
        <a:prstGeom prst="round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b="1" kern="1200" smtClean="0"/>
            <a:t>Ello implica reorganizar los procesos de enseñanza y de aprendizaje desde el prisma de la sostenibilidad. </a:t>
          </a:r>
          <a:endParaRPr lang="es-VE" sz="1800" b="1" kern="1200"/>
        </a:p>
      </dsp:txBody>
      <dsp:txXfrm>
        <a:off x="63112" y="3159718"/>
        <a:ext cx="8103376" cy="116662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4F2BDA-311F-49AA-81C5-72C591C4639D}">
      <dsp:nvSpPr>
        <dsp:cNvPr id="0" name=""/>
        <dsp:cNvSpPr/>
      </dsp:nvSpPr>
      <dsp:spPr>
        <a:xfrm rot="5400000">
          <a:off x="5012703" y="-1901980"/>
          <a:ext cx="1166849"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s-ES" sz="1000" kern="1200" dirty="0" smtClean="0"/>
            <a:t>orientada a la formación de profesionales capaces de afrontar los retos de la civilización humana en cada una de las disciplinas, los currículos de los programas de pregrado y posgrado deben incluir cursos interdisciplinares que aborden los asuntos de la sostenibilidad</a:t>
          </a:r>
          <a:endParaRPr lang="es-VE" sz="1000" kern="1200" dirty="0"/>
        </a:p>
        <a:p>
          <a:pPr marL="57150" lvl="1" indent="-57150" algn="l" defTabSz="444500">
            <a:lnSpc>
              <a:spcPct val="90000"/>
            </a:lnSpc>
            <a:spcBef>
              <a:spcPct val="0"/>
            </a:spcBef>
            <a:spcAft>
              <a:spcPct val="15000"/>
            </a:spcAft>
            <a:buChar char="••"/>
          </a:pPr>
          <a:r>
            <a:rPr lang="es-ES" sz="1000" kern="1200" dirty="0" smtClean="0"/>
            <a:t>Cultura ecológica, género y desarrollo, calentamiento global, economía ecológica o relaciones con la sociedad, son ejemplos de cursos que se corresponden con el DS (…) los componentes que son definidos por el DS deben incluirse en cursos que resalten sus retos y problemáticas. </a:t>
          </a:r>
          <a:endParaRPr lang="es-VE" sz="1000" kern="1200" dirty="0"/>
        </a:p>
      </dsp:txBody>
      <dsp:txXfrm rot="-5400000">
        <a:off x="2962656" y="205028"/>
        <a:ext cx="5209983" cy="1052927"/>
      </dsp:txXfrm>
    </dsp:sp>
    <dsp:sp modelId="{80279075-9C10-4B53-893B-26448714572A}">
      <dsp:nvSpPr>
        <dsp:cNvPr id="0" name=""/>
        <dsp:cNvSpPr/>
      </dsp:nvSpPr>
      <dsp:spPr>
        <a:xfrm>
          <a:off x="0" y="2209"/>
          <a:ext cx="2962656"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VE" sz="3200" kern="1200" dirty="0" smtClean="0"/>
            <a:t>Docencia</a:t>
          </a:r>
          <a:endParaRPr lang="es-VE" sz="3200" kern="1200" dirty="0"/>
        </a:p>
      </dsp:txBody>
      <dsp:txXfrm>
        <a:off x="71201" y="73410"/>
        <a:ext cx="2820254" cy="1316160"/>
      </dsp:txXfrm>
    </dsp:sp>
    <dsp:sp modelId="{A1AF25DA-24A2-4B39-97CB-834E8FB263C0}">
      <dsp:nvSpPr>
        <dsp:cNvPr id="0" name=""/>
        <dsp:cNvSpPr/>
      </dsp:nvSpPr>
      <dsp:spPr>
        <a:xfrm rot="5400000">
          <a:off x="5012703" y="-370490"/>
          <a:ext cx="1166849"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s-ES" sz="1000" kern="1200" dirty="0" smtClean="0"/>
            <a:t>pertinentes con las problemáticas asociadas a la sostenibilidad, como energías renovables, pobreza, preservación del ambiente, educación,  cambio climático, entre muchas otras. </a:t>
          </a:r>
          <a:endParaRPr lang="es-VE" sz="1000" kern="1200" dirty="0"/>
        </a:p>
      </dsp:txBody>
      <dsp:txXfrm rot="-5400000">
        <a:off x="2962656" y="1736518"/>
        <a:ext cx="5209983" cy="1052927"/>
      </dsp:txXfrm>
    </dsp:sp>
    <dsp:sp modelId="{25AEF75D-201F-4DF1-8474-2360E0C59534}">
      <dsp:nvSpPr>
        <dsp:cNvPr id="0" name=""/>
        <dsp:cNvSpPr/>
      </dsp:nvSpPr>
      <dsp:spPr>
        <a:xfrm>
          <a:off x="0" y="1533700"/>
          <a:ext cx="2962656"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ES" sz="3200" kern="1200" dirty="0" smtClean="0"/>
            <a:t>Investigación y desarrollo (I+D) </a:t>
          </a:r>
          <a:endParaRPr lang="es-VE" sz="3200" kern="1200" dirty="0"/>
        </a:p>
      </dsp:txBody>
      <dsp:txXfrm>
        <a:off x="71201" y="1604901"/>
        <a:ext cx="2820254" cy="1316160"/>
      </dsp:txXfrm>
    </dsp:sp>
    <dsp:sp modelId="{A9895C06-8E09-4AE9-B273-0950402726FB}">
      <dsp:nvSpPr>
        <dsp:cNvPr id="0" name=""/>
        <dsp:cNvSpPr/>
      </dsp:nvSpPr>
      <dsp:spPr>
        <a:xfrm rot="5400000">
          <a:off x="5012703" y="1160999"/>
          <a:ext cx="1166849"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s-ES" sz="1000" kern="1200" dirty="0" smtClean="0"/>
            <a:t>los impactos en el entorno serán los mejores indicadores de sostenibilidad de la función investigativa de las IES</a:t>
          </a:r>
          <a:endParaRPr lang="es-VE" sz="1000" kern="1200" dirty="0"/>
        </a:p>
      </dsp:txBody>
      <dsp:txXfrm rot="-5400000">
        <a:off x="2962656" y="3268008"/>
        <a:ext cx="5209983" cy="1052927"/>
      </dsp:txXfrm>
    </dsp:sp>
    <dsp:sp modelId="{4C7BFBD5-8A94-438F-B6B5-59201CB1A4EE}">
      <dsp:nvSpPr>
        <dsp:cNvPr id="0" name=""/>
        <dsp:cNvSpPr/>
      </dsp:nvSpPr>
      <dsp:spPr>
        <a:xfrm>
          <a:off x="0" y="3065190"/>
          <a:ext cx="2962656"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VE" sz="3200" kern="1200" dirty="0" smtClean="0"/>
            <a:t>Extensión</a:t>
          </a:r>
          <a:endParaRPr lang="es-VE" sz="3200" kern="1200" dirty="0"/>
        </a:p>
      </dsp:txBody>
      <dsp:txXfrm>
        <a:off x="71201" y="3136391"/>
        <a:ext cx="2820254" cy="131616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DACCA7-3D5F-4CE8-8E06-C4E4B0150E40}">
      <dsp:nvSpPr>
        <dsp:cNvPr id="0" name=""/>
        <dsp:cNvSpPr/>
      </dsp:nvSpPr>
      <dsp:spPr>
        <a:xfrm>
          <a:off x="3122464" y="3392012"/>
          <a:ext cx="1984671" cy="1143444"/>
        </a:xfrm>
        <a:prstGeom prst="roundRect">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b="1" kern="1200"/>
            <a:t>Formación para la Innovación</a:t>
          </a:r>
        </a:p>
      </dsp:txBody>
      <dsp:txXfrm>
        <a:off x="3178282" y="3447830"/>
        <a:ext cx="1873035" cy="1031808"/>
      </dsp:txXfrm>
    </dsp:sp>
    <dsp:sp modelId="{D80D8067-7AD9-47A8-985F-C3DA68081055}">
      <dsp:nvSpPr>
        <dsp:cNvPr id="0" name=""/>
        <dsp:cNvSpPr/>
      </dsp:nvSpPr>
      <dsp:spPr>
        <a:xfrm rot="10814947">
          <a:off x="908367" y="3837948"/>
          <a:ext cx="2092359" cy="232787"/>
        </a:xfrm>
        <a:prstGeom prst="leftArrow">
          <a:avLst>
            <a:gd name="adj1" fmla="val 60000"/>
            <a:gd name="adj2" fmla="val 50000"/>
          </a:avLst>
        </a:prstGeom>
        <a:solidFill>
          <a:schemeClr val="accent5">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74CFAB2E-6A31-4D16-BBA2-E339F628199D}">
      <dsp:nvSpPr>
        <dsp:cNvPr id="0" name=""/>
        <dsp:cNvSpPr/>
      </dsp:nvSpPr>
      <dsp:spPr>
        <a:xfrm>
          <a:off x="97066" y="3477656"/>
          <a:ext cx="1622620" cy="944272"/>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b="1" kern="1200" dirty="0"/>
            <a:t>Pensamiento </a:t>
          </a:r>
          <a:r>
            <a:rPr lang="es-ES" sz="1600" b="1" kern="1200" dirty="0" smtClean="0"/>
            <a:t>innovador</a:t>
          </a:r>
          <a:endParaRPr lang="es-ES" sz="1600" b="1" kern="1200" dirty="0"/>
        </a:p>
      </dsp:txBody>
      <dsp:txXfrm>
        <a:off x="124723" y="3505313"/>
        <a:ext cx="1567306" cy="888958"/>
      </dsp:txXfrm>
    </dsp:sp>
    <dsp:sp modelId="{7C585454-2631-476E-A83E-DB5E0A59BCD5}">
      <dsp:nvSpPr>
        <dsp:cNvPr id="0" name=""/>
        <dsp:cNvSpPr/>
      </dsp:nvSpPr>
      <dsp:spPr>
        <a:xfrm rot="12046040">
          <a:off x="686299" y="3027582"/>
          <a:ext cx="2402869" cy="232787"/>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C600F1-AA2A-449F-8FBE-B087F136959A}">
      <dsp:nvSpPr>
        <dsp:cNvPr id="0" name=""/>
        <dsp:cNvSpPr/>
      </dsp:nvSpPr>
      <dsp:spPr>
        <a:xfrm>
          <a:off x="97077" y="2275687"/>
          <a:ext cx="1622620" cy="944272"/>
        </a:xfrm>
        <a:prstGeom prst="roundRect">
          <a:avLst>
            <a:gd name="adj" fmla="val 10000"/>
          </a:avLst>
        </a:prstGeom>
        <a:solidFill>
          <a:schemeClr val="lt1"/>
        </a:solidFill>
        <a:ln w="25400" cap="flat" cmpd="sng" algn="ctr">
          <a:solidFill>
            <a:schemeClr val="accent3">
              <a:lumMod val="75000"/>
            </a:schemeClr>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b="1" kern="1200" dirty="0"/>
            <a:t>Orientación al </a:t>
          </a:r>
          <a:r>
            <a:rPr lang="es-ES" sz="1600" b="1" kern="1200" dirty="0" smtClean="0"/>
            <a:t>aprendizaje para toda la vida</a:t>
          </a:r>
          <a:endParaRPr lang="es-ES" sz="1600" b="1" kern="1200" dirty="0"/>
        </a:p>
      </dsp:txBody>
      <dsp:txXfrm>
        <a:off x="124734" y="2303344"/>
        <a:ext cx="1567306" cy="888958"/>
      </dsp:txXfrm>
    </dsp:sp>
    <dsp:sp modelId="{AE280D28-FA9A-4570-B08D-8CAC51FB1458}">
      <dsp:nvSpPr>
        <dsp:cNvPr id="0" name=""/>
        <dsp:cNvSpPr/>
      </dsp:nvSpPr>
      <dsp:spPr>
        <a:xfrm rot="12998396">
          <a:off x="724865" y="2390738"/>
          <a:ext cx="2836578" cy="232787"/>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4062A6A-F7FC-4BE0-9908-2D31AD382CA6}">
      <dsp:nvSpPr>
        <dsp:cNvPr id="0" name=""/>
        <dsp:cNvSpPr/>
      </dsp:nvSpPr>
      <dsp:spPr>
        <a:xfrm>
          <a:off x="287243" y="1248272"/>
          <a:ext cx="1622620" cy="944272"/>
        </a:xfrm>
        <a:prstGeom prst="roundRect">
          <a:avLst>
            <a:gd name="adj" fmla="val 10000"/>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b="1" kern="1200"/>
            <a:t>Emprendimiento</a:t>
          </a:r>
        </a:p>
      </dsp:txBody>
      <dsp:txXfrm>
        <a:off x="314900" y="1275929"/>
        <a:ext cx="1567306" cy="888958"/>
      </dsp:txXfrm>
    </dsp:sp>
    <dsp:sp modelId="{41A072BE-6247-4F21-93C3-E52768355D43}">
      <dsp:nvSpPr>
        <dsp:cNvPr id="0" name=""/>
        <dsp:cNvSpPr/>
      </dsp:nvSpPr>
      <dsp:spPr>
        <a:xfrm rot="13895888">
          <a:off x="847872" y="1852467"/>
          <a:ext cx="3371409" cy="232787"/>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78F470E-AA7E-4AA1-8BC1-AA0A06CC9B08}">
      <dsp:nvSpPr>
        <dsp:cNvPr id="0" name=""/>
        <dsp:cNvSpPr/>
      </dsp:nvSpPr>
      <dsp:spPr>
        <a:xfrm>
          <a:off x="675152" y="175682"/>
          <a:ext cx="1622620" cy="944272"/>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b="1" kern="1200"/>
            <a:t>Orientación al logro</a:t>
          </a:r>
        </a:p>
      </dsp:txBody>
      <dsp:txXfrm>
        <a:off x="702809" y="203339"/>
        <a:ext cx="1567306" cy="888958"/>
      </dsp:txXfrm>
    </dsp:sp>
    <dsp:sp modelId="{B7FA169E-73B2-4B45-9007-B02A526DB5F3}">
      <dsp:nvSpPr>
        <dsp:cNvPr id="0" name=""/>
        <dsp:cNvSpPr/>
      </dsp:nvSpPr>
      <dsp:spPr>
        <a:xfrm rot="15377106">
          <a:off x="2171339" y="1733007"/>
          <a:ext cx="2854918" cy="232787"/>
        </a:xfrm>
        <a:prstGeom prst="lef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0A5D0DC-7676-484B-AE66-FA904751D3DB}">
      <dsp:nvSpPr>
        <dsp:cNvPr id="0" name=""/>
        <dsp:cNvSpPr/>
      </dsp:nvSpPr>
      <dsp:spPr>
        <a:xfrm>
          <a:off x="2449051" y="-9493"/>
          <a:ext cx="1622620" cy="944272"/>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b="1" kern="1200" dirty="0" err="1" smtClean="0"/>
            <a:t>Liderazg</a:t>
          </a:r>
          <a:r>
            <a:rPr lang="es-ES" sz="1600" b="1" kern="1200" dirty="0" smtClean="0"/>
            <a:t> o Transformacional</a:t>
          </a:r>
          <a:endParaRPr lang="es-ES" sz="1600" b="1" kern="1200" dirty="0"/>
        </a:p>
      </dsp:txBody>
      <dsp:txXfrm>
        <a:off x="2476708" y="18164"/>
        <a:ext cx="1567306" cy="888958"/>
      </dsp:txXfrm>
    </dsp:sp>
    <dsp:sp modelId="{79B8B6AD-549B-4F66-81EA-C214E7F1489A}">
      <dsp:nvSpPr>
        <dsp:cNvPr id="0" name=""/>
        <dsp:cNvSpPr/>
      </dsp:nvSpPr>
      <dsp:spPr>
        <a:xfrm rot="17087206">
          <a:off x="3238080" y="1733447"/>
          <a:ext cx="2869424" cy="232787"/>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55B4AE1-2E91-40BC-AD5E-A28A1C9A463B}">
      <dsp:nvSpPr>
        <dsp:cNvPr id="0" name=""/>
        <dsp:cNvSpPr/>
      </dsp:nvSpPr>
      <dsp:spPr>
        <a:xfrm>
          <a:off x="4227652" y="-9493"/>
          <a:ext cx="1622620" cy="944272"/>
        </a:xfrm>
        <a:prstGeom prst="roundRect">
          <a:avLst>
            <a:gd name="adj" fmla="val 10000"/>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b="1" kern="1200"/>
            <a:t>Trabajo en</a:t>
          </a:r>
        </a:p>
        <a:p>
          <a:pPr lvl="0" algn="ctr" defTabSz="711200">
            <a:lnSpc>
              <a:spcPct val="90000"/>
            </a:lnSpc>
            <a:spcBef>
              <a:spcPct val="0"/>
            </a:spcBef>
            <a:spcAft>
              <a:spcPct val="35000"/>
            </a:spcAft>
          </a:pPr>
          <a:r>
            <a:rPr lang="es-ES" sz="1600" b="1" kern="1200"/>
            <a:t> equipo</a:t>
          </a:r>
        </a:p>
      </dsp:txBody>
      <dsp:txXfrm>
        <a:off x="4255309" y="18164"/>
        <a:ext cx="1567306" cy="888958"/>
      </dsp:txXfrm>
    </dsp:sp>
    <dsp:sp modelId="{BFBB15DD-0DC6-4A90-A53C-9714B768342A}">
      <dsp:nvSpPr>
        <dsp:cNvPr id="0" name=""/>
        <dsp:cNvSpPr/>
      </dsp:nvSpPr>
      <dsp:spPr>
        <a:xfrm rot="18563846">
          <a:off x="4042966" y="1861385"/>
          <a:ext cx="3405935" cy="232787"/>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87AFCE-0FC3-4E60-BE25-0E25F6FB2660}">
      <dsp:nvSpPr>
        <dsp:cNvPr id="0" name=""/>
        <dsp:cNvSpPr/>
      </dsp:nvSpPr>
      <dsp:spPr>
        <a:xfrm>
          <a:off x="6015490" y="189653"/>
          <a:ext cx="1622620" cy="944272"/>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b="1" kern="1200"/>
            <a:t>Resolución de problemas</a:t>
          </a:r>
        </a:p>
      </dsp:txBody>
      <dsp:txXfrm>
        <a:off x="6043147" y="217310"/>
        <a:ext cx="1567306" cy="888958"/>
      </dsp:txXfrm>
    </dsp:sp>
    <dsp:sp modelId="{20502A9B-79E3-4A2C-B593-31658B7A0010}">
      <dsp:nvSpPr>
        <dsp:cNvPr id="0" name=""/>
        <dsp:cNvSpPr/>
      </dsp:nvSpPr>
      <dsp:spPr>
        <a:xfrm rot="19468315">
          <a:off x="4775700" y="2394056"/>
          <a:ext cx="2924582" cy="232787"/>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6C6F7D3-C108-4DC5-BB76-41E0AEF503D6}">
      <dsp:nvSpPr>
        <dsp:cNvPr id="0" name=""/>
        <dsp:cNvSpPr/>
      </dsp:nvSpPr>
      <dsp:spPr>
        <a:xfrm>
          <a:off x="6445271" y="1248262"/>
          <a:ext cx="1622620" cy="944272"/>
        </a:xfrm>
        <a:prstGeom prst="roundRect">
          <a:avLst>
            <a:gd name="adj" fmla="val 10000"/>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b="1" kern="1200"/>
            <a:t>Toma de decisiones</a:t>
          </a:r>
        </a:p>
      </dsp:txBody>
      <dsp:txXfrm>
        <a:off x="6472928" y="1275919"/>
        <a:ext cx="1567306" cy="888958"/>
      </dsp:txXfrm>
    </dsp:sp>
    <dsp:sp modelId="{FC907376-ED58-48AA-845E-933AD0D6079F}">
      <dsp:nvSpPr>
        <dsp:cNvPr id="0" name=""/>
        <dsp:cNvSpPr/>
      </dsp:nvSpPr>
      <dsp:spPr>
        <a:xfrm rot="20374858">
          <a:off x="5164948" y="3059334"/>
          <a:ext cx="2453043" cy="232787"/>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BB7046-3CED-46C2-8202-DD3A536DE1A9}">
      <dsp:nvSpPr>
        <dsp:cNvPr id="0" name=""/>
        <dsp:cNvSpPr/>
      </dsp:nvSpPr>
      <dsp:spPr>
        <a:xfrm>
          <a:off x="6569675" y="2275678"/>
          <a:ext cx="1622620" cy="944272"/>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b="1" kern="1200"/>
            <a:t>Gestión de proyectos</a:t>
          </a:r>
        </a:p>
      </dsp:txBody>
      <dsp:txXfrm>
        <a:off x="6597332" y="2303335"/>
        <a:ext cx="1567306" cy="888958"/>
      </dsp:txXfrm>
    </dsp:sp>
    <dsp:sp modelId="{AA4198AF-1BD1-4C93-9827-70DCEEBF0A56}">
      <dsp:nvSpPr>
        <dsp:cNvPr id="0" name=""/>
        <dsp:cNvSpPr/>
      </dsp:nvSpPr>
      <dsp:spPr>
        <a:xfrm rot="31957">
          <a:off x="5228742" y="3867422"/>
          <a:ext cx="2092523" cy="232787"/>
        </a:xfrm>
        <a:prstGeom prst="lef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54E5813-0D6B-4BE9-9B02-4A9D32F1ABFB}">
      <dsp:nvSpPr>
        <dsp:cNvPr id="0" name=""/>
        <dsp:cNvSpPr/>
      </dsp:nvSpPr>
      <dsp:spPr>
        <a:xfrm>
          <a:off x="6509911" y="3521405"/>
          <a:ext cx="1622620" cy="944272"/>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b="1" kern="1200"/>
            <a:t>Orientación a la calidad</a:t>
          </a:r>
        </a:p>
      </dsp:txBody>
      <dsp:txXfrm>
        <a:off x="6537568" y="3549062"/>
        <a:ext cx="1567306" cy="888958"/>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07F11E-CBB1-4F10-A8E2-A07978F39A92}" type="datetimeFigureOut">
              <a:rPr lang="es-ES" smtClean="0"/>
              <a:pPr/>
              <a:t>19/05/2020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3F7A5C-E56F-4ECF-9068-BEA9D71E634B}" type="slidenum">
              <a:rPr lang="es-ES" smtClean="0"/>
              <a:pPr/>
              <a:t>‹Nº›</a:t>
            </a:fld>
            <a:endParaRPr lang="es-ES"/>
          </a:p>
        </p:txBody>
      </p:sp>
    </p:spTree>
    <p:extLst>
      <p:ext uri="{BB962C8B-B14F-4D97-AF65-F5344CB8AC3E}">
        <p14:creationId xmlns:p14="http://schemas.microsoft.com/office/powerpoint/2010/main" val="1051970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409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51F2D7-3938-4980-AE51-F85A9FC662E0}" type="slidenum">
              <a:rPr lang="es-VE" smtClean="0"/>
              <a:pPr/>
              <a:t>1</a:t>
            </a:fld>
            <a:endParaRPr lang="es-V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b="1" dirty="0" smtClean="0"/>
              <a:t>Resolución aprobada por la Asamblea General el 25 de septiembre de 2015</a:t>
            </a:r>
            <a:endParaRPr lang="es-ES" dirty="0" smtClean="0"/>
          </a:p>
          <a:p>
            <a:endParaRPr lang="es-VE"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5</a:t>
            </a:fld>
            <a:endParaRPr lang="es-ES"/>
          </a:p>
        </p:txBody>
      </p:sp>
    </p:spTree>
    <p:extLst>
      <p:ext uri="{BB962C8B-B14F-4D97-AF65-F5344CB8AC3E}">
        <p14:creationId xmlns:p14="http://schemas.microsoft.com/office/powerpoint/2010/main" val="2675020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dirty="0" smtClean="0"/>
              <a:t>El Programa de Acción Global (GAP), impulsado en la Declaración de Aichi-Nagoya sobre</a:t>
            </a:r>
            <a:r>
              <a:rPr lang="es-ES" sz="1200" baseline="0" dirty="0" smtClean="0"/>
              <a:t> la EDS</a:t>
            </a:r>
            <a:endParaRPr lang="es-VE"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7</a:t>
            </a:fld>
            <a:endParaRPr lang="es-ES"/>
          </a:p>
        </p:txBody>
      </p:sp>
    </p:spTree>
    <p:extLst>
      <p:ext uri="{BB962C8B-B14F-4D97-AF65-F5344CB8AC3E}">
        <p14:creationId xmlns:p14="http://schemas.microsoft.com/office/powerpoint/2010/main" val="2314073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VE" dirty="0" smtClean="0"/>
              <a:t>Cortina (2000), Barba y Alcántara (2003), </a:t>
            </a:r>
            <a:r>
              <a:rPr lang="es-VE" dirty="0" err="1" smtClean="0"/>
              <a:t>Scwartz</a:t>
            </a:r>
            <a:r>
              <a:rPr lang="es-VE" dirty="0" smtClean="0"/>
              <a:t> (1992),</a:t>
            </a:r>
            <a:r>
              <a:rPr lang="es-VE" baseline="0" dirty="0" smtClean="0"/>
              <a:t> Vidal (1995) </a:t>
            </a:r>
            <a:r>
              <a:rPr lang="es-VE" baseline="0" dirty="0" err="1" smtClean="0"/>
              <a:t>Rugarcia</a:t>
            </a:r>
            <a:r>
              <a:rPr lang="es-VE" baseline="0" dirty="0" smtClean="0"/>
              <a:t> (1999) </a:t>
            </a:r>
            <a:endParaRPr lang="es-VE"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11</a:t>
            </a:fld>
            <a:endParaRPr lang="es-ES"/>
          </a:p>
        </p:txBody>
      </p:sp>
    </p:spTree>
    <p:extLst>
      <p:ext uri="{BB962C8B-B14F-4D97-AF65-F5344CB8AC3E}">
        <p14:creationId xmlns:p14="http://schemas.microsoft.com/office/powerpoint/2010/main" val="1978695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VE" dirty="0" smtClean="0"/>
              <a:t>Cortina (2000), Barba y Alcántara (2003), </a:t>
            </a:r>
            <a:r>
              <a:rPr lang="es-VE" dirty="0" err="1" smtClean="0"/>
              <a:t>Scwartz</a:t>
            </a:r>
            <a:r>
              <a:rPr lang="es-VE" dirty="0" smtClean="0"/>
              <a:t> (1992),</a:t>
            </a:r>
            <a:r>
              <a:rPr lang="es-VE" baseline="0" dirty="0" smtClean="0"/>
              <a:t> Vidal (1995) </a:t>
            </a:r>
            <a:r>
              <a:rPr lang="es-VE" baseline="0" dirty="0" err="1" smtClean="0"/>
              <a:t>Rugarcia</a:t>
            </a:r>
            <a:r>
              <a:rPr lang="es-VE" baseline="0" dirty="0" smtClean="0"/>
              <a:t> (1999) </a:t>
            </a:r>
            <a:endParaRPr lang="es-VE"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12</a:t>
            </a:fld>
            <a:endParaRPr lang="es-ES"/>
          </a:p>
        </p:txBody>
      </p:sp>
    </p:spTree>
    <p:extLst>
      <p:ext uri="{BB962C8B-B14F-4D97-AF65-F5344CB8AC3E}">
        <p14:creationId xmlns:p14="http://schemas.microsoft.com/office/powerpoint/2010/main" val="1978695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Aznar-</a:t>
            </a:r>
            <a:r>
              <a:rPr lang="es-ES" dirty="0" err="1" smtClean="0"/>
              <a:t>Minguet</a:t>
            </a:r>
            <a:r>
              <a:rPr lang="es-ES" dirty="0" smtClean="0"/>
              <a:t>, P., </a:t>
            </a:r>
            <a:r>
              <a:rPr lang="es-ES" dirty="0" err="1" smtClean="0"/>
              <a:t>Ull</a:t>
            </a:r>
            <a:r>
              <a:rPr lang="es-ES" dirty="0" smtClean="0"/>
              <a:t>, M.A., Martínez-</a:t>
            </a:r>
            <a:r>
              <a:rPr lang="es-ES" dirty="0" err="1" smtClean="0"/>
              <a:t>Agut</a:t>
            </a:r>
            <a:r>
              <a:rPr lang="es-ES" dirty="0" smtClean="0"/>
              <a:t>, M. P., Piñero, A., (2017) Evaluar para transformar: evaluación de la docencia universitaria bajo el prisma de la sostenibilidad. </a:t>
            </a:r>
            <a:r>
              <a:rPr lang="es-ES" i="1" dirty="0" smtClean="0"/>
              <a:t>Enseñanza de las Ciencias</a:t>
            </a:r>
            <a:r>
              <a:rPr lang="es-ES" dirty="0" smtClean="0"/>
              <a:t>, 35.1, pp. 5-27 </a:t>
            </a:r>
          </a:p>
          <a:p>
            <a:endParaRPr lang="es-VE"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18</a:t>
            </a:fld>
            <a:endParaRPr lang="es-ES"/>
          </a:p>
        </p:txBody>
      </p:sp>
    </p:spTree>
    <p:extLst>
      <p:ext uri="{BB962C8B-B14F-4D97-AF65-F5344CB8AC3E}">
        <p14:creationId xmlns:p14="http://schemas.microsoft.com/office/powerpoint/2010/main" val="10597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b="1" dirty="0" smtClean="0"/>
              <a:t>Ángela María Parrado Castañeda · Hernán Felipe Trujillo Quintero </a:t>
            </a:r>
            <a:r>
              <a:rPr lang="es-ES" dirty="0" smtClean="0"/>
              <a:t>Universidad y sostenibilidad: una aproximación teórica para su implementación </a:t>
            </a:r>
          </a:p>
          <a:p>
            <a:r>
              <a:rPr lang="es-ES" dirty="0" smtClean="0"/>
              <a:t>AD-</a:t>
            </a:r>
            <a:r>
              <a:rPr lang="es-ES" dirty="0" err="1" smtClean="0"/>
              <a:t>minister</a:t>
            </a:r>
            <a:r>
              <a:rPr lang="es-ES" dirty="0" smtClean="0"/>
              <a:t> Nº. 26 enero-junio 2015 pp. 149 - 163 · ISSN 1692-0279 · </a:t>
            </a:r>
            <a:r>
              <a:rPr lang="es-ES" dirty="0" err="1" smtClean="0"/>
              <a:t>eISSN</a:t>
            </a:r>
            <a:r>
              <a:rPr lang="es-ES" dirty="0" smtClean="0"/>
              <a:t> 2256-4322 </a:t>
            </a:r>
          </a:p>
          <a:p>
            <a:endParaRPr lang="es-ES"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21</a:t>
            </a:fld>
            <a:endParaRPr lang="es-ES"/>
          </a:p>
        </p:txBody>
      </p:sp>
    </p:spTree>
    <p:extLst>
      <p:ext uri="{BB962C8B-B14F-4D97-AF65-F5344CB8AC3E}">
        <p14:creationId xmlns:p14="http://schemas.microsoft.com/office/powerpoint/2010/main" val="106899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Aznar-</a:t>
            </a:r>
            <a:r>
              <a:rPr lang="es-ES" dirty="0" err="1" smtClean="0"/>
              <a:t>Minguet</a:t>
            </a:r>
            <a:r>
              <a:rPr lang="es-ES" dirty="0" smtClean="0"/>
              <a:t>, P., </a:t>
            </a:r>
            <a:r>
              <a:rPr lang="es-ES" dirty="0" err="1" smtClean="0"/>
              <a:t>Ull</a:t>
            </a:r>
            <a:r>
              <a:rPr lang="es-ES" dirty="0" smtClean="0"/>
              <a:t>, M.A., Martínez-</a:t>
            </a:r>
            <a:r>
              <a:rPr lang="es-ES" dirty="0" err="1" smtClean="0"/>
              <a:t>Agut</a:t>
            </a:r>
            <a:r>
              <a:rPr lang="es-ES" dirty="0" smtClean="0"/>
              <a:t>, M. P., Piñero, A., (2017) Evaluar para transformar: evaluación de la docencia universitaria bajo el prisma de la sostenibilidad. </a:t>
            </a:r>
            <a:r>
              <a:rPr lang="es-ES" i="1" dirty="0" smtClean="0"/>
              <a:t>Enseñanza de las Ciencias</a:t>
            </a:r>
            <a:r>
              <a:rPr lang="es-ES" dirty="0" smtClean="0"/>
              <a:t>, 35.1, pp. 5-27 </a:t>
            </a:r>
            <a:endParaRPr lang="es-VE"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23</a:t>
            </a:fld>
            <a:endParaRPr lang="es-ES"/>
          </a:p>
        </p:txBody>
      </p:sp>
    </p:spTree>
    <p:extLst>
      <p:ext uri="{BB962C8B-B14F-4D97-AF65-F5344CB8AC3E}">
        <p14:creationId xmlns:p14="http://schemas.microsoft.com/office/powerpoint/2010/main" val="3258186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dirty="0" smtClean="0"/>
              <a:t>El Programa de Acción Global (GAP), impulsado en la Declaración de Aichi-Nagoya sobre</a:t>
            </a:r>
            <a:r>
              <a:rPr lang="es-ES" sz="1200" baseline="0" dirty="0" smtClean="0"/>
              <a:t> la EDS</a:t>
            </a:r>
            <a:endParaRPr lang="es-VE" dirty="0"/>
          </a:p>
        </p:txBody>
      </p:sp>
      <p:sp>
        <p:nvSpPr>
          <p:cNvPr id="4" name="3 Marcador de número de diapositiva"/>
          <p:cNvSpPr>
            <a:spLocks noGrp="1"/>
          </p:cNvSpPr>
          <p:nvPr>
            <p:ph type="sldNum" sz="quarter" idx="10"/>
          </p:nvPr>
        </p:nvSpPr>
        <p:spPr/>
        <p:txBody>
          <a:bodyPr/>
          <a:lstStyle/>
          <a:p>
            <a:fld id="{F13F7A5C-E56F-4ECF-9068-BEA9D71E634B}" type="slidenum">
              <a:rPr lang="es-ES" smtClean="0"/>
              <a:pPr/>
              <a:t>36</a:t>
            </a:fld>
            <a:endParaRPr lang="es-ES"/>
          </a:p>
        </p:txBody>
      </p:sp>
    </p:spTree>
    <p:extLst>
      <p:ext uri="{BB962C8B-B14F-4D97-AF65-F5344CB8AC3E}">
        <p14:creationId xmlns:p14="http://schemas.microsoft.com/office/powerpoint/2010/main" val="2314073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D043CE88-86F1-449D-AEB5-90E6C4D9554D}" type="datetimeFigureOut">
              <a:rPr lang="es-ES" smtClean="0"/>
              <a:pPr/>
              <a:t>19/05/2020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651025-BC1D-4BFB-A3E7-2152FC32974B}" type="slidenum">
              <a:rPr lang="es-ES" smtClean="0"/>
              <a:pPr/>
              <a:t>‹Nº›</a:t>
            </a:fld>
            <a:endParaRPr lang="es-ES"/>
          </a:p>
        </p:txBody>
      </p:sp>
    </p:spTree>
    <p:extLst>
      <p:ext uri="{BB962C8B-B14F-4D97-AF65-F5344CB8AC3E}">
        <p14:creationId xmlns:p14="http://schemas.microsoft.com/office/powerpoint/2010/main" val="1690288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043CE88-86F1-449D-AEB5-90E6C4D9554D}" type="datetimeFigureOut">
              <a:rPr lang="es-ES" smtClean="0"/>
              <a:pPr/>
              <a:t>19/05/2020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651025-BC1D-4BFB-A3E7-2152FC32974B}" type="slidenum">
              <a:rPr lang="es-ES" smtClean="0"/>
              <a:pPr/>
              <a:t>‹Nº›</a:t>
            </a:fld>
            <a:endParaRPr lang="es-ES"/>
          </a:p>
        </p:txBody>
      </p:sp>
    </p:spTree>
    <p:extLst>
      <p:ext uri="{BB962C8B-B14F-4D97-AF65-F5344CB8AC3E}">
        <p14:creationId xmlns:p14="http://schemas.microsoft.com/office/powerpoint/2010/main" val="3666616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043CE88-86F1-449D-AEB5-90E6C4D9554D}" type="datetimeFigureOut">
              <a:rPr lang="es-ES" smtClean="0"/>
              <a:pPr/>
              <a:t>19/05/2020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651025-BC1D-4BFB-A3E7-2152FC32974B}" type="slidenum">
              <a:rPr lang="es-ES" smtClean="0"/>
              <a:pPr/>
              <a:t>‹Nº›</a:t>
            </a:fld>
            <a:endParaRPr lang="es-ES"/>
          </a:p>
        </p:txBody>
      </p:sp>
    </p:spTree>
    <p:extLst>
      <p:ext uri="{BB962C8B-B14F-4D97-AF65-F5344CB8AC3E}">
        <p14:creationId xmlns:p14="http://schemas.microsoft.com/office/powerpoint/2010/main" val="1754153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043CE88-86F1-449D-AEB5-90E6C4D9554D}" type="datetimeFigureOut">
              <a:rPr lang="es-ES" smtClean="0"/>
              <a:pPr/>
              <a:t>19/05/2020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651025-BC1D-4BFB-A3E7-2152FC32974B}" type="slidenum">
              <a:rPr lang="es-ES" smtClean="0"/>
              <a:pPr/>
              <a:t>‹Nº›</a:t>
            </a:fld>
            <a:endParaRPr lang="es-ES"/>
          </a:p>
        </p:txBody>
      </p:sp>
    </p:spTree>
    <p:extLst>
      <p:ext uri="{BB962C8B-B14F-4D97-AF65-F5344CB8AC3E}">
        <p14:creationId xmlns:p14="http://schemas.microsoft.com/office/powerpoint/2010/main" val="2740978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043CE88-86F1-449D-AEB5-90E6C4D9554D}" type="datetimeFigureOut">
              <a:rPr lang="es-ES" smtClean="0"/>
              <a:pPr/>
              <a:t>19/05/2020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651025-BC1D-4BFB-A3E7-2152FC32974B}" type="slidenum">
              <a:rPr lang="es-ES" smtClean="0"/>
              <a:pPr/>
              <a:t>‹Nº›</a:t>
            </a:fld>
            <a:endParaRPr lang="es-ES"/>
          </a:p>
        </p:txBody>
      </p:sp>
    </p:spTree>
    <p:extLst>
      <p:ext uri="{BB962C8B-B14F-4D97-AF65-F5344CB8AC3E}">
        <p14:creationId xmlns:p14="http://schemas.microsoft.com/office/powerpoint/2010/main" val="2860642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D043CE88-86F1-449D-AEB5-90E6C4D9554D}" type="datetimeFigureOut">
              <a:rPr lang="es-ES" smtClean="0"/>
              <a:pPr/>
              <a:t>19/05/2020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9651025-BC1D-4BFB-A3E7-2152FC32974B}" type="slidenum">
              <a:rPr lang="es-ES" smtClean="0"/>
              <a:pPr/>
              <a:t>‹Nº›</a:t>
            </a:fld>
            <a:endParaRPr lang="es-ES"/>
          </a:p>
        </p:txBody>
      </p:sp>
    </p:spTree>
    <p:extLst>
      <p:ext uri="{BB962C8B-B14F-4D97-AF65-F5344CB8AC3E}">
        <p14:creationId xmlns:p14="http://schemas.microsoft.com/office/powerpoint/2010/main" val="4238609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D043CE88-86F1-449D-AEB5-90E6C4D9554D}" type="datetimeFigureOut">
              <a:rPr lang="es-ES" smtClean="0"/>
              <a:pPr/>
              <a:t>19/05/2020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59651025-BC1D-4BFB-A3E7-2152FC32974B}" type="slidenum">
              <a:rPr lang="es-ES" smtClean="0"/>
              <a:pPr/>
              <a:t>‹Nº›</a:t>
            </a:fld>
            <a:endParaRPr lang="es-ES"/>
          </a:p>
        </p:txBody>
      </p:sp>
    </p:spTree>
    <p:extLst>
      <p:ext uri="{BB962C8B-B14F-4D97-AF65-F5344CB8AC3E}">
        <p14:creationId xmlns:p14="http://schemas.microsoft.com/office/powerpoint/2010/main" val="167992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D043CE88-86F1-449D-AEB5-90E6C4D9554D}" type="datetimeFigureOut">
              <a:rPr lang="es-ES" smtClean="0"/>
              <a:pPr/>
              <a:t>19/05/2020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59651025-BC1D-4BFB-A3E7-2152FC32974B}" type="slidenum">
              <a:rPr lang="es-ES" smtClean="0"/>
              <a:pPr/>
              <a:t>‹Nº›</a:t>
            </a:fld>
            <a:endParaRPr lang="es-ES"/>
          </a:p>
        </p:txBody>
      </p:sp>
    </p:spTree>
    <p:extLst>
      <p:ext uri="{BB962C8B-B14F-4D97-AF65-F5344CB8AC3E}">
        <p14:creationId xmlns:p14="http://schemas.microsoft.com/office/powerpoint/2010/main" val="1781450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043CE88-86F1-449D-AEB5-90E6C4D9554D}" type="datetimeFigureOut">
              <a:rPr lang="es-ES" smtClean="0"/>
              <a:pPr/>
              <a:t>19/05/2020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59651025-BC1D-4BFB-A3E7-2152FC32974B}" type="slidenum">
              <a:rPr lang="es-ES" smtClean="0"/>
              <a:pPr/>
              <a:t>‹Nº›</a:t>
            </a:fld>
            <a:endParaRPr lang="es-ES"/>
          </a:p>
        </p:txBody>
      </p:sp>
    </p:spTree>
    <p:extLst>
      <p:ext uri="{BB962C8B-B14F-4D97-AF65-F5344CB8AC3E}">
        <p14:creationId xmlns:p14="http://schemas.microsoft.com/office/powerpoint/2010/main" val="1609953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043CE88-86F1-449D-AEB5-90E6C4D9554D}" type="datetimeFigureOut">
              <a:rPr lang="es-ES" smtClean="0"/>
              <a:pPr/>
              <a:t>19/05/2020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9651025-BC1D-4BFB-A3E7-2152FC32974B}" type="slidenum">
              <a:rPr lang="es-ES" smtClean="0"/>
              <a:pPr/>
              <a:t>‹Nº›</a:t>
            </a:fld>
            <a:endParaRPr lang="es-ES"/>
          </a:p>
        </p:txBody>
      </p:sp>
    </p:spTree>
    <p:extLst>
      <p:ext uri="{BB962C8B-B14F-4D97-AF65-F5344CB8AC3E}">
        <p14:creationId xmlns:p14="http://schemas.microsoft.com/office/powerpoint/2010/main" val="132769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043CE88-86F1-449D-AEB5-90E6C4D9554D}" type="datetimeFigureOut">
              <a:rPr lang="es-ES" smtClean="0"/>
              <a:pPr/>
              <a:t>19/05/2020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9651025-BC1D-4BFB-A3E7-2152FC32974B}" type="slidenum">
              <a:rPr lang="es-ES" smtClean="0"/>
              <a:pPr/>
              <a:t>‹Nº›</a:t>
            </a:fld>
            <a:endParaRPr lang="es-ES"/>
          </a:p>
        </p:txBody>
      </p:sp>
    </p:spTree>
    <p:extLst>
      <p:ext uri="{BB962C8B-B14F-4D97-AF65-F5344CB8AC3E}">
        <p14:creationId xmlns:p14="http://schemas.microsoft.com/office/powerpoint/2010/main" val="4235475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43CE88-86F1-449D-AEB5-90E6C4D9554D}" type="datetimeFigureOut">
              <a:rPr lang="es-ES" smtClean="0"/>
              <a:pPr/>
              <a:t>19/05/2020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651025-BC1D-4BFB-A3E7-2152FC32974B}" type="slidenum">
              <a:rPr lang="es-ES" smtClean="0"/>
              <a:pPr/>
              <a:t>‹Nº›</a:t>
            </a:fld>
            <a:endParaRPr lang="es-ES"/>
          </a:p>
        </p:txBody>
      </p:sp>
    </p:spTree>
    <p:extLst>
      <p:ext uri="{BB962C8B-B14F-4D97-AF65-F5344CB8AC3E}">
        <p14:creationId xmlns:p14="http://schemas.microsoft.com/office/powerpoint/2010/main" val="12475825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slide" Target="slide7.xml"/><Relationship Id="rId5" Type="http://schemas.microsoft.com/office/2007/relationships/hdphoto" Target="../media/hdphoto1.wdp"/><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slide" Target="slide36.xml"/><Relationship Id="rId5" Type="http://schemas.microsoft.com/office/2007/relationships/hdphoto" Target="../media/hdphoto1.wdp"/><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0" y="1340768"/>
            <a:ext cx="9144000" cy="1440160"/>
          </a:xfrm>
          <a:effectLst>
            <a:outerShdw blurRad="50800" dist="38100" dir="2700000" algn="tl" rotWithShape="0">
              <a:prstClr val="black">
                <a:alpha val="40000"/>
              </a:prstClr>
            </a:outerShdw>
          </a:effectLst>
        </p:spPr>
        <p:txBody>
          <a:bodyPr rtlCol="0">
            <a:noAutofit/>
          </a:bodyPr>
          <a:lstStyle/>
          <a:p>
            <a:pPr>
              <a:lnSpc>
                <a:spcPct val="150000"/>
              </a:lnSpc>
              <a:spcBef>
                <a:spcPts val="0"/>
              </a:spcBef>
              <a:defRPr/>
            </a:pPr>
            <a:r>
              <a:rPr lang="es-ES" sz="2000" b="1" i="1" cap="all" dirty="0" smtClean="0">
                <a:solidFill>
                  <a:srgbClr val="1E5260"/>
                </a:solidFill>
                <a:effectLst>
                  <a:outerShdw blurRad="38100" dist="38100" dir="2700000" algn="tl">
                    <a:srgbClr val="000000">
                      <a:alpha val="43137"/>
                    </a:srgbClr>
                  </a:outerShdw>
                </a:effectLst>
                <a:latin typeface="Georgia" panose="02040502050405020303" pitchFamily="18" charset="0"/>
              </a:rPr>
              <a:t>I Jornadas Innovación y Desarrollo Sustentable</a:t>
            </a:r>
            <a:r>
              <a:rPr lang="es-ES" sz="2400" b="1" i="1" cap="all" dirty="0">
                <a:solidFill>
                  <a:srgbClr val="1E5260"/>
                </a:solidFill>
                <a:effectLst>
                  <a:outerShdw blurRad="38100" dist="38100" dir="2700000" algn="tl">
                    <a:srgbClr val="000000">
                      <a:alpha val="43137"/>
                    </a:srgbClr>
                  </a:outerShdw>
                </a:effectLst>
                <a:latin typeface="Georgia" panose="02040502050405020303" pitchFamily="18" charset="0"/>
              </a:rPr>
              <a:t/>
            </a:r>
            <a:br>
              <a:rPr lang="es-ES" sz="2400" b="1" i="1" cap="all" dirty="0">
                <a:solidFill>
                  <a:srgbClr val="1E5260"/>
                </a:solidFill>
                <a:effectLst>
                  <a:outerShdw blurRad="38100" dist="38100" dir="2700000" algn="tl">
                    <a:srgbClr val="000000">
                      <a:alpha val="43137"/>
                    </a:srgbClr>
                  </a:outerShdw>
                </a:effectLst>
                <a:latin typeface="Georgia" panose="02040502050405020303" pitchFamily="18" charset="0"/>
              </a:rPr>
            </a:br>
            <a:r>
              <a:rPr lang="es-ES" sz="2000" b="1" i="1" dirty="0" smtClean="0">
                <a:latin typeface="+mn-lt"/>
              </a:rPr>
              <a:t>Cátedra Libre Innovación y Desarrollo Sustentable</a:t>
            </a:r>
            <a:endParaRPr lang="es-VE" sz="2400" b="1" i="1" dirty="0">
              <a:latin typeface="Georgia" pitchFamily="18" charset="0"/>
            </a:endParaRPr>
          </a:p>
        </p:txBody>
      </p:sp>
      <p:sp>
        <p:nvSpPr>
          <p:cNvPr id="7171" name="3 Subtítulo"/>
          <p:cNvSpPr>
            <a:spLocks noGrp="1"/>
          </p:cNvSpPr>
          <p:nvPr>
            <p:ph type="subTitle" idx="1"/>
          </p:nvPr>
        </p:nvSpPr>
        <p:spPr>
          <a:xfrm>
            <a:off x="87675" y="5157192"/>
            <a:ext cx="8929688" cy="1008112"/>
          </a:xfrm>
        </p:spPr>
        <p:txBody>
          <a:bodyPr rtlCol="0">
            <a:normAutofit/>
          </a:bodyPr>
          <a:lstStyle/>
          <a:p>
            <a:pPr>
              <a:lnSpc>
                <a:spcPct val="150000"/>
              </a:lnSpc>
              <a:spcBef>
                <a:spcPts val="0"/>
              </a:spcBef>
              <a:defRPr/>
            </a:pPr>
            <a:r>
              <a:rPr lang="es-ES" sz="2000" b="1" i="1" cap="all" dirty="0" smtClean="0">
                <a:solidFill>
                  <a:srgbClr val="1E5260"/>
                </a:solidFill>
                <a:effectLst>
                  <a:outerShdw blurRad="38100" dist="38100" dir="2700000" algn="tl">
                    <a:srgbClr val="000000">
                      <a:alpha val="43137"/>
                    </a:srgbClr>
                  </a:outerShdw>
                </a:effectLst>
                <a:latin typeface="Georgia" panose="02040502050405020303" pitchFamily="18" charset="0"/>
              </a:rPr>
              <a:t>Facultad de Ingeniería</a:t>
            </a:r>
          </a:p>
          <a:p>
            <a:pPr>
              <a:lnSpc>
                <a:spcPct val="150000"/>
              </a:lnSpc>
              <a:spcBef>
                <a:spcPts val="0"/>
              </a:spcBef>
              <a:defRPr/>
            </a:pPr>
            <a:r>
              <a:rPr lang="es-ES" sz="1800" b="1" i="1" cap="all" dirty="0" smtClean="0">
                <a:solidFill>
                  <a:srgbClr val="1E5260"/>
                </a:solidFill>
                <a:effectLst>
                  <a:outerShdw blurRad="38100" dist="38100" dir="2700000" algn="tl">
                    <a:srgbClr val="000000">
                      <a:alpha val="43137"/>
                    </a:srgbClr>
                  </a:outerShdw>
                </a:effectLst>
                <a:latin typeface="Georgia" panose="02040502050405020303" pitchFamily="18" charset="0"/>
              </a:rPr>
              <a:t>Centro de Investigación y Desarrollo de Ingeniería</a:t>
            </a:r>
            <a:endParaRPr lang="es-ES" sz="1000" b="1" i="1" cap="all" dirty="0" smtClean="0">
              <a:solidFill>
                <a:srgbClr val="1E5260"/>
              </a:solidFill>
              <a:effectLst>
                <a:outerShdw blurRad="38100" dist="38100" dir="2700000" algn="tl">
                  <a:srgbClr val="000000">
                    <a:alpha val="43137"/>
                  </a:srgbClr>
                </a:outerShdw>
              </a:effectLst>
              <a:latin typeface="Georgia" panose="02040502050405020303" pitchFamily="18" charset="0"/>
            </a:endParaRPr>
          </a:p>
        </p:txBody>
      </p:sp>
      <p:sp>
        <p:nvSpPr>
          <p:cNvPr id="5" name="4 Rectángulo"/>
          <p:cNvSpPr/>
          <p:nvPr/>
        </p:nvSpPr>
        <p:spPr>
          <a:xfrm>
            <a:off x="71438" y="81000"/>
            <a:ext cx="9001125" cy="6696000"/>
          </a:xfrm>
          <a:prstGeom prst="rect">
            <a:avLst/>
          </a:prstGeom>
          <a:noFill/>
          <a:ln w="38100" cmpd="thinThick">
            <a:solidFill>
              <a:srgbClr val="005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ln w="19050">
                <a:solidFill>
                  <a:schemeClr val="tx1"/>
                </a:solidFill>
              </a:ln>
            </a:endParaRPr>
          </a:p>
        </p:txBody>
      </p:sp>
      <p:sp>
        <p:nvSpPr>
          <p:cNvPr id="2" name="1 CuadroTexto"/>
          <p:cNvSpPr txBox="1"/>
          <p:nvPr/>
        </p:nvSpPr>
        <p:spPr>
          <a:xfrm>
            <a:off x="6357950" y="6453336"/>
            <a:ext cx="2682145" cy="307777"/>
          </a:xfrm>
          <a:prstGeom prst="rect">
            <a:avLst/>
          </a:prstGeom>
          <a:noFill/>
        </p:spPr>
        <p:txBody>
          <a:bodyPr wrap="none" rtlCol="0">
            <a:spAutoFit/>
          </a:bodyPr>
          <a:lstStyle/>
          <a:p>
            <a:r>
              <a:rPr lang="es-ES" sz="1400" b="1" i="1" dirty="0" smtClean="0">
                <a:latin typeface="Georgia" panose="02040502050405020303" pitchFamily="18" charset="0"/>
              </a:rPr>
              <a:t>Dra. María Isabel López E.</a:t>
            </a:r>
            <a:endParaRPr lang="es-ES" sz="1400" b="1" i="1" dirty="0">
              <a:latin typeface="Georgia" panose="02040502050405020303" pitchFamily="18" charset="0"/>
            </a:endParaRPr>
          </a:p>
        </p:txBody>
      </p:sp>
      <p:sp>
        <p:nvSpPr>
          <p:cNvPr id="4" name="3 Rectángulo"/>
          <p:cNvSpPr/>
          <p:nvPr/>
        </p:nvSpPr>
        <p:spPr>
          <a:xfrm>
            <a:off x="827584" y="3492007"/>
            <a:ext cx="7128792" cy="954107"/>
          </a:xfrm>
          <a:prstGeom prst="rect">
            <a:avLst/>
          </a:prstGeom>
        </p:spPr>
        <p:txBody>
          <a:bodyPr wrap="square">
            <a:spAutoFit/>
          </a:bodyPr>
          <a:lstStyle/>
          <a:p>
            <a:pPr algn="ctr"/>
            <a:r>
              <a:rPr lang="es-ES" sz="2800" b="1" i="1" dirty="0">
                <a:solidFill>
                  <a:srgbClr val="003300"/>
                </a:solidFill>
                <a:latin typeface="Georgia" panose="02040502050405020303" pitchFamily="18" charset="0"/>
              </a:rPr>
              <a:t>Innovaciones </a:t>
            </a:r>
            <a:r>
              <a:rPr lang="es-ES" sz="2800" b="1" i="1" dirty="0" smtClean="0">
                <a:solidFill>
                  <a:srgbClr val="003300"/>
                </a:solidFill>
                <a:latin typeface="Georgia" panose="02040502050405020303" pitchFamily="18" charset="0"/>
              </a:rPr>
              <a:t>Educativas </a:t>
            </a:r>
            <a:r>
              <a:rPr lang="es-ES" sz="2800" b="1" i="1" dirty="0">
                <a:solidFill>
                  <a:srgbClr val="003300"/>
                </a:solidFill>
                <a:latin typeface="Georgia" panose="02040502050405020303" pitchFamily="18" charset="0"/>
              </a:rPr>
              <a:t>con </a:t>
            </a:r>
            <a:r>
              <a:rPr lang="es-ES" sz="2800" b="1" i="1" dirty="0" smtClean="0">
                <a:solidFill>
                  <a:srgbClr val="003300"/>
                </a:solidFill>
                <a:latin typeface="Georgia" panose="02040502050405020303" pitchFamily="18" charset="0"/>
              </a:rPr>
              <a:t>Miras </a:t>
            </a:r>
            <a:r>
              <a:rPr lang="es-ES" sz="2800" b="1" i="1" dirty="0">
                <a:solidFill>
                  <a:srgbClr val="003300"/>
                </a:solidFill>
                <a:latin typeface="Georgia" panose="02040502050405020303" pitchFamily="18" charset="0"/>
              </a:rPr>
              <a:t>a</a:t>
            </a:r>
          </a:p>
          <a:p>
            <a:pPr algn="ctr"/>
            <a:r>
              <a:rPr lang="es-ES" sz="2800" b="1" i="1" dirty="0">
                <a:solidFill>
                  <a:srgbClr val="003300"/>
                </a:solidFill>
                <a:latin typeface="Georgia" panose="02040502050405020303" pitchFamily="18" charset="0"/>
              </a:rPr>
              <a:t>la </a:t>
            </a:r>
            <a:r>
              <a:rPr lang="es-ES" sz="2800" b="1" i="1" dirty="0" smtClean="0">
                <a:solidFill>
                  <a:srgbClr val="003300"/>
                </a:solidFill>
                <a:latin typeface="Georgia" panose="02040502050405020303" pitchFamily="18" charset="0"/>
              </a:rPr>
              <a:t>Sustentabilidad</a:t>
            </a:r>
            <a:endParaRPr lang="es-ES" sz="2800" b="1" i="1" dirty="0">
              <a:solidFill>
                <a:srgbClr val="003300"/>
              </a:solidFill>
              <a:latin typeface="Georgia" panose="02040502050405020303" pitchFamily="18" charset="0"/>
            </a:endParaRPr>
          </a:p>
        </p:txBody>
      </p:sp>
      <p:grpSp>
        <p:nvGrpSpPr>
          <p:cNvPr id="7" name="6 Grupo"/>
          <p:cNvGrpSpPr/>
          <p:nvPr/>
        </p:nvGrpSpPr>
        <p:grpSpPr>
          <a:xfrm>
            <a:off x="233330" y="247814"/>
            <a:ext cx="6589107" cy="978555"/>
            <a:chOff x="233330" y="247814"/>
            <a:chExt cx="6589107" cy="978555"/>
          </a:xfrm>
        </p:grpSpPr>
        <p:pic>
          <p:nvPicPr>
            <p:cNvPr id="11" name="10 Imagen"/>
            <p:cNvPicPr/>
            <p:nvPr/>
          </p:nvPicPr>
          <p:blipFill>
            <a:blip r:embed="rId3" cstate="print"/>
            <a:srcRect/>
            <a:stretch>
              <a:fillRect/>
            </a:stretch>
          </p:blipFill>
          <p:spPr bwMode="auto">
            <a:xfrm>
              <a:off x="233330" y="247814"/>
              <a:ext cx="3762606" cy="690374"/>
            </a:xfrm>
            <a:prstGeom prst="rect">
              <a:avLst/>
            </a:prstGeom>
            <a:noFill/>
            <a:ln w="9525">
              <a:noFill/>
              <a:miter lim="800000"/>
              <a:headEnd/>
              <a:tailEnd/>
            </a:ln>
          </p:spPr>
        </p:pic>
        <p:sp>
          <p:nvSpPr>
            <p:cNvPr id="12" name="11 CuadroTexto"/>
            <p:cNvSpPr txBox="1"/>
            <p:nvPr/>
          </p:nvSpPr>
          <p:spPr>
            <a:xfrm>
              <a:off x="1835696" y="764704"/>
              <a:ext cx="1853424" cy="461665"/>
            </a:xfrm>
            <a:prstGeom prst="rect">
              <a:avLst/>
            </a:prstGeom>
            <a:noFill/>
          </p:spPr>
          <p:txBody>
            <a:bodyPr wrap="square" rtlCol="0">
              <a:spAutoFit/>
            </a:bodyPr>
            <a:lstStyle/>
            <a:p>
              <a:r>
                <a:rPr lang="es-VE" sz="1200" b="1" dirty="0" smtClean="0"/>
                <a:t> </a:t>
              </a:r>
              <a:r>
                <a:rPr lang="es-VE" sz="1200" b="1" cap="small" dirty="0" smtClean="0"/>
                <a:t>FACULTAD DE INGENIERÍA</a:t>
              </a:r>
            </a:p>
            <a:p>
              <a:endParaRPr lang="es-ES" sz="1200" dirty="0"/>
            </a:p>
          </p:txBody>
        </p:sp>
        <p:sp>
          <p:nvSpPr>
            <p:cNvPr id="13" name="12 CuadroTexto"/>
            <p:cNvSpPr txBox="1"/>
            <p:nvPr/>
          </p:nvSpPr>
          <p:spPr>
            <a:xfrm>
              <a:off x="1835696" y="919753"/>
              <a:ext cx="4986741" cy="276999"/>
            </a:xfrm>
            <a:prstGeom prst="rect">
              <a:avLst/>
            </a:prstGeom>
            <a:noFill/>
          </p:spPr>
          <p:txBody>
            <a:bodyPr wrap="square" rtlCol="0">
              <a:spAutoFit/>
            </a:bodyPr>
            <a:lstStyle/>
            <a:p>
              <a:pPr>
                <a:spcBef>
                  <a:spcPts val="600"/>
                </a:spcBef>
              </a:pPr>
              <a:r>
                <a:rPr lang="es-VE" sz="1200" b="1" cap="small" dirty="0" smtClean="0"/>
                <a:t> CENTRO DE INVESTIGACIÓN  Y DESARROLLO DE INGENIERÍA</a:t>
              </a:r>
              <a:endParaRPr lang="es-ES" sz="1200" b="1" cap="small" dirty="0"/>
            </a:p>
          </p:txBody>
        </p:sp>
      </p:grpSp>
    </p:spTree>
    <p:extLst>
      <p:ext uri="{BB962C8B-B14F-4D97-AF65-F5344CB8AC3E}">
        <p14:creationId xmlns:p14="http://schemas.microsoft.com/office/powerpoint/2010/main" val="25113252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www.cooperacionespanola.es/sites/default/files/17_ods_aecid_cooperacion_espanola.png"/>
          <p:cNvPicPr>
            <a:picLocks noChangeAspect="1" noChangeArrowheads="1"/>
          </p:cNvPicPr>
          <p:nvPr/>
        </p:nvPicPr>
        <p:blipFill rotWithShape="1">
          <a:blip r:embed="rId2"/>
          <a:srcRect t="5782" b="4196"/>
          <a:stretch/>
        </p:blipFill>
        <p:spPr bwMode="auto">
          <a:xfrm>
            <a:off x="1943100" y="4205026"/>
            <a:ext cx="5257800" cy="2392326"/>
          </a:xfrm>
          <a:prstGeom prst="rect">
            <a:avLst/>
          </a:prstGeom>
          <a:noFill/>
        </p:spPr>
      </p:pic>
      <p:pic>
        <p:nvPicPr>
          <p:cNvPr id="9" name="Picture 1" descr="http://www.ucab.edu.ve/tl_files/site/images/logo.png"/>
          <p:cNvPicPr>
            <a:picLocks noChangeAspect="1" noChangeArrowheads="1"/>
          </p:cNvPicPr>
          <p:nvPr/>
        </p:nvPicPr>
        <p:blipFill>
          <a:blip r:embed="rId3" cstate="print"/>
          <a:srcRect/>
          <a:stretch>
            <a:fillRect/>
          </a:stretch>
        </p:blipFill>
        <p:spPr bwMode="auto">
          <a:xfrm>
            <a:off x="314294" y="260720"/>
            <a:ext cx="2961562" cy="540000"/>
          </a:xfrm>
          <a:prstGeom prst="rect">
            <a:avLst/>
          </a:prstGeom>
          <a:noFill/>
          <a:ln w="9525">
            <a:noFill/>
            <a:miter lim="800000"/>
            <a:headEnd/>
            <a:tailEnd/>
          </a:ln>
        </p:spPr>
      </p:pic>
      <p:sp>
        <p:nvSpPr>
          <p:cNvPr id="14" name="Rectangle 20"/>
          <p:cNvSpPr>
            <a:spLocks noChangeArrowheads="1"/>
          </p:cNvSpPr>
          <p:nvPr/>
        </p:nvSpPr>
        <p:spPr bwMode="auto">
          <a:xfrm>
            <a:off x="144000" y="81000"/>
            <a:ext cx="8856000" cy="6696000"/>
          </a:xfrm>
          <a:prstGeom prst="rect">
            <a:avLst/>
          </a:prstGeom>
          <a:noFill/>
          <a:ln w="28575" cmpd="thinThick">
            <a:solidFill>
              <a:schemeClr val="accent2">
                <a:lumMod val="50000"/>
              </a:schemeClr>
            </a:solidFill>
            <a:miter lim="800000"/>
            <a:headEnd/>
            <a:tailEnd/>
          </a:ln>
        </p:spPr>
        <p:txBody>
          <a:bodyPr wrap="none" anchor="ctr"/>
          <a:lstStyle/>
          <a:p>
            <a:endParaRPr lang="es-VE" dirty="0">
              <a:ln>
                <a:solidFill>
                  <a:schemeClr val="accent3">
                    <a:lumMod val="50000"/>
                  </a:schemeClr>
                </a:solidFill>
              </a:ln>
            </a:endParaRPr>
          </a:p>
        </p:txBody>
      </p:sp>
      <p:sp>
        <p:nvSpPr>
          <p:cNvPr id="15" name="14 CuadroTexto"/>
          <p:cNvSpPr txBox="1"/>
          <p:nvPr/>
        </p:nvSpPr>
        <p:spPr>
          <a:xfrm>
            <a:off x="3658166" y="6561376"/>
            <a:ext cx="5364000" cy="252000"/>
          </a:xfrm>
          <a:prstGeom prst="rect">
            <a:avLst/>
          </a:prstGeom>
          <a:noFill/>
        </p:spPr>
        <p:txBody>
          <a:bodyPr wrap="none" rtlCol="0">
            <a:spAutoFit/>
          </a:bodyPr>
          <a:lstStyle/>
          <a:p>
            <a:r>
              <a:rPr lang="es-ES" sz="1200" dirty="0" smtClean="0"/>
              <a:t>http://www.un.org/sustainabledevelopment/es/la-agenda-de-desarrollo-sostenible/</a:t>
            </a:r>
          </a:p>
          <a:p>
            <a:endParaRPr lang="es-ES" sz="1200" dirty="0"/>
          </a:p>
        </p:txBody>
      </p:sp>
      <p:sp>
        <p:nvSpPr>
          <p:cNvPr id="7" name="6 Flecha derecha"/>
          <p:cNvSpPr/>
          <p:nvPr/>
        </p:nvSpPr>
        <p:spPr>
          <a:xfrm rot="8532666" flipH="1" flipV="1">
            <a:off x="174572" y="2487207"/>
            <a:ext cx="8695753" cy="2448272"/>
          </a:xfrm>
          <a:prstGeom prst="rightArrow">
            <a:avLst/>
          </a:prstGeom>
          <a:effectLst>
            <a:outerShdw blurRad="50800" dist="38100" algn="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es-ES" sz="2400" b="1" dirty="0" smtClean="0"/>
              <a:t>Formación En Valores</a:t>
            </a:r>
            <a:endParaRPr lang="es-ES" sz="2400" b="1" dirty="0"/>
          </a:p>
        </p:txBody>
      </p:sp>
      <p:sp>
        <p:nvSpPr>
          <p:cNvPr id="10" name="9 Flecha derecha"/>
          <p:cNvSpPr/>
          <p:nvPr/>
        </p:nvSpPr>
        <p:spPr>
          <a:xfrm rot="8532666" flipH="1" flipV="1">
            <a:off x="-486313" y="1772104"/>
            <a:ext cx="8695753" cy="2448272"/>
          </a:xfrm>
          <a:prstGeom prst="rightArrow">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s-ES" sz="2400" b="1" dirty="0" smtClean="0"/>
              <a:t>Innovar en Educación</a:t>
            </a:r>
            <a:endParaRPr lang="es-ES" sz="2400" b="1" dirty="0"/>
          </a:p>
        </p:txBody>
      </p:sp>
    </p:spTree>
    <p:extLst>
      <p:ext uri="{BB962C8B-B14F-4D97-AF65-F5344CB8AC3E}">
        <p14:creationId xmlns:p14="http://schemas.microsoft.com/office/powerpoint/2010/main" val="1798598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5944"/>
            <a:ext cx="8229600" cy="1143000"/>
          </a:xfrm>
        </p:spPr>
        <p:txBody>
          <a:bodyPr/>
          <a:lstStyle/>
          <a:p>
            <a:r>
              <a:rPr lang="es-ES" dirty="0" smtClean="0"/>
              <a:t>Formación en Valores</a:t>
            </a:r>
            <a:endParaRPr lang="es-ES" dirty="0"/>
          </a:p>
        </p:txBody>
      </p:sp>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188609522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858902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5944"/>
            <a:ext cx="8229600" cy="1143000"/>
          </a:xfrm>
        </p:spPr>
        <p:txBody>
          <a:bodyPr/>
          <a:lstStyle/>
          <a:p>
            <a:r>
              <a:rPr lang="es-ES" dirty="0" smtClean="0"/>
              <a:t>Formación en Valores</a:t>
            </a:r>
            <a:endParaRPr lang="es-ES"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741596441"/>
              </p:ext>
            </p:extLst>
          </p:nvPr>
        </p:nvGraphicFramePr>
        <p:xfrm>
          <a:off x="462372" y="4221088"/>
          <a:ext cx="8219256"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pic>
        <p:nvPicPr>
          <p:cNvPr id="1026" name="Picture 2" descr="Imagen relacionada"/>
          <p:cNvPicPr>
            <a:picLocks noChangeAspect="1" noChangeArrowheads="1"/>
          </p:cNvPicPr>
          <p:nvPr/>
        </p:nvPicPr>
        <p:blipFill>
          <a:blip r:embed="rId8">
            <a:extLst>
              <a:ext uri="{BEBA8EAE-BF5A-486C-A8C5-ECC9F3942E4B}">
                <a14:imgProps xmlns:a14="http://schemas.microsoft.com/office/drawing/2010/main">
                  <a14:imgLayer r:embed="rId9">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2915816" y="1124744"/>
            <a:ext cx="3045840" cy="295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58143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Compromiso Nacional</a:t>
            </a:r>
            <a:endParaRPr lang="es-ES"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86819607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31680032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4000" y="44624"/>
            <a:ext cx="8856000" cy="1143000"/>
          </a:xfrm>
        </p:spPr>
        <p:txBody>
          <a:bodyPr>
            <a:normAutofit/>
          </a:bodyPr>
          <a:lstStyle/>
          <a:p>
            <a:r>
              <a:rPr lang="es-ES" sz="4000" dirty="0" smtClean="0"/>
              <a:t>Innovación</a:t>
            </a:r>
            <a:endParaRPr lang="es-ES" sz="4000" dirty="0"/>
          </a:p>
        </p:txBody>
      </p:sp>
      <p:sp>
        <p:nvSpPr>
          <p:cNvPr id="3" name="2 Marcador de contenido"/>
          <p:cNvSpPr>
            <a:spLocks noGrp="1"/>
          </p:cNvSpPr>
          <p:nvPr>
            <p:ph idx="1"/>
          </p:nvPr>
        </p:nvSpPr>
        <p:spPr>
          <a:xfrm>
            <a:off x="144000" y="1196752"/>
            <a:ext cx="8856000" cy="1728192"/>
          </a:xfrm>
        </p:spPr>
        <p:txBody>
          <a:bodyPr>
            <a:normAutofit/>
          </a:bodyPr>
          <a:lstStyle/>
          <a:p>
            <a:pPr marL="0" indent="0" algn="ctr">
              <a:buNone/>
            </a:pPr>
            <a:r>
              <a:rPr lang="es-ES" sz="2000" b="1" dirty="0"/>
              <a:t>La Innovación debe aportar soluciones inéditas a los problemas para  dar respuesta a las necesidades de las personas y de la sociedad. </a:t>
            </a:r>
            <a:endParaRPr lang="es-ES" sz="2000" b="1" dirty="0" smtClean="0"/>
          </a:p>
          <a:p>
            <a:pPr marL="0" indent="0" algn="ctr">
              <a:buNone/>
            </a:pPr>
            <a:endParaRPr lang="es-ES" sz="2400" dirty="0"/>
          </a:p>
          <a:p>
            <a:pPr algn="ctr"/>
            <a:endParaRPr lang="es-ES" sz="2400" dirty="0"/>
          </a:p>
        </p:txBody>
      </p:sp>
      <p:grpSp>
        <p:nvGrpSpPr>
          <p:cNvPr id="11" name="10 Grupo"/>
          <p:cNvGrpSpPr/>
          <p:nvPr/>
        </p:nvGrpSpPr>
        <p:grpSpPr>
          <a:xfrm>
            <a:off x="1152000" y="2492896"/>
            <a:ext cx="6840000" cy="3240000"/>
            <a:chOff x="1547664" y="2852936"/>
            <a:chExt cx="6840000" cy="3240000"/>
          </a:xfrm>
        </p:grpSpPr>
        <p:sp>
          <p:nvSpPr>
            <p:cNvPr id="7" name="6 Flecha derecha"/>
            <p:cNvSpPr/>
            <p:nvPr/>
          </p:nvSpPr>
          <p:spPr>
            <a:xfrm>
              <a:off x="1547664" y="2852936"/>
              <a:ext cx="6840000" cy="3240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8" name="7 Forma libre"/>
            <p:cNvSpPr/>
            <p:nvPr/>
          </p:nvSpPr>
          <p:spPr>
            <a:xfrm>
              <a:off x="1691680" y="3717192"/>
              <a:ext cx="1784877" cy="1440000"/>
            </a:xfrm>
            <a:custGeom>
              <a:avLst/>
              <a:gdLst>
                <a:gd name="connsiteX0" fmla="*/ 0 w 1784877"/>
                <a:gd name="connsiteY0" fmla="*/ 208805 h 1252806"/>
                <a:gd name="connsiteX1" fmla="*/ 208805 w 1784877"/>
                <a:gd name="connsiteY1" fmla="*/ 0 h 1252806"/>
                <a:gd name="connsiteX2" fmla="*/ 1576072 w 1784877"/>
                <a:gd name="connsiteY2" fmla="*/ 0 h 1252806"/>
                <a:gd name="connsiteX3" fmla="*/ 1784877 w 1784877"/>
                <a:gd name="connsiteY3" fmla="*/ 208805 h 1252806"/>
                <a:gd name="connsiteX4" fmla="*/ 1784877 w 1784877"/>
                <a:gd name="connsiteY4" fmla="*/ 1044001 h 1252806"/>
                <a:gd name="connsiteX5" fmla="*/ 1576072 w 1784877"/>
                <a:gd name="connsiteY5" fmla="*/ 1252806 h 1252806"/>
                <a:gd name="connsiteX6" fmla="*/ 208805 w 1784877"/>
                <a:gd name="connsiteY6" fmla="*/ 1252806 h 1252806"/>
                <a:gd name="connsiteX7" fmla="*/ 0 w 1784877"/>
                <a:gd name="connsiteY7" fmla="*/ 1044001 h 1252806"/>
                <a:gd name="connsiteX8" fmla="*/ 0 w 1784877"/>
                <a:gd name="connsiteY8" fmla="*/ 208805 h 1252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877" h="1252806">
                  <a:moveTo>
                    <a:pt x="0" y="208805"/>
                  </a:moveTo>
                  <a:cubicBezTo>
                    <a:pt x="0" y="93485"/>
                    <a:pt x="93485" y="0"/>
                    <a:pt x="208805" y="0"/>
                  </a:cubicBezTo>
                  <a:lnTo>
                    <a:pt x="1576072" y="0"/>
                  </a:lnTo>
                  <a:cubicBezTo>
                    <a:pt x="1691392" y="0"/>
                    <a:pt x="1784877" y="93485"/>
                    <a:pt x="1784877" y="208805"/>
                  </a:cubicBezTo>
                  <a:lnTo>
                    <a:pt x="1784877" y="1044001"/>
                  </a:lnTo>
                  <a:cubicBezTo>
                    <a:pt x="1784877" y="1159321"/>
                    <a:pt x="1691392" y="1252806"/>
                    <a:pt x="1576072" y="1252806"/>
                  </a:cubicBezTo>
                  <a:lnTo>
                    <a:pt x="208805" y="1252806"/>
                  </a:lnTo>
                  <a:cubicBezTo>
                    <a:pt x="93485" y="1252806"/>
                    <a:pt x="0" y="1159321"/>
                    <a:pt x="0" y="1044001"/>
                  </a:cubicBezTo>
                  <a:lnTo>
                    <a:pt x="0" y="208805"/>
                  </a:lnTo>
                  <a:close/>
                </a:path>
              </a:pathLst>
            </a:custGeom>
            <a:solidFill>
              <a:schemeClr val="accent2">
                <a:lumMod val="75000"/>
              </a:schemeClr>
            </a:solidFill>
          </p:spPr>
          <p:style>
            <a:lnRef idx="3">
              <a:schemeClr val="lt1">
                <a:hueOff val="0"/>
                <a:satOff val="0"/>
                <a:lumOff val="0"/>
                <a:alphaOff val="0"/>
              </a:schemeClr>
            </a:lnRef>
            <a:fillRef idx="1">
              <a:scrgbClr r="0" g="0" b="0"/>
            </a:fillRef>
            <a:effectRef idx="1">
              <a:schemeClr val="accent2">
                <a:hueOff val="0"/>
                <a:satOff val="0"/>
                <a:lumOff val="0"/>
                <a:alphaOff val="0"/>
              </a:schemeClr>
            </a:effectRef>
            <a:fontRef idx="minor">
              <a:schemeClr val="lt1"/>
            </a:fontRef>
          </p:style>
          <p:txBody>
            <a:bodyPr spcFirstLastPara="0" vert="horz" wrap="square" lIns="129737" tIns="129737" rIns="129737" bIns="129737" numCol="1" spcCol="1270" anchor="ctr" anchorCtr="0">
              <a:noAutofit/>
            </a:bodyPr>
            <a:lstStyle/>
            <a:p>
              <a:pPr lvl="0" algn="ctr" defTabSz="800100">
                <a:lnSpc>
                  <a:spcPct val="90000"/>
                </a:lnSpc>
                <a:spcBef>
                  <a:spcPct val="0"/>
                </a:spcBef>
                <a:spcAft>
                  <a:spcPct val="35000"/>
                </a:spcAft>
              </a:pPr>
              <a:r>
                <a:rPr lang="es-ES" sz="1800" b="1" kern="1200"/>
                <a:t>INNOVACIÓN</a:t>
              </a:r>
            </a:p>
          </p:txBody>
        </p:sp>
        <p:sp>
          <p:nvSpPr>
            <p:cNvPr id="9" name="8 Forma libre"/>
            <p:cNvSpPr/>
            <p:nvPr/>
          </p:nvSpPr>
          <p:spPr>
            <a:xfrm>
              <a:off x="5811459" y="3717192"/>
              <a:ext cx="1784877" cy="1440000"/>
            </a:xfrm>
            <a:custGeom>
              <a:avLst/>
              <a:gdLst>
                <a:gd name="connsiteX0" fmla="*/ 0 w 1784877"/>
                <a:gd name="connsiteY0" fmla="*/ 208805 h 1252806"/>
                <a:gd name="connsiteX1" fmla="*/ 208805 w 1784877"/>
                <a:gd name="connsiteY1" fmla="*/ 0 h 1252806"/>
                <a:gd name="connsiteX2" fmla="*/ 1576072 w 1784877"/>
                <a:gd name="connsiteY2" fmla="*/ 0 h 1252806"/>
                <a:gd name="connsiteX3" fmla="*/ 1784877 w 1784877"/>
                <a:gd name="connsiteY3" fmla="*/ 208805 h 1252806"/>
                <a:gd name="connsiteX4" fmla="*/ 1784877 w 1784877"/>
                <a:gd name="connsiteY4" fmla="*/ 1044001 h 1252806"/>
                <a:gd name="connsiteX5" fmla="*/ 1576072 w 1784877"/>
                <a:gd name="connsiteY5" fmla="*/ 1252806 h 1252806"/>
                <a:gd name="connsiteX6" fmla="*/ 208805 w 1784877"/>
                <a:gd name="connsiteY6" fmla="*/ 1252806 h 1252806"/>
                <a:gd name="connsiteX7" fmla="*/ 0 w 1784877"/>
                <a:gd name="connsiteY7" fmla="*/ 1044001 h 1252806"/>
                <a:gd name="connsiteX8" fmla="*/ 0 w 1784877"/>
                <a:gd name="connsiteY8" fmla="*/ 208805 h 1252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877" h="1252806">
                  <a:moveTo>
                    <a:pt x="0" y="208805"/>
                  </a:moveTo>
                  <a:cubicBezTo>
                    <a:pt x="0" y="93485"/>
                    <a:pt x="93485" y="0"/>
                    <a:pt x="208805" y="0"/>
                  </a:cubicBezTo>
                  <a:lnTo>
                    <a:pt x="1576072" y="0"/>
                  </a:lnTo>
                  <a:cubicBezTo>
                    <a:pt x="1691392" y="0"/>
                    <a:pt x="1784877" y="93485"/>
                    <a:pt x="1784877" y="208805"/>
                  </a:cubicBezTo>
                  <a:lnTo>
                    <a:pt x="1784877" y="1044001"/>
                  </a:lnTo>
                  <a:cubicBezTo>
                    <a:pt x="1784877" y="1159321"/>
                    <a:pt x="1691392" y="1252806"/>
                    <a:pt x="1576072" y="1252806"/>
                  </a:cubicBezTo>
                  <a:lnTo>
                    <a:pt x="208805" y="1252806"/>
                  </a:lnTo>
                  <a:cubicBezTo>
                    <a:pt x="93485" y="1252806"/>
                    <a:pt x="0" y="1159321"/>
                    <a:pt x="0" y="1044001"/>
                  </a:cubicBezTo>
                  <a:lnTo>
                    <a:pt x="0" y="208805"/>
                  </a:lnTo>
                  <a:close/>
                </a:path>
              </a:pathLst>
            </a:custGeom>
            <a:solidFill>
              <a:schemeClr val="accent3">
                <a:lumMod val="50000"/>
              </a:schemeClr>
            </a:solidFill>
          </p:spPr>
          <p:style>
            <a:lnRef idx="3">
              <a:schemeClr val="lt1">
                <a:hueOff val="0"/>
                <a:satOff val="0"/>
                <a:lumOff val="0"/>
                <a:alphaOff val="0"/>
              </a:schemeClr>
            </a:lnRef>
            <a:fillRef idx="1">
              <a:scrgbClr r="0" g="0" b="0"/>
            </a:fillRef>
            <a:effectRef idx="1">
              <a:schemeClr val="accent3">
                <a:hueOff val="0"/>
                <a:satOff val="0"/>
                <a:lumOff val="0"/>
                <a:alphaOff val="0"/>
              </a:schemeClr>
            </a:effectRef>
            <a:fontRef idx="minor">
              <a:schemeClr val="lt1"/>
            </a:fontRef>
          </p:style>
          <p:txBody>
            <a:bodyPr spcFirstLastPara="0" vert="horz" wrap="square" lIns="129737" tIns="129737" rIns="129737" bIns="129737" numCol="1" spcCol="1270" anchor="ctr" anchorCtr="0">
              <a:noAutofit/>
            </a:bodyPr>
            <a:lstStyle/>
            <a:p>
              <a:pPr lvl="0" algn="ctr" defTabSz="800100">
                <a:lnSpc>
                  <a:spcPct val="100000"/>
                </a:lnSpc>
                <a:spcBef>
                  <a:spcPct val="0"/>
                </a:spcBef>
                <a:spcAft>
                  <a:spcPts val="0"/>
                </a:spcAft>
              </a:pPr>
              <a:r>
                <a:rPr lang="es-ES" sz="1800" b="1" u="sng" kern="1200" dirty="0"/>
                <a:t>Efecto</a:t>
              </a:r>
            </a:p>
            <a:p>
              <a:pPr lvl="0" algn="ctr" defTabSz="800100">
                <a:lnSpc>
                  <a:spcPct val="100000"/>
                </a:lnSpc>
                <a:spcBef>
                  <a:spcPct val="0"/>
                </a:spcBef>
                <a:spcAft>
                  <a:spcPts val="0"/>
                </a:spcAft>
              </a:pPr>
              <a:r>
                <a:rPr lang="es-ES" sz="1800" b="1" kern="1200" dirty="0"/>
                <a:t>Mejorar sistemas o procesos</a:t>
              </a:r>
            </a:p>
          </p:txBody>
        </p:sp>
        <p:sp>
          <p:nvSpPr>
            <p:cNvPr id="10" name="9 Forma libre"/>
            <p:cNvSpPr/>
            <p:nvPr/>
          </p:nvSpPr>
          <p:spPr>
            <a:xfrm>
              <a:off x="3673254" y="3717192"/>
              <a:ext cx="1944223" cy="1440000"/>
            </a:xfrm>
            <a:custGeom>
              <a:avLst/>
              <a:gdLst>
                <a:gd name="connsiteX0" fmla="*/ 0 w 1784877"/>
                <a:gd name="connsiteY0" fmla="*/ 208805 h 1252806"/>
                <a:gd name="connsiteX1" fmla="*/ 208805 w 1784877"/>
                <a:gd name="connsiteY1" fmla="*/ 0 h 1252806"/>
                <a:gd name="connsiteX2" fmla="*/ 1576072 w 1784877"/>
                <a:gd name="connsiteY2" fmla="*/ 0 h 1252806"/>
                <a:gd name="connsiteX3" fmla="*/ 1784877 w 1784877"/>
                <a:gd name="connsiteY3" fmla="*/ 208805 h 1252806"/>
                <a:gd name="connsiteX4" fmla="*/ 1784877 w 1784877"/>
                <a:gd name="connsiteY4" fmla="*/ 1044001 h 1252806"/>
                <a:gd name="connsiteX5" fmla="*/ 1576072 w 1784877"/>
                <a:gd name="connsiteY5" fmla="*/ 1252806 h 1252806"/>
                <a:gd name="connsiteX6" fmla="*/ 208805 w 1784877"/>
                <a:gd name="connsiteY6" fmla="*/ 1252806 h 1252806"/>
                <a:gd name="connsiteX7" fmla="*/ 0 w 1784877"/>
                <a:gd name="connsiteY7" fmla="*/ 1044001 h 1252806"/>
                <a:gd name="connsiteX8" fmla="*/ 0 w 1784877"/>
                <a:gd name="connsiteY8" fmla="*/ 208805 h 1252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877" h="1252806">
                  <a:moveTo>
                    <a:pt x="0" y="208805"/>
                  </a:moveTo>
                  <a:cubicBezTo>
                    <a:pt x="0" y="93485"/>
                    <a:pt x="93485" y="0"/>
                    <a:pt x="208805" y="0"/>
                  </a:cubicBezTo>
                  <a:lnTo>
                    <a:pt x="1576072" y="0"/>
                  </a:lnTo>
                  <a:cubicBezTo>
                    <a:pt x="1691392" y="0"/>
                    <a:pt x="1784877" y="93485"/>
                    <a:pt x="1784877" y="208805"/>
                  </a:cubicBezTo>
                  <a:lnTo>
                    <a:pt x="1784877" y="1044001"/>
                  </a:lnTo>
                  <a:cubicBezTo>
                    <a:pt x="1784877" y="1159321"/>
                    <a:pt x="1691392" y="1252806"/>
                    <a:pt x="1576072" y="1252806"/>
                  </a:cubicBezTo>
                  <a:lnTo>
                    <a:pt x="208805" y="1252806"/>
                  </a:lnTo>
                  <a:cubicBezTo>
                    <a:pt x="93485" y="1252806"/>
                    <a:pt x="0" y="1159321"/>
                    <a:pt x="0" y="1044001"/>
                  </a:cubicBezTo>
                  <a:lnTo>
                    <a:pt x="0" y="208805"/>
                  </a:lnTo>
                  <a:close/>
                </a:path>
              </a:pathLst>
            </a:custGeom>
            <a:solidFill>
              <a:schemeClr val="accent4">
                <a:lumMod val="75000"/>
              </a:schemeClr>
            </a:solidFill>
          </p:spPr>
          <p:style>
            <a:lnRef idx="3">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lt1"/>
            </a:fontRef>
          </p:style>
          <p:txBody>
            <a:bodyPr spcFirstLastPara="0" vert="horz" wrap="square" lIns="129737" tIns="129737" rIns="129737" bIns="129737" numCol="1" spcCol="1270" anchor="ctr" anchorCtr="0">
              <a:noAutofit/>
            </a:bodyPr>
            <a:lstStyle/>
            <a:p>
              <a:pPr lvl="0" algn="ctr" defTabSz="800100">
                <a:lnSpc>
                  <a:spcPct val="100000"/>
                </a:lnSpc>
                <a:spcBef>
                  <a:spcPct val="0"/>
                </a:spcBef>
                <a:spcAft>
                  <a:spcPts val="0"/>
                </a:spcAft>
              </a:pPr>
              <a:r>
                <a:rPr lang="es-ES" sz="1800" b="1" u="sng" kern="1200" dirty="0"/>
                <a:t>Acción</a:t>
              </a:r>
            </a:p>
            <a:p>
              <a:pPr lvl="0" algn="ctr" defTabSz="800100">
                <a:lnSpc>
                  <a:spcPct val="100000"/>
                </a:lnSpc>
                <a:spcBef>
                  <a:spcPct val="0"/>
                </a:spcBef>
                <a:spcAft>
                  <a:spcPts val="0"/>
                </a:spcAft>
              </a:pPr>
              <a:r>
                <a:rPr lang="es-ES" sz="1800" b="1" kern="1200" dirty="0"/>
                <a:t>introducir cambios</a:t>
              </a:r>
            </a:p>
            <a:p>
              <a:pPr lvl="0" algn="ctr" defTabSz="800100">
                <a:lnSpc>
                  <a:spcPct val="100000"/>
                </a:lnSpc>
                <a:spcBef>
                  <a:spcPct val="0"/>
                </a:spcBef>
                <a:spcAft>
                  <a:spcPts val="0"/>
                </a:spcAft>
              </a:pPr>
              <a:r>
                <a:rPr lang="es-ES" sz="1800" b="1" kern="1200" dirty="0"/>
                <a:t>en un sistema o proceso</a:t>
              </a:r>
            </a:p>
          </p:txBody>
        </p:sp>
      </p:grpSp>
      <p:sp>
        <p:nvSpPr>
          <p:cNvPr id="5"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
        <p:nvSpPr>
          <p:cNvPr id="14" name="13 Rectángulo"/>
          <p:cNvSpPr/>
          <p:nvPr/>
        </p:nvSpPr>
        <p:spPr>
          <a:xfrm>
            <a:off x="6184112" y="1916832"/>
            <a:ext cx="2711191" cy="276999"/>
          </a:xfrm>
          <a:prstGeom prst="rect">
            <a:avLst/>
          </a:prstGeom>
        </p:spPr>
        <p:txBody>
          <a:bodyPr wrap="none">
            <a:spAutoFit/>
          </a:bodyPr>
          <a:lstStyle/>
          <a:p>
            <a:pPr algn="ctr"/>
            <a:r>
              <a:rPr lang="es-ES" sz="1200" b="1" dirty="0"/>
              <a:t>(Libro verde de la innovación 1995, p.4)</a:t>
            </a:r>
          </a:p>
        </p:txBody>
      </p:sp>
      <p:sp>
        <p:nvSpPr>
          <p:cNvPr id="15" name="14 Rectángulo"/>
          <p:cNvSpPr/>
          <p:nvPr/>
        </p:nvSpPr>
        <p:spPr>
          <a:xfrm>
            <a:off x="252489" y="6021288"/>
            <a:ext cx="8711999" cy="646331"/>
          </a:xfrm>
          <a:prstGeom prst="rect">
            <a:avLst/>
          </a:prstGeom>
        </p:spPr>
        <p:txBody>
          <a:bodyPr wrap="square">
            <a:spAutoFit/>
          </a:bodyPr>
          <a:lstStyle/>
          <a:p>
            <a:r>
              <a:rPr lang="es-ES" b="1" dirty="0"/>
              <a:t>Una institución educativa que promueve una cultura de innovación favorece el desarrollo de las personas y la calidad</a:t>
            </a:r>
          </a:p>
        </p:txBody>
      </p:sp>
    </p:spTree>
    <p:extLst>
      <p:ext uri="{BB962C8B-B14F-4D97-AF65-F5344CB8AC3E}">
        <p14:creationId xmlns:p14="http://schemas.microsoft.com/office/powerpoint/2010/main" val="26656865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116632"/>
            <a:ext cx="8229600" cy="936104"/>
          </a:xfrm>
        </p:spPr>
        <p:txBody>
          <a:bodyPr>
            <a:normAutofit/>
          </a:bodyPr>
          <a:lstStyle/>
          <a:p>
            <a:r>
              <a:rPr lang="es-ES" sz="4000" dirty="0" smtClean="0"/>
              <a:t>Innovación Educativa</a:t>
            </a:r>
            <a:endParaRPr lang="es-ES" sz="4000" dirty="0"/>
          </a:p>
        </p:txBody>
      </p:sp>
      <p:sp>
        <p:nvSpPr>
          <p:cNvPr id="5" name="4 Rectángulo"/>
          <p:cNvSpPr/>
          <p:nvPr/>
        </p:nvSpPr>
        <p:spPr>
          <a:xfrm>
            <a:off x="156100" y="1052736"/>
            <a:ext cx="8856000" cy="1754326"/>
          </a:xfrm>
          <a:prstGeom prst="rect">
            <a:avLst/>
          </a:prstGeom>
        </p:spPr>
        <p:txBody>
          <a:bodyPr wrap="square">
            <a:spAutoFit/>
          </a:bodyPr>
          <a:lstStyle/>
          <a:p>
            <a:r>
              <a:rPr lang="es-ES" b="1" dirty="0" smtClean="0"/>
              <a:t>La innovación educativa implica cambios bien fundamentados, factibles </a:t>
            </a:r>
            <a:r>
              <a:rPr lang="es-ES" b="1" dirty="0"/>
              <a:t>y </a:t>
            </a:r>
            <a:r>
              <a:rPr lang="es-ES" b="1" dirty="0" smtClean="0"/>
              <a:t>prácticos, pensados </a:t>
            </a:r>
            <a:r>
              <a:rPr lang="es-ES" b="1" dirty="0"/>
              <a:t>desde la perspectiva de la </a:t>
            </a:r>
            <a:r>
              <a:rPr lang="es-ES" b="1" dirty="0" smtClean="0"/>
              <a:t>actualización y mejora continua  de los sistemas y procesos  en  la institución formativa, por ello deben ser documentados y evaluados. Cambios formalizados en un proyecto estratégico que </a:t>
            </a:r>
            <a:r>
              <a:rPr lang="es-ES" b="1" dirty="0"/>
              <a:t>constituye </a:t>
            </a:r>
            <a:r>
              <a:rPr lang="es-ES" b="1" dirty="0" smtClean="0"/>
              <a:t>una  </a:t>
            </a:r>
            <a:r>
              <a:rPr lang="es-ES" b="1" dirty="0"/>
              <a:t>guía de desarrollo y </a:t>
            </a:r>
            <a:r>
              <a:rPr lang="es-ES" b="1" dirty="0" smtClean="0"/>
              <a:t>compromisos.</a:t>
            </a:r>
            <a:endParaRPr lang="es-ES" b="1" dirty="0"/>
          </a:p>
          <a:p>
            <a:pPr lvl="0"/>
            <a:endParaRPr lang="es-ES" b="1" dirty="0" smtClean="0"/>
          </a:p>
        </p:txBody>
      </p:sp>
      <p:graphicFrame>
        <p:nvGraphicFramePr>
          <p:cNvPr id="6" name="5 Diagrama"/>
          <p:cNvGraphicFramePr/>
          <p:nvPr>
            <p:extLst>
              <p:ext uri="{D42A27DB-BD31-4B8C-83A1-F6EECF244321}">
                <p14:modId xmlns:p14="http://schemas.microsoft.com/office/powerpoint/2010/main" val="2000876384"/>
              </p:ext>
            </p:extLst>
          </p:nvPr>
        </p:nvGraphicFramePr>
        <p:xfrm>
          <a:off x="1331640" y="2204864"/>
          <a:ext cx="6480000" cy="417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
        <p:nvSpPr>
          <p:cNvPr id="8" name="7 CuadroTexto"/>
          <p:cNvSpPr txBox="1"/>
          <p:nvPr/>
        </p:nvSpPr>
        <p:spPr>
          <a:xfrm>
            <a:off x="251490" y="6381328"/>
            <a:ext cx="8641020" cy="369332"/>
          </a:xfrm>
          <a:prstGeom prst="rect">
            <a:avLst/>
          </a:prstGeom>
          <a:noFill/>
        </p:spPr>
        <p:txBody>
          <a:bodyPr wrap="none" rtlCol="0">
            <a:spAutoFit/>
          </a:bodyPr>
          <a:lstStyle/>
          <a:p>
            <a:pPr algn="ctr"/>
            <a:r>
              <a:rPr lang="es-ES" b="1" dirty="0" smtClean="0"/>
              <a:t>La universidad del siglo XXI aspira a un cambio transformacional  hacia la sustentabilidad</a:t>
            </a:r>
            <a:endParaRPr lang="es-ES" b="1" dirty="0"/>
          </a:p>
        </p:txBody>
      </p:sp>
    </p:spTree>
    <p:extLst>
      <p:ext uri="{BB962C8B-B14F-4D97-AF65-F5344CB8AC3E}">
        <p14:creationId xmlns:p14="http://schemas.microsoft.com/office/powerpoint/2010/main" val="5407144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Renovación Curricular: Ejes Transversales</a:t>
            </a:r>
            <a:endParaRPr lang="es-ES" dirty="0"/>
          </a:p>
        </p:txBody>
      </p:sp>
      <p:sp>
        <p:nvSpPr>
          <p:cNvPr id="3" name="2 Marcador de contenido"/>
          <p:cNvSpPr>
            <a:spLocks noGrp="1"/>
          </p:cNvSpPr>
          <p:nvPr>
            <p:ph idx="1"/>
          </p:nvPr>
        </p:nvSpPr>
        <p:spPr>
          <a:xfrm>
            <a:off x="323528" y="1772816"/>
            <a:ext cx="8229600" cy="4525963"/>
          </a:xfrm>
        </p:spPr>
        <p:txBody>
          <a:bodyPr>
            <a:noAutofit/>
          </a:bodyPr>
          <a:lstStyle/>
          <a:p>
            <a:pPr marL="0" indent="0" algn="ctr">
              <a:buNone/>
            </a:pPr>
            <a:endParaRPr lang="es-ES" sz="1800" b="1" dirty="0" smtClean="0"/>
          </a:p>
          <a:p>
            <a:r>
              <a:rPr lang="es-ES" sz="1800" b="1" dirty="0" smtClean="0"/>
              <a:t>El currículo es un proceso de construcción social y se constituye como el principal eje articulador de la acción educativa pues marca el camino a seguir en el proceso formativo. Entrelaza principios, concepciones, saberes, disciplinas, competencias y acciones educativas para facilitar la formación integral (PFI UCAB ( 2013))</a:t>
            </a:r>
          </a:p>
          <a:p>
            <a:pPr marL="0" indent="0">
              <a:buNone/>
            </a:pPr>
            <a:endParaRPr lang="es-ES" sz="1800" b="1" dirty="0" smtClean="0"/>
          </a:p>
          <a:p>
            <a:r>
              <a:rPr lang="es-ES" sz="1800" b="1" dirty="0" smtClean="0"/>
              <a:t>Los </a:t>
            </a:r>
            <a:r>
              <a:rPr lang="es-ES" sz="1800" b="1" dirty="0"/>
              <a:t>ejes transversales que se insertan en los currículos de educación superior se basan en problemas agudos de la sociedad por lo que se necesita crear conciencia en los aprendices para lograr la solución de los </a:t>
            </a:r>
            <a:r>
              <a:rPr lang="es-ES" sz="1800" b="1" dirty="0" smtClean="0"/>
              <a:t>mismos</a:t>
            </a:r>
            <a:endParaRPr lang="es-ES" sz="1800" b="1" dirty="0"/>
          </a:p>
          <a:p>
            <a:endParaRPr lang="es-ES" sz="1800" b="1" dirty="0"/>
          </a:p>
        </p:txBody>
      </p:sp>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20310830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smtClean="0"/>
              <a:t>Renovación Curricular: Misión de la Universidad</a:t>
            </a:r>
            <a:endParaRPr lang="es-ES" sz="3200"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105127412"/>
              </p:ext>
            </p:extLst>
          </p:nvPr>
        </p:nvGraphicFramePr>
        <p:xfrm>
          <a:off x="323528" y="1340767"/>
          <a:ext cx="8280000" cy="54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1866199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0" indent="0"/>
            <a:r>
              <a:rPr lang="es-VE" sz="3600" dirty="0" smtClean="0"/>
              <a:t>EDS: Ejes Transversales</a:t>
            </a:r>
            <a:endParaRPr lang="es-VE" sz="3600" dirty="0"/>
          </a:p>
        </p:txBody>
      </p:sp>
      <p:graphicFrame>
        <p:nvGraphicFramePr>
          <p:cNvPr id="9" name="8 Marcador de contenido"/>
          <p:cNvGraphicFramePr>
            <a:graphicFrameLocks noGrp="1"/>
          </p:cNvGraphicFramePr>
          <p:nvPr>
            <p:ph idx="1"/>
            <p:extLst>
              <p:ext uri="{D42A27DB-BD31-4B8C-83A1-F6EECF244321}">
                <p14:modId xmlns:p14="http://schemas.microsoft.com/office/powerpoint/2010/main" val="289892289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4878312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t>Educación para el Desarrollo Sustentable (EDS)</a:t>
            </a:r>
            <a:endParaRPr lang="es-VE" sz="32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5324210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7885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133872"/>
            <a:ext cx="8229600" cy="1143000"/>
          </a:xfrm>
        </p:spPr>
        <p:txBody>
          <a:bodyPr>
            <a:normAutofit/>
          </a:bodyPr>
          <a:lstStyle/>
          <a:p>
            <a:r>
              <a:rPr lang="es-ES" sz="3400" b="1" dirty="0" smtClean="0">
                <a:ln w="19050">
                  <a:solidFill>
                    <a:srgbClr val="003300"/>
                  </a:solidFill>
                  <a:prstDash val="solid"/>
                </a:ln>
                <a:solidFill>
                  <a:schemeClr val="accent3"/>
                </a:solidFill>
                <a:effectLst>
                  <a:outerShdw blurRad="50000" dist="50800" dir="7500000" algn="tl">
                    <a:srgbClr val="000000">
                      <a:shade val="5000"/>
                      <a:alpha val="35000"/>
                    </a:srgbClr>
                  </a:outerShdw>
                </a:effectLst>
                <a:latin typeface="Book Antiqua" pitchFamily="18" charset="0"/>
              </a:rPr>
              <a:t>Competencias con Compromiso Social</a:t>
            </a:r>
            <a:endParaRPr lang="es-VE" sz="3400" b="1" dirty="0">
              <a:ln w="19050">
                <a:solidFill>
                  <a:srgbClr val="003300"/>
                </a:solidFill>
                <a:prstDash val="solid"/>
              </a:ln>
              <a:solidFill>
                <a:schemeClr val="accent3"/>
              </a:solidFill>
              <a:effectLst>
                <a:outerShdw blurRad="50000" dist="50800" dir="7500000" algn="tl">
                  <a:srgbClr val="000000">
                    <a:shade val="5000"/>
                    <a:alpha val="35000"/>
                  </a:srgbClr>
                </a:outerShdw>
              </a:effectLst>
              <a:latin typeface="Book Antiqua" pitchFamily="18" charset="0"/>
            </a:endParaRPr>
          </a:p>
        </p:txBody>
      </p:sp>
      <p:sp>
        <p:nvSpPr>
          <p:cNvPr id="3" name="2 Marcador de contenido"/>
          <p:cNvSpPr>
            <a:spLocks noGrp="1"/>
          </p:cNvSpPr>
          <p:nvPr>
            <p:ph idx="1"/>
          </p:nvPr>
        </p:nvSpPr>
        <p:spPr>
          <a:xfrm>
            <a:off x="419965" y="2564904"/>
            <a:ext cx="3286148" cy="3210004"/>
          </a:xfrm>
          <a:ln w="34925" cap="rnd" cmpd="dbl">
            <a:solidFill>
              <a:schemeClr val="accent3">
                <a:lumMod val="50000"/>
              </a:schemeClr>
            </a:solidFill>
            <a:bevel/>
          </a:ln>
          <a:effectLst>
            <a:outerShdw blurRad="50800" dist="38100" dir="2700000" algn="tl" rotWithShape="0">
              <a:schemeClr val="accent3">
                <a:lumMod val="50000"/>
                <a:alpha val="40000"/>
              </a:schemeClr>
            </a:outerShdw>
          </a:effectLst>
        </p:spPr>
        <p:txBody>
          <a:bodyPr tIns="72000" bIns="72000">
            <a:noAutofit/>
          </a:bodyPr>
          <a:lstStyle/>
          <a:p>
            <a:pPr marL="85725" indent="0">
              <a:lnSpc>
                <a:spcPct val="120000"/>
              </a:lnSpc>
              <a:buNone/>
            </a:pPr>
            <a:r>
              <a:rPr lang="es-ES" sz="1800" b="1" dirty="0" smtClean="0">
                <a:latin typeface="Book Antiqua" pitchFamily="18" charset="0"/>
              </a:rPr>
              <a:t>No es posible que nuestros estudiantes y egresados realicen cambios en sus comunidades o en la sociedad, si las instituciones donde ellos reciben educación no muestran su capacidad para cambiar y producir cambios.</a:t>
            </a:r>
            <a:endParaRPr lang="es-VE" sz="1800" b="1" dirty="0">
              <a:solidFill>
                <a:srgbClr val="006600"/>
              </a:solidFill>
              <a:latin typeface="Book Antiqua" pitchFamily="18" charset="0"/>
            </a:endParaRPr>
          </a:p>
        </p:txBody>
      </p:sp>
      <p:sp>
        <p:nvSpPr>
          <p:cNvPr id="7" name="Rectangle 20"/>
          <p:cNvSpPr>
            <a:spLocks noChangeArrowheads="1"/>
          </p:cNvSpPr>
          <p:nvPr/>
        </p:nvSpPr>
        <p:spPr bwMode="auto">
          <a:xfrm>
            <a:off x="162000" y="135000"/>
            <a:ext cx="8820000" cy="6588000"/>
          </a:xfrm>
          <a:prstGeom prst="rect">
            <a:avLst/>
          </a:prstGeom>
          <a:noFill/>
          <a:ln w="57150" cmpd="thinThick">
            <a:solidFill>
              <a:schemeClr val="accent3">
                <a:lumMod val="50000"/>
              </a:schemeClr>
            </a:solidFill>
            <a:miter lim="800000"/>
            <a:headEnd/>
            <a:tailEnd/>
          </a:ln>
        </p:spPr>
        <p:txBody>
          <a:bodyPr wrap="none" anchor="ctr"/>
          <a:lstStyle/>
          <a:p>
            <a:endParaRPr lang="es-VE" dirty="0">
              <a:ln>
                <a:solidFill>
                  <a:schemeClr val="accent3">
                    <a:lumMod val="50000"/>
                  </a:schemeClr>
                </a:solidFill>
              </a:ln>
            </a:endParaRPr>
          </a:p>
        </p:txBody>
      </p:sp>
      <p:pic>
        <p:nvPicPr>
          <p:cNvPr id="13313" name="Picture 1"/>
          <p:cNvPicPr>
            <a:picLocks noChangeAspect="1" noChangeArrowheads="1"/>
          </p:cNvPicPr>
          <p:nvPr/>
        </p:nvPicPr>
        <p:blipFill>
          <a:blip r:embed="rId2" cstate="print"/>
          <a:srcRect b="8535"/>
          <a:stretch>
            <a:fillRect/>
          </a:stretch>
        </p:blipFill>
        <p:spPr bwMode="auto">
          <a:xfrm>
            <a:off x="4071934" y="2638782"/>
            <a:ext cx="4464000" cy="3062248"/>
          </a:xfrm>
          <a:prstGeom prst="rect">
            <a:avLst/>
          </a:prstGeom>
          <a:noFill/>
          <a:ln w="19050">
            <a:noFill/>
            <a:miter lim="800000"/>
            <a:headEnd/>
            <a:tailEnd/>
          </a:ln>
          <a:effectLst>
            <a:outerShdw blurRad="63500" dist="63500" dir="2700000" algn="tl" rotWithShape="0">
              <a:schemeClr val="accent3">
                <a:lumMod val="50000"/>
                <a:alpha val="60000"/>
              </a:schemeClr>
            </a:outerShdw>
          </a:effectLst>
          <a:scene3d>
            <a:camera prst="orthographicFront">
              <a:rot lat="0" lon="0" rev="0"/>
            </a:camera>
            <a:lightRig rig="brightRoom" dir="t">
              <a:rot lat="0" lon="0" rev="600000"/>
            </a:lightRig>
          </a:scene3d>
          <a:sp3d prstMaterial="metal">
            <a:bevelT w="38100" h="57150" prst="angle"/>
          </a:sp3d>
        </p:spPr>
      </p:pic>
      <p:sp>
        <p:nvSpPr>
          <p:cNvPr id="11" name="10 CuadroTexto"/>
          <p:cNvSpPr txBox="1"/>
          <p:nvPr/>
        </p:nvSpPr>
        <p:spPr>
          <a:xfrm>
            <a:off x="2699792" y="6093296"/>
            <a:ext cx="1034257" cy="276999"/>
          </a:xfrm>
          <a:prstGeom prst="rect">
            <a:avLst/>
          </a:prstGeom>
          <a:noFill/>
        </p:spPr>
        <p:txBody>
          <a:bodyPr wrap="none" rtlCol="0">
            <a:spAutoFit/>
          </a:bodyPr>
          <a:lstStyle/>
          <a:p>
            <a:r>
              <a:rPr lang="es-ES" sz="1200" dirty="0" err="1" smtClean="0">
                <a:latin typeface="Book Antiqua" pitchFamily="18" charset="0"/>
              </a:rPr>
              <a:t>Rubino</a:t>
            </a:r>
            <a:r>
              <a:rPr lang="es-ES" sz="1200" dirty="0" smtClean="0">
                <a:latin typeface="Book Antiqua" pitchFamily="18" charset="0"/>
              </a:rPr>
              <a:t> (s/f)</a:t>
            </a:r>
            <a:endParaRPr lang="es-ES" sz="1200" dirty="0">
              <a:latin typeface="Book Antiqua" pitchFamily="18" charset="0"/>
            </a:endParaRPr>
          </a:p>
        </p:txBody>
      </p:sp>
      <p:grpSp>
        <p:nvGrpSpPr>
          <p:cNvPr id="9" name="8 Grupo"/>
          <p:cNvGrpSpPr/>
          <p:nvPr/>
        </p:nvGrpSpPr>
        <p:grpSpPr>
          <a:xfrm>
            <a:off x="305338" y="290205"/>
            <a:ext cx="6642926" cy="978555"/>
            <a:chOff x="233330" y="247814"/>
            <a:chExt cx="6642926" cy="978555"/>
          </a:xfrm>
        </p:grpSpPr>
        <p:pic>
          <p:nvPicPr>
            <p:cNvPr id="10" name="9 Imagen"/>
            <p:cNvPicPr/>
            <p:nvPr/>
          </p:nvPicPr>
          <p:blipFill>
            <a:blip r:embed="rId3" cstate="print"/>
            <a:srcRect/>
            <a:stretch>
              <a:fillRect/>
            </a:stretch>
          </p:blipFill>
          <p:spPr bwMode="auto">
            <a:xfrm>
              <a:off x="233330" y="247814"/>
              <a:ext cx="3762606" cy="690374"/>
            </a:xfrm>
            <a:prstGeom prst="rect">
              <a:avLst/>
            </a:prstGeom>
            <a:noFill/>
            <a:ln w="9525">
              <a:noFill/>
              <a:miter lim="800000"/>
              <a:headEnd/>
              <a:tailEnd/>
            </a:ln>
          </p:spPr>
        </p:pic>
        <p:sp>
          <p:nvSpPr>
            <p:cNvPr id="12" name="11 CuadroTexto"/>
            <p:cNvSpPr txBox="1"/>
            <p:nvPr/>
          </p:nvSpPr>
          <p:spPr>
            <a:xfrm>
              <a:off x="1835696" y="764704"/>
              <a:ext cx="1853424" cy="461665"/>
            </a:xfrm>
            <a:prstGeom prst="rect">
              <a:avLst/>
            </a:prstGeom>
            <a:noFill/>
          </p:spPr>
          <p:txBody>
            <a:bodyPr wrap="square" rtlCol="0">
              <a:spAutoFit/>
            </a:bodyPr>
            <a:lstStyle/>
            <a:p>
              <a:r>
                <a:rPr lang="es-VE" sz="1200" b="1" dirty="0" smtClean="0"/>
                <a:t> FACULTAD DE INGENIERÍA</a:t>
              </a:r>
            </a:p>
            <a:p>
              <a:endParaRPr lang="es-ES" sz="1200" dirty="0"/>
            </a:p>
          </p:txBody>
        </p:sp>
        <p:sp>
          <p:nvSpPr>
            <p:cNvPr id="13" name="12 CuadroTexto"/>
            <p:cNvSpPr txBox="1"/>
            <p:nvPr/>
          </p:nvSpPr>
          <p:spPr>
            <a:xfrm>
              <a:off x="1889515" y="919753"/>
              <a:ext cx="4986741" cy="276999"/>
            </a:xfrm>
            <a:prstGeom prst="rect">
              <a:avLst/>
            </a:prstGeom>
            <a:noFill/>
          </p:spPr>
          <p:txBody>
            <a:bodyPr wrap="square" rtlCol="0">
              <a:spAutoFit/>
            </a:bodyPr>
            <a:lstStyle/>
            <a:p>
              <a:r>
                <a:rPr lang="es-VE" sz="1200" b="1" dirty="0" smtClean="0"/>
                <a:t>CENTRO DE INVESTIGACIÓN  Y DESARROLLO DE INGENIERÍA</a:t>
              </a:r>
              <a:endParaRPr lang="es-ES" sz="1200" b="1" dirty="0"/>
            </a:p>
          </p:txBody>
        </p:sp>
      </p:grpSp>
    </p:spTree>
    <p:extLst>
      <p:ext uri="{BB962C8B-B14F-4D97-AF65-F5344CB8AC3E}">
        <p14:creationId xmlns:p14="http://schemas.microsoft.com/office/powerpoint/2010/main" val="34337291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Innovación Educativa</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36228712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3194310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4000" y="116632"/>
            <a:ext cx="8856000" cy="792088"/>
          </a:xfrm>
        </p:spPr>
        <p:txBody>
          <a:bodyPr>
            <a:normAutofit/>
          </a:bodyPr>
          <a:lstStyle/>
          <a:p>
            <a:r>
              <a:rPr lang="es-ES" sz="3200" b="1" dirty="0" smtClean="0"/>
              <a:t>Universidades para el Desarrollo Sustentable (EDS)</a:t>
            </a:r>
            <a:endParaRPr lang="es-ES" sz="3200" b="1" dirty="0"/>
          </a:p>
        </p:txBody>
      </p:sp>
      <p:sp>
        <p:nvSpPr>
          <p:cNvPr id="6" name="Rectangle 20"/>
          <p:cNvSpPr>
            <a:spLocks noChangeArrowheads="1"/>
          </p:cNvSpPr>
          <p:nvPr/>
        </p:nvSpPr>
        <p:spPr bwMode="auto">
          <a:xfrm>
            <a:off x="144000" y="81000"/>
            <a:ext cx="8856000" cy="6696000"/>
          </a:xfrm>
          <a:prstGeom prst="rect">
            <a:avLst/>
          </a:prstGeom>
          <a:noFill/>
          <a:ln w="28575" cmpd="thinThick">
            <a:solidFill>
              <a:srgbClr val="0060A8"/>
            </a:solidFill>
            <a:miter lim="800000"/>
            <a:headEnd/>
            <a:tailEnd/>
          </a:ln>
        </p:spPr>
        <p:txBody>
          <a:bodyPr wrap="none" anchor="ctr"/>
          <a:lstStyle/>
          <a:p>
            <a:endParaRPr lang="es-VE" dirty="0">
              <a:ln>
                <a:solidFill>
                  <a:schemeClr val="accent3">
                    <a:lumMod val="50000"/>
                  </a:schemeClr>
                </a:solidFill>
              </a:ln>
            </a:endParaRPr>
          </a:p>
        </p:txBody>
      </p:sp>
      <p:grpSp>
        <p:nvGrpSpPr>
          <p:cNvPr id="4" name="3 Grupo"/>
          <p:cNvGrpSpPr/>
          <p:nvPr/>
        </p:nvGrpSpPr>
        <p:grpSpPr>
          <a:xfrm>
            <a:off x="404118" y="1026759"/>
            <a:ext cx="8200330" cy="5115793"/>
            <a:chOff x="404118" y="1026759"/>
            <a:chExt cx="8200330" cy="5115793"/>
          </a:xfrm>
        </p:grpSpPr>
        <p:sp>
          <p:nvSpPr>
            <p:cNvPr id="5" name="4 Forma libre"/>
            <p:cNvSpPr/>
            <p:nvPr/>
          </p:nvSpPr>
          <p:spPr>
            <a:xfrm>
              <a:off x="4357810" y="2049399"/>
              <a:ext cx="788475" cy="91440"/>
            </a:xfrm>
            <a:custGeom>
              <a:avLst/>
              <a:gdLst>
                <a:gd name="connsiteX0" fmla="*/ 0 w 788475"/>
                <a:gd name="connsiteY0" fmla="*/ 45720 h 91440"/>
                <a:gd name="connsiteX1" fmla="*/ 788475 w 788475"/>
                <a:gd name="connsiteY1" fmla="*/ 45720 h 91440"/>
              </a:gdLst>
              <a:ahLst/>
              <a:cxnLst>
                <a:cxn ang="0">
                  <a:pos x="connsiteX0" y="connsiteY0"/>
                </a:cxn>
                <a:cxn ang="0">
                  <a:pos x="connsiteX1" y="connsiteY1"/>
                </a:cxn>
              </a:cxnLst>
              <a:rect l="l" t="t" r="r" b="b"/>
              <a:pathLst>
                <a:path w="788475" h="91440">
                  <a:moveTo>
                    <a:pt x="0" y="45720"/>
                  </a:moveTo>
                  <a:lnTo>
                    <a:pt x="788475" y="45720"/>
                  </a:lnTo>
                </a:path>
              </a:pathLst>
            </a:custGeom>
            <a:noFill/>
            <a:ln w="19050">
              <a:solidFill>
                <a:schemeClr val="accent2">
                  <a:lumMod val="75000"/>
                </a:schemeClr>
              </a:solidFill>
              <a:tailEnd type="arrow"/>
            </a:ln>
            <a:scene3d>
              <a:camera prst="orthographicFront"/>
              <a:lightRig rig="threePt" dir="t"/>
            </a:scene3d>
            <a:sp3d>
              <a:bevelT/>
            </a:sp3d>
          </p:spPr>
          <p:style>
            <a:lnRef idx="1">
              <a:scrgbClr r="0" g="0" b="0"/>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txBody>
            <a:bodyPr spcFirstLastPara="0" vert="horz" wrap="square" lIns="386460" tIns="41621" rIns="386462" bIns="41621" numCol="1" spcCol="1270" anchor="ctr" anchorCtr="0">
              <a:noAutofit/>
            </a:bodyPr>
            <a:lstStyle/>
            <a:p>
              <a:pPr lvl="0" algn="ctr" defTabSz="711200">
                <a:lnSpc>
                  <a:spcPct val="90000"/>
                </a:lnSpc>
                <a:spcBef>
                  <a:spcPct val="0"/>
                </a:spcBef>
                <a:spcAft>
                  <a:spcPct val="35000"/>
                </a:spcAft>
              </a:pPr>
              <a:endParaRPr lang="es-ES" sz="1600" b="1" kern="1200"/>
            </a:p>
          </p:txBody>
        </p:sp>
        <p:sp>
          <p:nvSpPr>
            <p:cNvPr id="7" name="6 Forma libre"/>
            <p:cNvSpPr/>
            <p:nvPr/>
          </p:nvSpPr>
          <p:spPr>
            <a:xfrm>
              <a:off x="404118" y="1026759"/>
              <a:ext cx="3955491" cy="2160000"/>
            </a:xfrm>
            <a:custGeom>
              <a:avLst/>
              <a:gdLst>
                <a:gd name="connsiteX0" fmla="*/ 0 w 3955491"/>
                <a:gd name="connsiteY0" fmla="*/ 356127 h 2136717"/>
                <a:gd name="connsiteX1" fmla="*/ 356127 w 3955491"/>
                <a:gd name="connsiteY1" fmla="*/ 0 h 2136717"/>
                <a:gd name="connsiteX2" fmla="*/ 3599364 w 3955491"/>
                <a:gd name="connsiteY2" fmla="*/ 0 h 2136717"/>
                <a:gd name="connsiteX3" fmla="*/ 3955491 w 3955491"/>
                <a:gd name="connsiteY3" fmla="*/ 356127 h 2136717"/>
                <a:gd name="connsiteX4" fmla="*/ 3955491 w 3955491"/>
                <a:gd name="connsiteY4" fmla="*/ 1780590 h 2136717"/>
                <a:gd name="connsiteX5" fmla="*/ 3599364 w 3955491"/>
                <a:gd name="connsiteY5" fmla="*/ 2136717 h 2136717"/>
                <a:gd name="connsiteX6" fmla="*/ 356127 w 3955491"/>
                <a:gd name="connsiteY6" fmla="*/ 2136717 h 2136717"/>
                <a:gd name="connsiteX7" fmla="*/ 0 w 3955491"/>
                <a:gd name="connsiteY7" fmla="*/ 1780590 h 2136717"/>
                <a:gd name="connsiteX8" fmla="*/ 0 w 3955491"/>
                <a:gd name="connsiteY8" fmla="*/ 356127 h 213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5491" h="2136717">
                  <a:moveTo>
                    <a:pt x="0" y="356127"/>
                  </a:moveTo>
                  <a:cubicBezTo>
                    <a:pt x="0" y="159443"/>
                    <a:pt x="159443" y="0"/>
                    <a:pt x="356127" y="0"/>
                  </a:cubicBezTo>
                  <a:lnTo>
                    <a:pt x="3599364" y="0"/>
                  </a:lnTo>
                  <a:cubicBezTo>
                    <a:pt x="3796048" y="0"/>
                    <a:pt x="3955491" y="159443"/>
                    <a:pt x="3955491" y="356127"/>
                  </a:cubicBezTo>
                  <a:lnTo>
                    <a:pt x="3955491" y="1780590"/>
                  </a:lnTo>
                  <a:cubicBezTo>
                    <a:pt x="3955491" y="1977274"/>
                    <a:pt x="3796048" y="2136717"/>
                    <a:pt x="3599364" y="2136717"/>
                  </a:cubicBezTo>
                  <a:lnTo>
                    <a:pt x="356127" y="2136717"/>
                  </a:lnTo>
                  <a:cubicBezTo>
                    <a:pt x="159443" y="2136717"/>
                    <a:pt x="0" y="1977274"/>
                    <a:pt x="0" y="1780590"/>
                  </a:cubicBezTo>
                  <a:lnTo>
                    <a:pt x="0" y="356127"/>
                  </a:lnTo>
                  <a:close/>
                </a:path>
              </a:pathLst>
            </a:custGeom>
            <a:ln w="19050">
              <a:solidFill>
                <a:schemeClr val="accent2">
                  <a:lumMod val="75000"/>
                </a:schemeClr>
              </a:solidFill>
            </a:ln>
            <a:scene3d>
              <a:camera prst="orthographicFront"/>
              <a:lightRig rig="flat" dir="t"/>
            </a:scene3d>
            <a:sp3d prstMaterial="dkEdge">
              <a:bevelT w="8200" h="38100"/>
            </a:sp3d>
          </p:spPr>
          <p:style>
            <a:lnRef idx="0">
              <a:scrgbClr r="0" g="0" b="0"/>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txBody>
            <a:bodyPr spcFirstLastPara="0" vert="horz" wrap="square" lIns="232322" tIns="232322" rIns="232322" bIns="232322" numCol="1" spcCol="1270" anchor="ctr" anchorCtr="0">
              <a:noAutofit/>
            </a:bodyPr>
            <a:lstStyle/>
            <a:p>
              <a:pPr lvl="0" algn="ctr" defTabSz="800100" rtl="0">
                <a:lnSpc>
                  <a:spcPct val="90000"/>
                </a:lnSpc>
                <a:spcBef>
                  <a:spcPct val="0"/>
                </a:spcBef>
                <a:spcAft>
                  <a:spcPct val="35000"/>
                </a:spcAft>
              </a:pPr>
              <a:r>
                <a:rPr lang="es-ES" sz="1800" b="1" kern="1200" dirty="0" smtClean="0"/>
                <a:t>Las universidades, como ninguna otra organización, tienen compromisos en materia de educación como servicio público, investigación y, además, una responsabilidad de concientización de sus grupos de interés en materia de sostenibilidad.</a:t>
              </a:r>
              <a:endParaRPr lang="es-ES" sz="1800" b="1" kern="1200" dirty="0"/>
            </a:p>
          </p:txBody>
        </p:sp>
        <p:sp>
          <p:nvSpPr>
            <p:cNvPr id="8" name="7 Forma libre"/>
            <p:cNvSpPr/>
            <p:nvPr/>
          </p:nvSpPr>
          <p:spPr>
            <a:xfrm>
              <a:off x="2184716" y="3161678"/>
              <a:ext cx="4774566" cy="788475"/>
            </a:xfrm>
            <a:custGeom>
              <a:avLst/>
              <a:gdLst>
                <a:gd name="connsiteX0" fmla="*/ 4774566 w 4774566"/>
                <a:gd name="connsiteY0" fmla="*/ 0 h 788475"/>
                <a:gd name="connsiteX1" fmla="*/ 4774566 w 4774566"/>
                <a:gd name="connsiteY1" fmla="*/ 411337 h 788475"/>
                <a:gd name="connsiteX2" fmla="*/ 0 w 4774566"/>
                <a:gd name="connsiteY2" fmla="*/ 411337 h 788475"/>
                <a:gd name="connsiteX3" fmla="*/ 0 w 4774566"/>
                <a:gd name="connsiteY3" fmla="*/ 788475 h 788475"/>
              </a:gdLst>
              <a:ahLst/>
              <a:cxnLst>
                <a:cxn ang="0">
                  <a:pos x="connsiteX0" y="connsiteY0"/>
                </a:cxn>
                <a:cxn ang="0">
                  <a:pos x="connsiteX1" y="connsiteY1"/>
                </a:cxn>
                <a:cxn ang="0">
                  <a:pos x="connsiteX2" y="connsiteY2"/>
                </a:cxn>
                <a:cxn ang="0">
                  <a:pos x="connsiteX3" y="connsiteY3"/>
                </a:cxn>
              </a:cxnLst>
              <a:rect l="l" t="t" r="r" b="b"/>
              <a:pathLst>
                <a:path w="4774566" h="788475">
                  <a:moveTo>
                    <a:pt x="4774566" y="0"/>
                  </a:moveTo>
                  <a:lnTo>
                    <a:pt x="4774566" y="411337"/>
                  </a:lnTo>
                  <a:lnTo>
                    <a:pt x="0" y="411337"/>
                  </a:lnTo>
                  <a:lnTo>
                    <a:pt x="0" y="788475"/>
                  </a:lnTo>
                </a:path>
              </a:pathLst>
            </a:custGeom>
            <a:noFill/>
            <a:ln w="22225">
              <a:solidFill>
                <a:schemeClr val="accent3">
                  <a:lumMod val="75000"/>
                </a:schemeClr>
              </a:solidFill>
              <a:tailEnd type="arrow"/>
            </a:ln>
            <a:scene3d>
              <a:camera prst="orthographicFront"/>
              <a:lightRig rig="threePt" dir="t"/>
            </a:scene3d>
            <a:sp3d>
              <a:bevelT/>
            </a:sp3d>
          </p:spPr>
          <p:style>
            <a:lnRef idx="1">
              <a:scrgbClr r="0" g="0" b="0"/>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txBody>
            <a:bodyPr spcFirstLastPara="0" vert="horz" wrap="square" lIns="2278876" tIns="390138" rIns="2278875" bIns="390139" numCol="1" spcCol="1270" anchor="ctr" anchorCtr="0">
              <a:noAutofit/>
            </a:bodyPr>
            <a:lstStyle/>
            <a:p>
              <a:pPr lvl="0" algn="ctr" defTabSz="711200">
                <a:lnSpc>
                  <a:spcPct val="90000"/>
                </a:lnSpc>
                <a:spcBef>
                  <a:spcPct val="0"/>
                </a:spcBef>
                <a:spcAft>
                  <a:spcPct val="35000"/>
                </a:spcAft>
              </a:pPr>
              <a:endParaRPr lang="es-ES" sz="1600" b="1" kern="1200"/>
            </a:p>
          </p:txBody>
        </p:sp>
        <p:sp>
          <p:nvSpPr>
            <p:cNvPr id="9" name="8 Forma libre"/>
            <p:cNvSpPr/>
            <p:nvPr/>
          </p:nvSpPr>
          <p:spPr>
            <a:xfrm>
              <a:off x="4788024" y="1026759"/>
              <a:ext cx="3780000" cy="2340000"/>
            </a:xfrm>
            <a:custGeom>
              <a:avLst/>
              <a:gdLst>
                <a:gd name="connsiteX0" fmla="*/ 0 w 3561196"/>
                <a:gd name="connsiteY0" fmla="*/ 356127 h 2136717"/>
                <a:gd name="connsiteX1" fmla="*/ 356127 w 3561196"/>
                <a:gd name="connsiteY1" fmla="*/ 0 h 2136717"/>
                <a:gd name="connsiteX2" fmla="*/ 3205069 w 3561196"/>
                <a:gd name="connsiteY2" fmla="*/ 0 h 2136717"/>
                <a:gd name="connsiteX3" fmla="*/ 3561196 w 3561196"/>
                <a:gd name="connsiteY3" fmla="*/ 356127 h 2136717"/>
                <a:gd name="connsiteX4" fmla="*/ 3561196 w 3561196"/>
                <a:gd name="connsiteY4" fmla="*/ 1780590 h 2136717"/>
                <a:gd name="connsiteX5" fmla="*/ 3205069 w 3561196"/>
                <a:gd name="connsiteY5" fmla="*/ 2136717 h 2136717"/>
                <a:gd name="connsiteX6" fmla="*/ 356127 w 3561196"/>
                <a:gd name="connsiteY6" fmla="*/ 2136717 h 2136717"/>
                <a:gd name="connsiteX7" fmla="*/ 0 w 3561196"/>
                <a:gd name="connsiteY7" fmla="*/ 1780590 h 2136717"/>
                <a:gd name="connsiteX8" fmla="*/ 0 w 3561196"/>
                <a:gd name="connsiteY8" fmla="*/ 356127 h 213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61196" h="2136717">
                  <a:moveTo>
                    <a:pt x="0" y="356127"/>
                  </a:moveTo>
                  <a:cubicBezTo>
                    <a:pt x="0" y="159443"/>
                    <a:pt x="159443" y="0"/>
                    <a:pt x="356127" y="0"/>
                  </a:cubicBezTo>
                  <a:lnTo>
                    <a:pt x="3205069" y="0"/>
                  </a:lnTo>
                  <a:cubicBezTo>
                    <a:pt x="3401753" y="0"/>
                    <a:pt x="3561196" y="159443"/>
                    <a:pt x="3561196" y="356127"/>
                  </a:cubicBezTo>
                  <a:lnTo>
                    <a:pt x="3561196" y="1780590"/>
                  </a:lnTo>
                  <a:cubicBezTo>
                    <a:pt x="3561196" y="1977274"/>
                    <a:pt x="3401753" y="2136717"/>
                    <a:pt x="3205069" y="2136717"/>
                  </a:cubicBezTo>
                  <a:lnTo>
                    <a:pt x="356127" y="2136717"/>
                  </a:lnTo>
                  <a:cubicBezTo>
                    <a:pt x="159443" y="2136717"/>
                    <a:pt x="0" y="1977274"/>
                    <a:pt x="0" y="1780590"/>
                  </a:cubicBezTo>
                  <a:lnTo>
                    <a:pt x="0" y="356127"/>
                  </a:lnTo>
                  <a:close/>
                </a:path>
              </a:pathLst>
            </a:custGeom>
            <a:ln w="19050">
              <a:solidFill>
                <a:schemeClr val="accent3">
                  <a:lumMod val="75000"/>
                </a:schemeClr>
              </a:solidFill>
            </a:ln>
            <a:scene3d>
              <a:camera prst="orthographicFront"/>
              <a:lightRig rig="flat" dir="t"/>
            </a:scene3d>
            <a:sp3d prstMaterial="dkEdge">
              <a:bevelT w="8200" h="38100"/>
            </a:sp3d>
          </p:spPr>
          <p:style>
            <a:lnRef idx="0">
              <a:scrgbClr r="0" g="0" b="0"/>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txBody>
            <a:bodyPr spcFirstLastPara="0" vert="horz" wrap="square" lIns="218098" tIns="218098" rIns="218098" bIns="218098" numCol="1" spcCol="1270" anchor="ctr" anchorCtr="0">
              <a:noAutofit/>
            </a:bodyPr>
            <a:lstStyle/>
            <a:p>
              <a:pPr lvl="0" algn="ctr" defTabSz="711200" rtl="0">
                <a:lnSpc>
                  <a:spcPct val="90000"/>
                </a:lnSpc>
                <a:spcBef>
                  <a:spcPct val="0"/>
                </a:spcBef>
                <a:spcAft>
                  <a:spcPct val="35000"/>
                </a:spcAft>
              </a:pPr>
              <a:r>
                <a:rPr lang="es-ES" b="1" kern="1200" dirty="0" smtClean="0"/>
                <a:t>Se deben generar espacios                    de diálogo entre la academia                      y grupos de interés sobre sostenibilidad. Por ejemplo: seminarios, talleres, conferencias con expertos en la materia que provengan de diversos sectores (academia, gobierno, sociedad civil y sector privado)</a:t>
              </a:r>
              <a:endParaRPr lang="es-ES" b="1" kern="1200" dirty="0"/>
            </a:p>
          </p:txBody>
        </p:sp>
        <p:sp>
          <p:nvSpPr>
            <p:cNvPr id="10" name="9 Forma libre"/>
            <p:cNvSpPr/>
            <p:nvPr/>
          </p:nvSpPr>
          <p:spPr>
            <a:xfrm>
              <a:off x="3963514" y="5005192"/>
              <a:ext cx="788475" cy="91440"/>
            </a:xfrm>
            <a:custGeom>
              <a:avLst/>
              <a:gdLst>
                <a:gd name="connsiteX0" fmla="*/ 0 w 788475"/>
                <a:gd name="connsiteY0" fmla="*/ 45720 h 91440"/>
                <a:gd name="connsiteX1" fmla="*/ 788475 w 788475"/>
                <a:gd name="connsiteY1" fmla="*/ 45720 h 91440"/>
              </a:gdLst>
              <a:ahLst/>
              <a:cxnLst>
                <a:cxn ang="0">
                  <a:pos x="connsiteX0" y="connsiteY0"/>
                </a:cxn>
                <a:cxn ang="0">
                  <a:pos x="connsiteX1" y="connsiteY1"/>
                </a:cxn>
              </a:cxnLst>
              <a:rect l="l" t="t" r="r" b="b"/>
              <a:pathLst>
                <a:path w="788475" h="91440">
                  <a:moveTo>
                    <a:pt x="0" y="45720"/>
                  </a:moveTo>
                  <a:lnTo>
                    <a:pt x="788475" y="45720"/>
                  </a:lnTo>
                </a:path>
              </a:pathLst>
            </a:custGeom>
            <a:noFill/>
            <a:ln w="22225">
              <a:solidFill>
                <a:schemeClr val="accent4">
                  <a:lumMod val="75000"/>
                </a:schemeClr>
              </a:solidFill>
              <a:tailEnd type="arrow"/>
            </a:ln>
            <a:scene3d>
              <a:camera prst="orthographicFront"/>
              <a:lightRig rig="threePt" dir="t"/>
            </a:scene3d>
            <a:sp3d>
              <a:bevelT/>
            </a:sp3d>
          </p:spPr>
          <p:style>
            <a:lnRef idx="1">
              <a:scrgbClr r="0" g="0" b="0"/>
            </a:lnRef>
            <a:fillRef idx="0">
              <a:scrgbClr r="0" g="0" b="0"/>
            </a:fillRef>
            <a:effectRef idx="0">
              <a:schemeClr val="accent4">
                <a:hueOff val="0"/>
                <a:satOff val="0"/>
                <a:lumOff val="0"/>
                <a:alphaOff val="0"/>
              </a:schemeClr>
            </a:effectRef>
            <a:fontRef idx="minor">
              <a:schemeClr val="tx1">
                <a:hueOff val="0"/>
                <a:satOff val="0"/>
                <a:lumOff val="0"/>
                <a:alphaOff val="0"/>
              </a:schemeClr>
            </a:fontRef>
          </p:style>
          <p:txBody>
            <a:bodyPr spcFirstLastPara="0" vert="horz" wrap="square" lIns="386461" tIns="41621" rIns="386461" bIns="41621" numCol="1" spcCol="1270" anchor="ctr" anchorCtr="0">
              <a:noAutofit/>
            </a:bodyPr>
            <a:lstStyle/>
            <a:p>
              <a:pPr lvl="0" algn="ctr" defTabSz="711200">
                <a:lnSpc>
                  <a:spcPct val="90000"/>
                </a:lnSpc>
                <a:spcBef>
                  <a:spcPct val="0"/>
                </a:spcBef>
                <a:spcAft>
                  <a:spcPct val="35000"/>
                </a:spcAft>
              </a:pPr>
              <a:endParaRPr lang="es-ES" sz="1600" b="1" kern="1200"/>
            </a:p>
          </p:txBody>
        </p:sp>
        <p:sp>
          <p:nvSpPr>
            <p:cNvPr id="11" name="10 Forma libre"/>
            <p:cNvSpPr/>
            <p:nvPr/>
          </p:nvSpPr>
          <p:spPr>
            <a:xfrm>
              <a:off x="404118" y="3982552"/>
              <a:ext cx="3600000" cy="2160000"/>
            </a:xfrm>
            <a:custGeom>
              <a:avLst/>
              <a:gdLst>
                <a:gd name="connsiteX0" fmla="*/ 0 w 3561196"/>
                <a:gd name="connsiteY0" fmla="*/ 356127 h 2136717"/>
                <a:gd name="connsiteX1" fmla="*/ 356127 w 3561196"/>
                <a:gd name="connsiteY1" fmla="*/ 0 h 2136717"/>
                <a:gd name="connsiteX2" fmla="*/ 3205069 w 3561196"/>
                <a:gd name="connsiteY2" fmla="*/ 0 h 2136717"/>
                <a:gd name="connsiteX3" fmla="*/ 3561196 w 3561196"/>
                <a:gd name="connsiteY3" fmla="*/ 356127 h 2136717"/>
                <a:gd name="connsiteX4" fmla="*/ 3561196 w 3561196"/>
                <a:gd name="connsiteY4" fmla="*/ 1780590 h 2136717"/>
                <a:gd name="connsiteX5" fmla="*/ 3205069 w 3561196"/>
                <a:gd name="connsiteY5" fmla="*/ 2136717 h 2136717"/>
                <a:gd name="connsiteX6" fmla="*/ 356127 w 3561196"/>
                <a:gd name="connsiteY6" fmla="*/ 2136717 h 2136717"/>
                <a:gd name="connsiteX7" fmla="*/ 0 w 3561196"/>
                <a:gd name="connsiteY7" fmla="*/ 1780590 h 2136717"/>
                <a:gd name="connsiteX8" fmla="*/ 0 w 3561196"/>
                <a:gd name="connsiteY8" fmla="*/ 356127 h 213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61196" h="2136717">
                  <a:moveTo>
                    <a:pt x="0" y="356127"/>
                  </a:moveTo>
                  <a:cubicBezTo>
                    <a:pt x="0" y="159443"/>
                    <a:pt x="159443" y="0"/>
                    <a:pt x="356127" y="0"/>
                  </a:cubicBezTo>
                  <a:lnTo>
                    <a:pt x="3205069" y="0"/>
                  </a:lnTo>
                  <a:cubicBezTo>
                    <a:pt x="3401753" y="0"/>
                    <a:pt x="3561196" y="159443"/>
                    <a:pt x="3561196" y="356127"/>
                  </a:cubicBezTo>
                  <a:lnTo>
                    <a:pt x="3561196" y="1780590"/>
                  </a:lnTo>
                  <a:cubicBezTo>
                    <a:pt x="3561196" y="1977274"/>
                    <a:pt x="3401753" y="2136717"/>
                    <a:pt x="3205069" y="2136717"/>
                  </a:cubicBezTo>
                  <a:lnTo>
                    <a:pt x="356127" y="2136717"/>
                  </a:lnTo>
                  <a:cubicBezTo>
                    <a:pt x="159443" y="2136717"/>
                    <a:pt x="0" y="1977274"/>
                    <a:pt x="0" y="1780590"/>
                  </a:cubicBezTo>
                  <a:lnTo>
                    <a:pt x="0" y="356127"/>
                  </a:lnTo>
                  <a:close/>
                </a:path>
              </a:pathLst>
            </a:custGeom>
            <a:ln w="19050">
              <a:solidFill>
                <a:schemeClr val="accent4">
                  <a:lumMod val="75000"/>
                </a:schemeClr>
              </a:solidFill>
            </a:ln>
            <a:scene3d>
              <a:camera prst="orthographicFront"/>
              <a:lightRig rig="flat" dir="t"/>
            </a:scene3d>
            <a:sp3d prstMaterial="dkEdge">
              <a:bevelT w="8200" h="38100"/>
            </a:sp3d>
          </p:spPr>
          <p:style>
            <a:lnRef idx="0">
              <a:scrgbClr r="0" g="0" b="0"/>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218098" tIns="218098" rIns="218098" bIns="218098" numCol="1" spcCol="1270" anchor="ctr" anchorCtr="0">
              <a:noAutofit/>
            </a:bodyPr>
            <a:lstStyle/>
            <a:p>
              <a:pPr lvl="0" algn="ctr" defTabSz="711200" rtl="0">
                <a:lnSpc>
                  <a:spcPct val="90000"/>
                </a:lnSpc>
                <a:spcBef>
                  <a:spcPct val="0"/>
                </a:spcBef>
                <a:spcAft>
                  <a:spcPct val="35000"/>
                </a:spcAft>
              </a:pPr>
              <a:r>
                <a:rPr lang="es-ES" b="1" kern="1200" dirty="0" smtClean="0"/>
                <a:t>La apertura de estos espacios fomenta la investigación, provee caminos para que organizaciones internacionales, industria y academia discutan alrededor de las problemáticas ambientales y su relación con las problemáticas socio-económicas. </a:t>
              </a:r>
              <a:endParaRPr lang="es-ES" b="1" kern="1200" dirty="0"/>
            </a:p>
          </p:txBody>
        </p:sp>
        <p:sp>
          <p:nvSpPr>
            <p:cNvPr id="12" name="11 Forma libre"/>
            <p:cNvSpPr/>
            <p:nvPr/>
          </p:nvSpPr>
          <p:spPr>
            <a:xfrm>
              <a:off x="5043252" y="3982553"/>
              <a:ext cx="3561196" cy="2136717"/>
            </a:xfrm>
            <a:custGeom>
              <a:avLst/>
              <a:gdLst>
                <a:gd name="connsiteX0" fmla="*/ 0 w 3561196"/>
                <a:gd name="connsiteY0" fmla="*/ 356127 h 2136717"/>
                <a:gd name="connsiteX1" fmla="*/ 356127 w 3561196"/>
                <a:gd name="connsiteY1" fmla="*/ 0 h 2136717"/>
                <a:gd name="connsiteX2" fmla="*/ 3205069 w 3561196"/>
                <a:gd name="connsiteY2" fmla="*/ 0 h 2136717"/>
                <a:gd name="connsiteX3" fmla="*/ 3561196 w 3561196"/>
                <a:gd name="connsiteY3" fmla="*/ 356127 h 2136717"/>
                <a:gd name="connsiteX4" fmla="*/ 3561196 w 3561196"/>
                <a:gd name="connsiteY4" fmla="*/ 1780590 h 2136717"/>
                <a:gd name="connsiteX5" fmla="*/ 3205069 w 3561196"/>
                <a:gd name="connsiteY5" fmla="*/ 2136717 h 2136717"/>
                <a:gd name="connsiteX6" fmla="*/ 356127 w 3561196"/>
                <a:gd name="connsiteY6" fmla="*/ 2136717 h 2136717"/>
                <a:gd name="connsiteX7" fmla="*/ 0 w 3561196"/>
                <a:gd name="connsiteY7" fmla="*/ 1780590 h 2136717"/>
                <a:gd name="connsiteX8" fmla="*/ 0 w 3561196"/>
                <a:gd name="connsiteY8" fmla="*/ 356127 h 213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61196" h="2136717">
                  <a:moveTo>
                    <a:pt x="0" y="356127"/>
                  </a:moveTo>
                  <a:cubicBezTo>
                    <a:pt x="0" y="159443"/>
                    <a:pt x="159443" y="0"/>
                    <a:pt x="356127" y="0"/>
                  </a:cubicBezTo>
                  <a:lnTo>
                    <a:pt x="3205069" y="0"/>
                  </a:lnTo>
                  <a:cubicBezTo>
                    <a:pt x="3401753" y="0"/>
                    <a:pt x="3561196" y="159443"/>
                    <a:pt x="3561196" y="356127"/>
                  </a:cubicBezTo>
                  <a:lnTo>
                    <a:pt x="3561196" y="1780590"/>
                  </a:lnTo>
                  <a:cubicBezTo>
                    <a:pt x="3561196" y="1977274"/>
                    <a:pt x="3401753" y="2136717"/>
                    <a:pt x="3205069" y="2136717"/>
                  </a:cubicBezTo>
                  <a:lnTo>
                    <a:pt x="356127" y="2136717"/>
                  </a:lnTo>
                  <a:cubicBezTo>
                    <a:pt x="159443" y="2136717"/>
                    <a:pt x="0" y="1977274"/>
                    <a:pt x="0" y="1780590"/>
                  </a:cubicBezTo>
                  <a:lnTo>
                    <a:pt x="0" y="356127"/>
                  </a:lnTo>
                  <a:close/>
                </a:path>
              </a:pathLst>
            </a:custGeom>
            <a:ln w="19050">
              <a:solidFill>
                <a:schemeClr val="accent5">
                  <a:lumMod val="75000"/>
                </a:schemeClr>
              </a:solidFill>
            </a:ln>
            <a:scene3d>
              <a:camera prst="orthographicFront"/>
              <a:lightRig rig="flat" dir="t"/>
            </a:scene3d>
            <a:sp3d prstMaterial="dkEdge">
              <a:bevelT w="8200" h="38100"/>
            </a:sp3d>
          </p:spPr>
          <p:style>
            <a:lnRef idx="0">
              <a:scrgbClr r="0" g="0" b="0"/>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txBody>
            <a:bodyPr spcFirstLastPara="0" vert="horz" wrap="square" lIns="218098" tIns="218098" rIns="218098" bIns="218098" numCol="1" spcCol="1270" anchor="ctr" anchorCtr="0">
              <a:noAutofit/>
            </a:bodyPr>
            <a:lstStyle/>
            <a:p>
              <a:pPr lvl="0" algn="ctr" defTabSz="711200" rtl="0">
                <a:lnSpc>
                  <a:spcPct val="90000"/>
                </a:lnSpc>
                <a:spcBef>
                  <a:spcPct val="0"/>
                </a:spcBef>
                <a:spcAft>
                  <a:spcPct val="35000"/>
                </a:spcAft>
              </a:pPr>
              <a:r>
                <a:rPr lang="es-ES" b="1" kern="1200" dirty="0" smtClean="0"/>
                <a:t>En concordancia con el involucramiento de los grupos de interés, la apertura de estos escenarios debe conducir a los individuos a que participen en ellos, dirigiéndose hacia un estilo de vida coherente con los postulados del DS. </a:t>
              </a:r>
              <a:endParaRPr lang="es-ES" b="1" kern="1200" dirty="0"/>
            </a:p>
          </p:txBody>
        </p:sp>
      </p:grpSp>
      <p:sp>
        <p:nvSpPr>
          <p:cNvPr id="13" name="12 Rectángulo"/>
          <p:cNvSpPr/>
          <p:nvPr/>
        </p:nvSpPr>
        <p:spPr>
          <a:xfrm>
            <a:off x="179512" y="6351711"/>
            <a:ext cx="8856000" cy="461665"/>
          </a:xfrm>
          <a:prstGeom prst="rect">
            <a:avLst/>
          </a:prstGeom>
        </p:spPr>
        <p:txBody>
          <a:bodyPr wrap="square">
            <a:spAutoFit/>
          </a:bodyPr>
          <a:lstStyle/>
          <a:p>
            <a:r>
              <a:rPr lang="es-ES" sz="1200" dirty="0"/>
              <a:t>Ángela María Parrado Castañeda · Hernán Felipe Trujillo Quintero Universidad y sostenibilidad: una aproximación teórica para su </a:t>
            </a:r>
            <a:r>
              <a:rPr lang="es-ES" sz="1200" dirty="0" smtClean="0"/>
              <a:t>implementación. AD-</a:t>
            </a:r>
            <a:r>
              <a:rPr lang="es-ES" sz="1200" dirty="0" err="1" smtClean="0"/>
              <a:t>minister</a:t>
            </a:r>
            <a:r>
              <a:rPr lang="es-ES" sz="1200" dirty="0" smtClean="0"/>
              <a:t> </a:t>
            </a:r>
            <a:r>
              <a:rPr lang="es-ES" sz="1200" dirty="0"/>
              <a:t>Nº. 26 enero-junio 2015 pp. 149 - 163 </a:t>
            </a:r>
          </a:p>
        </p:txBody>
      </p:sp>
    </p:spTree>
    <p:extLst>
      <p:ext uri="{BB962C8B-B14F-4D97-AF65-F5344CB8AC3E}">
        <p14:creationId xmlns:p14="http://schemas.microsoft.com/office/powerpoint/2010/main" val="29274447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Transversalidad Curricular</a:t>
            </a:r>
            <a:endParaRPr lang="es-ES" dirty="0"/>
          </a:p>
        </p:txBody>
      </p:sp>
      <p:sp>
        <p:nvSpPr>
          <p:cNvPr id="3" name="2 Marcador de contenido"/>
          <p:cNvSpPr>
            <a:spLocks noGrp="1"/>
          </p:cNvSpPr>
          <p:nvPr>
            <p:ph idx="1"/>
          </p:nvPr>
        </p:nvSpPr>
        <p:spPr>
          <a:ln w="38100"/>
        </p:spPr>
        <p:style>
          <a:lnRef idx="2">
            <a:schemeClr val="accent2"/>
          </a:lnRef>
          <a:fillRef idx="1">
            <a:schemeClr val="lt1"/>
          </a:fillRef>
          <a:effectRef idx="0">
            <a:schemeClr val="accent2"/>
          </a:effectRef>
          <a:fontRef idx="minor">
            <a:schemeClr val="dk1"/>
          </a:fontRef>
        </p:style>
        <p:txBody>
          <a:bodyPr anchor="ctr" anchorCtr="0">
            <a:normAutofit fontScale="92500" lnSpcReduction="20000"/>
          </a:bodyPr>
          <a:lstStyle/>
          <a:p>
            <a:r>
              <a:rPr lang="es-VE" b="1" dirty="0"/>
              <a:t>S</a:t>
            </a:r>
            <a:r>
              <a:rPr lang="es-VE" b="1" dirty="0" smtClean="0"/>
              <a:t>in </a:t>
            </a:r>
            <a:r>
              <a:rPr lang="es-VE" b="1" dirty="0"/>
              <a:t>menoscabo de las exigencias propias de las disciplinas de estudio, prioriza la formación integral mediante el fortalecimiento del sentido ético, el trabajo en equipo, el uso adecuado de las tecnologías de información y comunicación (TIC), el desarrollo del pensamiento crítico, reflexivo e innovador, las experiencias inter y transdisciplinarias, y la promoción del autoaprendizaje,  todo ello con el fin de enriquecer al estudiante como persona mientras se </a:t>
            </a:r>
            <a:r>
              <a:rPr lang="es-VE" b="1" dirty="0" smtClean="0"/>
              <a:t>fortalece la formación del </a:t>
            </a:r>
            <a:r>
              <a:rPr lang="es-VE" b="1" dirty="0"/>
              <a:t>profesor. </a:t>
            </a:r>
            <a:endParaRPr lang="es-ES" b="1" dirty="0"/>
          </a:p>
        </p:txBody>
      </p:sp>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30697239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Algunas Estrategias</a:t>
            </a:r>
            <a:endParaRPr lang="es-ES" dirty="0"/>
          </a:p>
        </p:txBody>
      </p:sp>
      <p:sp>
        <p:nvSpPr>
          <p:cNvPr id="4" name="3 CuadroTexto"/>
          <p:cNvSpPr txBox="1"/>
          <p:nvPr/>
        </p:nvSpPr>
        <p:spPr>
          <a:xfrm>
            <a:off x="611560" y="5661248"/>
            <a:ext cx="8280920" cy="369332"/>
          </a:xfrm>
          <a:prstGeom prst="rect">
            <a:avLst/>
          </a:prstGeom>
          <a:noFill/>
        </p:spPr>
        <p:txBody>
          <a:bodyPr wrap="square" rtlCol="0">
            <a:spAutoFit/>
          </a:bodyPr>
          <a:lstStyle/>
          <a:p>
            <a:r>
              <a:rPr lang="es-ES" dirty="0" smtClean="0"/>
              <a:t> </a:t>
            </a:r>
            <a:endParaRPr lang="es-ES" dirty="0"/>
          </a:p>
        </p:txBody>
      </p:sp>
      <p:sp>
        <p:nvSpPr>
          <p:cNvPr id="5"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
        <p:nvSpPr>
          <p:cNvPr id="6" name="5 Marcador de contenido"/>
          <p:cNvSpPr>
            <a:spLocks noGrp="1"/>
          </p:cNvSpPr>
          <p:nvPr>
            <p:ph idx="1"/>
          </p:nvPr>
        </p:nvSpPr>
        <p:spPr>
          <a:xfrm>
            <a:off x="457200" y="1600200"/>
            <a:ext cx="8229600" cy="4061047"/>
          </a:xfrm>
        </p:spPr>
        <p:txBody>
          <a:bodyPr>
            <a:normAutofit fontScale="70000" lnSpcReduction="20000"/>
          </a:bodyPr>
          <a:lstStyle/>
          <a:p>
            <a:r>
              <a:rPr lang="es-VE" dirty="0" smtClean="0"/>
              <a:t>Revisión de los planes de estudio desde la perspectiva de la sostenibilidad </a:t>
            </a:r>
            <a:r>
              <a:rPr lang="es-ES" dirty="0"/>
              <a:t>de forma que se asegure la inclusión de los contenidos transversales básicos en todas las titulaciones, con el fin de adquirir competencias profesionales coherentes con los valores de la </a:t>
            </a:r>
            <a:r>
              <a:rPr lang="es-ES" dirty="0" smtClean="0"/>
              <a:t>sostenibilidad</a:t>
            </a:r>
          </a:p>
          <a:p>
            <a:r>
              <a:rPr lang="es-ES" dirty="0"/>
              <a:t>I</a:t>
            </a:r>
            <a:r>
              <a:rPr lang="es-ES" dirty="0" smtClean="0"/>
              <a:t>nclusión </a:t>
            </a:r>
            <a:r>
              <a:rPr lang="es-ES" dirty="0"/>
              <a:t>de criterios de sostenibilidad en los sistemas de evaluación de la calidad </a:t>
            </a:r>
            <a:r>
              <a:rPr lang="es-ES" dirty="0" smtClean="0"/>
              <a:t>universitaria</a:t>
            </a:r>
          </a:p>
          <a:p>
            <a:r>
              <a:rPr lang="es-ES" dirty="0" smtClean="0"/>
              <a:t>Formación de profesores en sostenibilidad.</a:t>
            </a:r>
          </a:p>
          <a:p>
            <a:r>
              <a:rPr lang="es-ES" dirty="0"/>
              <a:t>inclusión de criterios de sostenibilidad en el proceso de evaluación del </a:t>
            </a:r>
            <a:r>
              <a:rPr lang="es-ES" dirty="0" smtClean="0"/>
              <a:t>profesorado</a:t>
            </a:r>
          </a:p>
          <a:p>
            <a:r>
              <a:rPr lang="es-ES" dirty="0" smtClean="0"/>
              <a:t>Promover investigaciones desde la perspectiva de la sostenibilidad</a:t>
            </a:r>
          </a:p>
          <a:p>
            <a:r>
              <a:rPr lang="es-ES" dirty="0" smtClean="0"/>
              <a:t>Favorecer proyectos de extensión relacionados con la sostenibilidad</a:t>
            </a:r>
            <a:endParaRPr lang="es-VE" dirty="0" smtClean="0"/>
          </a:p>
          <a:p>
            <a:endParaRPr lang="es-VE" dirty="0"/>
          </a:p>
        </p:txBody>
      </p:sp>
    </p:spTree>
    <p:extLst>
      <p:ext uri="{BB962C8B-B14F-4D97-AF65-F5344CB8AC3E}">
        <p14:creationId xmlns:p14="http://schemas.microsoft.com/office/powerpoint/2010/main" val="4265776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Algunas Estrategias</a:t>
            </a:r>
            <a:endParaRPr lang="es-ES" dirty="0"/>
          </a:p>
        </p:txBody>
      </p:sp>
      <p:sp>
        <p:nvSpPr>
          <p:cNvPr id="3" name="2 Marcador de contenido"/>
          <p:cNvSpPr>
            <a:spLocks noGrp="1"/>
          </p:cNvSpPr>
          <p:nvPr>
            <p:ph idx="1"/>
          </p:nvPr>
        </p:nvSpPr>
        <p:spPr/>
        <p:txBody>
          <a:bodyPr>
            <a:normAutofit fontScale="70000" lnSpcReduction="20000"/>
          </a:bodyPr>
          <a:lstStyle/>
          <a:p>
            <a:pPr lvl="0"/>
            <a:r>
              <a:rPr lang="es-VE" dirty="0"/>
              <a:t>Formación de </a:t>
            </a:r>
            <a:r>
              <a:rPr lang="es-VE" dirty="0" smtClean="0"/>
              <a:t>profesores / investigadores</a:t>
            </a:r>
            <a:endParaRPr lang="es-ES" sz="2800" dirty="0"/>
          </a:p>
          <a:p>
            <a:pPr lvl="1"/>
            <a:r>
              <a:rPr lang="es-VE" sz="2900" dirty="0" smtClean="0"/>
              <a:t>Temas sobre sostenibilidad</a:t>
            </a:r>
          </a:p>
          <a:p>
            <a:pPr lvl="1"/>
            <a:r>
              <a:rPr lang="es-VE" sz="2900" dirty="0" smtClean="0"/>
              <a:t>Liderazgo </a:t>
            </a:r>
            <a:r>
              <a:rPr lang="es-VE" sz="2900" dirty="0"/>
              <a:t>educativo, distribuido orientado al servicio</a:t>
            </a:r>
            <a:endParaRPr lang="es-ES" sz="2900" dirty="0"/>
          </a:p>
          <a:p>
            <a:pPr lvl="1"/>
            <a:r>
              <a:rPr lang="es-VE" sz="2900" dirty="0"/>
              <a:t>Trabajo en equipo</a:t>
            </a:r>
            <a:endParaRPr lang="es-ES" sz="2900" dirty="0"/>
          </a:p>
          <a:p>
            <a:pPr lvl="2"/>
            <a:r>
              <a:rPr lang="es-VE" sz="2900" dirty="0"/>
              <a:t>Aprendizaje basado en proyectos</a:t>
            </a:r>
            <a:endParaRPr lang="es-ES" sz="2900" dirty="0"/>
          </a:p>
          <a:p>
            <a:pPr lvl="2"/>
            <a:r>
              <a:rPr lang="es-VE" sz="2900" dirty="0"/>
              <a:t>Estudio de casos</a:t>
            </a:r>
            <a:endParaRPr lang="es-ES" sz="2900" dirty="0"/>
          </a:p>
          <a:p>
            <a:pPr lvl="1"/>
            <a:r>
              <a:rPr lang="es-VE" sz="2900" dirty="0"/>
              <a:t>Aprendizaje servicio</a:t>
            </a:r>
            <a:endParaRPr lang="es-ES" sz="2900" dirty="0"/>
          </a:p>
          <a:p>
            <a:pPr lvl="1"/>
            <a:r>
              <a:rPr lang="es-VE" sz="2900" dirty="0"/>
              <a:t>Estrategias </a:t>
            </a:r>
            <a:r>
              <a:rPr lang="es-VE" sz="2900" dirty="0" smtClean="0"/>
              <a:t>de motivación</a:t>
            </a:r>
            <a:endParaRPr lang="es-ES" sz="2900" dirty="0"/>
          </a:p>
          <a:p>
            <a:pPr lvl="1"/>
            <a:r>
              <a:rPr lang="es-VE" sz="2900" dirty="0"/>
              <a:t>Modelaje</a:t>
            </a:r>
            <a:endParaRPr lang="es-ES" sz="2900" dirty="0"/>
          </a:p>
          <a:p>
            <a:pPr lvl="1"/>
            <a:r>
              <a:rPr lang="es-VE" sz="2900" dirty="0" smtClean="0"/>
              <a:t>Estrategias para la persuasión </a:t>
            </a:r>
            <a:r>
              <a:rPr lang="es-VE" sz="2900" dirty="0"/>
              <a:t>verbal</a:t>
            </a:r>
            <a:endParaRPr lang="es-ES" sz="2900" dirty="0"/>
          </a:p>
          <a:p>
            <a:pPr lvl="1"/>
            <a:r>
              <a:rPr lang="es-VE" sz="2900" dirty="0"/>
              <a:t>Uso adecuado de las TIC</a:t>
            </a:r>
            <a:endParaRPr lang="es-ES" sz="2900" dirty="0"/>
          </a:p>
          <a:p>
            <a:pPr lvl="1"/>
            <a:r>
              <a:rPr lang="es-VE" sz="2900" dirty="0"/>
              <a:t>Estrategias de evaluación: formativa y </a:t>
            </a:r>
            <a:r>
              <a:rPr lang="es-VE" sz="2900" dirty="0" err="1" smtClean="0"/>
              <a:t>sumativa</a:t>
            </a:r>
            <a:endParaRPr lang="es-VE" sz="2900" dirty="0" smtClean="0"/>
          </a:p>
          <a:p>
            <a:pPr lvl="1"/>
            <a:r>
              <a:rPr lang="es-VE" sz="2900" dirty="0" smtClean="0"/>
              <a:t>Metodología de investigación</a:t>
            </a:r>
            <a:endParaRPr lang="es-ES" sz="2900" dirty="0"/>
          </a:p>
          <a:p>
            <a:pPr lvl="1"/>
            <a:r>
              <a:rPr lang="es-VE" sz="2900" dirty="0" smtClean="0"/>
              <a:t>Estrategias para llevar a cabo las Tutorías</a:t>
            </a:r>
            <a:endParaRPr lang="es-ES" sz="2900" dirty="0"/>
          </a:p>
        </p:txBody>
      </p:sp>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21713744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Algunas Estrategias</a:t>
            </a:r>
            <a:endParaRPr lang="es-ES" dirty="0"/>
          </a:p>
        </p:txBody>
      </p:sp>
      <p:sp>
        <p:nvSpPr>
          <p:cNvPr id="3" name="2 Marcador de contenido"/>
          <p:cNvSpPr>
            <a:spLocks noGrp="1"/>
          </p:cNvSpPr>
          <p:nvPr>
            <p:ph idx="1"/>
          </p:nvPr>
        </p:nvSpPr>
        <p:spPr>
          <a:xfrm>
            <a:off x="457200" y="1340768"/>
            <a:ext cx="8229600" cy="4785395"/>
          </a:xfrm>
        </p:spPr>
        <p:txBody>
          <a:bodyPr>
            <a:normAutofit/>
          </a:bodyPr>
          <a:lstStyle/>
          <a:p>
            <a:pPr lvl="0"/>
            <a:r>
              <a:rPr lang="es-VE" dirty="0"/>
              <a:t>Formación de estudiantes</a:t>
            </a:r>
            <a:endParaRPr lang="es-ES" sz="2800" dirty="0"/>
          </a:p>
          <a:p>
            <a:pPr lvl="1"/>
            <a:r>
              <a:rPr lang="es-VE" sz="2200" dirty="0"/>
              <a:t>Liderazgo </a:t>
            </a:r>
            <a:endParaRPr lang="es-VE" sz="2200" dirty="0" smtClean="0"/>
          </a:p>
          <a:p>
            <a:pPr lvl="1"/>
            <a:r>
              <a:rPr lang="es-VE" sz="2200" dirty="0" smtClean="0"/>
              <a:t>Aprendizaje autónomo, crítico y reflexivo.</a:t>
            </a:r>
          </a:p>
          <a:p>
            <a:pPr lvl="1"/>
            <a:r>
              <a:rPr lang="es-VE" sz="2200" dirty="0" smtClean="0"/>
              <a:t>Aprender </a:t>
            </a:r>
            <a:r>
              <a:rPr lang="es-VE" sz="2200" dirty="0"/>
              <a:t>a trabajar con el otro</a:t>
            </a:r>
            <a:endParaRPr lang="es-ES" sz="2200" dirty="0"/>
          </a:p>
          <a:p>
            <a:pPr lvl="1"/>
            <a:r>
              <a:rPr lang="es-VE" sz="2200" dirty="0"/>
              <a:t>Aprender a convivir y a </a:t>
            </a:r>
            <a:r>
              <a:rPr lang="es-VE" sz="2200" dirty="0" smtClean="0"/>
              <a:t>servir</a:t>
            </a:r>
          </a:p>
          <a:p>
            <a:pPr lvl="1"/>
            <a:r>
              <a:rPr lang="es-VE" sz="2200" dirty="0" smtClean="0"/>
              <a:t>Aprender a interactuar en el contexto global</a:t>
            </a:r>
            <a:endParaRPr lang="es-ES" sz="2200" dirty="0"/>
          </a:p>
          <a:p>
            <a:pPr lvl="1"/>
            <a:r>
              <a:rPr lang="es-VE" sz="2200" dirty="0"/>
              <a:t>Estrategias para favorecer los </a:t>
            </a:r>
            <a:r>
              <a:rPr lang="es-VE" sz="2200" dirty="0" smtClean="0"/>
              <a:t>aprendizajes y la metacognición</a:t>
            </a:r>
            <a:endParaRPr lang="es-ES" sz="2200" dirty="0"/>
          </a:p>
          <a:p>
            <a:pPr lvl="1"/>
            <a:r>
              <a:rPr lang="es-VE" sz="2200" dirty="0"/>
              <a:t>Aprendizaje servicio</a:t>
            </a:r>
            <a:endParaRPr lang="es-ES" sz="2200" dirty="0"/>
          </a:p>
          <a:p>
            <a:pPr lvl="1"/>
            <a:r>
              <a:rPr lang="es-VE" sz="2200" dirty="0"/>
              <a:t>Uso idóneo de las </a:t>
            </a:r>
            <a:r>
              <a:rPr lang="es-VE" sz="2200" dirty="0" smtClean="0"/>
              <a:t>TIC</a:t>
            </a:r>
            <a:endParaRPr lang="es-ES" sz="2200" dirty="0"/>
          </a:p>
          <a:p>
            <a:pPr lvl="1"/>
            <a:r>
              <a:rPr lang="es-VE" sz="2200" dirty="0" smtClean="0"/>
              <a:t>Brújula </a:t>
            </a:r>
            <a:r>
              <a:rPr lang="es-VE" sz="2200" dirty="0"/>
              <a:t>o decálogo de </a:t>
            </a:r>
            <a:r>
              <a:rPr lang="es-VE" sz="2200" dirty="0" smtClean="0"/>
              <a:t>valores</a:t>
            </a:r>
            <a:endParaRPr lang="es-ES" sz="2200" dirty="0"/>
          </a:p>
          <a:p>
            <a:pPr lvl="1"/>
            <a:r>
              <a:rPr lang="es-VE" sz="2200" dirty="0" smtClean="0"/>
              <a:t>Trabajos </a:t>
            </a:r>
            <a:r>
              <a:rPr lang="es-VE" sz="2200" dirty="0"/>
              <a:t>de grado y pasantías con compromiso social</a:t>
            </a:r>
            <a:endParaRPr lang="es-ES" sz="2200" dirty="0"/>
          </a:p>
        </p:txBody>
      </p:sp>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20428982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Algunas Estrategias</a:t>
            </a:r>
            <a:endParaRPr lang="es-ES" dirty="0"/>
          </a:p>
        </p:txBody>
      </p:sp>
      <p:sp>
        <p:nvSpPr>
          <p:cNvPr id="3" name="2 Marcador de contenido"/>
          <p:cNvSpPr>
            <a:spLocks noGrp="1"/>
          </p:cNvSpPr>
          <p:nvPr>
            <p:ph idx="1"/>
          </p:nvPr>
        </p:nvSpPr>
        <p:spPr/>
        <p:txBody>
          <a:bodyPr>
            <a:normAutofit fontScale="77500" lnSpcReduction="20000"/>
          </a:bodyPr>
          <a:lstStyle/>
          <a:p>
            <a:r>
              <a:rPr lang="es-VE" b="1" dirty="0"/>
              <a:t>Evaluación de valores</a:t>
            </a:r>
            <a:endParaRPr lang="es-ES" dirty="0"/>
          </a:p>
          <a:p>
            <a:r>
              <a:rPr lang="es-ES" dirty="0"/>
              <a:t>No resulta fácil determinar el impacto de los valores en el desarrollo de la institución  y en sus miembros y menos hacerlo de un modo cuantitativo y medible.</a:t>
            </a:r>
          </a:p>
          <a:p>
            <a:pPr lvl="0"/>
            <a:r>
              <a:rPr lang="es-ES" dirty="0"/>
              <a:t>Se pueden desarrollar distintos modos y estrategias para recoger información cualitativa y cuantitativa en torno al desarrollo de los valores pretendidos por la institución.</a:t>
            </a:r>
          </a:p>
          <a:p>
            <a:pPr lvl="0"/>
            <a:r>
              <a:rPr lang="es-ES" dirty="0"/>
              <a:t>Una de las formas más utilizadas es la medición antes y después, es decir, medir los valores de entrada de los estudiantes y medirlos al final de su estancia en la universidad. </a:t>
            </a:r>
          </a:p>
          <a:p>
            <a:pPr lvl="0"/>
            <a:r>
              <a:rPr lang="es-ES" dirty="0"/>
              <a:t>La evaluación formativa, tablas de cotejo, rúbricas y portafolios pueden resultar de utilidad.</a:t>
            </a:r>
          </a:p>
        </p:txBody>
      </p:sp>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13900032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Algunos Ejemplos: UCAB</a:t>
            </a:r>
            <a:endParaRPr lang="es-ES" dirty="0"/>
          </a:p>
        </p:txBody>
      </p:sp>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47892595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506428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Algunos Ejemplos: UCAB</a:t>
            </a:r>
            <a:endParaRPr lang="es-ES"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2499162"/>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7097592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Sostenibilización</a:t>
            </a:r>
            <a:r>
              <a:rPr lang="es-ES" dirty="0" smtClean="0"/>
              <a:t> Curricular</a:t>
            </a:r>
            <a:endParaRPr lang="es-ES" dirty="0"/>
          </a:p>
        </p:txBody>
      </p:sp>
      <p:sp>
        <p:nvSpPr>
          <p:cNvPr id="3" name="2 Marcador de contenido"/>
          <p:cNvSpPr>
            <a:spLocks noGrp="1"/>
          </p:cNvSpPr>
          <p:nvPr>
            <p:ph idx="1"/>
          </p:nvPr>
        </p:nvSpPr>
        <p:spPr/>
        <p:txBody>
          <a:bodyPr>
            <a:normAutofit fontScale="47500" lnSpcReduction="20000"/>
          </a:bodyPr>
          <a:lstStyle/>
          <a:p>
            <a:r>
              <a:rPr lang="es-ES" dirty="0"/>
              <a:t>la institución universitaria no puede quedar al </a:t>
            </a:r>
            <a:r>
              <a:rPr lang="es-ES" dirty="0" smtClean="0"/>
              <a:t>margen del </a:t>
            </a:r>
            <a:r>
              <a:rPr lang="es-ES" dirty="0"/>
              <a:t>camino hacia la sostenibilidad; lo que implica reorientar la </a:t>
            </a:r>
            <a:r>
              <a:rPr lang="es-ES" dirty="0" smtClean="0"/>
              <a:t>gestión de </a:t>
            </a:r>
            <a:r>
              <a:rPr lang="es-ES" dirty="0"/>
              <a:t>recursos, la docencia, el aprendizaje, las interacciones entre los </a:t>
            </a:r>
            <a:r>
              <a:rPr lang="es-ES" dirty="0" smtClean="0"/>
              <a:t>miembros de </a:t>
            </a:r>
            <a:r>
              <a:rPr lang="es-ES" dirty="0"/>
              <a:t>la comunidad universitaria y las relaciones entre la universidad y </a:t>
            </a:r>
            <a:r>
              <a:rPr lang="es-ES" dirty="0" smtClean="0"/>
              <a:t>la sociedad </a:t>
            </a:r>
            <a:r>
              <a:rPr lang="es-ES" dirty="0"/>
              <a:t>con criterios de sostenibilidad (</a:t>
            </a:r>
            <a:r>
              <a:rPr lang="es-ES" dirty="0" err="1"/>
              <a:t>Wals</a:t>
            </a:r>
            <a:r>
              <a:rPr lang="es-ES" dirty="0"/>
              <a:t> y </a:t>
            </a:r>
            <a:r>
              <a:rPr lang="es-ES" dirty="0" err="1"/>
              <a:t>Jickling</a:t>
            </a:r>
            <a:r>
              <a:rPr lang="es-ES" dirty="0"/>
              <a:t>, 2002; </a:t>
            </a:r>
            <a:r>
              <a:rPr lang="es-ES" dirty="0" err="1"/>
              <a:t>Wrigth</a:t>
            </a:r>
            <a:r>
              <a:rPr lang="es-ES" dirty="0"/>
              <a:t> </a:t>
            </a:r>
            <a:r>
              <a:rPr lang="es-ES" dirty="0" smtClean="0"/>
              <a:t>2004;Velazquez </a:t>
            </a:r>
            <a:r>
              <a:rPr lang="es-ES" dirty="0"/>
              <a:t>et al, 2005; </a:t>
            </a:r>
            <a:r>
              <a:rPr lang="es-ES" dirty="0" err="1"/>
              <a:t>Adomssent</a:t>
            </a:r>
            <a:r>
              <a:rPr lang="es-ES" dirty="0"/>
              <a:t> y </a:t>
            </a:r>
            <a:r>
              <a:rPr lang="es-ES" dirty="0" err="1"/>
              <a:t>Michelsen</a:t>
            </a:r>
            <a:r>
              <a:rPr lang="es-ES" dirty="0"/>
              <a:t>, 2006; </a:t>
            </a:r>
            <a:r>
              <a:rPr lang="es-ES" dirty="0" err="1"/>
              <a:t>Wals</a:t>
            </a:r>
            <a:r>
              <a:rPr lang="es-ES" dirty="0"/>
              <a:t> y </a:t>
            </a:r>
            <a:r>
              <a:rPr lang="es-ES" dirty="0" err="1"/>
              <a:t>Corcoran</a:t>
            </a:r>
            <a:r>
              <a:rPr lang="es-ES" dirty="0"/>
              <a:t>, </a:t>
            </a:r>
            <a:r>
              <a:rPr lang="es-ES" dirty="0" smtClean="0"/>
              <a:t>2006;</a:t>
            </a:r>
            <a:r>
              <a:rPr lang="da-DK" dirty="0" smtClean="0"/>
              <a:t>Adomssent </a:t>
            </a:r>
            <a:r>
              <a:rPr lang="da-DK" dirty="0"/>
              <a:t>et al., 2007; Axelsson et al., 2008; Junyent y Geli, 2008; </a:t>
            </a:r>
            <a:r>
              <a:rPr lang="da-DK" dirty="0" smtClean="0"/>
              <a:t>Ferrer-</a:t>
            </a:r>
            <a:r>
              <a:rPr lang="es-ES" dirty="0" smtClean="0"/>
              <a:t>Balas </a:t>
            </a:r>
            <a:r>
              <a:rPr lang="es-ES" dirty="0"/>
              <a:t>et al., 2008</a:t>
            </a:r>
            <a:r>
              <a:rPr lang="es-ES" dirty="0" smtClean="0"/>
              <a:t>).</a:t>
            </a:r>
          </a:p>
          <a:p>
            <a:r>
              <a:rPr lang="es-ES" dirty="0"/>
              <a:t>CRUE: Directrices para la introducción de la sostenibilidad en </a:t>
            </a:r>
            <a:r>
              <a:rPr lang="es-ES" dirty="0" smtClean="0"/>
              <a:t>la docencia</a:t>
            </a:r>
            <a:r>
              <a:rPr lang="es-ES" dirty="0"/>
              <a:t>. Documento aprobado por la Comisión Sectorial para </a:t>
            </a:r>
            <a:r>
              <a:rPr lang="es-ES" dirty="0" smtClean="0"/>
              <a:t>la Calidad </a:t>
            </a:r>
            <a:r>
              <a:rPr lang="es-ES" dirty="0"/>
              <a:t>Ambiental y el Desarrollo Sostenible (CADEP) de la </a:t>
            </a:r>
            <a:r>
              <a:rPr lang="es-ES" dirty="0" smtClean="0"/>
              <a:t>Conferencia de </a:t>
            </a:r>
            <a:r>
              <a:rPr lang="es-ES" dirty="0"/>
              <a:t>Rectores de las Universidades Españolas (CRUE) 3. </a:t>
            </a:r>
            <a:r>
              <a:rPr lang="es-ES" dirty="0" smtClean="0"/>
              <a:t>En el </a:t>
            </a:r>
            <a:r>
              <a:rPr lang="es-ES" dirty="0"/>
              <a:t>contexto del modelo de formación por competencias, desde </a:t>
            </a:r>
            <a:r>
              <a:rPr lang="es-ES" dirty="0" smtClean="0"/>
              <a:t>la CRUE </a:t>
            </a:r>
            <a:r>
              <a:rPr lang="es-ES" dirty="0"/>
              <a:t>se impulsa la formación de profesionales que sean </a:t>
            </a:r>
            <a:r>
              <a:rPr lang="es-ES" dirty="0" smtClean="0"/>
              <a:t>capaces de </a:t>
            </a:r>
            <a:r>
              <a:rPr lang="es-ES" dirty="0"/>
              <a:t>comprender cómo su actividad profesional interactúa con la </a:t>
            </a:r>
            <a:r>
              <a:rPr lang="es-ES" dirty="0" smtClean="0"/>
              <a:t>sociedad y </a:t>
            </a:r>
            <a:r>
              <a:rPr lang="es-ES" dirty="0"/>
              <a:t>el medio ambiente para poder identificar posibles </a:t>
            </a:r>
            <a:r>
              <a:rPr lang="es-ES" dirty="0" smtClean="0"/>
              <a:t>impactos, que </a:t>
            </a:r>
            <a:r>
              <a:rPr lang="es-ES" dirty="0"/>
              <a:t>sepan aplicar los conocimientos profesionales de </a:t>
            </a:r>
            <a:r>
              <a:rPr lang="es-ES" dirty="0" smtClean="0"/>
              <a:t>acuerdo con </a:t>
            </a:r>
            <a:r>
              <a:rPr lang="es-ES" dirty="0"/>
              <a:t>principios deontológicos y valores éticos universales que </a:t>
            </a:r>
            <a:r>
              <a:rPr lang="es-ES" dirty="0" smtClean="0"/>
              <a:t>protejan los </a:t>
            </a:r>
            <a:r>
              <a:rPr lang="es-ES" dirty="0"/>
              <a:t>derechos humanos, incluidos los de la tercera </a:t>
            </a:r>
            <a:r>
              <a:rPr lang="es-ES" dirty="0" err="1" smtClean="0"/>
              <a:t>generación,o</a:t>
            </a:r>
            <a:r>
              <a:rPr lang="es-ES" dirty="0" smtClean="0"/>
              <a:t> </a:t>
            </a:r>
            <a:r>
              <a:rPr lang="es-ES" dirty="0"/>
              <a:t>que sepan participar activamente en la discusión, definición  </a:t>
            </a:r>
            <a:r>
              <a:rPr lang="es-ES" dirty="0" err="1" smtClean="0"/>
              <a:t>yevaluación</a:t>
            </a:r>
            <a:r>
              <a:rPr lang="es-ES" dirty="0" smtClean="0"/>
              <a:t> </a:t>
            </a:r>
            <a:r>
              <a:rPr lang="es-ES" dirty="0"/>
              <a:t>de políticas y acciones públicas y privadas, para </a:t>
            </a:r>
            <a:r>
              <a:rPr lang="es-ES" dirty="0" smtClean="0"/>
              <a:t>ayudar a </a:t>
            </a:r>
            <a:r>
              <a:rPr lang="es-ES" dirty="0"/>
              <a:t>redirigir la sociedad hacia un desarrollo más sostenible</a:t>
            </a:r>
            <a:r>
              <a:rPr lang="es-ES" dirty="0" smtClean="0"/>
              <a:t>.</a:t>
            </a:r>
          </a:p>
          <a:p>
            <a:r>
              <a:rPr lang="es-ES" dirty="0"/>
              <a:t>la educación superior </a:t>
            </a:r>
            <a:r>
              <a:rPr lang="es-ES" dirty="0" err="1" smtClean="0"/>
              <a:t>esuna</a:t>
            </a:r>
            <a:r>
              <a:rPr lang="es-ES" dirty="0" smtClean="0"/>
              <a:t> </a:t>
            </a:r>
            <a:r>
              <a:rPr lang="es-ES" dirty="0"/>
              <a:t>herramienta clave para caminar hacia un desarrollo humano </a:t>
            </a:r>
            <a:r>
              <a:rPr lang="es-ES" dirty="0" smtClean="0"/>
              <a:t>ambiental y </a:t>
            </a:r>
            <a:r>
              <a:rPr lang="es-ES" dirty="0"/>
              <a:t>socialmente sostenible; lo cual supone que la universidad debe formar </a:t>
            </a:r>
            <a:r>
              <a:rPr lang="es-ES" dirty="0" smtClean="0"/>
              <a:t>a profesionales </a:t>
            </a:r>
            <a:r>
              <a:rPr lang="es-ES" dirty="0"/>
              <a:t>capaces de utilizar sus conocimientos, no sólo en un </a:t>
            </a:r>
            <a:r>
              <a:rPr lang="es-ES" dirty="0" smtClean="0"/>
              <a:t>contexto científico</a:t>
            </a:r>
            <a:r>
              <a:rPr lang="es-ES" dirty="0"/>
              <a:t>, sino también para dar respuesta a los problema ambientales y </a:t>
            </a:r>
            <a:r>
              <a:rPr lang="es-ES" dirty="0" smtClean="0"/>
              <a:t>a las </a:t>
            </a:r>
            <a:r>
              <a:rPr lang="es-ES" dirty="0"/>
              <a:t>necesidades sociales, tomando decisiones y realizando acciones </a:t>
            </a:r>
            <a:r>
              <a:rPr lang="es-ES" dirty="0" smtClean="0"/>
              <a:t>coherentes con </a:t>
            </a:r>
            <a:r>
              <a:rPr lang="es-ES" dirty="0"/>
              <a:t>los valores de la sostenibilidad (Lozano, 2006; Novo, 2009).</a:t>
            </a:r>
          </a:p>
        </p:txBody>
      </p:sp>
      <p:sp>
        <p:nvSpPr>
          <p:cNvPr id="4" name="3 CuadroTexto"/>
          <p:cNvSpPr txBox="1"/>
          <p:nvPr/>
        </p:nvSpPr>
        <p:spPr>
          <a:xfrm>
            <a:off x="251520" y="6252119"/>
            <a:ext cx="8892480" cy="461665"/>
          </a:xfrm>
          <a:prstGeom prst="rect">
            <a:avLst/>
          </a:prstGeom>
          <a:noFill/>
        </p:spPr>
        <p:txBody>
          <a:bodyPr wrap="square" rtlCol="0">
            <a:spAutoFit/>
          </a:bodyPr>
          <a:lstStyle/>
          <a:p>
            <a:r>
              <a:rPr lang="es-ES" sz="1200" dirty="0" err="1"/>
              <a:t>aznar</a:t>
            </a:r>
            <a:r>
              <a:rPr lang="es-ES" sz="1200" dirty="0"/>
              <a:t> </a:t>
            </a:r>
            <a:r>
              <a:rPr lang="es-ES" sz="1200" dirty="0" err="1"/>
              <a:t>minguet</a:t>
            </a:r>
            <a:r>
              <a:rPr lang="es-ES" sz="1200" dirty="0"/>
              <a:t>, pilar; </a:t>
            </a:r>
            <a:r>
              <a:rPr lang="es-ES" sz="1200" dirty="0" err="1"/>
              <a:t>ull</a:t>
            </a:r>
            <a:r>
              <a:rPr lang="es-ES" sz="1200" dirty="0"/>
              <a:t>, </a:t>
            </a:r>
            <a:r>
              <a:rPr lang="es-ES" sz="1200" dirty="0" err="1"/>
              <a:t>m.ª</a:t>
            </a:r>
            <a:r>
              <a:rPr lang="es-ES" sz="1200" dirty="0"/>
              <a:t> </a:t>
            </a:r>
            <a:r>
              <a:rPr lang="es-ES" sz="1200" dirty="0" err="1"/>
              <a:t>angels</a:t>
            </a:r>
            <a:r>
              <a:rPr lang="es-ES" sz="1200" dirty="0"/>
              <a:t>; </a:t>
            </a:r>
            <a:r>
              <a:rPr lang="es-ES" sz="1200" dirty="0" err="1"/>
              <a:t>piñero</a:t>
            </a:r>
            <a:r>
              <a:rPr lang="es-ES" sz="1200" dirty="0"/>
              <a:t>, </a:t>
            </a:r>
            <a:r>
              <a:rPr lang="es-ES" sz="1200" dirty="0" err="1"/>
              <a:t>albert</a:t>
            </a:r>
            <a:r>
              <a:rPr lang="es-ES" sz="1200" dirty="0"/>
              <a:t>; y </a:t>
            </a:r>
            <a:r>
              <a:rPr lang="es-ES" sz="1200" dirty="0" err="1"/>
              <a:t>martínez-agut</a:t>
            </a:r>
            <a:r>
              <a:rPr lang="es-ES" sz="1200" dirty="0"/>
              <a:t>, m. </a:t>
            </a:r>
            <a:r>
              <a:rPr lang="es-ES" sz="1200" dirty="0" smtClean="0"/>
              <a:t>pilar la </a:t>
            </a:r>
            <a:r>
              <a:rPr lang="es-ES" sz="1200" dirty="0"/>
              <a:t>sostenibilidad en la formación universitaria: desafíos y </a:t>
            </a:r>
            <a:r>
              <a:rPr lang="es-ES" sz="1200" dirty="0" smtClean="0"/>
              <a:t>oportunidades.</a:t>
            </a:r>
            <a:r>
              <a:rPr lang="es-ES" sz="1200" dirty="0"/>
              <a:t> Facultad de Educación. UNED</a:t>
            </a:r>
            <a:r>
              <a:rPr lang="es-ES" sz="1200" dirty="0" smtClean="0"/>
              <a:t> Educación </a:t>
            </a:r>
            <a:r>
              <a:rPr lang="es-ES" sz="1200" dirty="0"/>
              <a:t>XX1. 17.1, 2014, pp. 133-158</a:t>
            </a:r>
          </a:p>
        </p:txBody>
      </p:sp>
      <p:sp>
        <p:nvSpPr>
          <p:cNvPr id="5"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3579757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descr="http://www.ucab.edu.ve/tl_files/site/images/logo.png"/>
          <p:cNvPicPr>
            <a:picLocks noChangeAspect="1" noChangeArrowheads="1"/>
          </p:cNvPicPr>
          <p:nvPr/>
        </p:nvPicPr>
        <p:blipFill>
          <a:blip r:embed="rId2" cstate="print"/>
          <a:srcRect/>
          <a:stretch>
            <a:fillRect/>
          </a:stretch>
        </p:blipFill>
        <p:spPr bwMode="auto">
          <a:xfrm>
            <a:off x="251520" y="152696"/>
            <a:ext cx="2961562" cy="540000"/>
          </a:xfrm>
          <a:prstGeom prst="rect">
            <a:avLst/>
          </a:prstGeom>
          <a:noFill/>
          <a:ln w="9525">
            <a:noFill/>
            <a:miter lim="800000"/>
            <a:headEnd/>
            <a:tailEnd/>
          </a:ln>
        </p:spPr>
      </p:pic>
      <p:sp>
        <p:nvSpPr>
          <p:cNvPr id="14" name="Rectangle 20"/>
          <p:cNvSpPr>
            <a:spLocks noChangeArrowheads="1"/>
          </p:cNvSpPr>
          <p:nvPr/>
        </p:nvSpPr>
        <p:spPr bwMode="auto">
          <a:xfrm>
            <a:off x="144000" y="81000"/>
            <a:ext cx="8856000" cy="6696000"/>
          </a:xfrm>
          <a:prstGeom prst="rect">
            <a:avLst/>
          </a:prstGeom>
          <a:noFill/>
          <a:ln w="28575" cmpd="thickThin">
            <a:solidFill>
              <a:schemeClr val="accent5">
                <a:lumMod val="75000"/>
              </a:schemeClr>
            </a:solidFill>
            <a:miter lim="800000"/>
            <a:headEnd/>
            <a:tailEnd/>
          </a:ln>
        </p:spPr>
        <p:txBody>
          <a:bodyPr wrap="none" anchor="ctr"/>
          <a:lstStyle/>
          <a:p>
            <a:endParaRPr lang="es-VE" dirty="0">
              <a:ln>
                <a:solidFill>
                  <a:schemeClr val="accent3">
                    <a:lumMod val="50000"/>
                  </a:schemeClr>
                </a:solidFill>
              </a:ln>
            </a:endParaRPr>
          </a:p>
        </p:txBody>
      </p:sp>
      <p:sp>
        <p:nvSpPr>
          <p:cNvPr id="7" name="6 CuadroTexto"/>
          <p:cNvSpPr txBox="1"/>
          <p:nvPr/>
        </p:nvSpPr>
        <p:spPr>
          <a:xfrm>
            <a:off x="144000" y="6551766"/>
            <a:ext cx="8842358" cy="261610"/>
          </a:xfrm>
          <a:prstGeom prst="rect">
            <a:avLst/>
          </a:prstGeom>
          <a:noFill/>
        </p:spPr>
        <p:txBody>
          <a:bodyPr wrap="square" rtlCol="0">
            <a:spAutoFit/>
          </a:bodyPr>
          <a:lstStyle/>
          <a:p>
            <a:r>
              <a:rPr lang="es-ES" sz="1100" b="1" dirty="0"/>
              <a:t>Ángela María Parrado Castañeda · Hernán Felipe Trujillo Quintero </a:t>
            </a:r>
            <a:r>
              <a:rPr lang="es-ES" sz="1100" dirty="0"/>
              <a:t> </a:t>
            </a:r>
            <a:r>
              <a:rPr lang="es-ES" sz="1100" dirty="0" smtClean="0"/>
              <a:t>Universidad </a:t>
            </a:r>
            <a:r>
              <a:rPr lang="es-ES" sz="1100" dirty="0"/>
              <a:t>y sostenibilidad: una aproximación teórica para su implementación </a:t>
            </a:r>
          </a:p>
        </p:txBody>
      </p:sp>
      <p:sp>
        <p:nvSpPr>
          <p:cNvPr id="2" name="1 Rectángulo"/>
          <p:cNvSpPr/>
          <p:nvPr/>
        </p:nvSpPr>
        <p:spPr>
          <a:xfrm>
            <a:off x="314294" y="692696"/>
            <a:ext cx="8578186" cy="461665"/>
          </a:xfrm>
          <a:prstGeom prst="rect">
            <a:avLst/>
          </a:prstGeom>
        </p:spPr>
        <p:txBody>
          <a:bodyPr wrap="square">
            <a:spAutoFit/>
          </a:bodyPr>
          <a:lstStyle/>
          <a:p>
            <a:pPr algn="ctr"/>
            <a:r>
              <a:rPr lang="es-ES" sz="2400" b="1" dirty="0">
                <a:latin typeface="Book Antiqua" pitchFamily="18" charset="0"/>
              </a:rPr>
              <a:t>Desarrollo </a:t>
            </a:r>
            <a:r>
              <a:rPr lang="es-ES" sz="2400" b="1" dirty="0" smtClean="0">
                <a:latin typeface="Book Antiqua" pitchFamily="18" charset="0"/>
              </a:rPr>
              <a:t>Sostenible (DS) </a:t>
            </a:r>
            <a:endParaRPr lang="es-ES" sz="2400" dirty="0"/>
          </a:p>
        </p:txBody>
      </p:sp>
      <p:grpSp>
        <p:nvGrpSpPr>
          <p:cNvPr id="3" name="2 Grupo"/>
          <p:cNvGrpSpPr/>
          <p:nvPr/>
        </p:nvGrpSpPr>
        <p:grpSpPr>
          <a:xfrm>
            <a:off x="591976" y="1412776"/>
            <a:ext cx="7926821" cy="4896544"/>
            <a:chOff x="591976" y="1412776"/>
            <a:chExt cx="7926821" cy="4896544"/>
          </a:xfrm>
        </p:grpSpPr>
        <p:sp>
          <p:nvSpPr>
            <p:cNvPr id="12" name="11 Forma libre"/>
            <p:cNvSpPr/>
            <p:nvPr/>
          </p:nvSpPr>
          <p:spPr>
            <a:xfrm>
              <a:off x="598797" y="1412776"/>
              <a:ext cx="7920000" cy="859915"/>
            </a:xfrm>
            <a:custGeom>
              <a:avLst/>
              <a:gdLst>
                <a:gd name="connsiteX0" fmla="*/ 0 w 8352928"/>
                <a:gd name="connsiteY0" fmla="*/ 187452 h 1124692"/>
                <a:gd name="connsiteX1" fmla="*/ 187452 w 8352928"/>
                <a:gd name="connsiteY1" fmla="*/ 0 h 1124692"/>
                <a:gd name="connsiteX2" fmla="*/ 8165476 w 8352928"/>
                <a:gd name="connsiteY2" fmla="*/ 0 h 1124692"/>
                <a:gd name="connsiteX3" fmla="*/ 8352928 w 8352928"/>
                <a:gd name="connsiteY3" fmla="*/ 187452 h 1124692"/>
                <a:gd name="connsiteX4" fmla="*/ 8352928 w 8352928"/>
                <a:gd name="connsiteY4" fmla="*/ 937240 h 1124692"/>
                <a:gd name="connsiteX5" fmla="*/ 8165476 w 8352928"/>
                <a:gd name="connsiteY5" fmla="*/ 1124692 h 1124692"/>
                <a:gd name="connsiteX6" fmla="*/ 187452 w 8352928"/>
                <a:gd name="connsiteY6" fmla="*/ 1124692 h 1124692"/>
                <a:gd name="connsiteX7" fmla="*/ 0 w 8352928"/>
                <a:gd name="connsiteY7" fmla="*/ 937240 h 1124692"/>
                <a:gd name="connsiteX8" fmla="*/ 0 w 8352928"/>
                <a:gd name="connsiteY8" fmla="*/ 187452 h 112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52928" h="1124692">
                  <a:moveTo>
                    <a:pt x="0" y="187452"/>
                  </a:moveTo>
                  <a:cubicBezTo>
                    <a:pt x="0" y="83925"/>
                    <a:pt x="83925" y="0"/>
                    <a:pt x="187452" y="0"/>
                  </a:cubicBezTo>
                  <a:lnTo>
                    <a:pt x="8165476" y="0"/>
                  </a:lnTo>
                  <a:cubicBezTo>
                    <a:pt x="8269003" y="0"/>
                    <a:pt x="8352928" y="83925"/>
                    <a:pt x="8352928" y="187452"/>
                  </a:cubicBezTo>
                  <a:lnTo>
                    <a:pt x="8352928" y="937240"/>
                  </a:lnTo>
                  <a:cubicBezTo>
                    <a:pt x="8352928" y="1040767"/>
                    <a:pt x="8269003" y="1124692"/>
                    <a:pt x="8165476" y="1124692"/>
                  </a:cubicBezTo>
                  <a:lnTo>
                    <a:pt x="187452" y="1124692"/>
                  </a:lnTo>
                  <a:cubicBezTo>
                    <a:pt x="83925" y="1124692"/>
                    <a:pt x="0" y="1040767"/>
                    <a:pt x="0" y="937240"/>
                  </a:cubicBezTo>
                  <a:lnTo>
                    <a:pt x="0" y="187452"/>
                  </a:lnTo>
                  <a:close/>
                </a:path>
              </a:pathLst>
            </a:custGeom>
            <a:ln w="28575"/>
          </p:spPr>
          <p:style>
            <a:lnRef idx="2">
              <a:schemeClr val="accent2"/>
            </a:lnRef>
            <a:fillRef idx="1">
              <a:schemeClr val="lt1"/>
            </a:fillRef>
            <a:effectRef idx="0">
              <a:schemeClr val="accent2"/>
            </a:effectRef>
            <a:fontRef idx="minor">
              <a:schemeClr val="dk1"/>
            </a:fontRef>
          </p:style>
          <p:txBody>
            <a:bodyPr spcFirstLastPara="0" vert="horz" wrap="square" lIns="123483" tIns="123483" rIns="123483" bIns="123483" numCol="1" spcCol="1270" anchor="ctr" anchorCtr="0">
              <a:noAutofit/>
            </a:bodyPr>
            <a:lstStyle/>
            <a:p>
              <a:pPr lvl="0" algn="l" defTabSz="800100" rtl="0">
                <a:lnSpc>
                  <a:spcPct val="90000"/>
                </a:lnSpc>
                <a:spcBef>
                  <a:spcPct val="0"/>
                </a:spcBef>
                <a:spcAft>
                  <a:spcPct val="35000"/>
                </a:spcAft>
              </a:pPr>
              <a:r>
                <a:rPr lang="es-ES" sz="1800" b="1" kern="1200" dirty="0" smtClean="0"/>
                <a:t>25 años atrás era un término </a:t>
              </a:r>
              <a:r>
                <a:rPr lang="es-ES" b="1" dirty="0" smtClean="0"/>
                <a:t>que no era tomado </a:t>
              </a:r>
              <a:r>
                <a:rPr lang="es-ES" sz="1800" b="1" kern="1200" dirty="0" smtClean="0"/>
                <a:t>en cuenta por políticos ni empresarios, solo lo estudiaban algunos académicos.</a:t>
              </a:r>
              <a:endParaRPr lang="es-ES" sz="1400" b="1" kern="1200" dirty="0"/>
            </a:p>
          </p:txBody>
        </p:sp>
        <p:sp>
          <p:nvSpPr>
            <p:cNvPr id="16" name="15 Forma libre"/>
            <p:cNvSpPr/>
            <p:nvPr/>
          </p:nvSpPr>
          <p:spPr>
            <a:xfrm>
              <a:off x="598797" y="2515533"/>
              <a:ext cx="7920000" cy="1029327"/>
            </a:xfrm>
            <a:custGeom>
              <a:avLst/>
              <a:gdLst>
                <a:gd name="connsiteX0" fmla="*/ 0 w 8352928"/>
                <a:gd name="connsiteY0" fmla="*/ 335231 h 2011347"/>
                <a:gd name="connsiteX1" fmla="*/ 335231 w 8352928"/>
                <a:gd name="connsiteY1" fmla="*/ 0 h 2011347"/>
                <a:gd name="connsiteX2" fmla="*/ 8017697 w 8352928"/>
                <a:gd name="connsiteY2" fmla="*/ 0 h 2011347"/>
                <a:gd name="connsiteX3" fmla="*/ 8352928 w 8352928"/>
                <a:gd name="connsiteY3" fmla="*/ 335231 h 2011347"/>
                <a:gd name="connsiteX4" fmla="*/ 8352928 w 8352928"/>
                <a:gd name="connsiteY4" fmla="*/ 1676116 h 2011347"/>
                <a:gd name="connsiteX5" fmla="*/ 8017697 w 8352928"/>
                <a:gd name="connsiteY5" fmla="*/ 2011347 h 2011347"/>
                <a:gd name="connsiteX6" fmla="*/ 335231 w 8352928"/>
                <a:gd name="connsiteY6" fmla="*/ 2011347 h 2011347"/>
                <a:gd name="connsiteX7" fmla="*/ 0 w 8352928"/>
                <a:gd name="connsiteY7" fmla="*/ 1676116 h 2011347"/>
                <a:gd name="connsiteX8" fmla="*/ 0 w 8352928"/>
                <a:gd name="connsiteY8" fmla="*/ 335231 h 2011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52928" h="2011347">
                  <a:moveTo>
                    <a:pt x="0" y="335231"/>
                  </a:moveTo>
                  <a:cubicBezTo>
                    <a:pt x="0" y="150088"/>
                    <a:pt x="150088" y="0"/>
                    <a:pt x="335231" y="0"/>
                  </a:cubicBezTo>
                  <a:lnTo>
                    <a:pt x="8017697" y="0"/>
                  </a:lnTo>
                  <a:cubicBezTo>
                    <a:pt x="8202840" y="0"/>
                    <a:pt x="8352928" y="150088"/>
                    <a:pt x="8352928" y="335231"/>
                  </a:cubicBezTo>
                  <a:lnTo>
                    <a:pt x="8352928" y="1676116"/>
                  </a:lnTo>
                  <a:cubicBezTo>
                    <a:pt x="8352928" y="1861259"/>
                    <a:pt x="8202840" y="2011347"/>
                    <a:pt x="8017697" y="2011347"/>
                  </a:cubicBezTo>
                  <a:lnTo>
                    <a:pt x="335231" y="2011347"/>
                  </a:lnTo>
                  <a:cubicBezTo>
                    <a:pt x="150088" y="2011347"/>
                    <a:pt x="0" y="1861259"/>
                    <a:pt x="0" y="1676116"/>
                  </a:cubicBezTo>
                  <a:lnTo>
                    <a:pt x="0" y="335231"/>
                  </a:lnTo>
                  <a:close/>
                </a:path>
              </a:pathLst>
            </a:custGeom>
            <a:ln w="28575">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spcFirstLastPara="0" vert="horz" wrap="square" lIns="159146" tIns="159146" rIns="159146" bIns="159146" numCol="1" spcCol="1270" anchor="ctr" anchorCtr="0">
              <a:noAutofit/>
            </a:bodyPr>
            <a:lstStyle/>
            <a:p>
              <a:pPr lvl="0" algn="l" defTabSz="711200" rtl="0">
                <a:lnSpc>
                  <a:spcPct val="90000"/>
                </a:lnSpc>
                <a:spcBef>
                  <a:spcPct val="0"/>
                </a:spcBef>
                <a:spcAft>
                  <a:spcPct val="35000"/>
                </a:spcAft>
              </a:pPr>
              <a:r>
                <a:rPr lang="es-ES" b="1" dirty="0"/>
                <a:t>P</a:t>
              </a:r>
              <a:r>
                <a:rPr lang="es-ES" b="1" kern="1200" dirty="0" smtClean="0"/>
                <a:t>ara finales de la década de los ochenta, las consideraciones ambientales, las preocupaciones por la estabilidad económica y la creciente desigualdad y pobreza reclamaban nuevos enfoques de desarrollo.</a:t>
              </a:r>
            </a:p>
          </p:txBody>
        </p:sp>
        <p:sp>
          <p:nvSpPr>
            <p:cNvPr id="17" name="16 Forma libre"/>
            <p:cNvSpPr/>
            <p:nvPr/>
          </p:nvSpPr>
          <p:spPr>
            <a:xfrm>
              <a:off x="598797" y="5449405"/>
              <a:ext cx="7920000" cy="859915"/>
            </a:xfrm>
            <a:custGeom>
              <a:avLst/>
              <a:gdLst>
                <a:gd name="connsiteX0" fmla="*/ 0 w 8352928"/>
                <a:gd name="connsiteY0" fmla="*/ 146460 h 878744"/>
                <a:gd name="connsiteX1" fmla="*/ 146460 w 8352928"/>
                <a:gd name="connsiteY1" fmla="*/ 0 h 878744"/>
                <a:gd name="connsiteX2" fmla="*/ 8206468 w 8352928"/>
                <a:gd name="connsiteY2" fmla="*/ 0 h 878744"/>
                <a:gd name="connsiteX3" fmla="*/ 8352928 w 8352928"/>
                <a:gd name="connsiteY3" fmla="*/ 146460 h 878744"/>
                <a:gd name="connsiteX4" fmla="*/ 8352928 w 8352928"/>
                <a:gd name="connsiteY4" fmla="*/ 732284 h 878744"/>
                <a:gd name="connsiteX5" fmla="*/ 8206468 w 8352928"/>
                <a:gd name="connsiteY5" fmla="*/ 878744 h 878744"/>
                <a:gd name="connsiteX6" fmla="*/ 146460 w 8352928"/>
                <a:gd name="connsiteY6" fmla="*/ 878744 h 878744"/>
                <a:gd name="connsiteX7" fmla="*/ 0 w 8352928"/>
                <a:gd name="connsiteY7" fmla="*/ 732284 h 878744"/>
                <a:gd name="connsiteX8" fmla="*/ 0 w 8352928"/>
                <a:gd name="connsiteY8" fmla="*/ 146460 h 878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52928" h="878744">
                  <a:moveTo>
                    <a:pt x="0" y="146460"/>
                  </a:moveTo>
                  <a:cubicBezTo>
                    <a:pt x="0" y="65572"/>
                    <a:pt x="65572" y="0"/>
                    <a:pt x="146460" y="0"/>
                  </a:cubicBezTo>
                  <a:lnTo>
                    <a:pt x="8206468" y="0"/>
                  </a:lnTo>
                  <a:cubicBezTo>
                    <a:pt x="8287356" y="0"/>
                    <a:pt x="8352928" y="65572"/>
                    <a:pt x="8352928" y="146460"/>
                  </a:cubicBezTo>
                  <a:lnTo>
                    <a:pt x="8352928" y="732284"/>
                  </a:lnTo>
                  <a:cubicBezTo>
                    <a:pt x="8352928" y="813172"/>
                    <a:pt x="8287356" y="878744"/>
                    <a:pt x="8206468" y="878744"/>
                  </a:cubicBezTo>
                  <a:lnTo>
                    <a:pt x="146460" y="878744"/>
                  </a:lnTo>
                  <a:cubicBezTo>
                    <a:pt x="65572" y="878744"/>
                    <a:pt x="0" y="813172"/>
                    <a:pt x="0" y="732284"/>
                  </a:cubicBezTo>
                  <a:lnTo>
                    <a:pt x="0" y="146460"/>
                  </a:lnTo>
                  <a:close/>
                </a:path>
              </a:pathLst>
            </a:custGeom>
            <a:ln w="28575"/>
          </p:spPr>
          <p:style>
            <a:lnRef idx="2">
              <a:schemeClr val="accent4"/>
            </a:lnRef>
            <a:fillRef idx="1">
              <a:schemeClr val="lt1"/>
            </a:fillRef>
            <a:effectRef idx="0">
              <a:schemeClr val="accent4"/>
            </a:effectRef>
            <a:fontRef idx="minor">
              <a:schemeClr val="dk1"/>
            </a:fontRef>
          </p:style>
          <p:txBody>
            <a:bodyPr spcFirstLastPara="0" vert="horz" wrap="square" lIns="103857" tIns="103857" rIns="103857" bIns="103857" numCol="1" spcCol="1270" anchor="ctr" anchorCtr="0">
              <a:noAutofit/>
            </a:bodyPr>
            <a:lstStyle/>
            <a:p>
              <a:pPr lvl="0" algn="l" defTabSz="711200" rtl="0">
                <a:lnSpc>
                  <a:spcPct val="90000"/>
                </a:lnSpc>
                <a:spcBef>
                  <a:spcPct val="0"/>
                </a:spcBef>
                <a:spcAft>
                  <a:spcPct val="35000"/>
                </a:spcAft>
              </a:pPr>
              <a:r>
                <a:rPr lang="es-ES" b="1" kern="1200" dirty="0" smtClean="0"/>
                <a:t>Es en este contexto cuando se publica el informe titulado </a:t>
              </a:r>
              <a:r>
                <a:rPr lang="es-ES" b="1" i="1" kern="1200" dirty="0" smtClean="0"/>
                <a:t>Nuestro futuro común. Desde una tierra a un mundo </a:t>
              </a:r>
              <a:r>
                <a:rPr lang="es-ES" b="1" kern="1200" dirty="0" smtClean="0"/>
                <a:t>o Informe Brundtland (IB). </a:t>
              </a:r>
              <a:endParaRPr lang="es-ES" b="1" kern="1200" dirty="0"/>
            </a:p>
          </p:txBody>
        </p:sp>
        <p:sp>
          <p:nvSpPr>
            <p:cNvPr id="19" name="18 Forma libre"/>
            <p:cNvSpPr/>
            <p:nvPr/>
          </p:nvSpPr>
          <p:spPr>
            <a:xfrm>
              <a:off x="591976" y="3787702"/>
              <a:ext cx="7920000" cy="1418860"/>
            </a:xfrm>
            <a:custGeom>
              <a:avLst/>
              <a:gdLst>
                <a:gd name="connsiteX0" fmla="*/ 0 w 8352928"/>
                <a:gd name="connsiteY0" fmla="*/ 335231 h 2011347"/>
                <a:gd name="connsiteX1" fmla="*/ 335231 w 8352928"/>
                <a:gd name="connsiteY1" fmla="*/ 0 h 2011347"/>
                <a:gd name="connsiteX2" fmla="*/ 8017697 w 8352928"/>
                <a:gd name="connsiteY2" fmla="*/ 0 h 2011347"/>
                <a:gd name="connsiteX3" fmla="*/ 8352928 w 8352928"/>
                <a:gd name="connsiteY3" fmla="*/ 335231 h 2011347"/>
                <a:gd name="connsiteX4" fmla="*/ 8352928 w 8352928"/>
                <a:gd name="connsiteY4" fmla="*/ 1676116 h 2011347"/>
                <a:gd name="connsiteX5" fmla="*/ 8017697 w 8352928"/>
                <a:gd name="connsiteY5" fmla="*/ 2011347 h 2011347"/>
                <a:gd name="connsiteX6" fmla="*/ 335231 w 8352928"/>
                <a:gd name="connsiteY6" fmla="*/ 2011347 h 2011347"/>
                <a:gd name="connsiteX7" fmla="*/ 0 w 8352928"/>
                <a:gd name="connsiteY7" fmla="*/ 1676116 h 2011347"/>
                <a:gd name="connsiteX8" fmla="*/ 0 w 8352928"/>
                <a:gd name="connsiteY8" fmla="*/ 335231 h 2011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52928" h="2011347">
                  <a:moveTo>
                    <a:pt x="0" y="335231"/>
                  </a:moveTo>
                  <a:cubicBezTo>
                    <a:pt x="0" y="150088"/>
                    <a:pt x="150088" y="0"/>
                    <a:pt x="335231" y="0"/>
                  </a:cubicBezTo>
                  <a:lnTo>
                    <a:pt x="8017697" y="0"/>
                  </a:lnTo>
                  <a:cubicBezTo>
                    <a:pt x="8202840" y="0"/>
                    <a:pt x="8352928" y="150088"/>
                    <a:pt x="8352928" y="335231"/>
                  </a:cubicBezTo>
                  <a:lnTo>
                    <a:pt x="8352928" y="1676116"/>
                  </a:lnTo>
                  <a:cubicBezTo>
                    <a:pt x="8352928" y="1861259"/>
                    <a:pt x="8202840" y="2011347"/>
                    <a:pt x="8017697" y="2011347"/>
                  </a:cubicBezTo>
                  <a:lnTo>
                    <a:pt x="335231" y="2011347"/>
                  </a:lnTo>
                  <a:cubicBezTo>
                    <a:pt x="150088" y="2011347"/>
                    <a:pt x="0" y="1861259"/>
                    <a:pt x="0" y="1676116"/>
                  </a:cubicBezTo>
                  <a:lnTo>
                    <a:pt x="0" y="335231"/>
                  </a:lnTo>
                  <a:close/>
                </a:path>
              </a:pathLst>
            </a:custGeom>
            <a:ln w="28575">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spcFirstLastPara="0" vert="horz" wrap="square" lIns="159146" tIns="159146" rIns="159146" bIns="159146" numCol="1" spcCol="1270" anchor="ctr" anchorCtr="0">
              <a:noAutofit/>
            </a:bodyPr>
            <a:lstStyle/>
            <a:p>
              <a:pPr lvl="0" algn="l" defTabSz="711200" rtl="0">
                <a:lnSpc>
                  <a:spcPct val="90000"/>
                </a:lnSpc>
                <a:spcBef>
                  <a:spcPct val="0"/>
                </a:spcBef>
                <a:spcAft>
                  <a:spcPct val="35000"/>
                </a:spcAft>
              </a:pPr>
              <a:r>
                <a:rPr lang="es-ES" b="1" dirty="0" smtClean="0"/>
                <a:t>H</a:t>
              </a:r>
              <a:r>
                <a:rPr lang="es-ES" b="1" kern="1200" dirty="0" smtClean="0"/>
                <a:t>asta entonces el desarrollo se centraba en: (i)  el crecimiento económico, como condición necesaria -no suficiente- para la distribución de la riqueza, (ii) la mejora de la calidad de vida de las poblaciones, y (iii) el papel del Estado como promotor de la industria y abastecedor de servicios sociales.</a:t>
              </a:r>
              <a:endParaRPr lang="es-ES" b="1" kern="1200" dirty="0"/>
            </a:p>
          </p:txBody>
        </p:sp>
      </p:grpSp>
    </p:spTree>
    <p:extLst>
      <p:ext uri="{BB962C8B-B14F-4D97-AF65-F5344CB8AC3E}">
        <p14:creationId xmlns:p14="http://schemas.microsoft.com/office/powerpoint/2010/main" val="42232728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Sostenibilización</a:t>
            </a:r>
            <a:r>
              <a:rPr lang="es-ES" dirty="0" smtClean="0"/>
              <a:t> Curricular</a:t>
            </a:r>
            <a:endParaRPr lang="es-ES" dirty="0"/>
          </a:p>
        </p:txBody>
      </p:sp>
      <p:sp>
        <p:nvSpPr>
          <p:cNvPr id="3" name="2 Marcador de contenido"/>
          <p:cNvSpPr>
            <a:spLocks noGrp="1"/>
          </p:cNvSpPr>
          <p:nvPr>
            <p:ph idx="1"/>
          </p:nvPr>
        </p:nvSpPr>
        <p:spPr>
          <a:xfrm>
            <a:off x="457200" y="1196752"/>
            <a:ext cx="8229600" cy="4929411"/>
          </a:xfrm>
        </p:spPr>
        <p:txBody>
          <a:bodyPr>
            <a:normAutofit fontScale="85000" lnSpcReduction="10000"/>
          </a:bodyPr>
          <a:lstStyle/>
          <a:p>
            <a:r>
              <a:rPr lang="es-ES" dirty="0"/>
              <a:t>la </a:t>
            </a:r>
            <a:r>
              <a:rPr lang="es-ES" dirty="0" err="1"/>
              <a:t>sostenibilización</a:t>
            </a:r>
            <a:r>
              <a:rPr lang="es-ES" dirty="0"/>
              <a:t> curricular va más allá de la impartición de asignaturas específicas. La sostenibilidad es un término muy utilizado y recurrente, quizá demasiado, pero sigue encerrando un gran valor y potencial. Hablamos de “algo sostenible” cuando contempla el equilibrio natural, es viable económicamente y socialmente equitativo. Es un conjunto de criterios orientados al comportamiento ético con todo lo que nos rodea (recursos, personas, espacios, etc.). Es un caminar colectivo hacia una sociedad más justa que sabe valorar sus responsabilidades </a:t>
            </a:r>
            <a:r>
              <a:rPr lang="es-ES" dirty="0" err="1"/>
              <a:t>socioambientales</a:t>
            </a:r>
            <a:r>
              <a:rPr lang="es-ES" dirty="0"/>
              <a:t> (entendidas en sentido amplio) y actuar en consecuencia</a:t>
            </a:r>
            <a:r>
              <a:rPr lang="es-ES" dirty="0" smtClean="0"/>
              <a:t>.</a:t>
            </a:r>
          </a:p>
          <a:p>
            <a:endParaRPr lang="es-ES" dirty="0"/>
          </a:p>
        </p:txBody>
      </p:sp>
      <p:sp>
        <p:nvSpPr>
          <p:cNvPr id="4" name="3 CuadroTexto"/>
          <p:cNvSpPr txBox="1"/>
          <p:nvPr/>
        </p:nvSpPr>
        <p:spPr>
          <a:xfrm>
            <a:off x="251520" y="6252119"/>
            <a:ext cx="8892480" cy="461665"/>
          </a:xfrm>
          <a:prstGeom prst="rect">
            <a:avLst/>
          </a:prstGeom>
          <a:noFill/>
        </p:spPr>
        <p:txBody>
          <a:bodyPr wrap="square" rtlCol="0">
            <a:spAutoFit/>
          </a:bodyPr>
          <a:lstStyle/>
          <a:p>
            <a:r>
              <a:rPr lang="es-ES" sz="1200" dirty="0" err="1"/>
              <a:t>aznar</a:t>
            </a:r>
            <a:r>
              <a:rPr lang="es-ES" sz="1200" dirty="0"/>
              <a:t> </a:t>
            </a:r>
            <a:r>
              <a:rPr lang="es-ES" sz="1200" dirty="0" err="1"/>
              <a:t>minguet</a:t>
            </a:r>
            <a:r>
              <a:rPr lang="es-ES" sz="1200" dirty="0"/>
              <a:t>, pilar; </a:t>
            </a:r>
            <a:r>
              <a:rPr lang="es-ES" sz="1200" dirty="0" err="1"/>
              <a:t>ull</a:t>
            </a:r>
            <a:r>
              <a:rPr lang="es-ES" sz="1200" dirty="0"/>
              <a:t>, </a:t>
            </a:r>
            <a:r>
              <a:rPr lang="es-ES" sz="1200" dirty="0" err="1"/>
              <a:t>m.ª</a:t>
            </a:r>
            <a:r>
              <a:rPr lang="es-ES" sz="1200" dirty="0"/>
              <a:t> </a:t>
            </a:r>
            <a:r>
              <a:rPr lang="es-ES" sz="1200" dirty="0" err="1"/>
              <a:t>angels</a:t>
            </a:r>
            <a:r>
              <a:rPr lang="es-ES" sz="1200" dirty="0"/>
              <a:t>; </a:t>
            </a:r>
            <a:r>
              <a:rPr lang="es-ES" sz="1200" dirty="0" err="1"/>
              <a:t>piñero</a:t>
            </a:r>
            <a:r>
              <a:rPr lang="es-ES" sz="1200" dirty="0"/>
              <a:t>, </a:t>
            </a:r>
            <a:r>
              <a:rPr lang="es-ES" sz="1200" dirty="0" err="1"/>
              <a:t>albert</a:t>
            </a:r>
            <a:r>
              <a:rPr lang="es-ES" sz="1200" dirty="0"/>
              <a:t>; y </a:t>
            </a:r>
            <a:r>
              <a:rPr lang="es-ES" sz="1200" dirty="0" err="1"/>
              <a:t>martínez-agut</a:t>
            </a:r>
            <a:r>
              <a:rPr lang="es-ES" sz="1200" dirty="0"/>
              <a:t>, m. </a:t>
            </a:r>
            <a:r>
              <a:rPr lang="es-ES" sz="1200" dirty="0" smtClean="0"/>
              <a:t>pilar la </a:t>
            </a:r>
            <a:r>
              <a:rPr lang="es-ES" sz="1200" dirty="0"/>
              <a:t>sostenibilidad en la formación universitaria: desafíos y </a:t>
            </a:r>
            <a:r>
              <a:rPr lang="es-ES" sz="1200" dirty="0" smtClean="0"/>
              <a:t>oportunidades.</a:t>
            </a:r>
            <a:r>
              <a:rPr lang="es-ES" sz="1200" dirty="0"/>
              <a:t> Facultad de Educación. UNED</a:t>
            </a:r>
            <a:r>
              <a:rPr lang="es-ES" sz="1200" dirty="0" smtClean="0"/>
              <a:t> Educación </a:t>
            </a:r>
            <a:r>
              <a:rPr lang="es-ES" sz="1200" dirty="0"/>
              <a:t>XX1. 17.1, 2014, pp. 133-158</a:t>
            </a:r>
          </a:p>
        </p:txBody>
      </p:sp>
      <p:sp>
        <p:nvSpPr>
          <p:cNvPr id="5"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9003530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Sostenibilización</a:t>
            </a:r>
            <a:r>
              <a:rPr lang="es-ES" dirty="0" smtClean="0"/>
              <a:t> Curricular</a:t>
            </a:r>
            <a:endParaRPr lang="es-ES" dirty="0"/>
          </a:p>
        </p:txBody>
      </p:sp>
      <p:sp>
        <p:nvSpPr>
          <p:cNvPr id="3" name="2 Marcador de contenido"/>
          <p:cNvSpPr>
            <a:spLocks noGrp="1"/>
          </p:cNvSpPr>
          <p:nvPr>
            <p:ph idx="1"/>
          </p:nvPr>
        </p:nvSpPr>
        <p:spPr>
          <a:xfrm>
            <a:off x="457200" y="1196752"/>
            <a:ext cx="8229600" cy="4929411"/>
          </a:xfrm>
        </p:spPr>
        <p:txBody>
          <a:bodyPr>
            <a:normAutofit fontScale="47500" lnSpcReduction="20000"/>
          </a:bodyPr>
          <a:lstStyle/>
          <a:p>
            <a:r>
              <a:rPr lang="es-ES" dirty="0" smtClean="0"/>
              <a:t>la </a:t>
            </a:r>
            <a:r>
              <a:rPr lang="es-ES" dirty="0"/>
              <a:t>UNESCO en su rol de rector frente a la iniciativa de incluir a la sostenibilidad dentro del marco de competencias claves del currículum (Martínez et al., 2007), intenta reforzar la necesidad de entender el sistema educativo desde una “concepción humanista de la educación, basada en el respeto a la vida y a la dignidad humana, la igualdad de derechos, la justicia social, la diversidad cultural, la solidaridad internacional y la responsabilidad compartida de un futuro sostenible” (UNESCO, 2015, p. 9). Planteamiento que surge como necesidad de evitar el constante desgaste del planeta bajo sus esferas principales de desarrollo; lo económico, social, medioambiental, cultural y político Revista Educación, Política y Sociedad, nº 2(1), enero-junio 2017, pp. 77-91 ISSN 2445-4109 </a:t>
            </a:r>
            <a:endParaRPr lang="es-ES" dirty="0" smtClean="0"/>
          </a:p>
          <a:p>
            <a:r>
              <a:rPr lang="es-ES" dirty="0" smtClean="0"/>
              <a:t>Dimensiones </a:t>
            </a:r>
            <a:r>
              <a:rPr lang="es-ES" dirty="0"/>
              <a:t>que se definen a partir de lo expuesto por </a:t>
            </a:r>
            <a:r>
              <a:rPr lang="es-ES" dirty="0" err="1"/>
              <a:t>Aramburuzbala</a:t>
            </a:r>
            <a:r>
              <a:rPr lang="es-ES" dirty="0"/>
              <a:t>, Cerrillo y Tello (2015), en un intento de aproximación conceptual de las dimensiones involucradas en la sostenibilidad: </a:t>
            </a:r>
          </a:p>
          <a:p>
            <a:pPr marL="0" indent="0">
              <a:buNone/>
            </a:pPr>
            <a:r>
              <a:rPr lang="es-ES" dirty="0"/>
              <a:t> La dimensión medioambiental, relacionada a la toma de conciencia y la conservación de los recursos, la biodiversidad, el clima, la contaminación, la energía y el uso eficiente de los recursos naturales. </a:t>
            </a:r>
          </a:p>
          <a:p>
            <a:pPr marL="0" indent="0">
              <a:buNone/>
            </a:pPr>
            <a:r>
              <a:rPr lang="es-ES" dirty="0"/>
              <a:t> La dimensión social, como representación del conocimiento de las instituciones sociales que desempeñan un rol fundamental en los cambios y el desarrollo, entendidos como sistemas democráticos y participativos. </a:t>
            </a:r>
          </a:p>
          <a:p>
            <a:pPr marL="0" indent="0">
              <a:buNone/>
            </a:pPr>
            <a:r>
              <a:rPr lang="es-ES" dirty="0"/>
              <a:t> La dimensión económica, entendida como el crecimiento y desarrollo económico equilibrado. </a:t>
            </a:r>
          </a:p>
          <a:p>
            <a:r>
              <a:rPr lang="es-ES" dirty="0"/>
              <a:t> La dimensión cultural, como los valores y conocimientos sociales, enfocados en los diferentes aspectos de la educación para el desarrollo sostenible. </a:t>
            </a:r>
          </a:p>
          <a:p>
            <a:r>
              <a:rPr lang="es-ES" dirty="0"/>
              <a:t> La dimensión política, poniendo especial énfasis en el sistema democrático y la legislación como procesos de toma de decisiones </a:t>
            </a:r>
          </a:p>
          <a:p>
            <a:endParaRPr lang="es-ES" dirty="0"/>
          </a:p>
        </p:txBody>
      </p:sp>
      <p:sp>
        <p:nvSpPr>
          <p:cNvPr id="4" name="3 CuadroTexto"/>
          <p:cNvSpPr txBox="1"/>
          <p:nvPr/>
        </p:nvSpPr>
        <p:spPr>
          <a:xfrm>
            <a:off x="251520" y="6252119"/>
            <a:ext cx="8892480" cy="276999"/>
          </a:xfrm>
          <a:prstGeom prst="rect">
            <a:avLst/>
          </a:prstGeom>
          <a:noFill/>
        </p:spPr>
        <p:txBody>
          <a:bodyPr wrap="square" rtlCol="0">
            <a:spAutoFit/>
          </a:bodyPr>
          <a:lstStyle/>
          <a:p>
            <a:r>
              <a:rPr lang="es-ES" sz="1200" dirty="0" err="1"/>
              <a:t>Wee</a:t>
            </a:r>
            <a:r>
              <a:rPr lang="es-ES" sz="1200" dirty="0"/>
              <a:t>, C. Sostenibilidad, Currículum y Calidad </a:t>
            </a:r>
            <a:r>
              <a:rPr lang="es-ES" sz="1200" dirty="0" smtClean="0"/>
              <a:t>Revista </a:t>
            </a:r>
            <a:r>
              <a:rPr lang="es-ES" sz="1200" dirty="0"/>
              <a:t>Educación, Política y Sociedad, nº 2(1), enero-junio 2017, pp. 77-91 ISSN 2445-4109 </a:t>
            </a:r>
            <a:r>
              <a:rPr lang="es-ES" sz="1200" b="1" dirty="0"/>
              <a:t>86 </a:t>
            </a:r>
            <a:endParaRPr lang="es-ES" sz="1200" dirty="0"/>
          </a:p>
        </p:txBody>
      </p:sp>
      <p:sp>
        <p:nvSpPr>
          <p:cNvPr id="5"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18067676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Marcador de contenido"/>
          <p:cNvGraphicFramePr>
            <a:graphicFrameLocks noGrp="1"/>
          </p:cNvGraphicFramePr>
          <p:nvPr>
            <p:ph idx="1"/>
            <p:extLst>
              <p:ext uri="{D42A27DB-BD31-4B8C-83A1-F6EECF244321}">
                <p14:modId xmlns:p14="http://schemas.microsoft.com/office/powerpoint/2010/main" val="250107825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8 Título"/>
          <p:cNvSpPr>
            <a:spLocks noGrp="1"/>
          </p:cNvSpPr>
          <p:nvPr>
            <p:ph type="title"/>
          </p:nvPr>
        </p:nvSpPr>
        <p:spPr>
          <a:xfrm>
            <a:off x="457200" y="267488"/>
            <a:ext cx="8229600" cy="857256"/>
          </a:xfrm>
        </p:spPr>
        <p:txBody>
          <a:bodyPr>
            <a:normAutofit fontScale="90000"/>
          </a:bodyPr>
          <a:lstStyle/>
          <a:p>
            <a:r>
              <a:rPr lang="es-VE" sz="3200" dirty="0" smtClean="0"/>
              <a:t>Objetivos del Desarrollo </a:t>
            </a:r>
            <a:r>
              <a:rPr lang="es-ES" sz="3200" dirty="0" smtClean="0"/>
              <a:t>Sostenible: 2015 – </a:t>
            </a:r>
            <a:r>
              <a:rPr lang="es-VE" sz="3200" dirty="0" smtClean="0"/>
              <a:t>2030</a:t>
            </a:r>
            <a:br>
              <a:rPr lang="es-VE" sz="3200" dirty="0" smtClean="0"/>
            </a:br>
            <a:r>
              <a:rPr lang="es-VE" sz="3200" dirty="0" smtClean="0"/>
              <a:t>Objetivo 4: Educación de calidad</a:t>
            </a:r>
            <a:endParaRPr lang="es-ES" sz="3200" dirty="0"/>
          </a:p>
        </p:txBody>
      </p:sp>
      <p:sp>
        <p:nvSpPr>
          <p:cNvPr id="10" name="Rectangle 20"/>
          <p:cNvSpPr>
            <a:spLocks noChangeArrowheads="1"/>
          </p:cNvSpPr>
          <p:nvPr/>
        </p:nvSpPr>
        <p:spPr bwMode="auto">
          <a:xfrm>
            <a:off x="144000" y="81000"/>
            <a:ext cx="8856000" cy="6696000"/>
          </a:xfrm>
          <a:prstGeom prst="rect">
            <a:avLst/>
          </a:prstGeom>
          <a:noFill/>
          <a:ln w="28575" cmpd="thinThick">
            <a:solidFill>
              <a:schemeClr val="accent4">
                <a:lumMod val="75000"/>
              </a:schemeClr>
            </a:solidFill>
            <a:miter lim="800000"/>
            <a:headEnd/>
            <a:tailEnd/>
          </a:ln>
        </p:spPr>
        <p:txBody>
          <a:bodyPr wrap="none" anchor="ctr"/>
          <a:lstStyle/>
          <a:p>
            <a:endParaRPr lang="es-VE" dirty="0">
              <a:ln>
                <a:solidFill>
                  <a:schemeClr val="accent3">
                    <a:lumMod val="50000"/>
                  </a:schemeClr>
                </a:solidFill>
              </a:ln>
            </a:endParaRPr>
          </a:p>
        </p:txBody>
      </p:sp>
      <p:sp>
        <p:nvSpPr>
          <p:cNvPr id="12" name="11 CuadroTexto"/>
          <p:cNvSpPr txBox="1"/>
          <p:nvPr/>
        </p:nvSpPr>
        <p:spPr>
          <a:xfrm>
            <a:off x="3658166" y="6561376"/>
            <a:ext cx="5364000" cy="252000"/>
          </a:xfrm>
          <a:prstGeom prst="rect">
            <a:avLst/>
          </a:prstGeom>
          <a:noFill/>
        </p:spPr>
        <p:txBody>
          <a:bodyPr wrap="none" rtlCol="0">
            <a:spAutoFit/>
          </a:bodyPr>
          <a:lstStyle/>
          <a:p>
            <a:r>
              <a:rPr lang="es-ES" sz="1200" dirty="0" smtClean="0"/>
              <a:t>http://www.un.org/sustainabledevelopment/es/la-agenda-de-desarrollo-sostenible/</a:t>
            </a:r>
          </a:p>
          <a:p>
            <a:endParaRPr lang="es-ES" sz="1200" dirty="0"/>
          </a:p>
        </p:txBody>
      </p:sp>
    </p:spTree>
    <p:extLst>
      <p:ext uri="{BB962C8B-B14F-4D97-AF65-F5344CB8AC3E}">
        <p14:creationId xmlns:p14="http://schemas.microsoft.com/office/powerpoint/2010/main" val="2861978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578499" y="1268760"/>
            <a:ext cx="8229600" cy="3214710"/>
          </a:xfrm>
        </p:spPr>
        <p:txBody>
          <a:bodyPr>
            <a:normAutofit/>
          </a:bodyPr>
          <a:lstStyle/>
          <a:p>
            <a:r>
              <a:rPr lang="es-VE" dirty="0" smtClean="0"/>
              <a:t>Objetivos del Desarrollo </a:t>
            </a:r>
            <a:r>
              <a:rPr lang="es-ES" dirty="0" smtClean="0"/>
              <a:t>Sostenible</a:t>
            </a:r>
            <a:br>
              <a:rPr lang="es-ES" dirty="0" smtClean="0"/>
            </a:br>
            <a:r>
              <a:rPr lang="es-ES" dirty="0" smtClean="0"/>
              <a:t>2015 – </a:t>
            </a:r>
            <a:r>
              <a:rPr lang="es-VE" dirty="0" smtClean="0"/>
              <a:t>2030</a:t>
            </a:r>
            <a:br>
              <a:rPr lang="es-VE" dirty="0" smtClean="0"/>
            </a:br>
            <a:r>
              <a:rPr lang="es-VE" dirty="0" smtClean="0"/>
              <a:t>Objetivo </a:t>
            </a:r>
            <a:r>
              <a:rPr lang="es-VE" dirty="0"/>
              <a:t>4: Educación de calidad</a:t>
            </a:r>
            <a:r>
              <a:rPr lang="es-VE" dirty="0" smtClean="0"/>
              <a:t/>
            </a:r>
            <a:br>
              <a:rPr lang="es-VE" dirty="0" smtClean="0"/>
            </a:br>
            <a:r>
              <a:rPr lang="es-VE" dirty="0" smtClean="0"/>
              <a:t>LA RENOVACIÓN CURRICULAR</a:t>
            </a:r>
            <a:endParaRPr lang="es-ES" dirty="0"/>
          </a:p>
        </p:txBody>
      </p:sp>
      <p:pic>
        <p:nvPicPr>
          <p:cNvPr id="5" name="Picture 2" descr="http://www.cooperacionespanola.es/sites/default/files/17_ods_aecid_cooperacion_espanola.png"/>
          <p:cNvPicPr>
            <a:picLocks noChangeAspect="1" noChangeArrowheads="1"/>
          </p:cNvPicPr>
          <p:nvPr/>
        </p:nvPicPr>
        <p:blipFill>
          <a:blip r:embed="rId2"/>
          <a:srcRect/>
          <a:stretch>
            <a:fillRect/>
          </a:stretch>
        </p:blipFill>
        <p:spPr bwMode="auto">
          <a:xfrm>
            <a:off x="1943100" y="4011884"/>
            <a:ext cx="5257800" cy="2657476"/>
          </a:xfrm>
          <a:prstGeom prst="rect">
            <a:avLst/>
          </a:prstGeom>
          <a:noFill/>
        </p:spPr>
      </p:pic>
      <p:sp>
        <p:nvSpPr>
          <p:cNvPr id="10" name="Rectangle 20"/>
          <p:cNvSpPr>
            <a:spLocks noChangeArrowheads="1"/>
          </p:cNvSpPr>
          <p:nvPr/>
        </p:nvSpPr>
        <p:spPr bwMode="auto">
          <a:xfrm>
            <a:off x="144000" y="81000"/>
            <a:ext cx="8856000" cy="6696000"/>
          </a:xfrm>
          <a:prstGeom prst="rect">
            <a:avLst/>
          </a:prstGeom>
          <a:noFill/>
          <a:ln w="28575" cmpd="thinThick">
            <a:solidFill>
              <a:schemeClr val="accent2">
                <a:lumMod val="50000"/>
              </a:schemeClr>
            </a:solidFill>
            <a:miter lim="800000"/>
            <a:headEnd/>
            <a:tailEnd/>
          </a:ln>
        </p:spPr>
        <p:txBody>
          <a:bodyPr wrap="none" anchor="ctr"/>
          <a:lstStyle/>
          <a:p>
            <a:endParaRPr lang="es-VE" dirty="0">
              <a:ln>
                <a:solidFill>
                  <a:schemeClr val="accent3">
                    <a:lumMod val="50000"/>
                  </a:schemeClr>
                </a:solidFill>
              </a:ln>
            </a:endParaRPr>
          </a:p>
        </p:txBody>
      </p:sp>
    </p:spTree>
    <p:extLst>
      <p:ext uri="{BB962C8B-B14F-4D97-AF65-F5344CB8AC3E}">
        <p14:creationId xmlns:p14="http://schemas.microsoft.com/office/powerpoint/2010/main" val="42232728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0"/>
          <p:cNvSpPr>
            <a:spLocks noChangeArrowheads="1"/>
          </p:cNvSpPr>
          <p:nvPr/>
        </p:nvSpPr>
        <p:spPr bwMode="auto">
          <a:xfrm>
            <a:off x="144000" y="81000"/>
            <a:ext cx="8856000" cy="6696000"/>
          </a:xfrm>
          <a:prstGeom prst="rect">
            <a:avLst/>
          </a:prstGeom>
          <a:noFill/>
          <a:ln w="28575" cmpd="thinThick">
            <a:solidFill>
              <a:schemeClr val="accent1">
                <a:lumMod val="75000"/>
              </a:schemeClr>
            </a:solidFill>
            <a:miter lim="800000"/>
            <a:headEnd/>
            <a:tailEnd/>
          </a:ln>
        </p:spPr>
        <p:txBody>
          <a:bodyPr wrap="none" anchor="ctr"/>
          <a:lstStyle/>
          <a:p>
            <a:endParaRPr lang="es-VE" dirty="0">
              <a:ln>
                <a:solidFill>
                  <a:schemeClr val="accent3">
                    <a:lumMod val="50000"/>
                  </a:schemeClr>
                </a:solidFill>
              </a:ln>
            </a:endParaRPr>
          </a:p>
        </p:txBody>
      </p:sp>
      <p:sp>
        <p:nvSpPr>
          <p:cNvPr id="36" name="35 CuadroTexto"/>
          <p:cNvSpPr txBox="1"/>
          <p:nvPr/>
        </p:nvSpPr>
        <p:spPr>
          <a:xfrm>
            <a:off x="3658166" y="6561376"/>
            <a:ext cx="5364000" cy="252000"/>
          </a:xfrm>
          <a:prstGeom prst="rect">
            <a:avLst/>
          </a:prstGeom>
          <a:noFill/>
        </p:spPr>
        <p:txBody>
          <a:bodyPr wrap="none" rtlCol="0">
            <a:spAutoFit/>
          </a:bodyPr>
          <a:lstStyle/>
          <a:p>
            <a:r>
              <a:rPr lang="es-ES" sz="1200" dirty="0" smtClean="0"/>
              <a:t>http://www.un.org/sustainabledevelopment/es/la-agenda-de-desarrollo-sostenible/</a:t>
            </a:r>
          </a:p>
          <a:p>
            <a:endParaRPr lang="es-ES" sz="1200" dirty="0"/>
          </a:p>
        </p:txBody>
      </p:sp>
      <p:sp>
        <p:nvSpPr>
          <p:cNvPr id="26" name="8 Título"/>
          <p:cNvSpPr>
            <a:spLocks noGrp="1"/>
          </p:cNvSpPr>
          <p:nvPr>
            <p:ph type="title"/>
          </p:nvPr>
        </p:nvSpPr>
        <p:spPr>
          <a:xfrm>
            <a:off x="457200" y="267488"/>
            <a:ext cx="8229600" cy="857256"/>
          </a:xfrm>
        </p:spPr>
        <p:txBody>
          <a:bodyPr>
            <a:normAutofit fontScale="90000"/>
          </a:bodyPr>
          <a:lstStyle/>
          <a:p>
            <a:r>
              <a:rPr lang="es-VE" sz="3200" dirty="0" smtClean="0"/>
              <a:t>Objetivos del Desarrollo </a:t>
            </a:r>
            <a:r>
              <a:rPr lang="es-ES" sz="3200" dirty="0" smtClean="0"/>
              <a:t>Sostenible: 2015 – </a:t>
            </a:r>
            <a:r>
              <a:rPr lang="es-VE" sz="3200" dirty="0" smtClean="0"/>
              <a:t>2030</a:t>
            </a:r>
            <a:br>
              <a:rPr lang="es-VE" sz="3200" dirty="0" smtClean="0"/>
            </a:br>
            <a:r>
              <a:rPr lang="es-VE" sz="3200" dirty="0" smtClean="0"/>
              <a:t>Algunas Metas del Objetivo 4: Educación de calidad</a:t>
            </a:r>
            <a:endParaRPr lang="es-ES" sz="3200" dirty="0"/>
          </a:p>
        </p:txBody>
      </p:sp>
      <p:grpSp>
        <p:nvGrpSpPr>
          <p:cNvPr id="6" name="5 Grupo"/>
          <p:cNvGrpSpPr/>
          <p:nvPr/>
        </p:nvGrpSpPr>
        <p:grpSpPr>
          <a:xfrm>
            <a:off x="612000" y="1556792"/>
            <a:ext cx="7920000" cy="4536416"/>
            <a:chOff x="612000" y="1556792"/>
            <a:chExt cx="7920000" cy="4536416"/>
          </a:xfrm>
        </p:grpSpPr>
        <p:grpSp>
          <p:nvGrpSpPr>
            <p:cNvPr id="2" name="1 Grupo"/>
            <p:cNvGrpSpPr/>
            <p:nvPr/>
          </p:nvGrpSpPr>
          <p:grpSpPr>
            <a:xfrm>
              <a:off x="612000" y="1556792"/>
              <a:ext cx="7920000" cy="1080120"/>
              <a:chOff x="612000" y="1556792"/>
              <a:chExt cx="7920000" cy="1080120"/>
            </a:xfrm>
          </p:grpSpPr>
          <p:sp>
            <p:nvSpPr>
              <p:cNvPr id="28" name="27 Rectángulo"/>
              <p:cNvSpPr/>
              <p:nvPr/>
            </p:nvSpPr>
            <p:spPr>
              <a:xfrm>
                <a:off x="612000" y="2096912"/>
                <a:ext cx="7920000" cy="540000"/>
              </a:xfrm>
              <a:prstGeom prst="rect">
                <a:avLst/>
              </a:prstGeom>
              <a:ln>
                <a:solidFill>
                  <a:schemeClr val="accent3">
                    <a:lumMod val="50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0" name="29 Forma libre"/>
              <p:cNvSpPr/>
              <p:nvPr/>
            </p:nvSpPr>
            <p:spPr>
              <a:xfrm>
                <a:off x="1007999" y="1556792"/>
                <a:ext cx="7200000" cy="900000"/>
              </a:xfrm>
              <a:custGeom>
                <a:avLst/>
                <a:gdLst>
                  <a:gd name="connsiteX0" fmla="*/ 0 w 6936985"/>
                  <a:gd name="connsiteY0" fmla="*/ 114002 h 683998"/>
                  <a:gd name="connsiteX1" fmla="*/ 114002 w 6936985"/>
                  <a:gd name="connsiteY1" fmla="*/ 0 h 683998"/>
                  <a:gd name="connsiteX2" fmla="*/ 6822983 w 6936985"/>
                  <a:gd name="connsiteY2" fmla="*/ 0 h 683998"/>
                  <a:gd name="connsiteX3" fmla="*/ 6936985 w 6936985"/>
                  <a:gd name="connsiteY3" fmla="*/ 114002 h 683998"/>
                  <a:gd name="connsiteX4" fmla="*/ 6936985 w 6936985"/>
                  <a:gd name="connsiteY4" fmla="*/ 569996 h 683998"/>
                  <a:gd name="connsiteX5" fmla="*/ 6822983 w 6936985"/>
                  <a:gd name="connsiteY5" fmla="*/ 683998 h 683998"/>
                  <a:gd name="connsiteX6" fmla="*/ 114002 w 6936985"/>
                  <a:gd name="connsiteY6" fmla="*/ 683998 h 683998"/>
                  <a:gd name="connsiteX7" fmla="*/ 0 w 6936985"/>
                  <a:gd name="connsiteY7" fmla="*/ 569996 h 683998"/>
                  <a:gd name="connsiteX8" fmla="*/ 0 w 6936985"/>
                  <a:gd name="connsiteY8" fmla="*/ 114002 h 68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6985" h="683998">
                    <a:moveTo>
                      <a:pt x="0" y="114002"/>
                    </a:moveTo>
                    <a:cubicBezTo>
                      <a:pt x="0" y="51040"/>
                      <a:pt x="51040" y="0"/>
                      <a:pt x="114002" y="0"/>
                    </a:cubicBezTo>
                    <a:lnTo>
                      <a:pt x="6822983" y="0"/>
                    </a:lnTo>
                    <a:cubicBezTo>
                      <a:pt x="6885945" y="0"/>
                      <a:pt x="6936985" y="51040"/>
                      <a:pt x="6936985" y="114002"/>
                    </a:cubicBezTo>
                    <a:lnTo>
                      <a:pt x="6936985" y="569996"/>
                    </a:lnTo>
                    <a:cubicBezTo>
                      <a:pt x="6936985" y="632958"/>
                      <a:pt x="6885945" y="683998"/>
                      <a:pt x="6822983" y="683998"/>
                    </a:cubicBezTo>
                    <a:lnTo>
                      <a:pt x="114002" y="683998"/>
                    </a:lnTo>
                    <a:cubicBezTo>
                      <a:pt x="51040" y="683998"/>
                      <a:pt x="0" y="632958"/>
                      <a:pt x="0" y="569996"/>
                    </a:cubicBezTo>
                    <a:lnTo>
                      <a:pt x="0" y="114002"/>
                    </a:lnTo>
                    <a:close/>
                  </a:path>
                </a:pathLst>
              </a:custGeom>
              <a:solidFill>
                <a:schemeClr val="accent3">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2940" tIns="33390" rIns="242940" bIns="33390" numCol="1" spcCol="1270" anchor="ctr" anchorCtr="0">
                <a:noAutofit/>
              </a:bodyPr>
              <a:lstStyle/>
              <a:p>
                <a:r>
                  <a:rPr lang="es-ES" sz="1600" b="1" dirty="0">
                    <a:solidFill>
                      <a:schemeClr val="bg1"/>
                    </a:solidFill>
                    <a:latin typeface="Book Antiqua" panose="02040602050305030304" pitchFamily="18" charset="0"/>
                  </a:rPr>
                  <a:t>4.3 </a:t>
                </a:r>
                <a:r>
                  <a:rPr lang="es-ES" sz="1600" b="1" dirty="0" smtClean="0">
                    <a:solidFill>
                      <a:schemeClr val="bg1"/>
                    </a:solidFill>
                    <a:latin typeface="Book Antiqua" panose="02040602050305030304" pitchFamily="18" charset="0"/>
                  </a:rPr>
                  <a:t>Asegurar </a:t>
                </a:r>
                <a:r>
                  <a:rPr lang="es-ES" sz="1600" b="1" dirty="0">
                    <a:solidFill>
                      <a:schemeClr val="bg1"/>
                    </a:solidFill>
                    <a:latin typeface="Book Antiqua" panose="02040602050305030304" pitchFamily="18" charset="0"/>
                  </a:rPr>
                  <a:t>el acceso igualitario de todos los hombres y las mujeres a una formación técnica, profesional y superior de calidad, incluida la enseñanza universitaria</a:t>
                </a:r>
              </a:p>
            </p:txBody>
          </p:sp>
        </p:grpSp>
        <p:grpSp>
          <p:nvGrpSpPr>
            <p:cNvPr id="3" name="2 Grupo"/>
            <p:cNvGrpSpPr/>
            <p:nvPr/>
          </p:nvGrpSpPr>
          <p:grpSpPr>
            <a:xfrm>
              <a:off x="612000" y="2852936"/>
              <a:ext cx="7920000" cy="1332080"/>
              <a:chOff x="612000" y="2852936"/>
              <a:chExt cx="7920000" cy="1332080"/>
            </a:xfrm>
          </p:grpSpPr>
          <p:sp>
            <p:nvSpPr>
              <p:cNvPr id="37" name="36 Rectángulo"/>
              <p:cNvSpPr/>
              <p:nvPr/>
            </p:nvSpPr>
            <p:spPr>
              <a:xfrm>
                <a:off x="612000" y="3573016"/>
                <a:ext cx="7920000" cy="612000"/>
              </a:xfrm>
              <a:prstGeom prst="rect">
                <a:avLst/>
              </a:prstGeom>
              <a:ln>
                <a:solidFill>
                  <a:schemeClr val="accent4">
                    <a:lumMod val="50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8" name="37 Forma libre"/>
              <p:cNvSpPr/>
              <p:nvPr/>
            </p:nvSpPr>
            <p:spPr>
              <a:xfrm>
                <a:off x="1007999" y="2852936"/>
                <a:ext cx="7200000" cy="1152000"/>
              </a:xfrm>
              <a:custGeom>
                <a:avLst/>
                <a:gdLst>
                  <a:gd name="connsiteX0" fmla="*/ 0 w 6936985"/>
                  <a:gd name="connsiteY0" fmla="*/ 114002 h 683998"/>
                  <a:gd name="connsiteX1" fmla="*/ 114002 w 6936985"/>
                  <a:gd name="connsiteY1" fmla="*/ 0 h 683998"/>
                  <a:gd name="connsiteX2" fmla="*/ 6822983 w 6936985"/>
                  <a:gd name="connsiteY2" fmla="*/ 0 h 683998"/>
                  <a:gd name="connsiteX3" fmla="*/ 6936985 w 6936985"/>
                  <a:gd name="connsiteY3" fmla="*/ 114002 h 683998"/>
                  <a:gd name="connsiteX4" fmla="*/ 6936985 w 6936985"/>
                  <a:gd name="connsiteY4" fmla="*/ 569996 h 683998"/>
                  <a:gd name="connsiteX5" fmla="*/ 6822983 w 6936985"/>
                  <a:gd name="connsiteY5" fmla="*/ 683998 h 683998"/>
                  <a:gd name="connsiteX6" fmla="*/ 114002 w 6936985"/>
                  <a:gd name="connsiteY6" fmla="*/ 683998 h 683998"/>
                  <a:gd name="connsiteX7" fmla="*/ 0 w 6936985"/>
                  <a:gd name="connsiteY7" fmla="*/ 569996 h 683998"/>
                  <a:gd name="connsiteX8" fmla="*/ 0 w 6936985"/>
                  <a:gd name="connsiteY8" fmla="*/ 114002 h 68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6985" h="683998">
                    <a:moveTo>
                      <a:pt x="0" y="114002"/>
                    </a:moveTo>
                    <a:cubicBezTo>
                      <a:pt x="0" y="51040"/>
                      <a:pt x="51040" y="0"/>
                      <a:pt x="114002" y="0"/>
                    </a:cubicBezTo>
                    <a:lnTo>
                      <a:pt x="6822983" y="0"/>
                    </a:lnTo>
                    <a:cubicBezTo>
                      <a:pt x="6885945" y="0"/>
                      <a:pt x="6936985" y="51040"/>
                      <a:pt x="6936985" y="114002"/>
                    </a:cubicBezTo>
                    <a:lnTo>
                      <a:pt x="6936985" y="569996"/>
                    </a:lnTo>
                    <a:cubicBezTo>
                      <a:pt x="6936985" y="632958"/>
                      <a:pt x="6885945" y="683998"/>
                      <a:pt x="6822983" y="683998"/>
                    </a:cubicBezTo>
                    <a:lnTo>
                      <a:pt x="114002" y="683998"/>
                    </a:lnTo>
                    <a:cubicBezTo>
                      <a:pt x="51040" y="683998"/>
                      <a:pt x="0" y="632958"/>
                      <a:pt x="0" y="569996"/>
                    </a:cubicBezTo>
                    <a:lnTo>
                      <a:pt x="0" y="114002"/>
                    </a:lnTo>
                    <a:close/>
                  </a:path>
                </a:pathLst>
              </a:custGeom>
              <a:solidFill>
                <a:schemeClr val="accent4">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2940" tIns="33390" rIns="242940" bIns="33390" numCol="1" spcCol="1270" anchor="ctr" anchorCtr="0">
                <a:noAutofit/>
              </a:bodyPr>
              <a:lstStyle/>
              <a:p>
                <a:r>
                  <a:rPr lang="es-ES" sz="1600" b="1" dirty="0" smtClean="0">
                    <a:solidFill>
                      <a:schemeClr val="bg1"/>
                    </a:solidFill>
                    <a:latin typeface="Book Antiqua" panose="02040602050305030304" pitchFamily="18" charset="0"/>
                  </a:rPr>
                  <a:t>4.4 Aumentar </a:t>
                </a:r>
                <a:r>
                  <a:rPr lang="es-ES" sz="1600" b="1" dirty="0">
                    <a:solidFill>
                      <a:schemeClr val="bg1"/>
                    </a:solidFill>
                    <a:latin typeface="Book Antiqua" panose="02040602050305030304" pitchFamily="18" charset="0"/>
                  </a:rPr>
                  <a:t>considerablemente el número de jóvenes y adultos que tienen las competencias necesarias, en particular técnicas y profesionales, para acceder al empleo, el trabajo decente y el emprendimiento</a:t>
                </a:r>
              </a:p>
            </p:txBody>
          </p:sp>
        </p:grpSp>
        <p:grpSp>
          <p:nvGrpSpPr>
            <p:cNvPr id="4" name="3 Grupo"/>
            <p:cNvGrpSpPr/>
            <p:nvPr/>
          </p:nvGrpSpPr>
          <p:grpSpPr>
            <a:xfrm>
              <a:off x="612000" y="4573673"/>
              <a:ext cx="7920000" cy="1519535"/>
              <a:chOff x="612000" y="4573673"/>
              <a:chExt cx="7920000" cy="1519535"/>
            </a:xfrm>
          </p:grpSpPr>
          <p:sp>
            <p:nvSpPr>
              <p:cNvPr id="39" name="38 Rectángulo"/>
              <p:cNvSpPr/>
              <p:nvPr/>
            </p:nvSpPr>
            <p:spPr>
              <a:xfrm>
                <a:off x="612000" y="5301208"/>
                <a:ext cx="7920000" cy="792000"/>
              </a:xfrm>
              <a:prstGeom prst="rect">
                <a:avLst/>
              </a:prstGeom>
              <a:ln>
                <a:solidFill>
                  <a:schemeClr val="accent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0" name="39 Forma libre"/>
              <p:cNvSpPr/>
              <p:nvPr/>
            </p:nvSpPr>
            <p:spPr>
              <a:xfrm>
                <a:off x="1007999" y="4573673"/>
                <a:ext cx="7200000" cy="1260000"/>
              </a:xfrm>
              <a:custGeom>
                <a:avLst/>
                <a:gdLst>
                  <a:gd name="connsiteX0" fmla="*/ 0 w 6936985"/>
                  <a:gd name="connsiteY0" fmla="*/ 114002 h 683998"/>
                  <a:gd name="connsiteX1" fmla="*/ 114002 w 6936985"/>
                  <a:gd name="connsiteY1" fmla="*/ 0 h 683998"/>
                  <a:gd name="connsiteX2" fmla="*/ 6822983 w 6936985"/>
                  <a:gd name="connsiteY2" fmla="*/ 0 h 683998"/>
                  <a:gd name="connsiteX3" fmla="*/ 6936985 w 6936985"/>
                  <a:gd name="connsiteY3" fmla="*/ 114002 h 683998"/>
                  <a:gd name="connsiteX4" fmla="*/ 6936985 w 6936985"/>
                  <a:gd name="connsiteY4" fmla="*/ 569996 h 683998"/>
                  <a:gd name="connsiteX5" fmla="*/ 6822983 w 6936985"/>
                  <a:gd name="connsiteY5" fmla="*/ 683998 h 683998"/>
                  <a:gd name="connsiteX6" fmla="*/ 114002 w 6936985"/>
                  <a:gd name="connsiteY6" fmla="*/ 683998 h 683998"/>
                  <a:gd name="connsiteX7" fmla="*/ 0 w 6936985"/>
                  <a:gd name="connsiteY7" fmla="*/ 569996 h 683998"/>
                  <a:gd name="connsiteX8" fmla="*/ 0 w 6936985"/>
                  <a:gd name="connsiteY8" fmla="*/ 114002 h 68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6985" h="683998">
                    <a:moveTo>
                      <a:pt x="0" y="114002"/>
                    </a:moveTo>
                    <a:cubicBezTo>
                      <a:pt x="0" y="51040"/>
                      <a:pt x="51040" y="0"/>
                      <a:pt x="114002" y="0"/>
                    </a:cubicBezTo>
                    <a:lnTo>
                      <a:pt x="6822983" y="0"/>
                    </a:lnTo>
                    <a:cubicBezTo>
                      <a:pt x="6885945" y="0"/>
                      <a:pt x="6936985" y="51040"/>
                      <a:pt x="6936985" y="114002"/>
                    </a:cubicBezTo>
                    <a:lnTo>
                      <a:pt x="6936985" y="569996"/>
                    </a:lnTo>
                    <a:cubicBezTo>
                      <a:pt x="6936985" y="632958"/>
                      <a:pt x="6885945" y="683998"/>
                      <a:pt x="6822983" y="683998"/>
                    </a:cubicBezTo>
                    <a:lnTo>
                      <a:pt x="114002" y="683998"/>
                    </a:lnTo>
                    <a:cubicBezTo>
                      <a:pt x="51040" y="683998"/>
                      <a:pt x="0" y="632958"/>
                      <a:pt x="0" y="569996"/>
                    </a:cubicBezTo>
                    <a:lnTo>
                      <a:pt x="0" y="114002"/>
                    </a:lnTo>
                    <a:close/>
                  </a:path>
                </a:pathLst>
              </a:cu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2940" tIns="33390" rIns="242940" bIns="33390" numCol="1" spcCol="1270" anchor="ctr" anchorCtr="0">
                <a:noAutofit/>
              </a:bodyPr>
              <a:lstStyle/>
              <a:p>
                <a:r>
                  <a:rPr lang="es-ES" sz="1600" b="1" dirty="0">
                    <a:solidFill>
                      <a:schemeClr val="bg1"/>
                    </a:solidFill>
                    <a:latin typeface="Book Antiqua" panose="02040602050305030304" pitchFamily="18" charset="0"/>
                  </a:rPr>
                  <a:t>4.5 E</a:t>
                </a:r>
                <a:r>
                  <a:rPr lang="es-ES" sz="1600" b="1" dirty="0" smtClean="0">
                    <a:solidFill>
                      <a:schemeClr val="bg1"/>
                    </a:solidFill>
                    <a:latin typeface="Book Antiqua" panose="02040602050305030304" pitchFamily="18" charset="0"/>
                  </a:rPr>
                  <a:t>liminar </a:t>
                </a:r>
                <a:r>
                  <a:rPr lang="es-ES" sz="1600" b="1" dirty="0">
                    <a:solidFill>
                      <a:schemeClr val="bg1"/>
                    </a:solidFill>
                    <a:latin typeface="Book Antiqua" panose="02040602050305030304" pitchFamily="18" charset="0"/>
                  </a:rPr>
                  <a:t>las disparidades de género en la educación y asegurar el acceso igualitario a todos los niveles de la enseñanza y la formación profesional para las personas vulnerables, incluidas las personas con discapacidad, los pueblos indígenas y los niños en situaciones de vulnerabilidad</a:t>
                </a:r>
              </a:p>
            </p:txBody>
          </p:sp>
        </p:grpSp>
      </p:grpSp>
      <p:sp>
        <p:nvSpPr>
          <p:cNvPr id="7" name="6 Estrella de 5 puntas"/>
          <p:cNvSpPr/>
          <p:nvPr/>
        </p:nvSpPr>
        <p:spPr>
          <a:xfrm>
            <a:off x="8351980" y="1412776"/>
            <a:ext cx="360040" cy="360040"/>
          </a:xfrm>
          <a:prstGeom prst="star5">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Estrella de 5 puntas"/>
          <p:cNvSpPr/>
          <p:nvPr/>
        </p:nvSpPr>
        <p:spPr>
          <a:xfrm>
            <a:off x="8351980" y="2924944"/>
            <a:ext cx="360040" cy="360040"/>
          </a:xfrm>
          <a:prstGeom prst="star5">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20 Estrella de 5 puntas"/>
          <p:cNvSpPr/>
          <p:nvPr/>
        </p:nvSpPr>
        <p:spPr>
          <a:xfrm>
            <a:off x="8351980" y="4573673"/>
            <a:ext cx="360040" cy="360040"/>
          </a:xfrm>
          <a:prstGeom prst="star5">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22 Forma libre"/>
          <p:cNvSpPr/>
          <p:nvPr/>
        </p:nvSpPr>
        <p:spPr>
          <a:xfrm>
            <a:off x="1043608" y="2852936"/>
            <a:ext cx="7200000" cy="1152000"/>
          </a:xfrm>
          <a:custGeom>
            <a:avLst/>
            <a:gdLst>
              <a:gd name="connsiteX0" fmla="*/ 0 w 6936985"/>
              <a:gd name="connsiteY0" fmla="*/ 114002 h 683998"/>
              <a:gd name="connsiteX1" fmla="*/ 114002 w 6936985"/>
              <a:gd name="connsiteY1" fmla="*/ 0 h 683998"/>
              <a:gd name="connsiteX2" fmla="*/ 6822983 w 6936985"/>
              <a:gd name="connsiteY2" fmla="*/ 0 h 683998"/>
              <a:gd name="connsiteX3" fmla="*/ 6936985 w 6936985"/>
              <a:gd name="connsiteY3" fmla="*/ 114002 h 683998"/>
              <a:gd name="connsiteX4" fmla="*/ 6936985 w 6936985"/>
              <a:gd name="connsiteY4" fmla="*/ 569996 h 683998"/>
              <a:gd name="connsiteX5" fmla="*/ 6822983 w 6936985"/>
              <a:gd name="connsiteY5" fmla="*/ 683998 h 683998"/>
              <a:gd name="connsiteX6" fmla="*/ 114002 w 6936985"/>
              <a:gd name="connsiteY6" fmla="*/ 683998 h 683998"/>
              <a:gd name="connsiteX7" fmla="*/ 0 w 6936985"/>
              <a:gd name="connsiteY7" fmla="*/ 569996 h 683998"/>
              <a:gd name="connsiteX8" fmla="*/ 0 w 6936985"/>
              <a:gd name="connsiteY8" fmla="*/ 114002 h 68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6985" h="683998">
                <a:moveTo>
                  <a:pt x="0" y="114002"/>
                </a:moveTo>
                <a:cubicBezTo>
                  <a:pt x="0" y="51040"/>
                  <a:pt x="51040" y="0"/>
                  <a:pt x="114002" y="0"/>
                </a:cubicBezTo>
                <a:lnTo>
                  <a:pt x="6822983" y="0"/>
                </a:lnTo>
                <a:cubicBezTo>
                  <a:pt x="6885945" y="0"/>
                  <a:pt x="6936985" y="51040"/>
                  <a:pt x="6936985" y="114002"/>
                </a:cubicBezTo>
                <a:lnTo>
                  <a:pt x="6936985" y="569996"/>
                </a:lnTo>
                <a:cubicBezTo>
                  <a:pt x="6936985" y="632958"/>
                  <a:pt x="6885945" y="683998"/>
                  <a:pt x="6822983" y="683998"/>
                </a:cubicBezTo>
                <a:lnTo>
                  <a:pt x="114002" y="683998"/>
                </a:lnTo>
                <a:cubicBezTo>
                  <a:pt x="51040" y="683998"/>
                  <a:pt x="0" y="632958"/>
                  <a:pt x="0" y="569996"/>
                </a:cubicBezTo>
                <a:lnTo>
                  <a:pt x="0" y="114002"/>
                </a:lnTo>
                <a:close/>
              </a:path>
            </a:pathLst>
          </a:custGeom>
          <a:solidFill>
            <a:schemeClr val="accent4">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2940" tIns="33390" rIns="242940" bIns="33390" numCol="1" spcCol="1270" anchor="ctr" anchorCtr="0">
            <a:noAutofit/>
          </a:bodyPr>
          <a:lstStyle/>
          <a:p>
            <a:r>
              <a:rPr lang="es-ES" sz="1600" b="1" dirty="0" smtClean="0">
                <a:solidFill>
                  <a:schemeClr val="bg1"/>
                </a:solidFill>
                <a:latin typeface="Book Antiqua" panose="02040602050305030304" pitchFamily="18" charset="0"/>
              </a:rPr>
              <a:t>4.4 Aumentar </a:t>
            </a:r>
            <a:r>
              <a:rPr lang="es-ES" sz="1600" b="1" dirty="0">
                <a:solidFill>
                  <a:schemeClr val="bg1"/>
                </a:solidFill>
                <a:latin typeface="Book Antiqua" panose="02040602050305030304" pitchFamily="18" charset="0"/>
              </a:rPr>
              <a:t>considerablemente el número de jóvenes y adultos que tienen las competencias necesarias, en particular técnicas y profesionales, para acceder al empleo, el trabajo decente y el emprendimiento</a:t>
            </a:r>
          </a:p>
        </p:txBody>
      </p:sp>
      <p:sp>
        <p:nvSpPr>
          <p:cNvPr id="25" name="24 Forma libre"/>
          <p:cNvSpPr/>
          <p:nvPr/>
        </p:nvSpPr>
        <p:spPr>
          <a:xfrm>
            <a:off x="1043608" y="1556792"/>
            <a:ext cx="7200000" cy="900000"/>
          </a:xfrm>
          <a:custGeom>
            <a:avLst/>
            <a:gdLst>
              <a:gd name="connsiteX0" fmla="*/ 0 w 6936985"/>
              <a:gd name="connsiteY0" fmla="*/ 114002 h 683998"/>
              <a:gd name="connsiteX1" fmla="*/ 114002 w 6936985"/>
              <a:gd name="connsiteY1" fmla="*/ 0 h 683998"/>
              <a:gd name="connsiteX2" fmla="*/ 6822983 w 6936985"/>
              <a:gd name="connsiteY2" fmla="*/ 0 h 683998"/>
              <a:gd name="connsiteX3" fmla="*/ 6936985 w 6936985"/>
              <a:gd name="connsiteY3" fmla="*/ 114002 h 683998"/>
              <a:gd name="connsiteX4" fmla="*/ 6936985 w 6936985"/>
              <a:gd name="connsiteY4" fmla="*/ 569996 h 683998"/>
              <a:gd name="connsiteX5" fmla="*/ 6822983 w 6936985"/>
              <a:gd name="connsiteY5" fmla="*/ 683998 h 683998"/>
              <a:gd name="connsiteX6" fmla="*/ 114002 w 6936985"/>
              <a:gd name="connsiteY6" fmla="*/ 683998 h 683998"/>
              <a:gd name="connsiteX7" fmla="*/ 0 w 6936985"/>
              <a:gd name="connsiteY7" fmla="*/ 569996 h 683998"/>
              <a:gd name="connsiteX8" fmla="*/ 0 w 6936985"/>
              <a:gd name="connsiteY8" fmla="*/ 114002 h 68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6985" h="683998">
                <a:moveTo>
                  <a:pt x="0" y="114002"/>
                </a:moveTo>
                <a:cubicBezTo>
                  <a:pt x="0" y="51040"/>
                  <a:pt x="51040" y="0"/>
                  <a:pt x="114002" y="0"/>
                </a:cubicBezTo>
                <a:lnTo>
                  <a:pt x="6822983" y="0"/>
                </a:lnTo>
                <a:cubicBezTo>
                  <a:pt x="6885945" y="0"/>
                  <a:pt x="6936985" y="51040"/>
                  <a:pt x="6936985" y="114002"/>
                </a:cubicBezTo>
                <a:lnTo>
                  <a:pt x="6936985" y="569996"/>
                </a:lnTo>
                <a:cubicBezTo>
                  <a:pt x="6936985" y="632958"/>
                  <a:pt x="6885945" y="683998"/>
                  <a:pt x="6822983" y="683998"/>
                </a:cubicBezTo>
                <a:lnTo>
                  <a:pt x="114002" y="683998"/>
                </a:lnTo>
                <a:cubicBezTo>
                  <a:pt x="51040" y="683998"/>
                  <a:pt x="0" y="632958"/>
                  <a:pt x="0" y="569996"/>
                </a:cubicBezTo>
                <a:lnTo>
                  <a:pt x="0" y="114002"/>
                </a:lnTo>
                <a:close/>
              </a:path>
            </a:pathLst>
          </a:custGeom>
        </p:spPr>
        <p:style>
          <a:lnRef idx="2">
            <a:schemeClr val="accent3"/>
          </a:lnRef>
          <a:fillRef idx="1">
            <a:schemeClr val="lt1"/>
          </a:fillRef>
          <a:effectRef idx="0">
            <a:schemeClr val="accent3"/>
          </a:effectRef>
          <a:fontRef idx="minor">
            <a:schemeClr val="dk1"/>
          </a:fontRef>
        </p:style>
        <p:txBody>
          <a:bodyPr spcFirstLastPara="0" vert="horz" wrap="square" lIns="242940" tIns="33390" rIns="242940" bIns="33390" numCol="1" spcCol="1270" anchor="ctr" anchorCtr="0">
            <a:noAutofit/>
          </a:bodyPr>
          <a:lstStyle/>
          <a:p>
            <a:r>
              <a:rPr lang="es-ES" sz="1600" b="1" dirty="0" smtClean="0">
                <a:solidFill>
                  <a:schemeClr val="tx1"/>
                </a:solidFill>
                <a:latin typeface="Book Antiqua" panose="02040602050305030304" pitchFamily="18" charset="0"/>
              </a:rPr>
              <a:t>Oferta educativa que, de acuerdo con el plan 20-20,  se corresponde con el plan operativo orientado a la excelencia académica y que cumple con las políticas de calidad</a:t>
            </a:r>
            <a:endParaRPr lang="es-ES" sz="1600" b="1" dirty="0">
              <a:solidFill>
                <a:schemeClr val="tx1"/>
              </a:solidFill>
              <a:latin typeface="Book Antiqua" panose="02040602050305030304" pitchFamily="18" charset="0"/>
            </a:endParaRPr>
          </a:p>
        </p:txBody>
      </p:sp>
      <p:sp>
        <p:nvSpPr>
          <p:cNvPr id="27" name="26 Forma libre"/>
          <p:cNvSpPr/>
          <p:nvPr/>
        </p:nvSpPr>
        <p:spPr>
          <a:xfrm>
            <a:off x="1043608" y="2852936"/>
            <a:ext cx="7200000" cy="1152000"/>
          </a:xfrm>
          <a:custGeom>
            <a:avLst/>
            <a:gdLst>
              <a:gd name="connsiteX0" fmla="*/ 0 w 6936985"/>
              <a:gd name="connsiteY0" fmla="*/ 114002 h 683998"/>
              <a:gd name="connsiteX1" fmla="*/ 114002 w 6936985"/>
              <a:gd name="connsiteY1" fmla="*/ 0 h 683998"/>
              <a:gd name="connsiteX2" fmla="*/ 6822983 w 6936985"/>
              <a:gd name="connsiteY2" fmla="*/ 0 h 683998"/>
              <a:gd name="connsiteX3" fmla="*/ 6936985 w 6936985"/>
              <a:gd name="connsiteY3" fmla="*/ 114002 h 683998"/>
              <a:gd name="connsiteX4" fmla="*/ 6936985 w 6936985"/>
              <a:gd name="connsiteY4" fmla="*/ 569996 h 683998"/>
              <a:gd name="connsiteX5" fmla="*/ 6822983 w 6936985"/>
              <a:gd name="connsiteY5" fmla="*/ 683998 h 683998"/>
              <a:gd name="connsiteX6" fmla="*/ 114002 w 6936985"/>
              <a:gd name="connsiteY6" fmla="*/ 683998 h 683998"/>
              <a:gd name="connsiteX7" fmla="*/ 0 w 6936985"/>
              <a:gd name="connsiteY7" fmla="*/ 569996 h 683998"/>
              <a:gd name="connsiteX8" fmla="*/ 0 w 6936985"/>
              <a:gd name="connsiteY8" fmla="*/ 114002 h 68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6985" h="683998">
                <a:moveTo>
                  <a:pt x="0" y="114002"/>
                </a:moveTo>
                <a:cubicBezTo>
                  <a:pt x="0" y="51040"/>
                  <a:pt x="51040" y="0"/>
                  <a:pt x="114002" y="0"/>
                </a:cubicBezTo>
                <a:lnTo>
                  <a:pt x="6822983" y="0"/>
                </a:lnTo>
                <a:cubicBezTo>
                  <a:pt x="6885945" y="0"/>
                  <a:pt x="6936985" y="51040"/>
                  <a:pt x="6936985" y="114002"/>
                </a:cubicBezTo>
                <a:lnTo>
                  <a:pt x="6936985" y="569996"/>
                </a:lnTo>
                <a:cubicBezTo>
                  <a:pt x="6936985" y="632958"/>
                  <a:pt x="6885945" y="683998"/>
                  <a:pt x="6822983" y="683998"/>
                </a:cubicBezTo>
                <a:lnTo>
                  <a:pt x="114002" y="683998"/>
                </a:lnTo>
                <a:cubicBezTo>
                  <a:pt x="51040" y="683998"/>
                  <a:pt x="0" y="632958"/>
                  <a:pt x="0" y="569996"/>
                </a:cubicBezTo>
                <a:lnTo>
                  <a:pt x="0" y="114002"/>
                </a:lnTo>
                <a:close/>
              </a:path>
            </a:pathLst>
          </a:custGeom>
        </p:spPr>
        <p:style>
          <a:lnRef idx="2">
            <a:schemeClr val="accent4"/>
          </a:lnRef>
          <a:fillRef idx="1">
            <a:schemeClr val="lt1"/>
          </a:fillRef>
          <a:effectRef idx="0">
            <a:schemeClr val="accent4"/>
          </a:effectRef>
          <a:fontRef idx="minor">
            <a:schemeClr val="dk1"/>
          </a:fontRef>
        </p:style>
        <p:txBody>
          <a:bodyPr spcFirstLastPara="0" vert="horz" wrap="square" lIns="242940" tIns="33390" rIns="242940" bIns="33390" numCol="1" spcCol="1270" anchor="ctr" anchorCtr="0">
            <a:noAutofit/>
          </a:bodyPr>
          <a:lstStyle/>
          <a:p>
            <a:r>
              <a:rPr lang="es-ES" sz="1600" b="1" dirty="0" smtClean="0">
                <a:solidFill>
                  <a:schemeClr val="tx1"/>
                </a:solidFill>
                <a:latin typeface="Book Antiqua" panose="02040602050305030304" pitchFamily="18" charset="0"/>
              </a:rPr>
              <a:t>Diseño curricular orientado al desarrollo de competencias que incluye, entre otras, tareas auténticas (contextualizadas), prácticas profesionales y oportunidades de formación en emprendimiento.</a:t>
            </a:r>
            <a:endParaRPr lang="es-ES" sz="1600" b="1" dirty="0">
              <a:solidFill>
                <a:schemeClr val="tx1"/>
              </a:solidFill>
              <a:latin typeface="Book Antiqua" panose="02040602050305030304" pitchFamily="18" charset="0"/>
            </a:endParaRPr>
          </a:p>
        </p:txBody>
      </p:sp>
      <p:sp>
        <p:nvSpPr>
          <p:cNvPr id="29" name="28 Forma libre"/>
          <p:cNvSpPr/>
          <p:nvPr/>
        </p:nvSpPr>
        <p:spPr>
          <a:xfrm>
            <a:off x="1044408" y="4581128"/>
            <a:ext cx="7200000" cy="1260000"/>
          </a:xfrm>
          <a:custGeom>
            <a:avLst/>
            <a:gdLst>
              <a:gd name="connsiteX0" fmla="*/ 0 w 6936985"/>
              <a:gd name="connsiteY0" fmla="*/ 114002 h 683998"/>
              <a:gd name="connsiteX1" fmla="*/ 114002 w 6936985"/>
              <a:gd name="connsiteY1" fmla="*/ 0 h 683998"/>
              <a:gd name="connsiteX2" fmla="*/ 6822983 w 6936985"/>
              <a:gd name="connsiteY2" fmla="*/ 0 h 683998"/>
              <a:gd name="connsiteX3" fmla="*/ 6936985 w 6936985"/>
              <a:gd name="connsiteY3" fmla="*/ 114002 h 683998"/>
              <a:gd name="connsiteX4" fmla="*/ 6936985 w 6936985"/>
              <a:gd name="connsiteY4" fmla="*/ 569996 h 683998"/>
              <a:gd name="connsiteX5" fmla="*/ 6822983 w 6936985"/>
              <a:gd name="connsiteY5" fmla="*/ 683998 h 683998"/>
              <a:gd name="connsiteX6" fmla="*/ 114002 w 6936985"/>
              <a:gd name="connsiteY6" fmla="*/ 683998 h 683998"/>
              <a:gd name="connsiteX7" fmla="*/ 0 w 6936985"/>
              <a:gd name="connsiteY7" fmla="*/ 569996 h 683998"/>
              <a:gd name="connsiteX8" fmla="*/ 0 w 6936985"/>
              <a:gd name="connsiteY8" fmla="*/ 114002 h 68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6985" h="683998">
                <a:moveTo>
                  <a:pt x="0" y="114002"/>
                </a:moveTo>
                <a:cubicBezTo>
                  <a:pt x="0" y="51040"/>
                  <a:pt x="51040" y="0"/>
                  <a:pt x="114002" y="0"/>
                </a:cubicBezTo>
                <a:lnTo>
                  <a:pt x="6822983" y="0"/>
                </a:lnTo>
                <a:cubicBezTo>
                  <a:pt x="6885945" y="0"/>
                  <a:pt x="6936985" y="51040"/>
                  <a:pt x="6936985" y="114002"/>
                </a:cubicBezTo>
                <a:lnTo>
                  <a:pt x="6936985" y="569996"/>
                </a:lnTo>
                <a:cubicBezTo>
                  <a:pt x="6936985" y="632958"/>
                  <a:pt x="6885945" y="683998"/>
                  <a:pt x="6822983" y="683998"/>
                </a:cubicBezTo>
                <a:lnTo>
                  <a:pt x="114002" y="683998"/>
                </a:lnTo>
                <a:cubicBezTo>
                  <a:pt x="51040" y="683998"/>
                  <a:pt x="0" y="632958"/>
                  <a:pt x="0" y="569996"/>
                </a:cubicBezTo>
                <a:lnTo>
                  <a:pt x="0" y="114002"/>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242940" tIns="33390" rIns="242940" bIns="33390" numCol="1" spcCol="1270" anchor="ctr" anchorCtr="0">
            <a:noAutofit/>
          </a:bodyPr>
          <a:lstStyle/>
          <a:p>
            <a:r>
              <a:rPr lang="es-ES" sz="1600" b="1" dirty="0" smtClean="0">
                <a:solidFill>
                  <a:schemeClr val="tx1"/>
                </a:solidFill>
                <a:latin typeface="Book Antiqua" panose="02040602050305030304" pitchFamily="18" charset="0"/>
              </a:rPr>
              <a:t>Políticas de ingreso incluyentes, que contemplan diversos  programas de apoyo  de acuerdo con las necesidades de los estudiantes.</a:t>
            </a:r>
            <a:endParaRPr lang="es-ES" sz="1600" b="1" dirty="0">
              <a:solidFill>
                <a:schemeClr val="tx1"/>
              </a:solidFill>
              <a:latin typeface="Book Antiqua" panose="02040602050305030304" pitchFamily="18" charset="0"/>
            </a:endParaRPr>
          </a:p>
        </p:txBody>
      </p:sp>
    </p:spTree>
    <p:extLst>
      <p:ext uri="{BB962C8B-B14F-4D97-AF65-F5344CB8AC3E}">
        <p14:creationId xmlns:p14="http://schemas.microsoft.com/office/powerpoint/2010/main" val="7563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 grpId="0" animBg="1"/>
      <p:bldP spid="21" grpId="0" animBg="1"/>
      <p:bldP spid="25" grpId="0" animBg="1"/>
      <p:bldP spid="27" grpId="0" animBg="1"/>
      <p:bldP spid="2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0"/>
          <p:cNvSpPr>
            <a:spLocks noChangeArrowheads="1"/>
          </p:cNvSpPr>
          <p:nvPr/>
        </p:nvSpPr>
        <p:spPr bwMode="auto">
          <a:xfrm>
            <a:off x="144000" y="81000"/>
            <a:ext cx="8856000" cy="6696000"/>
          </a:xfrm>
          <a:prstGeom prst="rect">
            <a:avLst/>
          </a:prstGeom>
          <a:noFill/>
          <a:ln w="28575" cmpd="thinThick">
            <a:solidFill>
              <a:schemeClr val="accent1">
                <a:lumMod val="75000"/>
              </a:schemeClr>
            </a:solidFill>
            <a:miter lim="800000"/>
            <a:headEnd/>
            <a:tailEnd/>
          </a:ln>
        </p:spPr>
        <p:txBody>
          <a:bodyPr wrap="none" anchor="ctr"/>
          <a:lstStyle/>
          <a:p>
            <a:endParaRPr lang="es-VE" dirty="0">
              <a:ln>
                <a:solidFill>
                  <a:schemeClr val="accent3">
                    <a:lumMod val="50000"/>
                  </a:schemeClr>
                </a:solidFill>
              </a:ln>
            </a:endParaRPr>
          </a:p>
        </p:txBody>
      </p:sp>
      <p:sp>
        <p:nvSpPr>
          <p:cNvPr id="36" name="35 CuadroTexto"/>
          <p:cNvSpPr txBox="1"/>
          <p:nvPr/>
        </p:nvSpPr>
        <p:spPr>
          <a:xfrm>
            <a:off x="3658166" y="6561376"/>
            <a:ext cx="5364000" cy="252000"/>
          </a:xfrm>
          <a:prstGeom prst="rect">
            <a:avLst/>
          </a:prstGeom>
          <a:noFill/>
        </p:spPr>
        <p:txBody>
          <a:bodyPr wrap="none" rtlCol="0">
            <a:spAutoFit/>
          </a:bodyPr>
          <a:lstStyle/>
          <a:p>
            <a:r>
              <a:rPr lang="es-ES" sz="1200" dirty="0" smtClean="0"/>
              <a:t>http://www.un.org/sustainabledevelopment/es/la-agenda-de-desarrollo-sostenible/</a:t>
            </a:r>
          </a:p>
          <a:p>
            <a:endParaRPr lang="es-ES" sz="1200" dirty="0"/>
          </a:p>
        </p:txBody>
      </p:sp>
      <p:sp>
        <p:nvSpPr>
          <p:cNvPr id="26" name="8 Título"/>
          <p:cNvSpPr>
            <a:spLocks noGrp="1"/>
          </p:cNvSpPr>
          <p:nvPr>
            <p:ph type="title"/>
          </p:nvPr>
        </p:nvSpPr>
        <p:spPr>
          <a:xfrm>
            <a:off x="457200" y="267488"/>
            <a:ext cx="8229600" cy="857256"/>
          </a:xfrm>
        </p:spPr>
        <p:txBody>
          <a:bodyPr>
            <a:normAutofit fontScale="90000"/>
          </a:bodyPr>
          <a:lstStyle/>
          <a:p>
            <a:r>
              <a:rPr lang="es-VE" sz="3200" dirty="0" smtClean="0"/>
              <a:t>Objetivos del Desarrollo </a:t>
            </a:r>
            <a:r>
              <a:rPr lang="es-ES" sz="3200" dirty="0" smtClean="0"/>
              <a:t>Sostenible: 2015 – </a:t>
            </a:r>
            <a:r>
              <a:rPr lang="es-VE" sz="3200" dirty="0" smtClean="0"/>
              <a:t>2030</a:t>
            </a:r>
            <a:br>
              <a:rPr lang="es-VE" sz="3200" dirty="0" smtClean="0"/>
            </a:br>
            <a:r>
              <a:rPr lang="es-VE" sz="3200" dirty="0" smtClean="0"/>
              <a:t>Algunas Metas del Objetivo 4: Educación de calidad</a:t>
            </a:r>
            <a:endParaRPr lang="es-ES" sz="3200" dirty="0"/>
          </a:p>
        </p:txBody>
      </p:sp>
      <p:grpSp>
        <p:nvGrpSpPr>
          <p:cNvPr id="45" name="44 Grupo"/>
          <p:cNvGrpSpPr/>
          <p:nvPr/>
        </p:nvGrpSpPr>
        <p:grpSpPr>
          <a:xfrm>
            <a:off x="612000" y="1700808"/>
            <a:ext cx="7920000" cy="2160088"/>
            <a:chOff x="612000" y="1700808"/>
            <a:chExt cx="7920000" cy="2160088"/>
          </a:xfrm>
        </p:grpSpPr>
        <p:sp>
          <p:nvSpPr>
            <p:cNvPr id="41" name="40 Rectángulo"/>
            <p:cNvSpPr/>
            <p:nvPr/>
          </p:nvSpPr>
          <p:spPr>
            <a:xfrm>
              <a:off x="612000" y="2492896"/>
              <a:ext cx="7920000" cy="1368000"/>
            </a:xfrm>
            <a:prstGeom prst="rect">
              <a:avLst/>
            </a:prstGeom>
            <a:ln>
              <a:solidFill>
                <a:schemeClr val="accent3">
                  <a:lumMod val="50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2" name="41 Forma libre"/>
            <p:cNvSpPr/>
            <p:nvPr/>
          </p:nvSpPr>
          <p:spPr>
            <a:xfrm>
              <a:off x="1007999" y="1700808"/>
              <a:ext cx="7200000" cy="1836000"/>
            </a:xfrm>
            <a:custGeom>
              <a:avLst/>
              <a:gdLst>
                <a:gd name="connsiteX0" fmla="*/ 0 w 6936985"/>
                <a:gd name="connsiteY0" fmla="*/ 114002 h 683998"/>
                <a:gd name="connsiteX1" fmla="*/ 114002 w 6936985"/>
                <a:gd name="connsiteY1" fmla="*/ 0 h 683998"/>
                <a:gd name="connsiteX2" fmla="*/ 6822983 w 6936985"/>
                <a:gd name="connsiteY2" fmla="*/ 0 h 683998"/>
                <a:gd name="connsiteX3" fmla="*/ 6936985 w 6936985"/>
                <a:gd name="connsiteY3" fmla="*/ 114002 h 683998"/>
                <a:gd name="connsiteX4" fmla="*/ 6936985 w 6936985"/>
                <a:gd name="connsiteY4" fmla="*/ 569996 h 683998"/>
                <a:gd name="connsiteX5" fmla="*/ 6822983 w 6936985"/>
                <a:gd name="connsiteY5" fmla="*/ 683998 h 683998"/>
                <a:gd name="connsiteX6" fmla="*/ 114002 w 6936985"/>
                <a:gd name="connsiteY6" fmla="*/ 683998 h 683998"/>
                <a:gd name="connsiteX7" fmla="*/ 0 w 6936985"/>
                <a:gd name="connsiteY7" fmla="*/ 569996 h 683998"/>
                <a:gd name="connsiteX8" fmla="*/ 0 w 6936985"/>
                <a:gd name="connsiteY8" fmla="*/ 114002 h 68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6985" h="683998">
                  <a:moveTo>
                    <a:pt x="0" y="114002"/>
                  </a:moveTo>
                  <a:cubicBezTo>
                    <a:pt x="0" y="51040"/>
                    <a:pt x="51040" y="0"/>
                    <a:pt x="114002" y="0"/>
                  </a:cubicBezTo>
                  <a:lnTo>
                    <a:pt x="6822983" y="0"/>
                  </a:lnTo>
                  <a:cubicBezTo>
                    <a:pt x="6885945" y="0"/>
                    <a:pt x="6936985" y="51040"/>
                    <a:pt x="6936985" y="114002"/>
                  </a:cubicBezTo>
                  <a:lnTo>
                    <a:pt x="6936985" y="569996"/>
                  </a:lnTo>
                  <a:cubicBezTo>
                    <a:pt x="6936985" y="632958"/>
                    <a:pt x="6885945" y="683998"/>
                    <a:pt x="6822983" y="683998"/>
                  </a:cubicBezTo>
                  <a:lnTo>
                    <a:pt x="114002" y="683998"/>
                  </a:lnTo>
                  <a:cubicBezTo>
                    <a:pt x="51040" y="683998"/>
                    <a:pt x="0" y="632958"/>
                    <a:pt x="0" y="569996"/>
                  </a:cubicBezTo>
                  <a:lnTo>
                    <a:pt x="0" y="114002"/>
                  </a:lnTo>
                  <a:close/>
                </a:path>
              </a:pathLst>
            </a:custGeom>
            <a:solidFill>
              <a:schemeClr val="accent3">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2940" tIns="33390" rIns="242940" bIns="33390" numCol="1" spcCol="1270" anchor="ctr" anchorCtr="0">
              <a:noAutofit/>
            </a:bodyPr>
            <a:lstStyle/>
            <a:p>
              <a:r>
                <a:rPr lang="es-ES" sz="1600" b="1" dirty="0">
                  <a:solidFill>
                    <a:schemeClr val="bg1"/>
                  </a:solidFill>
                  <a:latin typeface="Book Antiqua" panose="02040602050305030304" pitchFamily="18" charset="0"/>
                </a:rPr>
                <a:t>4.7 Asegurar que todos los alumnos adquieran los conocimientos teóricos y prácticos necesarios para promover el desarrollo sostenible, entre otras cosas mediante la educación para el desarrollo sostenible y los estilos de vida sostenibles, los derechos humanos, la igualdad de género, la promoción de una cultura de paz y no violencia, la ciudadanía mundial y la valoración de la diversidad cultural y la contribución de la cultura al desarrollo sostenible</a:t>
              </a:r>
            </a:p>
          </p:txBody>
        </p:sp>
      </p:grpSp>
      <p:grpSp>
        <p:nvGrpSpPr>
          <p:cNvPr id="46" name="45 Grupo"/>
          <p:cNvGrpSpPr/>
          <p:nvPr/>
        </p:nvGrpSpPr>
        <p:grpSpPr>
          <a:xfrm>
            <a:off x="612000" y="4293096"/>
            <a:ext cx="7920000" cy="1656184"/>
            <a:chOff x="612000" y="4293096"/>
            <a:chExt cx="7920000" cy="1656184"/>
          </a:xfrm>
        </p:grpSpPr>
        <p:sp>
          <p:nvSpPr>
            <p:cNvPr id="43" name="42 Rectángulo"/>
            <p:cNvSpPr/>
            <p:nvPr/>
          </p:nvSpPr>
          <p:spPr>
            <a:xfrm>
              <a:off x="612000" y="5049280"/>
              <a:ext cx="7920000" cy="900000"/>
            </a:xfrm>
            <a:prstGeom prst="rect">
              <a:avLst/>
            </a:prstGeom>
            <a:ln>
              <a:solidFill>
                <a:schemeClr val="accent5">
                  <a:lumMod val="50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4" name="43 Forma libre"/>
            <p:cNvSpPr/>
            <p:nvPr/>
          </p:nvSpPr>
          <p:spPr>
            <a:xfrm>
              <a:off x="1007999" y="4293096"/>
              <a:ext cx="7200000" cy="1476000"/>
            </a:xfrm>
            <a:custGeom>
              <a:avLst/>
              <a:gdLst>
                <a:gd name="connsiteX0" fmla="*/ 0 w 6936985"/>
                <a:gd name="connsiteY0" fmla="*/ 114002 h 683998"/>
                <a:gd name="connsiteX1" fmla="*/ 114002 w 6936985"/>
                <a:gd name="connsiteY1" fmla="*/ 0 h 683998"/>
                <a:gd name="connsiteX2" fmla="*/ 6822983 w 6936985"/>
                <a:gd name="connsiteY2" fmla="*/ 0 h 683998"/>
                <a:gd name="connsiteX3" fmla="*/ 6936985 w 6936985"/>
                <a:gd name="connsiteY3" fmla="*/ 114002 h 683998"/>
                <a:gd name="connsiteX4" fmla="*/ 6936985 w 6936985"/>
                <a:gd name="connsiteY4" fmla="*/ 569996 h 683998"/>
                <a:gd name="connsiteX5" fmla="*/ 6822983 w 6936985"/>
                <a:gd name="connsiteY5" fmla="*/ 683998 h 683998"/>
                <a:gd name="connsiteX6" fmla="*/ 114002 w 6936985"/>
                <a:gd name="connsiteY6" fmla="*/ 683998 h 683998"/>
                <a:gd name="connsiteX7" fmla="*/ 0 w 6936985"/>
                <a:gd name="connsiteY7" fmla="*/ 569996 h 683998"/>
                <a:gd name="connsiteX8" fmla="*/ 0 w 6936985"/>
                <a:gd name="connsiteY8" fmla="*/ 114002 h 68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6985" h="683998">
                  <a:moveTo>
                    <a:pt x="0" y="114002"/>
                  </a:moveTo>
                  <a:cubicBezTo>
                    <a:pt x="0" y="51040"/>
                    <a:pt x="51040" y="0"/>
                    <a:pt x="114002" y="0"/>
                  </a:cubicBezTo>
                  <a:lnTo>
                    <a:pt x="6822983" y="0"/>
                  </a:lnTo>
                  <a:cubicBezTo>
                    <a:pt x="6885945" y="0"/>
                    <a:pt x="6936985" y="51040"/>
                    <a:pt x="6936985" y="114002"/>
                  </a:cubicBezTo>
                  <a:lnTo>
                    <a:pt x="6936985" y="569996"/>
                  </a:lnTo>
                  <a:cubicBezTo>
                    <a:pt x="6936985" y="632958"/>
                    <a:pt x="6885945" y="683998"/>
                    <a:pt x="6822983" y="683998"/>
                  </a:cubicBezTo>
                  <a:lnTo>
                    <a:pt x="114002" y="683998"/>
                  </a:lnTo>
                  <a:cubicBezTo>
                    <a:pt x="51040" y="683998"/>
                    <a:pt x="0" y="632958"/>
                    <a:pt x="0" y="569996"/>
                  </a:cubicBezTo>
                  <a:lnTo>
                    <a:pt x="0" y="114002"/>
                  </a:lnTo>
                  <a:close/>
                </a:path>
              </a:pathLst>
            </a:custGeom>
            <a:solidFill>
              <a:schemeClr val="accent5">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2940" tIns="33390" rIns="242940" bIns="33390" numCol="1" spcCol="1270" anchor="ctr" anchorCtr="0">
              <a:noAutofit/>
            </a:bodyPr>
            <a:lstStyle/>
            <a:p>
              <a:r>
                <a:rPr lang="es-ES" sz="1600" b="1" dirty="0">
                  <a:solidFill>
                    <a:schemeClr val="bg1"/>
                  </a:solidFill>
                  <a:latin typeface="Book Antiqua" panose="02040602050305030304" pitchFamily="18" charset="0"/>
                </a:rPr>
                <a:t>4.c A</a:t>
              </a:r>
              <a:r>
                <a:rPr lang="es-ES" sz="1600" b="1" dirty="0" smtClean="0">
                  <a:solidFill>
                    <a:schemeClr val="bg1"/>
                  </a:solidFill>
                  <a:latin typeface="Book Antiqua" panose="02040602050305030304" pitchFamily="18" charset="0"/>
                </a:rPr>
                <a:t>umentar </a:t>
              </a:r>
              <a:r>
                <a:rPr lang="es-ES" sz="1600" b="1" dirty="0">
                  <a:solidFill>
                    <a:schemeClr val="bg1"/>
                  </a:solidFill>
                  <a:latin typeface="Book Antiqua" panose="02040602050305030304" pitchFamily="18" charset="0"/>
                </a:rPr>
                <a:t>considerablemente la oferta de docentes calificados, incluso mediante la cooperación internacional para la formación de docentes en los países en desarrollo, especialmente los países menos adelantados y los pequeños Estados insulares en desarrollo</a:t>
              </a:r>
            </a:p>
          </p:txBody>
        </p:sp>
      </p:grpSp>
      <p:sp>
        <p:nvSpPr>
          <p:cNvPr id="47" name="46 Estrella de 5 puntas"/>
          <p:cNvSpPr/>
          <p:nvPr/>
        </p:nvSpPr>
        <p:spPr>
          <a:xfrm>
            <a:off x="8351980" y="1700808"/>
            <a:ext cx="360040" cy="360040"/>
          </a:xfrm>
          <a:prstGeom prst="star5">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47 Estrella de 5 puntas"/>
          <p:cNvSpPr/>
          <p:nvPr/>
        </p:nvSpPr>
        <p:spPr>
          <a:xfrm>
            <a:off x="8351980" y="4293096"/>
            <a:ext cx="360040" cy="360040"/>
          </a:xfrm>
          <a:prstGeom prst="star5">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49 Forma libre"/>
          <p:cNvSpPr/>
          <p:nvPr/>
        </p:nvSpPr>
        <p:spPr>
          <a:xfrm>
            <a:off x="971600" y="1700808"/>
            <a:ext cx="7200000" cy="1836000"/>
          </a:xfrm>
          <a:custGeom>
            <a:avLst/>
            <a:gdLst>
              <a:gd name="connsiteX0" fmla="*/ 0 w 6936985"/>
              <a:gd name="connsiteY0" fmla="*/ 114002 h 683998"/>
              <a:gd name="connsiteX1" fmla="*/ 114002 w 6936985"/>
              <a:gd name="connsiteY1" fmla="*/ 0 h 683998"/>
              <a:gd name="connsiteX2" fmla="*/ 6822983 w 6936985"/>
              <a:gd name="connsiteY2" fmla="*/ 0 h 683998"/>
              <a:gd name="connsiteX3" fmla="*/ 6936985 w 6936985"/>
              <a:gd name="connsiteY3" fmla="*/ 114002 h 683998"/>
              <a:gd name="connsiteX4" fmla="*/ 6936985 w 6936985"/>
              <a:gd name="connsiteY4" fmla="*/ 569996 h 683998"/>
              <a:gd name="connsiteX5" fmla="*/ 6822983 w 6936985"/>
              <a:gd name="connsiteY5" fmla="*/ 683998 h 683998"/>
              <a:gd name="connsiteX6" fmla="*/ 114002 w 6936985"/>
              <a:gd name="connsiteY6" fmla="*/ 683998 h 683998"/>
              <a:gd name="connsiteX7" fmla="*/ 0 w 6936985"/>
              <a:gd name="connsiteY7" fmla="*/ 569996 h 683998"/>
              <a:gd name="connsiteX8" fmla="*/ 0 w 6936985"/>
              <a:gd name="connsiteY8" fmla="*/ 114002 h 68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6985" h="683998">
                <a:moveTo>
                  <a:pt x="0" y="114002"/>
                </a:moveTo>
                <a:cubicBezTo>
                  <a:pt x="0" y="51040"/>
                  <a:pt x="51040" y="0"/>
                  <a:pt x="114002" y="0"/>
                </a:cubicBezTo>
                <a:lnTo>
                  <a:pt x="6822983" y="0"/>
                </a:lnTo>
                <a:cubicBezTo>
                  <a:pt x="6885945" y="0"/>
                  <a:pt x="6936985" y="51040"/>
                  <a:pt x="6936985" y="114002"/>
                </a:cubicBezTo>
                <a:lnTo>
                  <a:pt x="6936985" y="569996"/>
                </a:lnTo>
                <a:cubicBezTo>
                  <a:pt x="6936985" y="632958"/>
                  <a:pt x="6885945" y="683998"/>
                  <a:pt x="6822983" y="683998"/>
                </a:cubicBezTo>
                <a:lnTo>
                  <a:pt x="114002" y="683998"/>
                </a:lnTo>
                <a:cubicBezTo>
                  <a:pt x="51040" y="683998"/>
                  <a:pt x="0" y="632958"/>
                  <a:pt x="0" y="569996"/>
                </a:cubicBezTo>
                <a:lnTo>
                  <a:pt x="0" y="114002"/>
                </a:lnTo>
                <a:close/>
              </a:path>
            </a:pathLst>
          </a:custGeom>
        </p:spPr>
        <p:style>
          <a:lnRef idx="2">
            <a:schemeClr val="accent3"/>
          </a:lnRef>
          <a:fillRef idx="1">
            <a:schemeClr val="lt1"/>
          </a:fillRef>
          <a:effectRef idx="0">
            <a:schemeClr val="accent3"/>
          </a:effectRef>
          <a:fontRef idx="minor">
            <a:schemeClr val="dk1"/>
          </a:fontRef>
        </p:style>
        <p:txBody>
          <a:bodyPr spcFirstLastPara="0" vert="horz" wrap="square" lIns="242940" tIns="33390" rIns="242940" bIns="33390" numCol="1" spcCol="1270" anchor="ctr" anchorCtr="0">
            <a:noAutofit/>
          </a:bodyPr>
          <a:lstStyle/>
          <a:p>
            <a:r>
              <a:rPr lang="es-ES" sz="1600" b="1" dirty="0" smtClean="0">
                <a:solidFill>
                  <a:schemeClr val="tx1"/>
                </a:solidFill>
                <a:latin typeface="Book Antiqua" panose="02040602050305030304" pitchFamily="18" charset="0"/>
              </a:rPr>
              <a:t>Se ofrecen las unidades curriculares institucionales Ecología, ambiente y sustentabilidad, Identidad, liderazgo y compromiso y Ética.</a:t>
            </a:r>
          </a:p>
          <a:p>
            <a:endParaRPr lang="es-ES" sz="800" b="1" dirty="0" smtClean="0">
              <a:solidFill>
                <a:schemeClr val="tx1"/>
              </a:solidFill>
              <a:latin typeface="Book Antiqua" panose="02040602050305030304" pitchFamily="18" charset="0"/>
            </a:endParaRPr>
          </a:p>
          <a:p>
            <a:r>
              <a:rPr lang="es-ES" sz="1600" b="1" dirty="0" smtClean="0">
                <a:solidFill>
                  <a:schemeClr val="tx1"/>
                </a:solidFill>
                <a:latin typeface="Book Antiqua" panose="02040602050305030304" pitchFamily="18" charset="0"/>
              </a:rPr>
              <a:t>Se entiende que formación en valores como un eje transversal en el currículo y se procuran iniciativas para su formación.</a:t>
            </a:r>
            <a:endParaRPr lang="es-ES" sz="1600" b="1" dirty="0">
              <a:solidFill>
                <a:schemeClr val="tx1"/>
              </a:solidFill>
              <a:latin typeface="Book Antiqua" panose="02040602050305030304" pitchFamily="18" charset="0"/>
            </a:endParaRPr>
          </a:p>
        </p:txBody>
      </p:sp>
      <p:sp>
        <p:nvSpPr>
          <p:cNvPr id="51" name="50 Forma libre"/>
          <p:cNvSpPr/>
          <p:nvPr/>
        </p:nvSpPr>
        <p:spPr>
          <a:xfrm>
            <a:off x="971600" y="4149080"/>
            <a:ext cx="7200000" cy="1656000"/>
          </a:xfrm>
          <a:custGeom>
            <a:avLst/>
            <a:gdLst>
              <a:gd name="connsiteX0" fmla="*/ 0 w 6936985"/>
              <a:gd name="connsiteY0" fmla="*/ 114002 h 683998"/>
              <a:gd name="connsiteX1" fmla="*/ 114002 w 6936985"/>
              <a:gd name="connsiteY1" fmla="*/ 0 h 683998"/>
              <a:gd name="connsiteX2" fmla="*/ 6822983 w 6936985"/>
              <a:gd name="connsiteY2" fmla="*/ 0 h 683998"/>
              <a:gd name="connsiteX3" fmla="*/ 6936985 w 6936985"/>
              <a:gd name="connsiteY3" fmla="*/ 114002 h 683998"/>
              <a:gd name="connsiteX4" fmla="*/ 6936985 w 6936985"/>
              <a:gd name="connsiteY4" fmla="*/ 569996 h 683998"/>
              <a:gd name="connsiteX5" fmla="*/ 6822983 w 6936985"/>
              <a:gd name="connsiteY5" fmla="*/ 683998 h 683998"/>
              <a:gd name="connsiteX6" fmla="*/ 114002 w 6936985"/>
              <a:gd name="connsiteY6" fmla="*/ 683998 h 683998"/>
              <a:gd name="connsiteX7" fmla="*/ 0 w 6936985"/>
              <a:gd name="connsiteY7" fmla="*/ 569996 h 683998"/>
              <a:gd name="connsiteX8" fmla="*/ 0 w 6936985"/>
              <a:gd name="connsiteY8" fmla="*/ 114002 h 68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6985" h="683998">
                <a:moveTo>
                  <a:pt x="0" y="114002"/>
                </a:moveTo>
                <a:cubicBezTo>
                  <a:pt x="0" y="51040"/>
                  <a:pt x="51040" y="0"/>
                  <a:pt x="114002" y="0"/>
                </a:cubicBezTo>
                <a:lnTo>
                  <a:pt x="6822983" y="0"/>
                </a:lnTo>
                <a:cubicBezTo>
                  <a:pt x="6885945" y="0"/>
                  <a:pt x="6936985" y="51040"/>
                  <a:pt x="6936985" y="114002"/>
                </a:cubicBezTo>
                <a:lnTo>
                  <a:pt x="6936985" y="569996"/>
                </a:lnTo>
                <a:cubicBezTo>
                  <a:pt x="6936985" y="632958"/>
                  <a:pt x="6885945" y="683998"/>
                  <a:pt x="6822983" y="683998"/>
                </a:cubicBezTo>
                <a:lnTo>
                  <a:pt x="114002" y="683998"/>
                </a:lnTo>
                <a:cubicBezTo>
                  <a:pt x="51040" y="683998"/>
                  <a:pt x="0" y="632958"/>
                  <a:pt x="0" y="569996"/>
                </a:cubicBezTo>
                <a:lnTo>
                  <a:pt x="0" y="114002"/>
                </a:lnTo>
                <a:close/>
              </a:path>
            </a:pathLst>
          </a:custGeom>
        </p:spPr>
        <p:style>
          <a:lnRef idx="2">
            <a:schemeClr val="accent5"/>
          </a:lnRef>
          <a:fillRef idx="1">
            <a:schemeClr val="lt1"/>
          </a:fillRef>
          <a:effectRef idx="0">
            <a:schemeClr val="accent5"/>
          </a:effectRef>
          <a:fontRef idx="minor">
            <a:schemeClr val="dk1"/>
          </a:fontRef>
        </p:style>
        <p:txBody>
          <a:bodyPr spcFirstLastPara="0" vert="horz" wrap="square" lIns="242940" tIns="33390" rIns="180000" bIns="33390" numCol="1" spcCol="1270" anchor="ctr" anchorCtr="0">
            <a:noAutofit/>
          </a:bodyPr>
          <a:lstStyle/>
          <a:p>
            <a:r>
              <a:rPr lang="es-ES" sz="1600" b="1" dirty="0" smtClean="0">
                <a:latin typeface="Book Antiqua" panose="02040602050305030304" pitchFamily="18" charset="0"/>
              </a:rPr>
              <a:t>Formar </a:t>
            </a:r>
            <a:r>
              <a:rPr lang="es-ES" sz="1600" b="1" dirty="0">
                <a:latin typeface="Book Antiqua" panose="02040602050305030304" pitchFamily="18" charset="0"/>
              </a:rPr>
              <a:t>integralmente profesionales de la Educación, mediante la promoción de experiencias de aprendizaje interdisciplinar y humanístico, de reflexión sobre la acción docente y de generación de nuevo conocimiento, con la finalidad de dar respuestas a las necesidades educativas, a partir del compromiso social en la transformación del país</a:t>
            </a:r>
            <a:r>
              <a:rPr lang="es-ES" sz="1600" b="1" dirty="0" smtClean="0">
                <a:latin typeface="Book Antiqua" panose="02040602050305030304" pitchFamily="18" charset="0"/>
              </a:rPr>
              <a:t>.</a:t>
            </a:r>
            <a:endParaRPr lang="es-ES" sz="1600" b="1" dirty="0">
              <a:latin typeface="Book Antiqua" panose="02040602050305030304" pitchFamily="18" charset="0"/>
            </a:endParaRPr>
          </a:p>
        </p:txBody>
      </p:sp>
    </p:spTree>
    <p:extLst>
      <p:ext uri="{BB962C8B-B14F-4D97-AF65-F5344CB8AC3E}">
        <p14:creationId xmlns:p14="http://schemas.microsoft.com/office/powerpoint/2010/main" val="365936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0" grpId="0" animBg="1"/>
      <p:bldP spid="5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
          <p:cNvSpPr>
            <a:spLocks noChangeArrowheads="1"/>
          </p:cNvSpPr>
          <p:nvPr/>
        </p:nvSpPr>
        <p:spPr bwMode="auto">
          <a:xfrm>
            <a:off x="126000" y="117000"/>
            <a:ext cx="8892000" cy="6624000"/>
          </a:xfrm>
          <a:prstGeom prst="rect">
            <a:avLst/>
          </a:prstGeom>
          <a:noFill/>
          <a:ln w="57150" cmpd="thinThick">
            <a:solidFill>
              <a:schemeClr val="accent3">
                <a:lumMod val="50000"/>
              </a:schemeClr>
            </a:solidFill>
            <a:miter lim="800000"/>
            <a:headEnd/>
            <a:tailEnd/>
          </a:ln>
        </p:spPr>
        <p:txBody>
          <a:bodyPr wrap="none" anchor="ctr"/>
          <a:lstStyle/>
          <a:p>
            <a:endParaRPr lang="es-VE" dirty="0">
              <a:ln>
                <a:solidFill>
                  <a:schemeClr val="accent3">
                    <a:lumMod val="50000"/>
                  </a:schemeClr>
                </a:solidFill>
              </a:ln>
            </a:endParaRPr>
          </a:p>
        </p:txBody>
      </p:sp>
      <p:grpSp>
        <p:nvGrpSpPr>
          <p:cNvPr id="9" name="8 Grupo"/>
          <p:cNvGrpSpPr/>
          <p:nvPr/>
        </p:nvGrpSpPr>
        <p:grpSpPr>
          <a:xfrm>
            <a:off x="233330" y="247814"/>
            <a:ext cx="6642926" cy="978555"/>
            <a:chOff x="233330" y="247814"/>
            <a:chExt cx="6642926" cy="978555"/>
          </a:xfrm>
        </p:grpSpPr>
        <p:pic>
          <p:nvPicPr>
            <p:cNvPr id="10" name="9 Imagen"/>
            <p:cNvPicPr/>
            <p:nvPr/>
          </p:nvPicPr>
          <p:blipFill>
            <a:blip r:embed="rId3" cstate="print"/>
            <a:srcRect/>
            <a:stretch>
              <a:fillRect/>
            </a:stretch>
          </p:blipFill>
          <p:spPr bwMode="auto">
            <a:xfrm>
              <a:off x="233330" y="247814"/>
              <a:ext cx="3762606" cy="690374"/>
            </a:xfrm>
            <a:prstGeom prst="rect">
              <a:avLst/>
            </a:prstGeom>
            <a:noFill/>
            <a:ln w="9525">
              <a:noFill/>
              <a:miter lim="800000"/>
              <a:headEnd/>
              <a:tailEnd/>
            </a:ln>
          </p:spPr>
        </p:pic>
        <p:sp>
          <p:nvSpPr>
            <p:cNvPr id="12" name="11 CuadroTexto"/>
            <p:cNvSpPr txBox="1"/>
            <p:nvPr/>
          </p:nvSpPr>
          <p:spPr>
            <a:xfrm>
              <a:off x="1835696" y="764704"/>
              <a:ext cx="1853424" cy="461665"/>
            </a:xfrm>
            <a:prstGeom prst="rect">
              <a:avLst/>
            </a:prstGeom>
            <a:noFill/>
          </p:spPr>
          <p:txBody>
            <a:bodyPr wrap="square" rtlCol="0">
              <a:spAutoFit/>
            </a:bodyPr>
            <a:lstStyle/>
            <a:p>
              <a:r>
                <a:rPr lang="es-VE" sz="1200" b="1" dirty="0" smtClean="0"/>
                <a:t> FACULTAD DE INGENIERÍA</a:t>
              </a:r>
            </a:p>
            <a:p>
              <a:endParaRPr lang="es-ES" sz="1200" dirty="0"/>
            </a:p>
          </p:txBody>
        </p:sp>
        <p:sp>
          <p:nvSpPr>
            <p:cNvPr id="13" name="12 CuadroTexto"/>
            <p:cNvSpPr txBox="1"/>
            <p:nvPr/>
          </p:nvSpPr>
          <p:spPr>
            <a:xfrm>
              <a:off x="1889515" y="919753"/>
              <a:ext cx="4986741" cy="276999"/>
            </a:xfrm>
            <a:prstGeom prst="rect">
              <a:avLst/>
            </a:prstGeom>
            <a:noFill/>
          </p:spPr>
          <p:txBody>
            <a:bodyPr wrap="square" rtlCol="0">
              <a:spAutoFit/>
            </a:bodyPr>
            <a:lstStyle/>
            <a:p>
              <a:r>
                <a:rPr lang="es-VE" sz="1200" b="1" dirty="0" smtClean="0"/>
                <a:t>CENTRO DE INVESTIGACIÓN  Y DESARROLLO DE INGENIERÍA</a:t>
              </a:r>
              <a:endParaRPr lang="es-ES" sz="1200" b="1" dirty="0"/>
            </a:p>
          </p:txBody>
        </p:sp>
      </p:grpSp>
      <p:pic>
        <p:nvPicPr>
          <p:cNvPr id="2051" name="Picture 3"/>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547664" y="730424"/>
            <a:ext cx="5508112" cy="5451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10 Flecha derecha">
            <a:hlinkClick r:id="rId6" action="ppaction://hlinksldjump"/>
          </p:cNvPr>
          <p:cNvSpPr/>
          <p:nvPr/>
        </p:nvSpPr>
        <p:spPr>
          <a:xfrm>
            <a:off x="7812360" y="6309320"/>
            <a:ext cx="504056"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2124888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8 Título"/>
          <p:cNvSpPr>
            <a:spLocks noGrp="1"/>
          </p:cNvSpPr>
          <p:nvPr>
            <p:ph type="title"/>
          </p:nvPr>
        </p:nvSpPr>
        <p:spPr>
          <a:xfrm>
            <a:off x="457200" y="214290"/>
            <a:ext cx="8229600" cy="857256"/>
          </a:xfrm>
        </p:spPr>
        <p:txBody>
          <a:bodyPr>
            <a:normAutofit fontScale="90000"/>
          </a:bodyPr>
          <a:lstStyle/>
          <a:p>
            <a:r>
              <a:rPr lang="es-VE" sz="3200" dirty="0"/>
              <a:t>Agenda Para el Desarrollo </a:t>
            </a:r>
            <a:r>
              <a:rPr lang="es-ES" sz="3200" dirty="0"/>
              <a:t>Sostenible: 2015 - </a:t>
            </a:r>
            <a:r>
              <a:rPr lang="es-VE" sz="3200" dirty="0"/>
              <a:t>2030</a:t>
            </a:r>
            <a:endParaRPr lang="es-ES" sz="3200" dirty="0"/>
          </a:p>
        </p:txBody>
      </p:sp>
      <p:sp>
        <p:nvSpPr>
          <p:cNvPr id="6" name="Rectangle 20"/>
          <p:cNvSpPr>
            <a:spLocks noChangeArrowheads="1"/>
          </p:cNvSpPr>
          <p:nvPr/>
        </p:nvSpPr>
        <p:spPr bwMode="auto">
          <a:xfrm>
            <a:off x="144000" y="81000"/>
            <a:ext cx="8856000" cy="6696000"/>
          </a:xfrm>
          <a:prstGeom prst="rect">
            <a:avLst/>
          </a:prstGeom>
          <a:noFill/>
          <a:ln w="28575" cmpd="thinThick">
            <a:solidFill>
              <a:schemeClr val="accent4">
                <a:lumMod val="75000"/>
              </a:schemeClr>
            </a:solidFill>
            <a:miter lim="800000"/>
            <a:headEnd/>
            <a:tailEnd/>
          </a:ln>
        </p:spPr>
        <p:txBody>
          <a:bodyPr wrap="none" anchor="ctr"/>
          <a:lstStyle/>
          <a:p>
            <a:endParaRPr lang="es-VE" dirty="0">
              <a:ln>
                <a:solidFill>
                  <a:schemeClr val="accent3">
                    <a:lumMod val="50000"/>
                  </a:schemeClr>
                </a:solidFill>
              </a:ln>
            </a:endParaRPr>
          </a:p>
        </p:txBody>
      </p:sp>
      <p:sp>
        <p:nvSpPr>
          <p:cNvPr id="10" name="9 CuadroTexto"/>
          <p:cNvSpPr txBox="1"/>
          <p:nvPr/>
        </p:nvSpPr>
        <p:spPr>
          <a:xfrm>
            <a:off x="145973" y="6561376"/>
            <a:ext cx="5450338" cy="252000"/>
          </a:xfrm>
          <a:prstGeom prst="rect">
            <a:avLst/>
          </a:prstGeom>
          <a:noFill/>
        </p:spPr>
        <p:txBody>
          <a:bodyPr wrap="none" rtlCol="0">
            <a:spAutoFit/>
          </a:bodyPr>
          <a:lstStyle/>
          <a:p>
            <a:r>
              <a:rPr lang="es-ES" sz="1200" dirty="0" smtClean="0"/>
              <a:t>http://www.un.org/sustainabledevelopment/es/la-agenda-de-desarrollo-sostenible/</a:t>
            </a:r>
          </a:p>
          <a:p>
            <a:endParaRPr lang="es-ES" sz="1200" dirty="0"/>
          </a:p>
        </p:txBody>
      </p:sp>
      <p:graphicFrame>
        <p:nvGraphicFramePr>
          <p:cNvPr id="3" name="2 Marcador de contenido"/>
          <p:cNvGraphicFramePr>
            <a:graphicFrameLocks noGrp="1"/>
          </p:cNvGraphicFramePr>
          <p:nvPr>
            <p:ph idx="1"/>
            <p:extLst>
              <p:ext uri="{D42A27DB-BD31-4B8C-83A1-F6EECF244321}">
                <p14:modId xmlns:p14="http://schemas.microsoft.com/office/powerpoint/2010/main" val="3442436813"/>
              </p:ext>
            </p:extLst>
          </p:nvPr>
        </p:nvGraphicFramePr>
        <p:xfrm>
          <a:off x="457200" y="1521288"/>
          <a:ext cx="8244000" cy="45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18466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0"/>
          <p:cNvSpPr>
            <a:spLocks noChangeArrowheads="1"/>
          </p:cNvSpPr>
          <p:nvPr/>
        </p:nvSpPr>
        <p:spPr bwMode="auto">
          <a:xfrm>
            <a:off x="144000" y="81000"/>
            <a:ext cx="8856000" cy="6696000"/>
          </a:xfrm>
          <a:prstGeom prst="rect">
            <a:avLst/>
          </a:prstGeom>
          <a:noFill/>
          <a:ln w="28575" cmpd="thinThick">
            <a:solidFill>
              <a:schemeClr val="accent1">
                <a:lumMod val="75000"/>
              </a:schemeClr>
            </a:solidFill>
            <a:miter lim="800000"/>
            <a:headEnd/>
            <a:tailEnd/>
          </a:ln>
        </p:spPr>
        <p:txBody>
          <a:bodyPr wrap="none" anchor="ctr"/>
          <a:lstStyle/>
          <a:p>
            <a:endParaRPr lang="es-VE" dirty="0">
              <a:ln>
                <a:solidFill>
                  <a:schemeClr val="accent3">
                    <a:lumMod val="50000"/>
                  </a:schemeClr>
                </a:solidFill>
              </a:ln>
            </a:endParaRPr>
          </a:p>
        </p:txBody>
      </p:sp>
      <p:grpSp>
        <p:nvGrpSpPr>
          <p:cNvPr id="9" name="8 Grupo"/>
          <p:cNvGrpSpPr/>
          <p:nvPr/>
        </p:nvGrpSpPr>
        <p:grpSpPr>
          <a:xfrm>
            <a:off x="755796" y="1124744"/>
            <a:ext cx="7632408" cy="5328496"/>
            <a:chOff x="612000" y="1268856"/>
            <a:chExt cx="7920000" cy="5328496"/>
          </a:xfrm>
        </p:grpSpPr>
        <p:grpSp>
          <p:nvGrpSpPr>
            <p:cNvPr id="8" name="7 Grupo"/>
            <p:cNvGrpSpPr/>
            <p:nvPr/>
          </p:nvGrpSpPr>
          <p:grpSpPr>
            <a:xfrm>
              <a:off x="612000" y="1268856"/>
              <a:ext cx="7920000" cy="864000"/>
              <a:chOff x="612000" y="1124744"/>
              <a:chExt cx="7920000" cy="864000"/>
            </a:xfrm>
          </p:grpSpPr>
          <p:sp>
            <p:nvSpPr>
              <p:cNvPr id="15" name="14 Forma libre"/>
              <p:cNvSpPr/>
              <p:nvPr/>
            </p:nvSpPr>
            <p:spPr>
              <a:xfrm>
                <a:off x="2512626" y="1196744"/>
                <a:ext cx="6019374" cy="720000"/>
              </a:xfrm>
              <a:custGeom>
                <a:avLst/>
                <a:gdLst>
                  <a:gd name="connsiteX0" fmla="*/ 0 w 719367"/>
                  <a:gd name="connsiteY0" fmla="*/ 119897 h 5301780"/>
                  <a:gd name="connsiteX1" fmla="*/ 119897 w 719367"/>
                  <a:gd name="connsiteY1" fmla="*/ 0 h 5301780"/>
                  <a:gd name="connsiteX2" fmla="*/ 599470 w 719367"/>
                  <a:gd name="connsiteY2" fmla="*/ 0 h 5301780"/>
                  <a:gd name="connsiteX3" fmla="*/ 719367 w 719367"/>
                  <a:gd name="connsiteY3" fmla="*/ 119897 h 5301780"/>
                  <a:gd name="connsiteX4" fmla="*/ 719367 w 719367"/>
                  <a:gd name="connsiteY4" fmla="*/ 5181883 h 5301780"/>
                  <a:gd name="connsiteX5" fmla="*/ 599470 w 719367"/>
                  <a:gd name="connsiteY5" fmla="*/ 5301780 h 5301780"/>
                  <a:gd name="connsiteX6" fmla="*/ 119897 w 719367"/>
                  <a:gd name="connsiteY6" fmla="*/ 5301780 h 5301780"/>
                  <a:gd name="connsiteX7" fmla="*/ 0 w 719367"/>
                  <a:gd name="connsiteY7" fmla="*/ 5181883 h 5301780"/>
                  <a:gd name="connsiteX8" fmla="*/ 0 w 719367"/>
                  <a:gd name="connsiteY8" fmla="*/ 119897 h 5301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9367" h="5301780">
                    <a:moveTo>
                      <a:pt x="703099" y="4"/>
                    </a:moveTo>
                    <a:cubicBezTo>
                      <a:pt x="712083" y="4"/>
                      <a:pt x="719367" y="395628"/>
                      <a:pt x="719367" y="883651"/>
                    </a:cubicBezTo>
                    <a:lnTo>
                      <a:pt x="719367" y="4418129"/>
                    </a:lnTo>
                    <a:cubicBezTo>
                      <a:pt x="719367" y="4906152"/>
                      <a:pt x="712083" y="5301776"/>
                      <a:pt x="703099" y="5301776"/>
                    </a:cubicBezTo>
                    <a:lnTo>
                      <a:pt x="16268" y="5301776"/>
                    </a:lnTo>
                    <a:cubicBezTo>
                      <a:pt x="7284" y="5301776"/>
                      <a:pt x="0" y="4906152"/>
                      <a:pt x="0" y="4418129"/>
                    </a:cubicBezTo>
                    <a:lnTo>
                      <a:pt x="0" y="883651"/>
                    </a:lnTo>
                    <a:cubicBezTo>
                      <a:pt x="0" y="395628"/>
                      <a:pt x="7284" y="4"/>
                      <a:pt x="16268" y="4"/>
                    </a:cubicBezTo>
                    <a:lnTo>
                      <a:pt x="703099" y="4"/>
                    </a:lnTo>
                    <a:close/>
                  </a:path>
                </a:pathLst>
              </a:custGeom>
              <a:ln w="28575">
                <a:solidFill>
                  <a:srgbClr val="6600CC"/>
                </a:solidFill>
              </a:ln>
            </p:spPr>
            <p:style>
              <a:lnRef idx="2">
                <a:schemeClr val="accent1"/>
              </a:lnRef>
              <a:fillRef idx="1">
                <a:schemeClr val="lt1"/>
              </a:fillRef>
              <a:effectRef idx="0">
                <a:schemeClr val="accent1"/>
              </a:effectRef>
              <a:fontRef idx="minor">
                <a:schemeClr val="dk1"/>
              </a:fontRef>
            </p:style>
            <p:txBody>
              <a:bodyPr spcFirstLastPara="0" vert="horz" wrap="square" lIns="71118" tIns="71117" rIns="35117" bIns="35118" numCol="1" spcCol="1270" anchor="ctr" anchorCtr="0">
                <a:noAutofit/>
              </a:bodyPr>
              <a:lstStyle/>
              <a:p>
                <a:pPr marL="171450" lvl="1" indent="-171450" algn="l" defTabSz="711200">
                  <a:lnSpc>
                    <a:spcPct val="100000"/>
                  </a:lnSpc>
                  <a:spcBef>
                    <a:spcPct val="0"/>
                  </a:spcBef>
                  <a:spcAft>
                    <a:spcPts val="0"/>
                  </a:spcAft>
                  <a:buChar char="••"/>
                </a:pPr>
                <a:r>
                  <a:rPr lang="es-ES" sz="1400" b="1" kern="1200" dirty="0" smtClean="0">
                    <a:solidFill>
                      <a:schemeClr val="tx1"/>
                    </a:solidFill>
                    <a:latin typeface="Book Antiqua" panose="02040602050305030304" pitchFamily="18" charset="0"/>
                  </a:rPr>
                  <a:t>Poner fin a la pobreza y el hambre en todas sus formas y garantizar la dignidad e igualdad.</a:t>
                </a:r>
                <a:endParaRPr lang="es-ES" sz="1400" kern="1200" dirty="0">
                  <a:solidFill>
                    <a:schemeClr val="tx1"/>
                  </a:solidFill>
                  <a:latin typeface="Book Antiqua" panose="02040602050305030304" pitchFamily="18" charset="0"/>
                </a:endParaRPr>
              </a:p>
            </p:txBody>
          </p:sp>
          <p:sp>
            <p:nvSpPr>
              <p:cNvPr id="16" name="15 Forma libre"/>
              <p:cNvSpPr/>
              <p:nvPr/>
            </p:nvSpPr>
            <p:spPr>
              <a:xfrm>
                <a:off x="612000" y="1124744"/>
                <a:ext cx="1980044" cy="864000"/>
              </a:xfrm>
              <a:custGeom>
                <a:avLst/>
                <a:gdLst>
                  <a:gd name="connsiteX0" fmla="*/ 0 w 1799988"/>
                  <a:gd name="connsiteY0" fmla="*/ 149871 h 899208"/>
                  <a:gd name="connsiteX1" fmla="*/ 149871 w 1799988"/>
                  <a:gd name="connsiteY1" fmla="*/ 0 h 899208"/>
                  <a:gd name="connsiteX2" fmla="*/ 1650117 w 1799988"/>
                  <a:gd name="connsiteY2" fmla="*/ 0 h 899208"/>
                  <a:gd name="connsiteX3" fmla="*/ 1799988 w 1799988"/>
                  <a:gd name="connsiteY3" fmla="*/ 149871 h 899208"/>
                  <a:gd name="connsiteX4" fmla="*/ 1799988 w 1799988"/>
                  <a:gd name="connsiteY4" fmla="*/ 749337 h 899208"/>
                  <a:gd name="connsiteX5" fmla="*/ 1650117 w 1799988"/>
                  <a:gd name="connsiteY5" fmla="*/ 899208 h 899208"/>
                  <a:gd name="connsiteX6" fmla="*/ 149871 w 1799988"/>
                  <a:gd name="connsiteY6" fmla="*/ 899208 h 899208"/>
                  <a:gd name="connsiteX7" fmla="*/ 0 w 1799988"/>
                  <a:gd name="connsiteY7" fmla="*/ 749337 h 899208"/>
                  <a:gd name="connsiteX8" fmla="*/ 0 w 1799988"/>
                  <a:gd name="connsiteY8" fmla="*/ 149871 h 89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9988" h="899208">
                    <a:moveTo>
                      <a:pt x="0" y="149871"/>
                    </a:moveTo>
                    <a:cubicBezTo>
                      <a:pt x="0" y="67100"/>
                      <a:pt x="67100" y="0"/>
                      <a:pt x="149871" y="0"/>
                    </a:cubicBezTo>
                    <a:lnTo>
                      <a:pt x="1650117" y="0"/>
                    </a:lnTo>
                    <a:cubicBezTo>
                      <a:pt x="1732888" y="0"/>
                      <a:pt x="1799988" y="67100"/>
                      <a:pt x="1799988" y="149871"/>
                    </a:cubicBezTo>
                    <a:lnTo>
                      <a:pt x="1799988" y="749337"/>
                    </a:lnTo>
                    <a:cubicBezTo>
                      <a:pt x="1799988" y="832108"/>
                      <a:pt x="1732888" y="899208"/>
                      <a:pt x="1650117" y="899208"/>
                    </a:cubicBezTo>
                    <a:lnTo>
                      <a:pt x="149871" y="899208"/>
                    </a:lnTo>
                    <a:cubicBezTo>
                      <a:pt x="67100" y="899208"/>
                      <a:pt x="0" y="832108"/>
                      <a:pt x="0" y="749337"/>
                    </a:cubicBezTo>
                    <a:lnTo>
                      <a:pt x="0" y="149871"/>
                    </a:lnTo>
                    <a:close/>
                  </a:path>
                </a:pathLst>
              </a:custGeom>
              <a:solidFill>
                <a:srgbClr val="6600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0096" tIns="81996" rIns="120096" bIns="81996" numCol="1" spcCol="1270" anchor="ctr" anchorCtr="0">
                <a:noAutofit/>
              </a:bodyPr>
              <a:lstStyle/>
              <a:p>
                <a:pPr lvl="0" algn="ctr" defTabSz="889000">
                  <a:lnSpc>
                    <a:spcPct val="90000"/>
                  </a:lnSpc>
                  <a:spcBef>
                    <a:spcPct val="0"/>
                  </a:spcBef>
                  <a:spcAft>
                    <a:spcPct val="35000"/>
                  </a:spcAft>
                </a:pPr>
                <a:r>
                  <a:rPr lang="es-ES" sz="2000" b="1" i="0" kern="1200" dirty="0" smtClean="0">
                    <a:solidFill>
                      <a:schemeClr val="bg1">
                        <a:lumMod val="95000"/>
                      </a:schemeClr>
                    </a:solidFill>
                    <a:latin typeface="Book Antiqua" panose="02040602050305030304" pitchFamily="18" charset="0"/>
                  </a:rPr>
                  <a:t>Las personas</a:t>
                </a:r>
                <a:endParaRPr lang="es-ES" sz="2000" i="0" kern="1200" dirty="0">
                  <a:solidFill>
                    <a:schemeClr val="bg1">
                      <a:lumMod val="95000"/>
                    </a:schemeClr>
                  </a:solidFill>
                  <a:latin typeface="Book Antiqua" panose="02040602050305030304" pitchFamily="18" charset="0"/>
                </a:endParaRPr>
              </a:p>
            </p:txBody>
          </p:sp>
        </p:grpSp>
        <p:grpSp>
          <p:nvGrpSpPr>
            <p:cNvPr id="7" name="6 Grupo"/>
            <p:cNvGrpSpPr/>
            <p:nvPr/>
          </p:nvGrpSpPr>
          <p:grpSpPr>
            <a:xfrm>
              <a:off x="616626" y="2384980"/>
              <a:ext cx="7910749" cy="864000"/>
              <a:chOff x="616626" y="2230170"/>
              <a:chExt cx="7910749" cy="864000"/>
            </a:xfrm>
          </p:grpSpPr>
          <p:sp>
            <p:nvSpPr>
              <p:cNvPr id="17" name="16 Forma libre"/>
              <p:cNvSpPr/>
              <p:nvPr/>
            </p:nvSpPr>
            <p:spPr>
              <a:xfrm>
                <a:off x="2515375" y="2302170"/>
                <a:ext cx="6012000" cy="720000"/>
              </a:xfrm>
              <a:custGeom>
                <a:avLst/>
                <a:gdLst>
                  <a:gd name="connsiteX0" fmla="*/ 0 w 719367"/>
                  <a:gd name="connsiteY0" fmla="*/ 119897 h 5211371"/>
                  <a:gd name="connsiteX1" fmla="*/ 119897 w 719367"/>
                  <a:gd name="connsiteY1" fmla="*/ 0 h 5211371"/>
                  <a:gd name="connsiteX2" fmla="*/ 599470 w 719367"/>
                  <a:gd name="connsiteY2" fmla="*/ 0 h 5211371"/>
                  <a:gd name="connsiteX3" fmla="*/ 719367 w 719367"/>
                  <a:gd name="connsiteY3" fmla="*/ 119897 h 5211371"/>
                  <a:gd name="connsiteX4" fmla="*/ 719367 w 719367"/>
                  <a:gd name="connsiteY4" fmla="*/ 5091474 h 5211371"/>
                  <a:gd name="connsiteX5" fmla="*/ 599470 w 719367"/>
                  <a:gd name="connsiteY5" fmla="*/ 5211371 h 5211371"/>
                  <a:gd name="connsiteX6" fmla="*/ 119897 w 719367"/>
                  <a:gd name="connsiteY6" fmla="*/ 5211371 h 5211371"/>
                  <a:gd name="connsiteX7" fmla="*/ 0 w 719367"/>
                  <a:gd name="connsiteY7" fmla="*/ 5091474 h 5211371"/>
                  <a:gd name="connsiteX8" fmla="*/ 0 w 719367"/>
                  <a:gd name="connsiteY8" fmla="*/ 119897 h 5211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9367" h="5211371">
                    <a:moveTo>
                      <a:pt x="702817" y="4"/>
                    </a:moveTo>
                    <a:cubicBezTo>
                      <a:pt x="711957" y="4"/>
                      <a:pt x="719367" y="388882"/>
                      <a:pt x="719367" y="868582"/>
                    </a:cubicBezTo>
                    <a:lnTo>
                      <a:pt x="719367" y="4342789"/>
                    </a:lnTo>
                    <a:cubicBezTo>
                      <a:pt x="719367" y="4822489"/>
                      <a:pt x="711957" y="5211367"/>
                      <a:pt x="702817" y="5211367"/>
                    </a:cubicBezTo>
                    <a:lnTo>
                      <a:pt x="16550" y="5211367"/>
                    </a:lnTo>
                    <a:cubicBezTo>
                      <a:pt x="7410" y="5211367"/>
                      <a:pt x="0" y="4822489"/>
                      <a:pt x="0" y="4342789"/>
                    </a:cubicBezTo>
                    <a:lnTo>
                      <a:pt x="0" y="868582"/>
                    </a:lnTo>
                    <a:cubicBezTo>
                      <a:pt x="0" y="388882"/>
                      <a:pt x="7410" y="4"/>
                      <a:pt x="16550" y="4"/>
                    </a:cubicBezTo>
                    <a:lnTo>
                      <a:pt x="702817" y="4"/>
                    </a:lnTo>
                    <a:close/>
                  </a:path>
                </a:pathLst>
              </a:custGeom>
              <a:ln>
                <a:solidFill>
                  <a:srgbClr val="006600"/>
                </a:solidFill>
              </a:ln>
            </p:spPr>
            <p:style>
              <a:lnRef idx="2">
                <a:schemeClr val="accent1"/>
              </a:lnRef>
              <a:fillRef idx="1">
                <a:schemeClr val="lt1"/>
              </a:fillRef>
              <a:effectRef idx="0">
                <a:schemeClr val="accent1"/>
              </a:effectRef>
              <a:fontRef idx="minor">
                <a:schemeClr val="dk1"/>
              </a:fontRef>
            </p:style>
            <p:txBody>
              <a:bodyPr spcFirstLastPara="0" vert="horz" wrap="square" lIns="71117" tIns="71117" rIns="35117" bIns="72000" numCol="1" spcCol="1270" anchor="ctr" anchorCtr="0">
                <a:noAutofit/>
              </a:bodyPr>
              <a:lstStyle/>
              <a:p>
                <a:pPr marL="171450" lvl="1" indent="-171450" algn="l" defTabSz="711200">
                  <a:lnSpc>
                    <a:spcPct val="100000"/>
                  </a:lnSpc>
                  <a:spcBef>
                    <a:spcPct val="0"/>
                  </a:spcBef>
                  <a:spcAft>
                    <a:spcPts val="0"/>
                  </a:spcAft>
                  <a:buChar char="••"/>
                </a:pPr>
                <a:r>
                  <a:rPr lang="es-ES" sz="1400" b="1" kern="1200" dirty="0" smtClean="0">
                    <a:solidFill>
                      <a:schemeClr val="tx1"/>
                    </a:solidFill>
                    <a:latin typeface="Book Antiqua" panose="02040602050305030304" pitchFamily="18" charset="0"/>
                  </a:rPr>
                  <a:t>Proteger el planeta y el clima de manera que pueda satisfacer las necesidades de las generaciones presentes y futuras.</a:t>
                </a:r>
                <a:endParaRPr lang="es-ES" sz="1400" kern="1200" dirty="0">
                  <a:solidFill>
                    <a:schemeClr val="tx1"/>
                  </a:solidFill>
                  <a:latin typeface="Book Antiqua" panose="02040602050305030304" pitchFamily="18" charset="0"/>
                </a:endParaRPr>
              </a:p>
            </p:txBody>
          </p:sp>
          <p:sp>
            <p:nvSpPr>
              <p:cNvPr id="18" name="17 Forma libre"/>
              <p:cNvSpPr/>
              <p:nvPr/>
            </p:nvSpPr>
            <p:spPr>
              <a:xfrm>
                <a:off x="616626" y="2230170"/>
                <a:ext cx="1980044" cy="864000"/>
              </a:xfrm>
              <a:custGeom>
                <a:avLst/>
                <a:gdLst>
                  <a:gd name="connsiteX0" fmla="*/ 0 w 1799988"/>
                  <a:gd name="connsiteY0" fmla="*/ 149871 h 899208"/>
                  <a:gd name="connsiteX1" fmla="*/ 149871 w 1799988"/>
                  <a:gd name="connsiteY1" fmla="*/ 0 h 899208"/>
                  <a:gd name="connsiteX2" fmla="*/ 1650117 w 1799988"/>
                  <a:gd name="connsiteY2" fmla="*/ 0 h 899208"/>
                  <a:gd name="connsiteX3" fmla="*/ 1799988 w 1799988"/>
                  <a:gd name="connsiteY3" fmla="*/ 149871 h 899208"/>
                  <a:gd name="connsiteX4" fmla="*/ 1799988 w 1799988"/>
                  <a:gd name="connsiteY4" fmla="*/ 749337 h 899208"/>
                  <a:gd name="connsiteX5" fmla="*/ 1650117 w 1799988"/>
                  <a:gd name="connsiteY5" fmla="*/ 899208 h 899208"/>
                  <a:gd name="connsiteX6" fmla="*/ 149871 w 1799988"/>
                  <a:gd name="connsiteY6" fmla="*/ 899208 h 899208"/>
                  <a:gd name="connsiteX7" fmla="*/ 0 w 1799988"/>
                  <a:gd name="connsiteY7" fmla="*/ 749337 h 899208"/>
                  <a:gd name="connsiteX8" fmla="*/ 0 w 1799988"/>
                  <a:gd name="connsiteY8" fmla="*/ 149871 h 89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9988" h="899208">
                    <a:moveTo>
                      <a:pt x="0" y="149871"/>
                    </a:moveTo>
                    <a:cubicBezTo>
                      <a:pt x="0" y="67100"/>
                      <a:pt x="67100" y="0"/>
                      <a:pt x="149871" y="0"/>
                    </a:cubicBezTo>
                    <a:lnTo>
                      <a:pt x="1650117" y="0"/>
                    </a:lnTo>
                    <a:cubicBezTo>
                      <a:pt x="1732888" y="0"/>
                      <a:pt x="1799988" y="67100"/>
                      <a:pt x="1799988" y="149871"/>
                    </a:cubicBezTo>
                    <a:lnTo>
                      <a:pt x="1799988" y="749337"/>
                    </a:lnTo>
                    <a:cubicBezTo>
                      <a:pt x="1799988" y="832108"/>
                      <a:pt x="1732888" y="899208"/>
                      <a:pt x="1650117" y="899208"/>
                    </a:cubicBezTo>
                    <a:lnTo>
                      <a:pt x="149871" y="899208"/>
                    </a:lnTo>
                    <a:cubicBezTo>
                      <a:pt x="67100" y="899208"/>
                      <a:pt x="0" y="832108"/>
                      <a:pt x="0" y="749337"/>
                    </a:cubicBezTo>
                    <a:lnTo>
                      <a:pt x="0" y="149871"/>
                    </a:lnTo>
                    <a:close/>
                  </a:path>
                </a:pathLst>
              </a:custGeom>
              <a:solidFill>
                <a:srgbClr val="0066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0096" tIns="81996" rIns="120096" bIns="81996" numCol="1" spcCol="1270" anchor="ctr" anchorCtr="0">
                <a:noAutofit/>
              </a:bodyPr>
              <a:lstStyle/>
              <a:p>
                <a:pPr lvl="0" algn="ctr" defTabSz="889000">
                  <a:lnSpc>
                    <a:spcPct val="90000"/>
                  </a:lnSpc>
                  <a:spcBef>
                    <a:spcPct val="0"/>
                  </a:spcBef>
                  <a:spcAft>
                    <a:spcPct val="35000"/>
                  </a:spcAft>
                </a:pPr>
                <a:r>
                  <a:rPr lang="es-ES" sz="2000" b="1" i="0" kern="1200" dirty="0" smtClean="0">
                    <a:solidFill>
                      <a:schemeClr val="bg1">
                        <a:lumMod val="95000"/>
                      </a:schemeClr>
                    </a:solidFill>
                    <a:latin typeface="Book Antiqua" panose="02040602050305030304" pitchFamily="18" charset="0"/>
                  </a:rPr>
                  <a:t>El planeta</a:t>
                </a:r>
                <a:endParaRPr lang="es-ES" sz="2000" i="0" kern="1200" dirty="0">
                  <a:solidFill>
                    <a:schemeClr val="bg1">
                      <a:lumMod val="95000"/>
                    </a:schemeClr>
                  </a:solidFill>
                  <a:latin typeface="Book Antiqua" panose="02040602050305030304" pitchFamily="18" charset="0"/>
                </a:endParaRPr>
              </a:p>
            </p:txBody>
          </p:sp>
        </p:grpSp>
        <p:grpSp>
          <p:nvGrpSpPr>
            <p:cNvPr id="6" name="5 Grupo"/>
            <p:cNvGrpSpPr/>
            <p:nvPr/>
          </p:nvGrpSpPr>
          <p:grpSpPr>
            <a:xfrm>
              <a:off x="612939" y="3501104"/>
              <a:ext cx="7918123" cy="864000"/>
              <a:chOff x="612939" y="3335596"/>
              <a:chExt cx="7918123" cy="864000"/>
            </a:xfrm>
          </p:grpSpPr>
          <p:sp>
            <p:nvSpPr>
              <p:cNvPr id="19" name="18 Forma libre"/>
              <p:cNvSpPr/>
              <p:nvPr/>
            </p:nvSpPr>
            <p:spPr>
              <a:xfrm>
                <a:off x="2511688" y="3407596"/>
                <a:ext cx="6019374" cy="720000"/>
              </a:xfrm>
              <a:custGeom>
                <a:avLst/>
                <a:gdLst>
                  <a:gd name="connsiteX0" fmla="*/ 0 w 719367"/>
                  <a:gd name="connsiteY0" fmla="*/ 119897 h 5211371"/>
                  <a:gd name="connsiteX1" fmla="*/ 119897 w 719367"/>
                  <a:gd name="connsiteY1" fmla="*/ 0 h 5211371"/>
                  <a:gd name="connsiteX2" fmla="*/ 599470 w 719367"/>
                  <a:gd name="connsiteY2" fmla="*/ 0 h 5211371"/>
                  <a:gd name="connsiteX3" fmla="*/ 719367 w 719367"/>
                  <a:gd name="connsiteY3" fmla="*/ 119897 h 5211371"/>
                  <a:gd name="connsiteX4" fmla="*/ 719367 w 719367"/>
                  <a:gd name="connsiteY4" fmla="*/ 5091474 h 5211371"/>
                  <a:gd name="connsiteX5" fmla="*/ 599470 w 719367"/>
                  <a:gd name="connsiteY5" fmla="*/ 5211371 h 5211371"/>
                  <a:gd name="connsiteX6" fmla="*/ 119897 w 719367"/>
                  <a:gd name="connsiteY6" fmla="*/ 5211371 h 5211371"/>
                  <a:gd name="connsiteX7" fmla="*/ 0 w 719367"/>
                  <a:gd name="connsiteY7" fmla="*/ 5091474 h 5211371"/>
                  <a:gd name="connsiteX8" fmla="*/ 0 w 719367"/>
                  <a:gd name="connsiteY8" fmla="*/ 119897 h 5211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9367" h="5211371">
                    <a:moveTo>
                      <a:pt x="702817" y="4"/>
                    </a:moveTo>
                    <a:cubicBezTo>
                      <a:pt x="711957" y="4"/>
                      <a:pt x="719367" y="388882"/>
                      <a:pt x="719367" y="868582"/>
                    </a:cubicBezTo>
                    <a:lnTo>
                      <a:pt x="719367" y="4342789"/>
                    </a:lnTo>
                    <a:cubicBezTo>
                      <a:pt x="719367" y="4822489"/>
                      <a:pt x="711957" y="5211367"/>
                      <a:pt x="702817" y="5211367"/>
                    </a:cubicBezTo>
                    <a:lnTo>
                      <a:pt x="16550" y="5211367"/>
                    </a:lnTo>
                    <a:cubicBezTo>
                      <a:pt x="7410" y="5211367"/>
                      <a:pt x="0" y="4822489"/>
                      <a:pt x="0" y="4342789"/>
                    </a:cubicBezTo>
                    <a:lnTo>
                      <a:pt x="0" y="868582"/>
                    </a:lnTo>
                    <a:cubicBezTo>
                      <a:pt x="0" y="388882"/>
                      <a:pt x="7410" y="4"/>
                      <a:pt x="16550" y="4"/>
                    </a:cubicBezTo>
                    <a:lnTo>
                      <a:pt x="702817" y="4"/>
                    </a:lnTo>
                    <a:close/>
                  </a:path>
                </a:pathLst>
              </a:custGeom>
              <a:ln>
                <a:solidFill>
                  <a:srgbClr val="C96009"/>
                </a:solidFill>
              </a:ln>
            </p:spPr>
            <p:style>
              <a:lnRef idx="2">
                <a:schemeClr val="accent1"/>
              </a:lnRef>
              <a:fillRef idx="1">
                <a:schemeClr val="lt1"/>
              </a:fillRef>
              <a:effectRef idx="0">
                <a:schemeClr val="accent1"/>
              </a:effectRef>
              <a:fontRef idx="minor">
                <a:schemeClr val="dk1"/>
              </a:fontRef>
            </p:style>
            <p:txBody>
              <a:bodyPr spcFirstLastPara="0" vert="horz" wrap="square" lIns="71117" tIns="71117" rIns="35117" bIns="35117" numCol="1" spcCol="1270" anchor="ctr" anchorCtr="0">
                <a:noAutofit/>
              </a:bodyPr>
              <a:lstStyle/>
              <a:p>
                <a:pPr marL="171450" lvl="1" indent="-171450" algn="l" defTabSz="711200">
                  <a:lnSpc>
                    <a:spcPct val="100000"/>
                  </a:lnSpc>
                  <a:spcBef>
                    <a:spcPct val="0"/>
                  </a:spcBef>
                  <a:spcAft>
                    <a:spcPts val="0"/>
                  </a:spcAft>
                  <a:buChar char="••"/>
                </a:pPr>
                <a:r>
                  <a:rPr lang="es-ES" sz="1400" b="1" kern="1200" dirty="0" smtClean="0">
                    <a:solidFill>
                      <a:schemeClr val="tx1"/>
                    </a:solidFill>
                    <a:latin typeface="Book Antiqua" panose="02040602050305030304" pitchFamily="18" charset="0"/>
                  </a:rPr>
                  <a:t>Asegurar que todos los seres humanos puedan disfrutar de una vida próspera y plena, en armonía con la naturaleza.</a:t>
                </a:r>
                <a:endParaRPr lang="es-ES" sz="1400" kern="1200" dirty="0">
                  <a:solidFill>
                    <a:schemeClr val="tx1"/>
                  </a:solidFill>
                  <a:latin typeface="Book Antiqua" panose="02040602050305030304" pitchFamily="18" charset="0"/>
                </a:endParaRPr>
              </a:p>
            </p:txBody>
          </p:sp>
          <p:sp>
            <p:nvSpPr>
              <p:cNvPr id="20" name="19 Forma libre"/>
              <p:cNvSpPr/>
              <p:nvPr/>
            </p:nvSpPr>
            <p:spPr>
              <a:xfrm>
                <a:off x="612939" y="3335596"/>
                <a:ext cx="1980044" cy="864000"/>
              </a:xfrm>
              <a:custGeom>
                <a:avLst/>
                <a:gdLst>
                  <a:gd name="connsiteX0" fmla="*/ 0 w 1799988"/>
                  <a:gd name="connsiteY0" fmla="*/ 149871 h 899208"/>
                  <a:gd name="connsiteX1" fmla="*/ 149871 w 1799988"/>
                  <a:gd name="connsiteY1" fmla="*/ 0 h 899208"/>
                  <a:gd name="connsiteX2" fmla="*/ 1650117 w 1799988"/>
                  <a:gd name="connsiteY2" fmla="*/ 0 h 899208"/>
                  <a:gd name="connsiteX3" fmla="*/ 1799988 w 1799988"/>
                  <a:gd name="connsiteY3" fmla="*/ 149871 h 899208"/>
                  <a:gd name="connsiteX4" fmla="*/ 1799988 w 1799988"/>
                  <a:gd name="connsiteY4" fmla="*/ 749337 h 899208"/>
                  <a:gd name="connsiteX5" fmla="*/ 1650117 w 1799988"/>
                  <a:gd name="connsiteY5" fmla="*/ 899208 h 899208"/>
                  <a:gd name="connsiteX6" fmla="*/ 149871 w 1799988"/>
                  <a:gd name="connsiteY6" fmla="*/ 899208 h 899208"/>
                  <a:gd name="connsiteX7" fmla="*/ 0 w 1799988"/>
                  <a:gd name="connsiteY7" fmla="*/ 749337 h 899208"/>
                  <a:gd name="connsiteX8" fmla="*/ 0 w 1799988"/>
                  <a:gd name="connsiteY8" fmla="*/ 149871 h 89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9988" h="899208">
                    <a:moveTo>
                      <a:pt x="0" y="149871"/>
                    </a:moveTo>
                    <a:cubicBezTo>
                      <a:pt x="0" y="67100"/>
                      <a:pt x="67100" y="0"/>
                      <a:pt x="149871" y="0"/>
                    </a:cubicBezTo>
                    <a:lnTo>
                      <a:pt x="1650117" y="0"/>
                    </a:lnTo>
                    <a:cubicBezTo>
                      <a:pt x="1732888" y="0"/>
                      <a:pt x="1799988" y="67100"/>
                      <a:pt x="1799988" y="149871"/>
                    </a:cubicBezTo>
                    <a:lnTo>
                      <a:pt x="1799988" y="749337"/>
                    </a:lnTo>
                    <a:cubicBezTo>
                      <a:pt x="1799988" y="832108"/>
                      <a:pt x="1732888" y="899208"/>
                      <a:pt x="1650117" y="899208"/>
                    </a:cubicBezTo>
                    <a:lnTo>
                      <a:pt x="149871" y="899208"/>
                    </a:lnTo>
                    <a:cubicBezTo>
                      <a:pt x="67100" y="899208"/>
                      <a:pt x="0" y="832108"/>
                      <a:pt x="0" y="749337"/>
                    </a:cubicBezTo>
                    <a:lnTo>
                      <a:pt x="0" y="149871"/>
                    </a:lnTo>
                    <a:close/>
                  </a:path>
                </a:pathLst>
              </a:custGeom>
              <a:solidFill>
                <a:srgbClr val="C96009"/>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0096" tIns="81996" rIns="120096" bIns="81996" numCol="1" spcCol="1270" anchor="ctr" anchorCtr="0">
                <a:noAutofit/>
              </a:bodyPr>
              <a:lstStyle/>
              <a:p>
                <a:pPr lvl="0" algn="ctr" defTabSz="889000">
                  <a:lnSpc>
                    <a:spcPct val="90000"/>
                  </a:lnSpc>
                  <a:spcBef>
                    <a:spcPct val="0"/>
                  </a:spcBef>
                  <a:spcAft>
                    <a:spcPct val="35000"/>
                  </a:spcAft>
                </a:pPr>
                <a:r>
                  <a:rPr lang="es-ES" sz="2000" b="1" i="0" kern="1200" dirty="0" smtClean="0">
                    <a:solidFill>
                      <a:schemeClr val="bg1">
                        <a:lumMod val="95000"/>
                      </a:schemeClr>
                    </a:solidFill>
                    <a:latin typeface="Book Antiqua" panose="02040602050305030304" pitchFamily="18" charset="0"/>
                  </a:rPr>
                  <a:t>La prosperidad</a:t>
                </a:r>
                <a:endParaRPr lang="es-ES" sz="2000" i="0" kern="1200" dirty="0">
                  <a:solidFill>
                    <a:schemeClr val="bg1">
                      <a:lumMod val="95000"/>
                    </a:schemeClr>
                  </a:solidFill>
                  <a:latin typeface="Book Antiqua" panose="02040602050305030304" pitchFamily="18" charset="0"/>
                </a:endParaRPr>
              </a:p>
            </p:txBody>
          </p:sp>
        </p:grpSp>
        <p:grpSp>
          <p:nvGrpSpPr>
            <p:cNvPr id="4" name="3 Grupo"/>
            <p:cNvGrpSpPr/>
            <p:nvPr/>
          </p:nvGrpSpPr>
          <p:grpSpPr>
            <a:xfrm>
              <a:off x="612939" y="4617228"/>
              <a:ext cx="7918123" cy="864000"/>
              <a:chOff x="612939" y="4441022"/>
              <a:chExt cx="7918123" cy="864000"/>
            </a:xfrm>
          </p:grpSpPr>
          <p:sp>
            <p:nvSpPr>
              <p:cNvPr id="21" name="20 Forma libre"/>
              <p:cNvSpPr/>
              <p:nvPr/>
            </p:nvSpPr>
            <p:spPr>
              <a:xfrm>
                <a:off x="2511688" y="4513022"/>
                <a:ext cx="6019374" cy="720000"/>
              </a:xfrm>
              <a:custGeom>
                <a:avLst/>
                <a:gdLst>
                  <a:gd name="connsiteX0" fmla="*/ 0 w 719367"/>
                  <a:gd name="connsiteY0" fmla="*/ 119897 h 5211371"/>
                  <a:gd name="connsiteX1" fmla="*/ 119897 w 719367"/>
                  <a:gd name="connsiteY1" fmla="*/ 0 h 5211371"/>
                  <a:gd name="connsiteX2" fmla="*/ 599470 w 719367"/>
                  <a:gd name="connsiteY2" fmla="*/ 0 h 5211371"/>
                  <a:gd name="connsiteX3" fmla="*/ 719367 w 719367"/>
                  <a:gd name="connsiteY3" fmla="*/ 119897 h 5211371"/>
                  <a:gd name="connsiteX4" fmla="*/ 719367 w 719367"/>
                  <a:gd name="connsiteY4" fmla="*/ 5091474 h 5211371"/>
                  <a:gd name="connsiteX5" fmla="*/ 599470 w 719367"/>
                  <a:gd name="connsiteY5" fmla="*/ 5211371 h 5211371"/>
                  <a:gd name="connsiteX6" fmla="*/ 119897 w 719367"/>
                  <a:gd name="connsiteY6" fmla="*/ 5211371 h 5211371"/>
                  <a:gd name="connsiteX7" fmla="*/ 0 w 719367"/>
                  <a:gd name="connsiteY7" fmla="*/ 5091474 h 5211371"/>
                  <a:gd name="connsiteX8" fmla="*/ 0 w 719367"/>
                  <a:gd name="connsiteY8" fmla="*/ 119897 h 5211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9367" h="5211371">
                    <a:moveTo>
                      <a:pt x="702817" y="4"/>
                    </a:moveTo>
                    <a:cubicBezTo>
                      <a:pt x="711957" y="4"/>
                      <a:pt x="719367" y="388882"/>
                      <a:pt x="719367" y="868582"/>
                    </a:cubicBezTo>
                    <a:lnTo>
                      <a:pt x="719367" y="4342789"/>
                    </a:lnTo>
                    <a:cubicBezTo>
                      <a:pt x="719367" y="4822489"/>
                      <a:pt x="711957" y="5211367"/>
                      <a:pt x="702817" y="5211367"/>
                    </a:cubicBezTo>
                    <a:lnTo>
                      <a:pt x="16550" y="5211367"/>
                    </a:lnTo>
                    <a:cubicBezTo>
                      <a:pt x="7410" y="5211367"/>
                      <a:pt x="0" y="4822489"/>
                      <a:pt x="0" y="4342789"/>
                    </a:cubicBezTo>
                    <a:lnTo>
                      <a:pt x="0" y="868582"/>
                    </a:lnTo>
                    <a:cubicBezTo>
                      <a:pt x="0" y="388882"/>
                      <a:pt x="7410" y="4"/>
                      <a:pt x="16550" y="4"/>
                    </a:cubicBezTo>
                    <a:lnTo>
                      <a:pt x="702817" y="4"/>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71117" tIns="71117" rIns="35117" bIns="35117" numCol="1" spcCol="1270" anchor="ctr" anchorCtr="0">
                <a:noAutofit/>
              </a:bodyPr>
              <a:lstStyle/>
              <a:p>
                <a:pPr marL="171450" lvl="1" indent="-171450" algn="l" defTabSz="711200">
                  <a:lnSpc>
                    <a:spcPct val="100000"/>
                  </a:lnSpc>
                  <a:spcBef>
                    <a:spcPct val="0"/>
                  </a:spcBef>
                  <a:spcAft>
                    <a:spcPts val="0"/>
                  </a:spcAft>
                  <a:buChar char="••"/>
                </a:pPr>
                <a:r>
                  <a:rPr lang="es-ES" sz="1400" b="1" kern="1200" dirty="0" smtClean="0">
                    <a:solidFill>
                      <a:schemeClr val="tx1"/>
                    </a:solidFill>
                    <a:latin typeface="Book Antiqua" panose="02040602050305030304" pitchFamily="18" charset="0"/>
                  </a:rPr>
                  <a:t>Propiciar sociedades pacíficas, justas e inclusivas que estén libres del temor y la violencia. </a:t>
                </a:r>
                <a:endParaRPr lang="es-ES" sz="1400" kern="1200" dirty="0">
                  <a:solidFill>
                    <a:schemeClr val="tx1"/>
                  </a:solidFill>
                  <a:latin typeface="Book Antiqua" panose="02040602050305030304" pitchFamily="18" charset="0"/>
                </a:endParaRPr>
              </a:p>
            </p:txBody>
          </p:sp>
          <p:sp>
            <p:nvSpPr>
              <p:cNvPr id="22" name="21 Forma libre"/>
              <p:cNvSpPr/>
              <p:nvPr/>
            </p:nvSpPr>
            <p:spPr>
              <a:xfrm>
                <a:off x="612939" y="4441022"/>
                <a:ext cx="1980044" cy="864000"/>
              </a:xfrm>
              <a:custGeom>
                <a:avLst/>
                <a:gdLst>
                  <a:gd name="connsiteX0" fmla="*/ 0 w 1799988"/>
                  <a:gd name="connsiteY0" fmla="*/ 149871 h 899208"/>
                  <a:gd name="connsiteX1" fmla="*/ 149871 w 1799988"/>
                  <a:gd name="connsiteY1" fmla="*/ 0 h 899208"/>
                  <a:gd name="connsiteX2" fmla="*/ 1650117 w 1799988"/>
                  <a:gd name="connsiteY2" fmla="*/ 0 h 899208"/>
                  <a:gd name="connsiteX3" fmla="*/ 1799988 w 1799988"/>
                  <a:gd name="connsiteY3" fmla="*/ 149871 h 899208"/>
                  <a:gd name="connsiteX4" fmla="*/ 1799988 w 1799988"/>
                  <a:gd name="connsiteY4" fmla="*/ 749337 h 899208"/>
                  <a:gd name="connsiteX5" fmla="*/ 1650117 w 1799988"/>
                  <a:gd name="connsiteY5" fmla="*/ 899208 h 899208"/>
                  <a:gd name="connsiteX6" fmla="*/ 149871 w 1799988"/>
                  <a:gd name="connsiteY6" fmla="*/ 899208 h 899208"/>
                  <a:gd name="connsiteX7" fmla="*/ 0 w 1799988"/>
                  <a:gd name="connsiteY7" fmla="*/ 749337 h 899208"/>
                  <a:gd name="connsiteX8" fmla="*/ 0 w 1799988"/>
                  <a:gd name="connsiteY8" fmla="*/ 149871 h 89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9988" h="899208">
                    <a:moveTo>
                      <a:pt x="0" y="149871"/>
                    </a:moveTo>
                    <a:cubicBezTo>
                      <a:pt x="0" y="67100"/>
                      <a:pt x="67100" y="0"/>
                      <a:pt x="149871" y="0"/>
                    </a:cubicBezTo>
                    <a:lnTo>
                      <a:pt x="1650117" y="0"/>
                    </a:lnTo>
                    <a:cubicBezTo>
                      <a:pt x="1732888" y="0"/>
                      <a:pt x="1799988" y="67100"/>
                      <a:pt x="1799988" y="149871"/>
                    </a:cubicBezTo>
                    <a:lnTo>
                      <a:pt x="1799988" y="749337"/>
                    </a:lnTo>
                    <a:cubicBezTo>
                      <a:pt x="1799988" y="832108"/>
                      <a:pt x="1732888" y="899208"/>
                      <a:pt x="1650117" y="899208"/>
                    </a:cubicBezTo>
                    <a:lnTo>
                      <a:pt x="149871" y="899208"/>
                    </a:lnTo>
                    <a:cubicBezTo>
                      <a:pt x="67100" y="899208"/>
                      <a:pt x="0" y="832108"/>
                      <a:pt x="0" y="749337"/>
                    </a:cubicBezTo>
                    <a:lnTo>
                      <a:pt x="0" y="149871"/>
                    </a:lnTo>
                    <a:close/>
                  </a:path>
                </a:pathLst>
              </a:cu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0096" tIns="81996" rIns="120096" bIns="81996" numCol="1" spcCol="1270" anchor="ctr" anchorCtr="0">
                <a:noAutofit/>
              </a:bodyPr>
              <a:lstStyle/>
              <a:p>
                <a:pPr lvl="0" algn="ctr" defTabSz="889000">
                  <a:lnSpc>
                    <a:spcPct val="90000"/>
                  </a:lnSpc>
                  <a:spcBef>
                    <a:spcPct val="0"/>
                  </a:spcBef>
                  <a:spcAft>
                    <a:spcPct val="35000"/>
                  </a:spcAft>
                </a:pPr>
                <a:r>
                  <a:rPr lang="es-ES" sz="2000" b="1" i="0" kern="1200" dirty="0" smtClean="0">
                    <a:solidFill>
                      <a:schemeClr val="bg1">
                        <a:lumMod val="95000"/>
                      </a:schemeClr>
                    </a:solidFill>
                    <a:latin typeface="Book Antiqua" panose="02040602050305030304" pitchFamily="18" charset="0"/>
                  </a:rPr>
                  <a:t>La paz</a:t>
                </a:r>
                <a:endParaRPr lang="es-ES" sz="2000" i="0" kern="1200" dirty="0">
                  <a:solidFill>
                    <a:schemeClr val="bg1">
                      <a:lumMod val="95000"/>
                    </a:schemeClr>
                  </a:solidFill>
                  <a:latin typeface="Book Antiqua" panose="02040602050305030304" pitchFamily="18" charset="0"/>
                </a:endParaRPr>
              </a:p>
            </p:txBody>
          </p:sp>
        </p:grpSp>
        <p:grpSp>
          <p:nvGrpSpPr>
            <p:cNvPr id="3" name="2 Grupo"/>
            <p:cNvGrpSpPr/>
            <p:nvPr/>
          </p:nvGrpSpPr>
          <p:grpSpPr>
            <a:xfrm>
              <a:off x="612939" y="5733352"/>
              <a:ext cx="7918123" cy="864000"/>
              <a:chOff x="612939" y="5546447"/>
              <a:chExt cx="7918123" cy="864000"/>
            </a:xfrm>
          </p:grpSpPr>
          <p:sp>
            <p:nvSpPr>
              <p:cNvPr id="23" name="22 Forma libre"/>
              <p:cNvSpPr/>
              <p:nvPr/>
            </p:nvSpPr>
            <p:spPr>
              <a:xfrm>
                <a:off x="2511688" y="5618447"/>
                <a:ext cx="6019374" cy="720000"/>
              </a:xfrm>
              <a:custGeom>
                <a:avLst/>
                <a:gdLst>
                  <a:gd name="connsiteX0" fmla="*/ 0 w 719367"/>
                  <a:gd name="connsiteY0" fmla="*/ 119897 h 5211371"/>
                  <a:gd name="connsiteX1" fmla="*/ 119897 w 719367"/>
                  <a:gd name="connsiteY1" fmla="*/ 0 h 5211371"/>
                  <a:gd name="connsiteX2" fmla="*/ 599470 w 719367"/>
                  <a:gd name="connsiteY2" fmla="*/ 0 h 5211371"/>
                  <a:gd name="connsiteX3" fmla="*/ 719367 w 719367"/>
                  <a:gd name="connsiteY3" fmla="*/ 119897 h 5211371"/>
                  <a:gd name="connsiteX4" fmla="*/ 719367 w 719367"/>
                  <a:gd name="connsiteY4" fmla="*/ 5091474 h 5211371"/>
                  <a:gd name="connsiteX5" fmla="*/ 599470 w 719367"/>
                  <a:gd name="connsiteY5" fmla="*/ 5211371 h 5211371"/>
                  <a:gd name="connsiteX6" fmla="*/ 119897 w 719367"/>
                  <a:gd name="connsiteY6" fmla="*/ 5211371 h 5211371"/>
                  <a:gd name="connsiteX7" fmla="*/ 0 w 719367"/>
                  <a:gd name="connsiteY7" fmla="*/ 5091474 h 5211371"/>
                  <a:gd name="connsiteX8" fmla="*/ 0 w 719367"/>
                  <a:gd name="connsiteY8" fmla="*/ 119897 h 5211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9367" h="5211371">
                    <a:moveTo>
                      <a:pt x="702817" y="4"/>
                    </a:moveTo>
                    <a:cubicBezTo>
                      <a:pt x="711957" y="4"/>
                      <a:pt x="719367" y="388882"/>
                      <a:pt x="719367" y="868582"/>
                    </a:cubicBezTo>
                    <a:lnTo>
                      <a:pt x="719367" y="4342789"/>
                    </a:lnTo>
                    <a:cubicBezTo>
                      <a:pt x="719367" y="4822489"/>
                      <a:pt x="711957" y="5211367"/>
                      <a:pt x="702817" y="5211367"/>
                    </a:cubicBezTo>
                    <a:lnTo>
                      <a:pt x="16550" y="5211367"/>
                    </a:lnTo>
                    <a:cubicBezTo>
                      <a:pt x="7410" y="5211367"/>
                      <a:pt x="0" y="4822489"/>
                      <a:pt x="0" y="4342789"/>
                    </a:cubicBezTo>
                    <a:lnTo>
                      <a:pt x="0" y="868582"/>
                    </a:lnTo>
                    <a:cubicBezTo>
                      <a:pt x="0" y="388882"/>
                      <a:pt x="7410" y="4"/>
                      <a:pt x="16550" y="4"/>
                    </a:cubicBezTo>
                    <a:lnTo>
                      <a:pt x="702817" y="4"/>
                    </a:lnTo>
                    <a:close/>
                  </a:path>
                </a:pathLst>
              </a:custGeom>
              <a:ln>
                <a:solidFill>
                  <a:srgbClr val="9900CC"/>
                </a:solidFill>
              </a:ln>
            </p:spPr>
            <p:style>
              <a:lnRef idx="2">
                <a:schemeClr val="accent1"/>
              </a:lnRef>
              <a:fillRef idx="1">
                <a:schemeClr val="lt1"/>
              </a:fillRef>
              <a:effectRef idx="0">
                <a:schemeClr val="accent1"/>
              </a:effectRef>
              <a:fontRef idx="minor">
                <a:schemeClr val="dk1"/>
              </a:fontRef>
            </p:style>
            <p:txBody>
              <a:bodyPr spcFirstLastPara="0" vert="horz" wrap="square" lIns="71117" tIns="71117" rIns="35117" bIns="35117" numCol="1" spcCol="1270" anchor="ctr" anchorCtr="0">
                <a:noAutofit/>
              </a:bodyPr>
              <a:lstStyle/>
              <a:p>
                <a:pPr marL="171450" lvl="1" indent="-171450" algn="l" defTabSz="711200">
                  <a:lnSpc>
                    <a:spcPct val="100000"/>
                  </a:lnSpc>
                  <a:spcBef>
                    <a:spcPct val="0"/>
                  </a:spcBef>
                  <a:spcAft>
                    <a:spcPts val="0"/>
                  </a:spcAft>
                  <a:buChar char="••"/>
                </a:pPr>
                <a:r>
                  <a:rPr lang="es-ES" sz="1400" b="1" kern="1200" dirty="0" smtClean="0">
                    <a:solidFill>
                      <a:schemeClr val="tx1"/>
                    </a:solidFill>
                    <a:latin typeface="Book Antiqua" panose="02040602050305030304" pitchFamily="18" charset="0"/>
                  </a:rPr>
                  <a:t>Implementar esta agenda mediante una alianza global con un espíritu de mayor solidaridad y con énfasis en las necesidades de los más pobres y vulnerables.</a:t>
                </a:r>
                <a:endParaRPr lang="es-ES" sz="1400" kern="1200" dirty="0">
                  <a:solidFill>
                    <a:schemeClr val="tx1"/>
                  </a:solidFill>
                  <a:latin typeface="Book Antiqua" panose="02040602050305030304" pitchFamily="18" charset="0"/>
                </a:endParaRPr>
              </a:p>
            </p:txBody>
          </p:sp>
          <p:sp>
            <p:nvSpPr>
              <p:cNvPr id="24" name="23 Forma libre"/>
              <p:cNvSpPr/>
              <p:nvPr/>
            </p:nvSpPr>
            <p:spPr>
              <a:xfrm>
                <a:off x="612939" y="5546447"/>
                <a:ext cx="1980044" cy="864000"/>
              </a:xfrm>
              <a:custGeom>
                <a:avLst/>
                <a:gdLst>
                  <a:gd name="connsiteX0" fmla="*/ 0 w 1799988"/>
                  <a:gd name="connsiteY0" fmla="*/ 149871 h 899208"/>
                  <a:gd name="connsiteX1" fmla="*/ 149871 w 1799988"/>
                  <a:gd name="connsiteY1" fmla="*/ 0 h 899208"/>
                  <a:gd name="connsiteX2" fmla="*/ 1650117 w 1799988"/>
                  <a:gd name="connsiteY2" fmla="*/ 0 h 899208"/>
                  <a:gd name="connsiteX3" fmla="*/ 1799988 w 1799988"/>
                  <a:gd name="connsiteY3" fmla="*/ 149871 h 899208"/>
                  <a:gd name="connsiteX4" fmla="*/ 1799988 w 1799988"/>
                  <a:gd name="connsiteY4" fmla="*/ 749337 h 899208"/>
                  <a:gd name="connsiteX5" fmla="*/ 1650117 w 1799988"/>
                  <a:gd name="connsiteY5" fmla="*/ 899208 h 899208"/>
                  <a:gd name="connsiteX6" fmla="*/ 149871 w 1799988"/>
                  <a:gd name="connsiteY6" fmla="*/ 899208 h 899208"/>
                  <a:gd name="connsiteX7" fmla="*/ 0 w 1799988"/>
                  <a:gd name="connsiteY7" fmla="*/ 749337 h 899208"/>
                  <a:gd name="connsiteX8" fmla="*/ 0 w 1799988"/>
                  <a:gd name="connsiteY8" fmla="*/ 149871 h 89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9988" h="899208">
                    <a:moveTo>
                      <a:pt x="0" y="149871"/>
                    </a:moveTo>
                    <a:cubicBezTo>
                      <a:pt x="0" y="67100"/>
                      <a:pt x="67100" y="0"/>
                      <a:pt x="149871" y="0"/>
                    </a:cubicBezTo>
                    <a:lnTo>
                      <a:pt x="1650117" y="0"/>
                    </a:lnTo>
                    <a:cubicBezTo>
                      <a:pt x="1732888" y="0"/>
                      <a:pt x="1799988" y="67100"/>
                      <a:pt x="1799988" y="149871"/>
                    </a:cubicBezTo>
                    <a:lnTo>
                      <a:pt x="1799988" y="749337"/>
                    </a:lnTo>
                    <a:cubicBezTo>
                      <a:pt x="1799988" y="832108"/>
                      <a:pt x="1732888" y="899208"/>
                      <a:pt x="1650117" y="899208"/>
                    </a:cubicBezTo>
                    <a:lnTo>
                      <a:pt x="149871" y="899208"/>
                    </a:lnTo>
                    <a:cubicBezTo>
                      <a:pt x="67100" y="899208"/>
                      <a:pt x="0" y="832108"/>
                      <a:pt x="0" y="749337"/>
                    </a:cubicBezTo>
                    <a:lnTo>
                      <a:pt x="0" y="149871"/>
                    </a:lnTo>
                    <a:close/>
                  </a:path>
                </a:pathLst>
              </a:custGeom>
              <a:solidFill>
                <a:srgbClr val="9900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0096" tIns="81996" rIns="120096" bIns="81996" numCol="1" spcCol="1270" anchor="ctr" anchorCtr="0">
                <a:noAutofit/>
              </a:bodyPr>
              <a:lstStyle/>
              <a:p>
                <a:pPr lvl="0" algn="ctr" defTabSz="889000">
                  <a:lnSpc>
                    <a:spcPct val="90000"/>
                  </a:lnSpc>
                  <a:spcBef>
                    <a:spcPct val="0"/>
                  </a:spcBef>
                  <a:spcAft>
                    <a:spcPct val="35000"/>
                  </a:spcAft>
                </a:pPr>
                <a:r>
                  <a:rPr lang="es-ES" sz="2000" b="1" i="0" kern="1200" dirty="0" smtClean="0">
                    <a:solidFill>
                      <a:schemeClr val="bg1">
                        <a:lumMod val="95000"/>
                      </a:schemeClr>
                    </a:solidFill>
                    <a:latin typeface="Book Antiqua" panose="02040602050305030304" pitchFamily="18" charset="0"/>
                  </a:rPr>
                  <a:t>Las alianzas</a:t>
                </a:r>
                <a:endParaRPr lang="es-ES" sz="2000" i="0" kern="1200" dirty="0">
                  <a:solidFill>
                    <a:schemeClr val="bg1">
                      <a:lumMod val="95000"/>
                    </a:schemeClr>
                  </a:solidFill>
                  <a:latin typeface="Book Antiqua" panose="02040602050305030304" pitchFamily="18" charset="0"/>
                </a:endParaRPr>
              </a:p>
            </p:txBody>
          </p:sp>
        </p:grpSp>
      </p:grpSp>
      <p:sp>
        <p:nvSpPr>
          <p:cNvPr id="13" name="8 Título"/>
          <p:cNvSpPr>
            <a:spLocks noGrp="1"/>
          </p:cNvSpPr>
          <p:nvPr>
            <p:ph type="title"/>
          </p:nvPr>
        </p:nvSpPr>
        <p:spPr>
          <a:xfrm>
            <a:off x="457200" y="116632"/>
            <a:ext cx="8229600" cy="720000"/>
          </a:xfrm>
        </p:spPr>
        <p:txBody>
          <a:bodyPr>
            <a:normAutofit fontScale="90000"/>
          </a:bodyPr>
          <a:lstStyle/>
          <a:p>
            <a:r>
              <a:rPr lang="es-VE" sz="3200" dirty="0" smtClean="0"/>
              <a:t>Agenda Para el Desarrollo </a:t>
            </a:r>
            <a:r>
              <a:rPr lang="es-ES" sz="3200" dirty="0" smtClean="0"/>
              <a:t>Sostenible: 2015 - </a:t>
            </a:r>
            <a:r>
              <a:rPr lang="es-VE" sz="3200" dirty="0" smtClean="0"/>
              <a:t>2030</a:t>
            </a:r>
            <a:endParaRPr lang="es-ES" sz="3200" dirty="0"/>
          </a:p>
        </p:txBody>
      </p:sp>
      <p:sp>
        <p:nvSpPr>
          <p:cNvPr id="36" name="35 CuadroTexto"/>
          <p:cNvSpPr txBox="1"/>
          <p:nvPr/>
        </p:nvSpPr>
        <p:spPr>
          <a:xfrm>
            <a:off x="3658166" y="6561376"/>
            <a:ext cx="5364000" cy="252000"/>
          </a:xfrm>
          <a:prstGeom prst="rect">
            <a:avLst/>
          </a:prstGeom>
          <a:noFill/>
        </p:spPr>
        <p:txBody>
          <a:bodyPr wrap="none" rtlCol="0">
            <a:spAutoFit/>
          </a:bodyPr>
          <a:lstStyle/>
          <a:p>
            <a:r>
              <a:rPr lang="es-ES" sz="1200" dirty="0" smtClean="0"/>
              <a:t>http://www.un.org/sustainabledevelopment/es/la-agenda-de-desarrollo-sostenible/</a:t>
            </a:r>
          </a:p>
          <a:p>
            <a:endParaRPr lang="es-ES" sz="1200" dirty="0"/>
          </a:p>
        </p:txBody>
      </p:sp>
    </p:spTree>
    <p:extLst>
      <p:ext uri="{BB962C8B-B14F-4D97-AF65-F5344CB8AC3E}">
        <p14:creationId xmlns:p14="http://schemas.microsoft.com/office/powerpoint/2010/main" val="5390593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atic.un.org/News/dh/photos/large/2015/September/09-09-S-SDG-Poster.jpg?"/>
          <p:cNvPicPr>
            <a:picLocks noChangeAspect="1" noChangeArrowheads="1"/>
          </p:cNvPicPr>
          <p:nvPr/>
        </p:nvPicPr>
        <p:blipFill rotWithShape="1">
          <a:blip r:embed="rId2">
            <a:extLst>
              <a:ext uri="{28A0092B-C50C-407E-A947-70E740481C1C}">
                <a14:useLocalDpi xmlns:a14="http://schemas.microsoft.com/office/drawing/2010/main" val="0"/>
              </a:ext>
            </a:extLst>
          </a:blip>
          <a:srcRect t="5810"/>
          <a:stretch/>
        </p:blipFill>
        <p:spPr bwMode="auto">
          <a:xfrm>
            <a:off x="155575" y="332656"/>
            <a:ext cx="8856000" cy="556373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0"/>
          <p:cNvSpPr>
            <a:spLocks noChangeArrowheads="1"/>
          </p:cNvSpPr>
          <p:nvPr/>
        </p:nvSpPr>
        <p:spPr bwMode="auto">
          <a:xfrm>
            <a:off x="72000" y="81000"/>
            <a:ext cx="9000000" cy="6696000"/>
          </a:xfrm>
          <a:prstGeom prst="rect">
            <a:avLst/>
          </a:prstGeom>
          <a:noFill/>
          <a:ln w="28575" cmpd="thinThick">
            <a:solidFill>
              <a:schemeClr val="accent1">
                <a:lumMod val="75000"/>
              </a:schemeClr>
            </a:solidFill>
            <a:miter lim="800000"/>
            <a:headEnd/>
            <a:tailEnd/>
          </a:ln>
        </p:spPr>
        <p:txBody>
          <a:bodyPr wrap="none" anchor="ctr"/>
          <a:lstStyle/>
          <a:p>
            <a:endParaRPr lang="es-VE" dirty="0">
              <a:ln>
                <a:solidFill>
                  <a:srgbClr val="0078D2"/>
                </a:solidFill>
              </a:ln>
            </a:endParaRPr>
          </a:p>
        </p:txBody>
      </p:sp>
      <p:sp>
        <p:nvSpPr>
          <p:cNvPr id="2" name="1 Rectángulo"/>
          <p:cNvSpPr/>
          <p:nvPr/>
        </p:nvSpPr>
        <p:spPr>
          <a:xfrm>
            <a:off x="227583" y="5877272"/>
            <a:ext cx="8520881" cy="707886"/>
          </a:xfrm>
          <a:prstGeom prst="rect">
            <a:avLst/>
          </a:prstGeom>
        </p:spPr>
        <p:txBody>
          <a:bodyPr wrap="square">
            <a:spAutoFit/>
          </a:bodyPr>
          <a:lstStyle/>
          <a:p>
            <a:pPr algn="ctr"/>
            <a:r>
              <a:rPr lang="es-ES" sz="2000" b="1" dirty="0">
                <a:latin typeface="Book Antiqua" pitchFamily="18" charset="0"/>
              </a:rPr>
              <a:t>17 Objetivos </a:t>
            </a:r>
            <a:r>
              <a:rPr lang="es-ES" sz="2000" b="1" dirty="0" smtClean="0">
                <a:latin typeface="Book Antiqua" pitchFamily="18" charset="0"/>
              </a:rPr>
              <a:t>con </a:t>
            </a:r>
            <a:r>
              <a:rPr lang="es-ES" sz="2000" b="1" dirty="0">
                <a:latin typeface="Book Antiqua" pitchFamily="18" charset="0"/>
              </a:rPr>
              <a:t>un total de 169 </a:t>
            </a:r>
            <a:r>
              <a:rPr lang="es-ES" sz="2000" b="1" dirty="0" smtClean="0">
                <a:latin typeface="Book Antiqua" pitchFamily="18" charset="0"/>
              </a:rPr>
              <a:t>metas </a:t>
            </a:r>
            <a:r>
              <a:rPr lang="es-ES" sz="2000" b="1" dirty="0">
                <a:latin typeface="Book Antiqua" pitchFamily="18" charset="0"/>
              </a:rPr>
              <a:t>que pretenden hacer realidad los derechos humanos de todas las personas </a:t>
            </a:r>
            <a:endParaRPr lang="es-ES" sz="2000" dirty="0"/>
          </a:p>
        </p:txBody>
      </p:sp>
    </p:spTree>
    <p:extLst>
      <p:ext uri="{BB962C8B-B14F-4D97-AF65-F5344CB8AC3E}">
        <p14:creationId xmlns:p14="http://schemas.microsoft.com/office/powerpoint/2010/main" val="42232728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33330" y="1484784"/>
            <a:ext cx="3942206" cy="5016158"/>
          </a:xfrm>
          <a:ln w="34925" cap="rnd" cmpd="dbl">
            <a:solidFill>
              <a:schemeClr val="accent3">
                <a:lumMod val="50000"/>
              </a:schemeClr>
            </a:solidFill>
            <a:bevel/>
          </a:ln>
          <a:effectLst>
            <a:outerShdw blurRad="50800" dist="38100" dir="2700000" algn="tl" rotWithShape="0">
              <a:schemeClr val="accent3">
                <a:lumMod val="50000"/>
                <a:alpha val="40000"/>
              </a:schemeClr>
            </a:outerShdw>
          </a:effectLst>
        </p:spPr>
        <p:txBody>
          <a:bodyPr>
            <a:noAutofit/>
          </a:bodyPr>
          <a:lstStyle/>
          <a:p>
            <a:pPr marL="0" indent="0">
              <a:buNone/>
              <a:tabLst>
                <a:tab pos="180975" algn="l"/>
              </a:tabLst>
            </a:pPr>
            <a:r>
              <a:rPr lang="es-ES" sz="1800" b="1" dirty="0" smtClean="0"/>
              <a:t>Ahora </a:t>
            </a:r>
            <a:r>
              <a:rPr lang="es-ES" sz="1800" b="1" dirty="0"/>
              <a:t>más que nunca, la educación tiene la responsabilidad de estar a la par de los desafíos y las aspiraciones del siglo XXI, y de promover los tipos correctos de valores y habilidades que llevarán al crecimiento sostenible e inclusivo y a una vida pacífica juntos</a:t>
            </a:r>
            <a:r>
              <a:rPr lang="es-ES" sz="1800" b="1" dirty="0" smtClean="0"/>
              <a:t>". </a:t>
            </a:r>
          </a:p>
          <a:p>
            <a:pPr marL="0" indent="0">
              <a:buNone/>
              <a:tabLst>
                <a:tab pos="180975" algn="l"/>
              </a:tabLst>
            </a:pPr>
            <a:r>
              <a:rPr lang="es-ES" sz="1200" b="1" dirty="0" smtClean="0"/>
              <a:t>Irina </a:t>
            </a:r>
            <a:r>
              <a:rPr lang="es-ES" sz="1200" b="1" dirty="0"/>
              <a:t>Bokova, Directora General de </a:t>
            </a:r>
            <a:r>
              <a:rPr lang="es-ES" sz="1200" b="1" dirty="0" smtClean="0"/>
              <a:t>UNESCO</a:t>
            </a:r>
          </a:p>
          <a:p>
            <a:pPr marL="0" indent="0">
              <a:buNone/>
              <a:tabLst>
                <a:tab pos="180975" algn="l"/>
              </a:tabLst>
            </a:pPr>
            <a:endParaRPr lang="es-ES" sz="1200" b="1" dirty="0" smtClean="0"/>
          </a:p>
          <a:p>
            <a:pPr marL="0" indent="0">
              <a:buNone/>
              <a:tabLst>
                <a:tab pos="180975" algn="l"/>
              </a:tabLst>
            </a:pPr>
            <a:r>
              <a:rPr lang="es-ES" sz="1800" b="1" dirty="0" smtClean="0"/>
              <a:t>La </a:t>
            </a:r>
            <a:r>
              <a:rPr lang="es-ES" sz="1800" b="1" dirty="0"/>
              <a:t>Educación para el Desarrollo Sostenible (EDS), promueve la formación universitaria como un importante activo para implementar la sostenibilidad en todas sus áreas de acción, y considera que la transición a la sostenibilidad es actualmente uno de los retos más importantes </a:t>
            </a:r>
            <a:r>
              <a:rPr lang="es-ES" sz="1800" b="1" dirty="0" smtClean="0"/>
              <a:t>de la humanidad.</a:t>
            </a:r>
            <a:endParaRPr lang="es-ES" sz="1800" b="1" dirty="0"/>
          </a:p>
        </p:txBody>
      </p:sp>
      <p:sp>
        <p:nvSpPr>
          <p:cNvPr id="7" name="Rectangle 20"/>
          <p:cNvSpPr>
            <a:spLocks noChangeArrowheads="1"/>
          </p:cNvSpPr>
          <p:nvPr/>
        </p:nvSpPr>
        <p:spPr bwMode="auto">
          <a:xfrm>
            <a:off x="126000" y="117000"/>
            <a:ext cx="8892000" cy="6624000"/>
          </a:xfrm>
          <a:prstGeom prst="rect">
            <a:avLst/>
          </a:prstGeom>
          <a:noFill/>
          <a:ln w="57150" cmpd="thinThick">
            <a:solidFill>
              <a:schemeClr val="accent3">
                <a:lumMod val="50000"/>
              </a:schemeClr>
            </a:solidFill>
            <a:miter lim="800000"/>
            <a:headEnd/>
            <a:tailEnd/>
          </a:ln>
        </p:spPr>
        <p:txBody>
          <a:bodyPr wrap="none" anchor="ctr"/>
          <a:lstStyle/>
          <a:p>
            <a:endParaRPr lang="es-VE" dirty="0">
              <a:ln>
                <a:solidFill>
                  <a:schemeClr val="accent3">
                    <a:lumMod val="50000"/>
                  </a:schemeClr>
                </a:solidFill>
              </a:ln>
            </a:endParaRPr>
          </a:p>
        </p:txBody>
      </p:sp>
      <p:grpSp>
        <p:nvGrpSpPr>
          <p:cNvPr id="9" name="8 Grupo"/>
          <p:cNvGrpSpPr/>
          <p:nvPr/>
        </p:nvGrpSpPr>
        <p:grpSpPr>
          <a:xfrm>
            <a:off x="233330" y="247814"/>
            <a:ext cx="6642926" cy="978555"/>
            <a:chOff x="233330" y="247814"/>
            <a:chExt cx="6642926" cy="978555"/>
          </a:xfrm>
        </p:grpSpPr>
        <p:pic>
          <p:nvPicPr>
            <p:cNvPr id="10" name="9 Imagen"/>
            <p:cNvPicPr/>
            <p:nvPr/>
          </p:nvPicPr>
          <p:blipFill>
            <a:blip r:embed="rId3" cstate="print"/>
            <a:srcRect/>
            <a:stretch>
              <a:fillRect/>
            </a:stretch>
          </p:blipFill>
          <p:spPr bwMode="auto">
            <a:xfrm>
              <a:off x="233330" y="247814"/>
              <a:ext cx="3762606" cy="690374"/>
            </a:xfrm>
            <a:prstGeom prst="rect">
              <a:avLst/>
            </a:prstGeom>
            <a:noFill/>
            <a:ln w="9525">
              <a:noFill/>
              <a:miter lim="800000"/>
              <a:headEnd/>
              <a:tailEnd/>
            </a:ln>
          </p:spPr>
        </p:pic>
        <p:sp>
          <p:nvSpPr>
            <p:cNvPr id="12" name="11 CuadroTexto"/>
            <p:cNvSpPr txBox="1"/>
            <p:nvPr/>
          </p:nvSpPr>
          <p:spPr>
            <a:xfrm>
              <a:off x="1835696" y="764704"/>
              <a:ext cx="1853424" cy="461665"/>
            </a:xfrm>
            <a:prstGeom prst="rect">
              <a:avLst/>
            </a:prstGeom>
            <a:noFill/>
          </p:spPr>
          <p:txBody>
            <a:bodyPr wrap="square" rtlCol="0">
              <a:spAutoFit/>
            </a:bodyPr>
            <a:lstStyle/>
            <a:p>
              <a:r>
                <a:rPr lang="es-VE" sz="1200" b="1" dirty="0" smtClean="0"/>
                <a:t> FACULTAD DE INGENIERÍA</a:t>
              </a:r>
            </a:p>
            <a:p>
              <a:endParaRPr lang="es-ES" sz="1200" dirty="0"/>
            </a:p>
          </p:txBody>
        </p:sp>
        <p:sp>
          <p:nvSpPr>
            <p:cNvPr id="13" name="12 CuadroTexto"/>
            <p:cNvSpPr txBox="1"/>
            <p:nvPr/>
          </p:nvSpPr>
          <p:spPr>
            <a:xfrm>
              <a:off x="1889515" y="919753"/>
              <a:ext cx="4986741" cy="276999"/>
            </a:xfrm>
            <a:prstGeom prst="rect">
              <a:avLst/>
            </a:prstGeom>
            <a:noFill/>
          </p:spPr>
          <p:txBody>
            <a:bodyPr wrap="square" rtlCol="0">
              <a:spAutoFit/>
            </a:bodyPr>
            <a:lstStyle/>
            <a:p>
              <a:r>
                <a:rPr lang="es-VE" sz="1200" b="1" dirty="0" smtClean="0"/>
                <a:t>CENTRO DE INVESTIGACIÓN  Y DESARROLLO DE INGENIERÍA</a:t>
              </a:r>
              <a:endParaRPr lang="es-ES" sz="1200" b="1" dirty="0"/>
            </a:p>
          </p:txBody>
        </p:sp>
      </p:grpSp>
      <p:pic>
        <p:nvPicPr>
          <p:cNvPr id="2051" name="Picture 3"/>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4464488" y="1837418"/>
            <a:ext cx="4355984" cy="4310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Flecha derecha">
            <a:hlinkClick r:id="rId6" action="ppaction://hlinksldjump"/>
          </p:cNvPr>
          <p:cNvSpPr/>
          <p:nvPr/>
        </p:nvSpPr>
        <p:spPr>
          <a:xfrm>
            <a:off x="7812360" y="6309320"/>
            <a:ext cx="288000" cy="10800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5045929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Formación Integral</a:t>
            </a:r>
            <a:endParaRPr lang="es-ES" dirty="0"/>
          </a:p>
        </p:txBody>
      </p:sp>
      <p:sp>
        <p:nvSpPr>
          <p:cNvPr id="3" name="2 Marcador de contenido"/>
          <p:cNvSpPr>
            <a:spLocks noGrp="1"/>
          </p:cNvSpPr>
          <p:nvPr>
            <p:ph idx="1"/>
          </p:nvPr>
        </p:nvSpPr>
        <p:spPr/>
        <p:txBody>
          <a:bodyPr>
            <a:normAutofit fontScale="92500" lnSpcReduction="20000"/>
          </a:bodyPr>
          <a:lstStyle/>
          <a:p>
            <a:r>
              <a:rPr lang="es-ES" b="1" dirty="0" smtClean="0"/>
              <a:t>Para </a:t>
            </a:r>
            <a:r>
              <a:rPr lang="es-ES" b="1" dirty="0"/>
              <a:t>responder a las demandas de la sociedad,  la educación universitaria  debe procurar la formación integral entendida  como “un proceso continuo, permanente y participativo que  busca desarrollar de manera armónica y coherente todas y cada una de las dimensiones del ser humano” </a:t>
            </a:r>
            <a:r>
              <a:rPr lang="es-ES" b="1" dirty="0" smtClean="0"/>
              <a:t>de </a:t>
            </a:r>
            <a:r>
              <a:rPr lang="es-ES" b="1" dirty="0"/>
              <a:t>esa manera no solo se contribuye con la profesionalización  de personas íntegras que actúen de acuerdo con sus principios, sino que también se  favorece el mejoramiento de la sociedad, ya que todo ser humano se desenvuelve en un determinado contexto</a:t>
            </a:r>
          </a:p>
          <a:p>
            <a:endParaRPr lang="es-ES" dirty="0" smtClean="0"/>
          </a:p>
        </p:txBody>
      </p:sp>
      <p:sp>
        <p:nvSpPr>
          <p:cNvPr id="4" name="Rectangle 20"/>
          <p:cNvSpPr>
            <a:spLocks noChangeArrowheads="1"/>
          </p:cNvSpPr>
          <p:nvPr/>
        </p:nvSpPr>
        <p:spPr bwMode="auto">
          <a:xfrm>
            <a:off x="144000" y="81000"/>
            <a:ext cx="8856000" cy="6696000"/>
          </a:xfrm>
          <a:prstGeom prst="rect">
            <a:avLst/>
          </a:prstGeom>
          <a:noFill/>
          <a:ln w="28575" cmpd="thinThick">
            <a:solidFill>
              <a:schemeClr val="accent3">
                <a:lumMod val="75000"/>
              </a:schemeClr>
            </a:solidFill>
            <a:miter lim="800000"/>
            <a:headEnd/>
            <a:tailEnd/>
          </a:ln>
        </p:spPr>
        <p:txBody>
          <a:bodyPr wrap="none" anchor="ctr"/>
          <a:lstStyle/>
          <a:p>
            <a:endParaRPr lang="es-VE" dirty="0">
              <a:ln>
                <a:solidFill>
                  <a:schemeClr val="accent3">
                    <a:lumMod val="50000"/>
                  </a:schemeClr>
                </a:solidFill>
              </a:ln>
            </a:endParaRPr>
          </a:p>
        </p:txBody>
      </p:sp>
      <p:sp>
        <p:nvSpPr>
          <p:cNvPr id="5" name="4 CuadroTexto"/>
          <p:cNvSpPr txBox="1"/>
          <p:nvPr/>
        </p:nvSpPr>
        <p:spPr>
          <a:xfrm>
            <a:off x="5877368" y="6444193"/>
            <a:ext cx="3126369" cy="307777"/>
          </a:xfrm>
          <a:prstGeom prst="rect">
            <a:avLst/>
          </a:prstGeom>
          <a:noFill/>
        </p:spPr>
        <p:txBody>
          <a:bodyPr wrap="none" rtlCol="0">
            <a:spAutoFit/>
          </a:bodyPr>
          <a:lstStyle/>
          <a:p>
            <a:r>
              <a:rPr lang="es-ES" sz="1400" dirty="0" smtClean="0"/>
              <a:t>Bravo</a:t>
            </a:r>
            <a:r>
              <a:rPr lang="es-ES" sz="1400" dirty="0"/>
              <a:t>, </a:t>
            </a:r>
            <a:r>
              <a:rPr lang="es-ES" sz="1400" dirty="0" err="1"/>
              <a:t>Inciarte</a:t>
            </a:r>
            <a:r>
              <a:rPr lang="es-ES" sz="1400" dirty="0"/>
              <a:t> y </a:t>
            </a:r>
            <a:r>
              <a:rPr lang="es-ES" sz="1400" dirty="0" smtClean="0"/>
              <a:t>Febres-Cordero</a:t>
            </a:r>
            <a:r>
              <a:rPr lang="es-ES" sz="1400" dirty="0"/>
              <a:t> </a:t>
            </a:r>
            <a:r>
              <a:rPr lang="es-ES" sz="1400" dirty="0" smtClean="0"/>
              <a:t>(2007)</a:t>
            </a:r>
            <a:endParaRPr lang="es-VE" sz="1400" dirty="0"/>
          </a:p>
        </p:txBody>
      </p:sp>
    </p:spTree>
    <p:extLst>
      <p:ext uri="{BB962C8B-B14F-4D97-AF65-F5344CB8AC3E}">
        <p14:creationId xmlns:p14="http://schemas.microsoft.com/office/powerpoint/2010/main" val="1645357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467544" y="981128"/>
            <a:ext cx="8352928" cy="3600000"/>
          </a:xfrm>
        </p:spPr>
        <p:txBody>
          <a:bodyPr>
            <a:normAutofit/>
          </a:bodyPr>
          <a:lstStyle/>
          <a:p>
            <a:r>
              <a:rPr lang="es-ES" sz="2400" dirty="0" smtClean="0">
                <a:latin typeface="Book Antiqua" panose="02040602050305030304" pitchFamily="18" charset="0"/>
              </a:rPr>
              <a:t>La </a:t>
            </a:r>
            <a:r>
              <a:rPr lang="es-ES" sz="2400" dirty="0">
                <a:latin typeface="Book Antiqua" panose="02040602050305030304" pitchFamily="18" charset="0"/>
              </a:rPr>
              <a:t>EDS apunta a desarrollar competencias que empoderen a los individuos para reflexionar sobre sus propias acciones, tomando en cuenta sus efectos sociales, culturales, económicos y ambientales actuales y futuros desde una perspectiva local y mundial; para actuar en situaciones complejas de una manera sostenible, aún si esto requiriera aventurarse en nuevas direcciones; y para participar en los procesos sociopolíticos a fin de impulsar a sus sociedades hacia un desarrollo sostenible.</a:t>
            </a:r>
            <a:endParaRPr lang="es-ES" sz="2400" b="1" dirty="0" smtClean="0">
              <a:solidFill>
                <a:schemeClr val="accent2">
                  <a:lumMod val="50000"/>
                </a:schemeClr>
              </a:solidFill>
              <a:latin typeface="Book Antiqua" pitchFamily="18" charset="0"/>
            </a:endParaRPr>
          </a:p>
          <a:p>
            <a:endParaRPr lang="es-ES" sz="2400" b="1" dirty="0" smtClean="0">
              <a:solidFill>
                <a:schemeClr val="accent2">
                  <a:lumMod val="50000"/>
                </a:schemeClr>
              </a:solidFill>
              <a:latin typeface="Book Antiqua" pitchFamily="18" charset="0"/>
            </a:endParaRPr>
          </a:p>
          <a:p>
            <a:endParaRPr lang="es-ES" sz="2400" b="1" dirty="0" smtClean="0">
              <a:solidFill>
                <a:schemeClr val="accent2">
                  <a:lumMod val="50000"/>
                </a:schemeClr>
              </a:solidFill>
              <a:latin typeface="Book Antiqua" pitchFamily="18" charset="0"/>
            </a:endParaRPr>
          </a:p>
        </p:txBody>
      </p:sp>
      <p:pic>
        <p:nvPicPr>
          <p:cNvPr id="8" name="Picture 2" descr="http://www.cooperacionespanola.es/sites/default/files/17_ods_aecid_cooperacion_espanola.png"/>
          <p:cNvPicPr>
            <a:picLocks noChangeAspect="1" noChangeArrowheads="1"/>
          </p:cNvPicPr>
          <p:nvPr/>
        </p:nvPicPr>
        <p:blipFill rotWithShape="1">
          <a:blip r:embed="rId2"/>
          <a:srcRect t="5782" b="4196"/>
          <a:stretch/>
        </p:blipFill>
        <p:spPr bwMode="auto">
          <a:xfrm>
            <a:off x="1943100" y="4205026"/>
            <a:ext cx="5257800" cy="2392326"/>
          </a:xfrm>
          <a:prstGeom prst="rect">
            <a:avLst/>
          </a:prstGeom>
          <a:noFill/>
        </p:spPr>
      </p:pic>
      <p:pic>
        <p:nvPicPr>
          <p:cNvPr id="9" name="Picture 1" descr="http://www.ucab.edu.ve/tl_files/site/images/logo.png"/>
          <p:cNvPicPr>
            <a:picLocks noChangeAspect="1" noChangeArrowheads="1"/>
          </p:cNvPicPr>
          <p:nvPr/>
        </p:nvPicPr>
        <p:blipFill>
          <a:blip r:embed="rId3" cstate="print"/>
          <a:srcRect/>
          <a:stretch>
            <a:fillRect/>
          </a:stretch>
        </p:blipFill>
        <p:spPr bwMode="auto">
          <a:xfrm>
            <a:off x="314294" y="260720"/>
            <a:ext cx="2961562" cy="540000"/>
          </a:xfrm>
          <a:prstGeom prst="rect">
            <a:avLst/>
          </a:prstGeom>
          <a:noFill/>
          <a:ln w="9525">
            <a:noFill/>
            <a:miter lim="800000"/>
            <a:headEnd/>
            <a:tailEnd/>
          </a:ln>
        </p:spPr>
      </p:pic>
      <p:sp>
        <p:nvSpPr>
          <p:cNvPr id="14" name="Rectangle 20"/>
          <p:cNvSpPr>
            <a:spLocks noChangeArrowheads="1"/>
          </p:cNvSpPr>
          <p:nvPr/>
        </p:nvSpPr>
        <p:spPr bwMode="auto">
          <a:xfrm>
            <a:off x="144000" y="81000"/>
            <a:ext cx="8856000" cy="6696000"/>
          </a:xfrm>
          <a:prstGeom prst="rect">
            <a:avLst/>
          </a:prstGeom>
          <a:noFill/>
          <a:ln w="28575" cmpd="thinThick">
            <a:solidFill>
              <a:schemeClr val="accent2">
                <a:lumMod val="50000"/>
              </a:schemeClr>
            </a:solidFill>
            <a:miter lim="800000"/>
            <a:headEnd/>
            <a:tailEnd/>
          </a:ln>
        </p:spPr>
        <p:txBody>
          <a:bodyPr wrap="none" anchor="ctr"/>
          <a:lstStyle/>
          <a:p>
            <a:endParaRPr lang="es-VE" dirty="0">
              <a:ln>
                <a:solidFill>
                  <a:schemeClr val="accent3">
                    <a:lumMod val="50000"/>
                  </a:schemeClr>
                </a:solidFill>
              </a:ln>
            </a:endParaRPr>
          </a:p>
        </p:txBody>
      </p:sp>
      <p:sp>
        <p:nvSpPr>
          <p:cNvPr id="15" name="14 CuadroTexto"/>
          <p:cNvSpPr txBox="1"/>
          <p:nvPr/>
        </p:nvSpPr>
        <p:spPr>
          <a:xfrm>
            <a:off x="3658166" y="6561376"/>
            <a:ext cx="5364000" cy="252000"/>
          </a:xfrm>
          <a:prstGeom prst="rect">
            <a:avLst/>
          </a:prstGeom>
          <a:noFill/>
        </p:spPr>
        <p:txBody>
          <a:bodyPr wrap="none" rtlCol="0">
            <a:spAutoFit/>
          </a:bodyPr>
          <a:lstStyle/>
          <a:p>
            <a:r>
              <a:rPr lang="es-ES" sz="1200" dirty="0" smtClean="0"/>
              <a:t>http://www.un.org/sustainabledevelopment/es/la-agenda-de-desarrollo-sostenible/</a:t>
            </a:r>
          </a:p>
          <a:p>
            <a:endParaRPr lang="es-ES" sz="1200" dirty="0"/>
          </a:p>
        </p:txBody>
      </p:sp>
    </p:spTree>
    <p:extLst>
      <p:ext uri="{BB962C8B-B14F-4D97-AF65-F5344CB8AC3E}">
        <p14:creationId xmlns:p14="http://schemas.microsoft.com/office/powerpoint/2010/main" val="88408968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2541</TotalTime>
  <Words>4300</Words>
  <Application>Microsoft Office PowerPoint</Application>
  <PresentationFormat>Presentación en pantalla (4:3)</PresentationFormat>
  <Paragraphs>254</Paragraphs>
  <Slides>36</Slides>
  <Notes>9</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Tema de Office</vt:lpstr>
      <vt:lpstr>I Jornadas Innovación y Desarrollo Sustentable Cátedra Libre Innovación y Desarrollo Sustentable</vt:lpstr>
      <vt:lpstr>Competencias con Compromiso Social</vt:lpstr>
      <vt:lpstr>Presentación de PowerPoint</vt:lpstr>
      <vt:lpstr>Agenda Para el Desarrollo Sostenible: 2015 - 2030</vt:lpstr>
      <vt:lpstr>Agenda Para el Desarrollo Sostenible: 2015 - 2030</vt:lpstr>
      <vt:lpstr>Presentación de PowerPoint</vt:lpstr>
      <vt:lpstr>Presentación de PowerPoint</vt:lpstr>
      <vt:lpstr>Formación Integral</vt:lpstr>
      <vt:lpstr>Presentación de PowerPoint</vt:lpstr>
      <vt:lpstr>Presentación de PowerPoint</vt:lpstr>
      <vt:lpstr>Formación en Valores</vt:lpstr>
      <vt:lpstr>Formación en Valores</vt:lpstr>
      <vt:lpstr>Compromiso Nacional</vt:lpstr>
      <vt:lpstr>Innovación</vt:lpstr>
      <vt:lpstr>Innovación Educativa</vt:lpstr>
      <vt:lpstr>Renovación Curricular: Ejes Transversales</vt:lpstr>
      <vt:lpstr>Renovación Curricular: Misión de la Universidad</vt:lpstr>
      <vt:lpstr>EDS: Ejes Transversales</vt:lpstr>
      <vt:lpstr>Educación para el Desarrollo Sustentable (EDS)</vt:lpstr>
      <vt:lpstr>Innovación Educativa</vt:lpstr>
      <vt:lpstr>Universidades para el Desarrollo Sustentable (EDS)</vt:lpstr>
      <vt:lpstr>Transversalidad Curricular</vt:lpstr>
      <vt:lpstr>Algunas Estrategias</vt:lpstr>
      <vt:lpstr>Algunas Estrategias</vt:lpstr>
      <vt:lpstr>Algunas Estrategias</vt:lpstr>
      <vt:lpstr>Algunas Estrategias</vt:lpstr>
      <vt:lpstr>Algunos Ejemplos: UCAB</vt:lpstr>
      <vt:lpstr>Algunos Ejemplos: UCAB</vt:lpstr>
      <vt:lpstr>Sostenibilización Curricular</vt:lpstr>
      <vt:lpstr>Sostenibilización Curricular</vt:lpstr>
      <vt:lpstr>Sostenibilización Curricular</vt:lpstr>
      <vt:lpstr>Objetivos del Desarrollo Sostenible: 2015 – 2030 Objetivo 4: Educación de calidad</vt:lpstr>
      <vt:lpstr>Objetivos del Desarrollo Sostenible 2015 – 2030 Objetivo 4: Educación de calidad LA RENOVACIÓN CURRICULAR</vt:lpstr>
      <vt:lpstr>Objetivos del Desarrollo Sostenible: 2015 – 2030 Algunas Metas del Objetivo 4: Educación de calidad</vt:lpstr>
      <vt:lpstr>Objetivos del Desarrollo Sostenible: 2015 – 2030 Algunas Metas del Objetivo 4: Educación de calidad</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XXII Semana Educabista POR EL DERECHO A UNA EDUCACIÓN DE CALIDAD PARA TODAS LAS PERSONAS.</dc:title>
  <dc:creator>Usuario01</dc:creator>
  <cp:lastModifiedBy>Maria Isabel Lopez Echeverria</cp:lastModifiedBy>
  <cp:revision>169</cp:revision>
  <dcterms:created xsi:type="dcterms:W3CDTF">2016-04-03T10:41:22Z</dcterms:created>
  <dcterms:modified xsi:type="dcterms:W3CDTF">2020-05-19T13:53:16Z</dcterms:modified>
</cp:coreProperties>
</file>