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84" r:id="rId5"/>
    <p:sldId id="283" r:id="rId6"/>
    <p:sldId id="269" r:id="rId7"/>
    <p:sldId id="275" r:id="rId8"/>
    <p:sldId id="274" r:id="rId9"/>
    <p:sldId id="288" r:id="rId10"/>
    <p:sldId id="282" r:id="rId11"/>
    <p:sldId id="287" r:id="rId12"/>
    <p:sldId id="286" r:id="rId13"/>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6C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14" y="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V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s-VE"/>
              <a:t>Puntuación</a:t>
            </a:r>
            <a:r>
              <a:rPr lang="es-VE" baseline="0"/>
              <a:t> final</a:t>
            </a:r>
            <a:endParaRPr lang="es-VE"/>
          </a:p>
        </c:rich>
      </c:tx>
      <c:layout/>
      <c:overlay val="0"/>
    </c:title>
    <c:autoTitleDeleted val="0"/>
    <c:plotArea>
      <c:layout/>
      <c:barChart>
        <c:barDir val="col"/>
        <c:grouping val="clustered"/>
        <c:varyColors val="0"/>
        <c:ser>
          <c:idx val="0"/>
          <c:order val="0"/>
          <c:invertIfNegative val="0"/>
          <c:dPt>
            <c:idx val="0"/>
            <c:invertIfNegative val="0"/>
            <c:bubble3D val="0"/>
            <c:spPr>
              <a:solidFill>
                <a:schemeClr val="tx2">
                  <a:lumMod val="75000"/>
                </a:schemeClr>
              </a:solidFill>
            </c:spPr>
          </c:dPt>
          <c:dPt>
            <c:idx val="1"/>
            <c:invertIfNegative val="0"/>
            <c:bubble3D val="0"/>
            <c:spPr>
              <a:solidFill>
                <a:schemeClr val="accent3">
                  <a:lumMod val="75000"/>
                </a:schemeClr>
              </a:solidFill>
            </c:spPr>
          </c:dPt>
          <c:dPt>
            <c:idx val="2"/>
            <c:invertIfNegative val="0"/>
            <c:bubble3D val="0"/>
            <c:spPr>
              <a:solidFill>
                <a:schemeClr val="accent2"/>
              </a:solidFill>
            </c:spPr>
          </c:dPt>
          <c:dPt>
            <c:idx val="3"/>
            <c:invertIfNegative val="0"/>
            <c:bubble3D val="0"/>
            <c:spPr>
              <a:solidFill>
                <a:schemeClr val="accent6">
                  <a:lumMod val="75000"/>
                </a:schemeClr>
              </a:solidFill>
            </c:spPr>
          </c:dPt>
          <c:dLbls>
            <c:dLbl>
              <c:idx val="1"/>
              <c:layout/>
              <c:tx>
                <c:rich>
                  <a:bodyPr/>
                  <a:lstStyle/>
                  <a:p>
                    <a:r>
                      <a:rPr lang="en-US"/>
                      <a:t>57,5%</a:t>
                    </a:r>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Hoja1!$B$4:$B$7</c:f>
              <c:strCache>
                <c:ptCount val="4"/>
                <c:pt idx="0">
                  <c:v>19 puntos</c:v>
                </c:pt>
                <c:pt idx="1">
                  <c:v>11,5 puntos</c:v>
                </c:pt>
                <c:pt idx="2">
                  <c:v>17 puntos</c:v>
                </c:pt>
                <c:pt idx="3">
                  <c:v>19 puntos</c:v>
                </c:pt>
              </c:strCache>
            </c:strRef>
          </c:cat>
          <c:val>
            <c:numRef>
              <c:f>Hoja1!$C$4:$C$7</c:f>
              <c:numCache>
                <c:formatCode>0.00%</c:formatCode>
                <c:ptCount val="4"/>
                <c:pt idx="0" formatCode="0%">
                  <c:v>0.95</c:v>
                </c:pt>
                <c:pt idx="1">
                  <c:v>0.57499999999999996</c:v>
                </c:pt>
                <c:pt idx="2" formatCode="0%">
                  <c:v>0.85</c:v>
                </c:pt>
                <c:pt idx="3" formatCode="0%">
                  <c:v>0.95</c:v>
                </c:pt>
              </c:numCache>
            </c:numRef>
          </c:val>
        </c:ser>
        <c:dLbls>
          <c:showLegendKey val="0"/>
          <c:showVal val="1"/>
          <c:showCatName val="0"/>
          <c:showSerName val="0"/>
          <c:showPercent val="0"/>
          <c:showBubbleSize val="0"/>
        </c:dLbls>
        <c:gapWidth val="150"/>
        <c:overlap val="-25"/>
        <c:axId val="48173056"/>
        <c:axId val="48189824"/>
      </c:barChart>
      <c:catAx>
        <c:axId val="48173056"/>
        <c:scaling>
          <c:orientation val="minMax"/>
        </c:scaling>
        <c:delete val="0"/>
        <c:axPos val="b"/>
        <c:majorTickMark val="none"/>
        <c:minorTickMark val="none"/>
        <c:tickLblPos val="nextTo"/>
        <c:crossAx val="48189824"/>
        <c:crosses val="autoZero"/>
        <c:auto val="1"/>
        <c:lblAlgn val="ctr"/>
        <c:lblOffset val="100"/>
        <c:noMultiLvlLbl val="0"/>
      </c:catAx>
      <c:valAx>
        <c:axId val="48189824"/>
        <c:scaling>
          <c:orientation val="minMax"/>
        </c:scaling>
        <c:delete val="1"/>
        <c:axPos val="l"/>
        <c:numFmt formatCode="0%" sourceLinked="1"/>
        <c:majorTickMark val="out"/>
        <c:minorTickMark val="none"/>
        <c:tickLblPos val="nextTo"/>
        <c:crossAx val="48173056"/>
        <c:crosses val="autoZero"/>
        <c:crossBetween val="between"/>
      </c:valAx>
    </c:plotArea>
    <c:legend>
      <c:legendPos val="b"/>
      <c:layout/>
      <c:overlay val="0"/>
      <c:txPr>
        <a:bodyPr/>
        <a:lstStyle/>
        <a:p>
          <a:pPr rtl="0">
            <a:defRPr/>
          </a:pPr>
          <a:endParaRPr lang="es-VE"/>
        </a:p>
      </c:txPr>
    </c:legend>
    <c:plotVisOnly val="1"/>
    <c:dispBlanksAs val="gap"/>
    <c:showDLblsOverMax val="0"/>
  </c:chart>
  <c:spPr>
    <a:ln>
      <a:solidFill>
        <a:sysClr val="windowText" lastClr="000000">
          <a:lumMod val="85000"/>
          <a:lumOff val="15000"/>
        </a:sysClr>
      </a:solid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V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s-VE"/>
              <a:t>Eje Conceptual</a:t>
            </a:r>
          </a:p>
        </c:rich>
      </c:tx>
      <c:layout/>
      <c:overlay val="0"/>
    </c:title>
    <c:autoTitleDeleted val="0"/>
    <c:plotArea>
      <c:layout>
        <c:manualLayout>
          <c:layoutTarget val="inner"/>
          <c:xMode val="edge"/>
          <c:yMode val="edge"/>
          <c:x val="3.3449348539817417E-2"/>
          <c:y val="0.21151737108575239"/>
          <c:w val="0.93310130292036519"/>
          <c:h val="0.5862396241687432"/>
        </c:manualLayout>
      </c:layout>
      <c:barChart>
        <c:barDir val="col"/>
        <c:grouping val="clustered"/>
        <c:varyColors val="0"/>
        <c:ser>
          <c:idx val="0"/>
          <c:order val="0"/>
          <c:spPr>
            <a:solidFill>
              <a:schemeClr val="accent2"/>
            </a:solidFill>
          </c:spPr>
          <c:invertIfNegative val="0"/>
          <c:dPt>
            <c:idx val="0"/>
            <c:invertIfNegative val="0"/>
            <c:bubble3D val="0"/>
            <c:spPr>
              <a:solidFill>
                <a:schemeClr val="tx2"/>
              </a:solidFill>
            </c:spPr>
          </c:dPt>
          <c:dPt>
            <c:idx val="1"/>
            <c:invertIfNegative val="0"/>
            <c:bubble3D val="0"/>
            <c:spPr>
              <a:solidFill>
                <a:schemeClr val="accent3">
                  <a:lumMod val="75000"/>
                </a:schemeClr>
              </a:solidFill>
            </c:spPr>
          </c:dPt>
          <c:dPt>
            <c:idx val="3"/>
            <c:invertIfNegative val="0"/>
            <c:bubble3D val="0"/>
            <c:spPr>
              <a:solidFill>
                <a:schemeClr val="accent6">
                  <a:lumMod val="75000"/>
                </a:schemeClr>
              </a:solidFill>
            </c:spPr>
          </c:dPt>
          <c:dLbls>
            <c:dLbl>
              <c:idx val="0"/>
              <c:layout/>
              <c:tx>
                <c:rich>
                  <a:bodyPr/>
                  <a:lstStyle/>
                  <a:p>
                    <a:r>
                      <a:rPr lang="en-US"/>
                      <a:t>81,8%</a:t>
                    </a:r>
                  </a:p>
                </c:rich>
              </c:tx>
              <c:showLegendKey val="0"/>
              <c:showVal val="1"/>
              <c:showCatName val="0"/>
              <c:showSerName val="0"/>
              <c:showPercent val="0"/>
              <c:showBubbleSize val="0"/>
            </c:dLbl>
            <c:dLbl>
              <c:idx val="2"/>
              <c:layout/>
              <c:tx>
                <c:rich>
                  <a:bodyPr/>
                  <a:lstStyle/>
                  <a:p>
                    <a:r>
                      <a:rPr lang="en-US"/>
                      <a:t>59,1%</a:t>
                    </a:r>
                  </a:p>
                </c:rich>
              </c:tx>
              <c:showLegendKey val="0"/>
              <c:showVal val="1"/>
              <c:showCatName val="0"/>
              <c:showSerName val="0"/>
              <c:showPercent val="0"/>
              <c:showBubbleSize val="0"/>
            </c:dLbl>
            <c:dLbl>
              <c:idx val="3"/>
              <c:layout/>
              <c:tx>
                <c:rich>
                  <a:bodyPr/>
                  <a:lstStyle/>
                  <a:p>
                    <a:r>
                      <a:rPr lang="en-US"/>
                      <a:t>90,9%</a:t>
                    </a:r>
                  </a:p>
                </c:rich>
              </c:tx>
              <c:showLegendKey val="0"/>
              <c:showVal val="1"/>
              <c:showCatName val="0"/>
              <c:showSerName val="0"/>
              <c:showPercent val="0"/>
              <c:showBubbleSize val="0"/>
            </c:dLbl>
            <c:showLegendKey val="0"/>
            <c:showVal val="1"/>
            <c:showCatName val="0"/>
            <c:showSerName val="0"/>
            <c:showPercent val="0"/>
            <c:showBubbleSize val="0"/>
            <c:showLeaderLines val="0"/>
          </c:dLbls>
          <c:val>
            <c:numRef>
              <c:f>Hoja1!$B$4:$B$7</c:f>
              <c:numCache>
                <c:formatCode>0%</c:formatCode>
                <c:ptCount val="4"/>
                <c:pt idx="0" formatCode="0.00%">
                  <c:v>0.81799999999999995</c:v>
                </c:pt>
                <c:pt idx="1">
                  <c:v>1</c:v>
                </c:pt>
                <c:pt idx="2" formatCode="0.00%">
                  <c:v>0.59099999999999997</c:v>
                </c:pt>
                <c:pt idx="3" formatCode="0.00%">
                  <c:v>0.90900000000000003</c:v>
                </c:pt>
              </c:numCache>
            </c:numRef>
          </c:val>
        </c:ser>
        <c:dLbls>
          <c:showLegendKey val="0"/>
          <c:showVal val="1"/>
          <c:showCatName val="0"/>
          <c:showSerName val="0"/>
          <c:showPercent val="0"/>
          <c:showBubbleSize val="0"/>
        </c:dLbls>
        <c:gapWidth val="150"/>
        <c:overlap val="-25"/>
        <c:axId val="49636096"/>
        <c:axId val="49640192"/>
      </c:barChart>
      <c:catAx>
        <c:axId val="49636096"/>
        <c:scaling>
          <c:orientation val="minMax"/>
        </c:scaling>
        <c:delete val="0"/>
        <c:axPos val="b"/>
        <c:numFmt formatCode="General" sourceLinked="0"/>
        <c:majorTickMark val="none"/>
        <c:minorTickMark val="none"/>
        <c:tickLblPos val="low"/>
        <c:crossAx val="49640192"/>
        <c:crosses val="autoZero"/>
        <c:auto val="1"/>
        <c:lblAlgn val="ctr"/>
        <c:lblOffset val="100"/>
        <c:tickLblSkip val="1"/>
        <c:noMultiLvlLbl val="0"/>
      </c:catAx>
      <c:valAx>
        <c:axId val="49640192"/>
        <c:scaling>
          <c:orientation val="minMax"/>
        </c:scaling>
        <c:delete val="1"/>
        <c:axPos val="l"/>
        <c:numFmt formatCode="0.00%" sourceLinked="1"/>
        <c:majorTickMark val="none"/>
        <c:minorTickMark val="none"/>
        <c:tickLblPos val="nextTo"/>
        <c:crossAx val="49636096"/>
        <c:crosses val="autoZero"/>
        <c:crossBetween val="between"/>
      </c:valAx>
    </c:plotArea>
    <c:legend>
      <c:legendPos val="b"/>
      <c:layout/>
      <c:overlay val="0"/>
      <c:txPr>
        <a:bodyPr/>
        <a:lstStyle/>
        <a:p>
          <a:pPr rtl="0">
            <a:defRPr/>
          </a:pPr>
          <a:endParaRPr lang="es-VE"/>
        </a:p>
      </c:txPr>
    </c:legend>
    <c:plotVisOnly val="1"/>
    <c:dispBlanksAs val="gap"/>
    <c:showDLblsOverMax val="0"/>
  </c:chart>
  <c:spPr>
    <a:ln>
      <a:solidFill>
        <a:sysClr val="windowText" lastClr="000000">
          <a:lumMod val="85000"/>
          <a:lumOff val="15000"/>
        </a:sysClr>
      </a:solid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V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s-VE" dirty="0"/>
              <a:t>Eje TIC's</a:t>
            </a:r>
          </a:p>
        </c:rich>
      </c:tx>
      <c:layout/>
      <c:overlay val="0"/>
    </c:title>
    <c:autoTitleDeleted val="0"/>
    <c:plotArea>
      <c:layout>
        <c:manualLayout>
          <c:layoutTarget val="inner"/>
          <c:xMode val="edge"/>
          <c:yMode val="edge"/>
          <c:x val="3.2334370255156834E-2"/>
          <c:y val="0.21151737108575239"/>
          <c:w val="0.93533125948968632"/>
          <c:h val="0.5862396241687432"/>
        </c:manualLayout>
      </c:layout>
      <c:barChart>
        <c:barDir val="col"/>
        <c:grouping val="clustered"/>
        <c:varyColors val="0"/>
        <c:ser>
          <c:idx val="0"/>
          <c:order val="0"/>
          <c:spPr>
            <a:solidFill>
              <a:schemeClr val="tx2"/>
            </a:solidFill>
          </c:spPr>
          <c:invertIfNegative val="0"/>
          <c:dPt>
            <c:idx val="1"/>
            <c:invertIfNegative val="0"/>
            <c:bubble3D val="0"/>
            <c:spPr>
              <a:solidFill>
                <a:schemeClr val="accent3">
                  <a:lumMod val="75000"/>
                </a:schemeClr>
              </a:solidFill>
            </c:spPr>
          </c:dPt>
          <c:dPt>
            <c:idx val="2"/>
            <c:invertIfNegative val="0"/>
            <c:bubble3D val="0"/>
            <c:spPr>
              <a:solidFill>
                <a:schemeClr val="accent2"/>
              </a:solidFill>
            </c:spPr>
          </c:dPt>
          <c:dPt>
            <c:idx val="3"/>
            <c:invertIfNegative val="0"/>
            <c:bubble3D val="0"/>
            <c:spPr>
              <a:solidFill>
                <a:schemeClr val="accent6">
                  <a:lumMod val="75000"/>
                </a:schemeClr>
              </a:solidFill>
            </c:spPr>
          </c:dPt>
          <c:dLbls>
            <c:dLbl>
              <c:idx val="0"/>
              <c:layout/>
              <c:tx>
                <c:rich>
                  <a:bodyPr/>
                  <a:lstStyle/>
                  <a:p>
                    <a:r>
                      <a:rPr lang="en-US"/>
                      <a:t>87,5%</a:t>
                    </a:r>
                  </a:p>
                </c:rich>
              </c:tx>
              <c:showLegendKey val="0"/>
              <c:showVal val="1"/>
              <c:showCatName val="0"/>
              <c:showSerName val="0"/>
              <c:showPercent val="0"/>
              <c:showBubbleSize val="0"/>
            </c:dLbl>
            <c:dLbl>
              <c:idx val="2"/>
              <c:layout/>
              <c:tx>
                <c:rich>
                  <a:bodyPr/>
                  <a:lstStyle/>
                  <a:p>
                    <a:r>
                      <a:rPr lang="en-US"/>
                      <a:t>87,5%</a:t>
                    </a:r>
                  </a:p>
                </c:rich>
              </c:tx>
              <c:showLegendKey val="0"/>
              <c:showVal val="1"/>
              <c:showCatName val="0"/>
              <c:showSerName val="0"/>
              <c:showPercent val="0"/>
              <c:showBubbleSize val="0"/>
            </c:dLbl>
            <c:showLegendKey val="0"/>
            <c:showVal val="1"/>
            <c:showCatName val="0"/>
            <c:showSerName val="0"/>
            <c:showPercent val="0"/>
            <c:showBubbleSize val="0"/>
            <c:showLeaderLines val="0"/>
          </c:dLbls>
          <c:val>
            <c:numRef>
              <c:f>Hoja1!$D$4:$D$7</c:f>
              <c:numCache>
                <c:formatCode>0%</c:formatCode>
                <c:ptCount val="4"/>
                <c:pt idx="0" formatCode="0.00%">
                  <c:v>0.875</c:v>
                </c:pt>
                <c:pt idx="1">
                  <c:v>1</c:v>
                </c:pt>
                <c:pt idx="2" formatCode="0.00%">
                  <c:v>0.875</c:v>
                </c:pt>
                <c:pt idx="3">
                  <c:v>1</c:v>
                </c:pt>
              </c:numCache>
            </c:numRef>
          </c:val>
        </c:ser>
        <c:dLbls>
          <c:showLegendKey val="0"/>
          <c:showVal val="1"/>
          <c:showCatName val="0"/>
          <c:showSerName val="0"/>
          <c:showPercent val="0"/>
          <c:showBubbleSize val="0"/>
        </c:dLbls>
        <c:gapWidth val="150"/>
        <c:overlap val="-25"/>
        <c:axId val="76156928"/>
        <c:axId val="77615104"/>
      </c:barChart>
      <c:catAx>
        <c:axId val="76156928"/>
        <c:scaling>
          <c:orientation val="minMax"/>
        </c:scaling>
        <c:delete val="0"/>
        <c:axPos val="b"/>
        <c:majorTickMark val="none"/>
        <c:minorTickMark val="none"/>
        <c:tickLblPos val="nextTo"/>
        <c:crossAx val="77615104"/>
        <c:crosses val="autoZero"/>
        <c:auto val="1"/>
        <c:lblAlgn val="ctr"/>
        <c:lblOffset val="100"/>
        <c:noMultiLvlLbl val="0"/>
      </c:catAx>
      <c:valAx>
        <c:axId val="77615104"/>
        <c:scaling>
          <c:orientation val="minMax"/>
        </c:scaling>
        <c:delete val="1"/>
        <c:axPos val="l"/>
        <c:numFmt formatCode="0.00%" sourceLinked="1"/>
        <c:majorTickMark val="none"/>
        <c:minorTickMark val="none"/>
        <c:tickLblPos val="nextTo"/>
        <c:crossAx val="76156928"/>
        <c:crosses val="autoZero"/>
        <c:crossBetween val="between"/>
      </c:valAx>
    </c:plotArea>
    <c:legend>
      <c:legendPos val="b"/>
      <c:layout/>
      <c:overlay val="0"/>
      <c:txPr>
        <a:bodyPr/>
        <a:lstStyle/>
        <a:p>
          <a:pPr rtl="0">
            <a:defRPr/>
          </a:pPr>
          <a:endParaRPr lang="es-VE"/>
        </a:p>
      </c:txPr>
    </c:legend>
    <c:plotVisOnly val="1"/>
    <c:dispBlanksAs val="gap"/>
    <c:showDLblsOverMax val="0"/>
  </c:chart>
  <c:spPr>
    <a:ln>
      <a:solidFill>
        <a:sysClr val="windowText" lastClr="000000">
          <a:lumMod val="85000"/>
          <a:lumOff val="15000"/>
        </a:sysClr>
      </a:solid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V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s-VE"/>
              <a:t>Eje Teorías</a:t>
            </a:r>
            <a:r>
              <a:rPr lang="es-VE" baseline="0"/>
              <a:t> del Aprendizaje</a:t>
            </a:r>
            <a:endParaRPr lang="es-VE"/>
          </a:p>
        </c:rich>
      </c:tx>
      <c:layout/>
      <c:overlay val="0"/>
    </c:title>
    <c:autoTitleDeleted val="0"/>
    <c:plotArea>
      <c:layout>
        <c:manualLayout>
          <c:layoutTarget val="inner"/>
          <c:xMode val="edge"/>
          <c:yMode val="edge"/>
          <c:x val="4.585537918871252E-2"/>
          <c:y val="0.19432888597258677"/>
          <c:w val="0.92239858906525574"/>
          <c:h val="0.57819626713327499"/>
        </c:manualLayout>
      </c:layout>
      <c:barChart>
        <c:barDir val="col"/>
        <c:grouping val="clustered"/>
        <c:varyColors val="0"/>
        <c:ser>
          <c:idx val="0"/>
          <c:order val="0"/>
          <c:spPr>
            <a:solidFill>
              <a:schemeClr val="tx2"/>
            </a:solidFill>
          </c:spPr>
          <c:invertIfNegative val="0"/>
          <c:dPt>
            <c:idx val="1"/>
            <c:invertIfNegative val="0"/>
            <c:bubble3D val="0"/>
            <c:spPr>
              <a:solidFill>
                <a:schemeClr val="accent3">
                  <a:lumMod val="75000"/>
                </a:schemeClr>
              </a:solidFill>
            </c:spPr>
          </c:dPt>
          <c:dPt>
            <c:idx val="2"/>
            <c:invertIfNegative val="0"/>
            <c:bubble3D val="0"/>
            <c:spPr>
              <a:solidFill>
                <a:schemeClr val="accent2"/>
              </a:solidFill>
            </c:spPr>
          </c:dPt>
          <c:dPt>
            <c:idx val="3"/>
            <c:invertIfNegative val="0"/>
            <c:bubble3D val="0"/>
            <c:spPr>
              <a:solidFill>
                <a:schemeClr val="accent6">
                  <a:lumMod val="75000"/>
                </a:schemeClr>
              </a:solidFill>
            </c:spPr>
          </c:dPt>
          <c:dLbls>
            <c:dLbl>
              <c:idx val="0"/>
              <c:layout/>
              <c:tx>
                <c:rich>
                  <a:bodyPr/>
                  <a:lstStyle/>
                  <a:p>
                    <a:r>
                      <a:rPr lang="en-US"/>
                      <a:t>86,6%</a:t>
                    </a:r>
                  </a:p>
                </c:rich>
              </c:tx>
              <c:showLegendKey val="0"/>
              <c:showVal val="1"/>
              <c:showCatName val="0"/>
              <c:showSerName val="0"/>
              <c:showPercent val="0"/>
              <c:showBubbleSize val="0"/>
            </c:dLbl>
            <c:dLbl>
              <c:idx val="2"/>
              <c:layout/>
              <c:tx>
                <c:rich>
                  <a:bodyPr/>
                  <a:lstStyle/>
                  <a:p>
                    <a:r>
                      <a:rPr lang="en-US"/>
                      <a:t>53,3%</a:t>
                    </a:r>
                  </a:p>
                </c:rich>
              </c:tx>
              <c:showLegendKey val="0"/>
              <c:showVal val="1"/>
              <c:showCatName val="0"/>
              <c:showSerName val="0"/>
              <c:showPercent val="0"/>
              <c:showBubbleSize val="0"/>
            </c:dLbl>
            <c:dLbl>
              <c:idx val="3"/>
              <c:layout/>
              <c:tx>
                <c:rich>
                  <a:bodyPr/>
                  <a:lstStyle/>
                  <a:p>
                    <a:r>
                      <a:rPr lang="en-US"/>
                      <a:t>86,6%</a:t>
                    </a:r>
                  </a:p>
                </c:rich>
              </c:tx>
              <c:showLegendKey val="0"/>
              <c:showVal val="1"/>
              <c:showCatName val="0"/>
              <c:showSerName val="0"/>
              <c:showPercent val="0"/>
              <c:showBubbleSize val="0"/>
            </c:dLbl>
            <c:showLegendKey val="0"/>
            <c:showVal val="1"/>
            <c:showCatName val="0"/>
            <c:showSerName val="0"/>
            <c:showPercent val="0"/>
            <c:showBubbleSize val="0"/>
            <c:showLeaderLines val="0"/>
          </c:dLbls>
          <c:val>
            <c:numRef>
              <c:f>Hoja1!$F$4:$F$7</c:f>
              <c:numCache>
                <c:formatCode>0%</c:formatCode>
                <c:ptCount val="4"/>
                <c:pt idx="0" formatCode="0.00%">
                  <c:v>0.86599999999999999</c:v>
                </c:pt>
                <c:pt idx="1">
                  <c:v>1</c:v>
                </c:pt>
                <c:pt idx="2" formatCode="0.00%">
                  <c:v>0.53300000000000003</c:v>
                </c:pt>
                <c:pt idx="3" formatCode="0.00%">
                  <c:v>0.86599999999999999</c:v>
                </c:pt>
              </c:numCache>
            </c:numRef>
          </c:val>
        </c:ser>
        <c:dLbls>
          <c:showLegendKey val="0"/>
          <c:showVal val="1"/>
          <c:showCatName val="0"/>
          <c:showSerName val="0"/>
          <c:showPercent val="0"/>
          <c:showBubbleSize val="0"/>
        </c:dLbls>
        <c:gapWidth val="150"/>
        <c:overlap val="-25"/>
        <c:axId val="77630464"/>
        <c:axId val="77646848"/>
      </c:barChart>
      <c:catAx>
        <c:axId val="77630464"/>
        <c:scaling>
          <c:orientation val="minMax"/>
        </c:scaling>
        <c:delete val="0"/>
        <c:axPos val="b"/>
        <c:majorTickMark val="none"/>
        <c:minorTickMark val="none"/>
        <c:tickLblPos val="nextTo"/>
        <c:crossAx val="77646848"/>
        <c:crosses val="autoZero"/>
        <c:auto val="1"/>
        <c:lblAlgn val="ctr"/>
        <c:lblOffset val="100"/>
        <c:noMultiLvlLbl val="0"/>
      </c:catAx>
      <c:valAx>
        <c:axId val="77646848"/>
        <c:scaling>
          <c:orientation val="minMax"/>
        </c:scaling>
        <c:delete val="1"/>
        <c:axPos val="l"/>
        <c:numFmt formatCode="0.00%" sourceLinked="1"/>
        <c:majorTickMark val="none"/>
        <c:minorTickMark val="none"/>
        <c:tickLblPos val="nextTo"/>
        <c:crossAx val="77630464"/>
        <c:crosses val="autoZero"/>
        <c:crossBetween val="between"/>
      </c:valAx>
    </c:plotArea>
    <c:legend>
      <c:legendPos val="b"/>
      <c:layout/>
      <c:overlay val="0"/>
      <c:txPr>
        <a:bodyPr/>
        <a:lstStyle/>
        <a:p>
          <a:pPr rtl="0">
            <a:defRPr/>
          </a:pPr>
          <a:endParaRPr lang="es-VE"/>
        </a:p>
      </c:txPr>
    </c:legend>
    <c:plotVisOnly val="1"/>
    <c:dispBlanksAs val="gap"/>
    <c:showDLblsOverMax val="0"/>
  </c:chart>
  <c:spPr>
    <a:ln>
      <a:solidFill>
        <a:sysClr val="windowText" lastClr="000000">
          <a:lumMod val="85000"/>
          <a:lumOff val="15000"/>
        </a:sysClr>
      </a:solidFill>
    </a:ln>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V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s-VE"/>
              <a:t>Promedio Total</a:t>
            </a:r>
          </a:p>
        </c:rich>
      </c:tx>
      <c:layout/>
      <c:overlay val="0"/>
    </c:title>
    <c:autoTitleDeleted val="0"/>
    <c:plotArea>
      <c:layout>
        <c:manualLayout>
          <c:layoutTarget val="inner"/>
          <c:xMode val="edge"/>
          <c:yMode val="edge"/>
          <c:x val="3.2334377739134945E-2"/>
          <c:y val="0.23880993509681719"/>
          <c:w val="0.93533124452173011"/>
          <c:h val="0.53285118857761327"/>
        </c:manualLayout>
      </c:layout>
      <c:barChart>
        <c:barDir val="col"/>
        <c:grouping val="clustered"/>
        <c:varyColors val="0"/>
        <c:ser>
          <c:idx val="0"/>
          <c:order val="0"/>
          <c:spPr>
            <a:solidFill>
              <a:schemeClr val="tx2"/>
            </a:solidFill>
          </c:spPr>
          <c:invertIfNegative val="0"/>
          <c:dPt>
            <c:idx val="1"/>
            <c:invertIfNegative val="0"/>
            <c:bubble3D val="0"/>
            <c:spPr>
              <a:solidFill>
                <a:schemeClr val="accent3">
                  <a:lumMod val="75000"/>
                </a:schemeClr>
              </a:solidFill>
            </c:spPr>
          </c:dPt>
          <c:dPt>
            <c:idx val="2"/>
            <c:invertIfNegative val="0"/>
            <c:bubble3D val="0"/>
            <c:spPr>
              <a:solidFill>
                <a:schemeClr val="accent2"/>
              </a:solidFill>
            </c:spPr>
          </c:dPt>
          <c:dPt>
            <c:idx val="3"/>
            <c:invertIfNegative val="0"/>
            <c:bubble3D val="0"/>
            <c:spPr>
              <a:solidFill>
                <a:schemeClr val="accent6">
                  <a:lumMod val="75000"/>
                </a:schemeClr>
              </a:solidFill>
            </c:spPr>
          </c:dPt>
          <c:dLbls>
            <c:dLbl>
              <c:idx val="0"/>
              <c:layout/>
              <c:tx>
                <c:rich>
                  <a:bodyPr/>
                  <a:lstStyle/>
                  <a:p>
                    <a:r>
                      <a:rPr lang="en-US"/>
                      <a:t>85,3%</a:t>
                    </a:r>
                  </a:p>
                </c:rich>
              </c:tx>
              <c:showLegendKey val="0"/>
              <c:showVal val="1"/>
              <c:showCatName val="0"/>
              <c:showSerName val="0"/>
              <c:showPercent val="0"/>
              <c:showBubbleSize val="0"/>
            </c:dLbl>
            <c:dLbl>
              <c:idx val="2"/>
              <c:layout/>
              <c:tx>
                <c:rich>
                  <a:bodyPr/>
                  <a:lstStyle/>
                  <a:p>
                    <a:r>
                      <a:rPr lang="en-US"/>
                      <a:t>63,2%</a:t>
                    </a:r>
                  </a:p>
                </c:rich>
              </c:tx>
              <c:showLegendKey val="0"/>
              <c:showVal val="1"/>
              <c:showCatName val="0"/>
              <c:showSerName val="0"/>
              <c:showPercent val="0"/>
              <c:showBubbleSize val="0"/>
            </c:dLbl>
            <c:dLbl>
              <c:idx val="3"/>
              <c:layout/>
              <c:tx>
                <c:rich>
                  <a:bodyPr/>
                  <a:lstStyle/>
                  <a:p>
                    <a:r>
                      <a:rPr lang="en-US"/>
                      <a:t>91,1%</a:t>
                    </a:r>
                  </a:p>
                </c:rich>
              </c:tx>
              <c:showLegendKey val="0"/>
              <c:showVal val="1"/>
              <c:showCatName val="0"/>
              <c:showSerName val="0"/>
              <c:showPercent val="0"/>
              <c:showBubbleSize val="0"/>
            </c:dLbl>
            <c:showLegendKey val="0"/>
            <c:showVal val="1"/>
            <c:showCatName val="0"/>
            <c:showSerName val="0"/>
            <c:showPercent val="0"/>
            <c:showBubbleSize val="0"/>
            <c:showLeaderLines val="0"/>
          </c:dLbls>
          <c:val>
            <c:numRef>
              <c:f>Hoja1!$H$4:$H$7</c:f>
              <c:numCache>
                <c:formatCode>0%</c:formatCode>
                <c:ptCount val="4"/>
                <c:pt idx="0" formatCode="0.00%">
                  <c:v>0.85289999999999999</c:v>
                </c:pt>
                <c:pt idx="1">
                  <c:v>1</c:v>
                </c:pt>
                <c:pt idx="2" formatCode="0.00%">
                  <c:v>0.63200000000000001</c:v>
                </c:pt>
                <c:pt idx="3" formatCode="0.00%">
                  <c:v>0.91100000000000003</c:v>
                </c:pt>
              </c:numCache>
            </c:numRef>
          </c:val>
        </c:ser>
        <c:dLbls>
          <c:showLegendKey val="0"/>
          <c:showVal val="1"/>
          <c:showCatName val="0"/>
          <c:showSerName val="0"/>
          <c:showPercent val="0"/>
          <c:showBubbleSize val="0"/>
        </c:dLbls>
        <c:gapWidth val="150"/>
        <c:overlap val="-25"/>
        <c:axId val="77949184"/>
        <c:axId val="77957376"/>
      </c:barChart>
      <c:catAx>
        <c:axId val="77949184"/>
        <c:scaling>
          <c:orientation val="minMax"/>
        </c:scaling>
        <c:delete val="0"/>
        <c:axPos val="b"/>
        <c:majorTickMark val="none"/>
        <c:minorTickMark val="none"/>
        <c:tickLblPos val="nextTo"/>
        <c:crossAx val="77957376"/>
        <c:crosses val="autoZero"/>
        <c:auto val="1"/>
        <c:lblAlgn val="ctr"/>
        <c:lblOffset val="100"/>
        <c:noMultiLvlLbl val="0"/>
      </c:catAx>
      <c:valAx>
        <c:axId val="77957376"/>
        <c:scaling>
          <c:orientation val="minMax"/>
        </c:scaling>
        <c:delete val="1"/>
        <c:axPos val="l"/>
        <c:numFmt formatCode="0.00%" sourceLinked="1"/>
        <c:majorTickMark val="none"/>
        <c:minorTickMark val="none"/>
        <c:tickLblPos val="nextTo"/>
        <c:crossAx val="77949184"/>
        <c:crosses val="autoZero"/>
        <c:crossBetween val="between"/>
      </c:valAx>
    </c:plotArea>
    <c:legend>
      <c:legendPos val="b"/>
      <c:layout/>
      <c:overlay val="0"/>
      <c:txPr>
        <a:bodyPr/>
        <a:lstStyle/>
        <a:p>
          <a:pPr rtl="0">
            <a:defRPr/>
          </a:pPr>
          <a:endParaRPr lang="es-VE"/>
        </a:p>
      </c:txPr>
    </c:legend>
    <c:plotVisOnly val="1"/>
    <c:dispBlanksAs val="gap"/>
    <c:showDLblsOverMax val="0"/>
  </c:chart>
  <c:spPr>
    <a:ln>
      <a:solidFill>
        <a:sysClr val="windowText" lastClr="000000">
          <a:lumMod val="85000"/>
          <a:lumOff val="15000"/>
        </a:sysClr>
      </a:solidFill>
    </a:ln>
  </c:spPr>
  <c:externalData r:id="rId2">
    <c:autoUpdate val="0"/>
  </c:externalData>
</c:chartSpace>
</file>

<file path=ppt/diagrams/_rels/data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diagrams/_rels/data2.xml.rels><?xml version="1.0" encoding="UTF-8" standalone="yes"?>
<Relationships xmlns="http://schemas.openxmlformats.org/package/2006/relationships"><Relationship Id="rId1" Type="http://schemas.openxmlformats.org/officeDocument/2006/relationships/image" Target="../media/image6.png"/></Relationships>
</file>

<file path=ppt/diagrams/_rels/data3.xml.rels><?xml version="1.0" encoding="UTF-8" standalone="yes"?>
<Relationships xmlns="http://schemas.openxmlformats.org/package/2006/relationships"><Relationship Id="rId1"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diagrams/_rels/drawing2.xml.rels><?xml version="1.0" encoding="UTF-8" standalone="yes"?>
<Relationships xmlns="http://schemas.openxmlformats.org/package/2006/relationships"><Relationship Id="rId1" Type="http://schemas.openxmlformats.org/officeDocument/2006/relationships/image" Target="../media/image6.png"/></Relationships>
</file>

<file path=ppt/diagrams/_rels/drawing3.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F5F63C-8596-4FA5-9142-580145DC8CAD}" type="doc">
      <dgm:prSet loTypeId="urn:microsoft.com/office/officeart/2005/8/layout/vList4" loCatId="list" qsTypeId="urn:microsoft.com/office/officeart/2005/8/quickstyle/simple2" qsCatId="simple" csTypeId="urn:microsoft.com/office/officeart/2005/8/colors/colorful4" csCatId="colorful" phldr="1"/>
      <dgm:spPr/>
      <dgm:t>
        <a:bodyPr/>
        <a:lstStyle/>
        <a:p>
          <a:endParaRPr lang="es-VE"/>
        </a:p>
      </dgm:t>
    </dgm:pt>
    <dgm:pt modelId="{D7B6ED60-F3AD-4E2E-8989-76A724ECCB7E}">
      <dgm:prSet phldrT="[Texto]" custT="1"/>
      <dgm:spPr/>
      <dgm:t>
        <a:bodyPr/>
        <a:lstStyle/>
        <a:p>
          <a:pPr algn="just"/>
          <a:r>
            <a:rPr lang="es-VE" sz="1800" dirty="0" smtClean="0">
              <a:latin typeface="Arial" pitchFamily="34" charset="0"/>
              <a:cs typeface="Arial" pitchFamily="34" charset="0"/>
            </a:rPr>
            <a:t>El 25 de septiembre de 2015, la</a:t>
          </a:r>
          <a:r>
            <a:rPr lang="es-VE" sz="1800" b="1" dirty="0" smtClean="0">
              <a:latin typeface="Arial" pitchFamily="34" charset="0"/>
              <a:cs typeface="Arial" pitchFamily="34" charset="0"/>
            </a:rPr>
            <a:t> Asamblea General de las Naciones Unidas </a:t>
          </a:r>
          <a:r>
            <a:rPr lang="es-VE" sz="1800" dirty="0" smtClean="0">
              <a:latin typeface="Arial" pitchFamily="34" charset="0"/>
              <a:cs typeface="Arial" pitchFamily="34" charset="0"/>
            </a:rPr>
            <a:t>adoptó la </a:t>
          </a:r>
          <a:r>
            <a:rPr lang="es-VE" sz="1800" b="1" dirty="0" smtClean="0">
              <a:latin typeface="Arial" pitchFamily="34" charset="0"/>
              <a:cs typeface="Arial" pitchFamily="34" charset="0"/>
            </a:rPr>
            <a:t>Agenda 2030 </a:t>
          </a:r>
          <a:r>
            <a:rPr lang="es-VE" sz="1800" dirty="0" smtClean="0">
              <a:latin typeface="Arial" pitchFamily="34" charset="0"/>
              <a:cs typeface="Arial" pitchFamily="34" charset="0"/>
            </a:rPr>
            <a:t>para el Desarrollo Sostenible. En el centro de la Agenda 2030 se encuentran los 17 Objetivos de Desarrollo Sostenible (ODS). Estos describen los principales retos de desarrollo para la humanidad (UNESCO, 2017). </a:t>
          </a:r>
          <a:endParaRPr lang="es-VE" sz="1800" dirty="0"/>
        </a:p>
      </dgm:t>
    </dgm:pt>
    <dgm:pt modelId="{276026B5-11A2-4F75-B5F4-4024FC62FA0B}" type="parTrans" cxnId="{9C91C65B-DD62-41DF-8F4E-955B76017333}">
      <dgm:prSet/>
      <dgm:spPr/>
      <dgm:t>
        <a:bodyPr/>
        <a:lstStyle/>
        <a:p>
          <a:endParaRPr lang="es-VE"/>
        </a:p>
      </dgm:t>
    </dgm:pt>
    <dgm:pt modelId="{3F98D651-1E47-4257-B4F3-7700678EC7DC}" type="sibTrans" cxnId="{9C91C65B-DD62-41DF-8F4E-955B76017333}">
      <dgm:prSet/>
      <dgm:spPr/>
      <dgm:t>
        <a:bodyPr/>
        <a:lstStyle/>
        <a:p>
          <a:endParaRPr lang="es-VE"/>
        </a:p>
      </dgm:t>
    </dgm:pt>
    <dgm:pt modelId="{02E3824D-ED93-4A56-8571-6DEF5EAB6FE0}">
      <dgm:prSet phldrT="[Texto]" custT="1"/>
      <dgm:spPr/>
      <dgm:t>
        <a:bodyPr/>
        <a:lstStyle/>
        <a:p>
          <a:pPr algn="just"/>
          <a:r>
            <a:rPr lang="es-VE" sz="1800" dirty="0" smtClean="0">
              <a:latin typeface="Arial" pitchFamily="34" charset="0"/>
              <a:cs typeface="Arial" pitchFamily="34" charset="0"/>
            </a:rPr>
            <a:t>La educación del siglo XXI debe procurar el fortalecimiento de valores que favorezcan actitudes y estilos de vida necesarios para la transformación de la sociedad con miras al Desarrollo Sostenible. </a:t>
          </a:r>
          <a:endParaRPr lang="es-VE" sz="1800" dirty="0"/>
        </a:p>
      </dgm:t>
    </dgm:pt>
    <dgm:pt modelId="{EF1FED9A-3A85-4043-B115-670B064BC5F6}" type="parTrans" cxnId="{4B3F9825-BAA0-4C72-9AE9-5F7A27C8425E}">
      <dgm:prSet/>
      <dgm:spPr/>
      <dgm:t>
        <a:bodyPr/>
        <a:lstStyle/>
        <a:p>
          <a:endParaRPr lang="es-VE"/>
        </a:p>
      </dgm:t>
    </dgm:pt>
    <dgm:pt modelId="{0AE610AA-D5D0-4BD4-BBF3-FC05928A5948}" type="sibTrans" cxnId="{4B3F9825-BAA0-4C72-9AE9-5F7A27C8425E}">
      <dgm:prSet/>
      <dgm:spPr/>
      <dgm:t>
        <a:bodyPr/>
        <a:lstStyle/>
        <a:p>
          <a:endParaRPr lang="es-VE"/>
        </a:p>
      </dgm:t>
    </dgm:pt>
    <dgm:pt modelId="{E68E824B-C943-424F-8115-D89627EC7050}" type="pres">
      <dgm:prSet presAssocID="{30F5F63C-8596-4FA5-9142-580145DC8CAD}" presName="linear" presStyleCnt="0">
        <dgm:presLayoutVars>
          <dgm:dir/>
          <dgm:resizeHandles val="exact"/>
        </dgm:presLayoutVars>
      </dgm:prSet>
      <dgm:spPr/>
      <dgm:t>
        <a:bodyPr/>
        <a:lstStyle/>
        <a:p>
          <a:endParaRPr lang="es-VE"/>
        </a:p>
      </dgm:t>
    </dgm:pt>
    <dgm:pt modelId="{9A641067-2190-492C-BACD-0D1A1FD98FF2}" type="pres">
      <dgm:prSet presAssocID="{D7B6ED60-F3AD-4E2E-8989-76A724ECCB7E}" presName="comp" presStyleCnt="0"/>
      <dgm:spPr/>
      <dgm:t>
        <a:bodyPr/>
        <a:lstStyle/>
        <a:p>
          <a:endParaRPr lang="es-VE"/>
        </a:p>
      </dgm:t>
    </dgm:pt>
    <dgm:pt modelId="{703D8C34-21E0-4840-A85C-1E5029F49164}" type="pres">
      <dgm:prSet presAssocID="{D7B6ED60-F3AD-4E2E-8989-76A724ECCB7E}" presName="box" presStyleLbl="node1" presStyleIdx="0" presStyleCnt="2"/>
      <dgm:spPr/>
      <dgm:t>
        <a:bodyPr/>
        <a:lstStyle/>
        <a:p>
          <a:endParaRPr lang="es-VE"/>
        </a:p>
      </dgm:t>
    </dgm:pt>
    <dgm:pt modelId="{32E3076E-6655-4EEF-AB2A-20E00293D89E}" type="pres">
      <dgm:prSet presAssocID="{D7B6ED60-F3AD-4E2E-8989-76A724ECCB7E}" presName="img" presStyleLbl="fgImgPlace1" presStyleIdx="0" presStyleCnt="2"/>
      <dgm:spPr>
        <a:blipFill rotWithShape="1">
          <a:blip xmlns:r="http://schemas.openxmlformats.org/officeDocument/2006/relationships" r:embed="rId1"/>
          <a:stretch>
            <a:fillRect/>
          </a:stretch>
        </a:blipFill>
      </dgm:spPr>
      <dgm:t>
        <a:bodyPr/>
        <a:lstStyle/>
        <a:p>
          <a:endParaRPr lang="es-VE"/>
        </a:p>
      </dgm:t>
    </dgm:pt>
    <dgm:pt modelId="{5F4EC967-36FB-456C-9905-573733046E6D}" type="pres">
      <dgm:prSet presAssocID="{D7B6ED60-F3AD-4E2E-8989-76A724ECCB7E}" presName="text" presStyleLbl="node1" presStyleIdx="0" presStyleCnt="2">
        <dgm:presLayoutVars>
          <dgm:bulletEnabled val="1"/>
        </dgm:presLayoutVars>
      </dgm:prSet>
      <dgm:spPr/>
      <dgm:t>
        <a:bodyPr/>
        <a:lstStyle/>
        <a:p>
          <a:endParaRPr lang="es-VE"/>
        </a:p>
      </dgm:t>
    </dgm:pt>
    <dgm:pt modelId="{DC54E363-0D83-480B-8CE7-AB2327050C86}" type="pres">
      <dgm:prSet presAssocID="{3F98D651-1E47-4257-B4F3-7700678EC7DC}" presName="spacer" presStyleCnt="0"/>
      <dgm:spPr/>
      <dgm:t>
        <a:bodyPr/>
        <a:lstStyle/>
        <a:p>
          <a:endParaRPr lang="es-VE"/>
        </a:p>
      </dgm:t>
    </dgm:pt>
    <dgm:pt modelId="{BD78BE6A-5EB4-4AD8-9543-BAEBA295AFFC}" type="pres">
      <dgm:prSet presAssocID="{02E3824D-ED93-4A56-8571-6DEF5EAB6FE0}" presName="comp" presStyleCnt="0"/>
      <dgm:spPr/>
      <dgm:t>
        <a:bodyPr/>
        <a:lstStyle/>
        <a:p>
          <a:endParaRPr lang="es-VE"/>
        </a:p>
      </dgm:t>
    </dgm:pt>
    <dgm:pt modelId="{9D20746B-1C50-4E29-BA1E-174F7FCC44F0}" type="pres">
      <dgm:prSet presAssocID="{02E3824D-ED93-4A56-8571-6DEF5EAB6FE0}" presName="box" presStyleLbl="node1" presStyleIdx="1" presStyleCnt="2"/>
      <dgm:spPr/>
      <dgm:t>
        <a:bodyPr/>
        <a:lstStyle/>
        <a:p>
          <a:endParaRPr lang="es-VE"/>
        </a:p>
      </dgm:t>
    </dgm:pt>
    <dgm:pt modelId="{FCEA35C1-64FE-43F4-9F32-2102D2748FDF}" type="pres">
      <dgm:prSet presAssocID="{02E3824D-ED93-4A56-8571-6DEF5EAB6FE0}" presName="img" presStyleLbl="fgImgPlace1" presStyleIdx="1" presStyleCnt="2"/>
      <dgm:spPr>
        <a:blipFill rotWithShape="1">
          <a:blip xmlns:r="http://schemas.openxmlformats.org/officeDocument/2006/relationships" r:embed="rId2"/>
          <a:stretch>
            <a:fillRect/>
          </a:stretch>
        </a:blipFill>
      </dgm:spPr>
      <dgm:t>
        <a:bodyPr/>
        <a:lstStyle/>
        <a:p>
          <a:endParaRPr lang="es-VE"/>
        </a:p>
      </dgm:t>
    </dgm:pt>
    <dgm:pt modelId="{E49445DA-7B0A-40D9-8522-67CB0E7F4846}" type="pres">
      <dgm:prSet presAssocID="{02E3824D-ED93-4A56-8571-6DEF5EAB6FE0}" presName="text" presStyleLbl="node1" presStyleIdx="1" presStyleCnt="2">
        <dgm:presLayoutVars>
          <dgm:bulletEnabled val="1"/>
        </dgm:presLayoutVars>
      </dgm:prSet>
      <dgm:spPr/>
      <dgm:t>
        <a:bodyPr/>
        <a:lstStyle/>
        <a:p>
          <a:endParaRPr lang="es-VE"/>
        </a:p>
      </dgm:t>
    </dgm:pt>
  </dgm:ptLst>
  <dgm:cxnLst>
    <dgm:cxn modelId="{60F34A77-DC4D-4D07-AF21-20EF60D92875}" type="presOf" srcId="{D7B6ED60-F3AD-4E2E-8989-76A724ECCB7E}" destId="{703D8C34-21E0-4840-A85C-1E5029F49164}" srcOrd="0" destOrd="0" presId="urn:microsoft.com/office/officeart/2005/8/layout/vList4"/>
    <dgm:cxn modelId="{4B3F9825-BAA0-4C72-9AE9-5F7A27C8425E}" srcId="{30F5F63C-8596-4FA5-9142-580145DC8CAD}" destId="{02E3824D-ED93-4A56-8571-6DEF5EAB6FE0}" srcOrd="1" destOrd="0" parTransId="{EF1FED9A-3A85-4043-B115-670B064BC5F6}" sibTransId="{0AE610AA-D5D0-4BD4-BBF3-FC05928A5948}"/>
    <dgm:cxn modelId="{BF4D8E6F-3B4B-4C9C-A428-976312608A66}" type="presOf" srcId="{02E3824D-ED93-4A56-8571-6DEF5EAB6FE0}" destId="{E49445DA-7B0A-40D9-8522-67CB0E7F4846}" srcOrd="1" destOrd="0" presId="urn:microsoft.com/office/officeart/2005/8/layout/vList4"/>
    <dgm:cxn modelId="{1786D365-89DA-4C8A-B3C0-2C759193E7B0}" type="presOf" srcId="{30F5F63C-8596-4FA5-9142-580145DC8CAD}" destId="{E68E824B-C943-424F-8115-D89627EC7050}" srcOrd="0" destOrd="0" presId="urn:microsoft.com/office/officeart/2005/8/layout/vList4"/>
    <dgm:cxn modelId="{9C91C65B-DD62-41DF-8F4E-955B76017333}" srcId="{30F5F63C-8596-4FA5-9142-580145DC8CAD}" destId="{D7B6ED60-F3AD-4E2E-8989-76A724ECCB7E}" srcOrd="0" destOrd="0" parTransId="{276026B5-11A2-4F75-B5F4-4024FC62FA0B}" sibTransId="{3F98D651-1E47-4257-B4F3-7700678EC7DC}"/>
    <dgm:cxn modelId="{6293ECB1-3745-45EE-8F12-DFFC9A0E66D1}" type="presOf" srcId="{02E3824D-ED93-4A56-8571-6DEF5EAB6FE0}" destId="{9D20746B-1C50-4E29-BA1E-174F7FCC44F0}" srcOrd="0" destOrd="0" presId="urn:microsoft.com/office/officeart/2005/8/layout/vList4"/>
    <dgm:cxn modelId="{F3C9ADE4-A012-4CBB-9BDD-FD7CFEF48586}" type="presOf" srcId="{D7B6ED60-F3AD-4E2E-8989-76A724ECCB7E}" destId="{5F4EC967-36FB-456C-9905-573733046E6D}" srcOrd="1" destOrd="0" presId="urn:microsoft.com/office/officeart/2005/8/layout/vList4"/>
    <dgm:cxn modelId="{D557C2C4-B375-4C3B-A194-4BB11D1975E9}" type="presParOf" srcId="{E68E824B-C943-424F-8115-D89627EC7050}" destId="{9A641067-2190-492C-BACD-0D1A1FD98FF2}" srcOrd="0" destOrd="0" presId="urn:microsoft.com/office/officeart/2005/8/layout/vList4"/>
    <dgm:cxn modelId="{39B76D0E-C5BC-4C6C-8AC2-C30204CAB41E}" type="presParOf" srcId="{9A641067-2190-492C-BACD-0D1A1FD98FF2}" destId="{703D8C34-21E0-4840-A85C-1E5029F49164}" srcOrd="0" destOrd="0" presId="urn:microsoft.com/office/officeart/2005/8/layout/vList4"/>
    <dgm:cxn modelId="{CD7BD55B-F4A5-4D1C-9318-1D69D5597CDC}" type="presParOf" srcId="{9A641067-2190-492C-BACD-0D1A1FD98FF2}" destId="{32E3076E-6655-4EEF-AB2A-20E00293D89E}" srcOrd="1" destOrd="0" presId="urn:microsoft.com/office/officeart/2005/8/layout/vList4"/>
    <dgm:cxn modelId="{7BD9A8FB-1E9D-48DB-9629-7E5489194EBC}" type="presParOf" srcId="{9A641067-2190-492C-BACD-0D1A1FD98FF2}" destId="{5F4EC967-36FB-456C-9905-573733046E6D}" srcOrd="2" destOrd="0" presId="urn:microsoft.com/office/officeart/2005/8/layout/vList4"/>
    <dgm:cxn modelId="{913E7B85-F9F8-4B41-8951-6BB8A49BECCB}" type="presParOf" srcId="{E68E824B-C943-424F-8115-D89627EC7050}" destId="{DC54E363-0D83-480B-8CE7-AB2327050C86}" srcOrd="1" destOrd="0" presId="urn:microsoft.com/office/officeart/2005/8/layout/vList4"/>
    <dgm:cxn modelId="{E8E6F97E-6C6C-42F9-B81F-D8B1F96DFF5F}" type="presParOf" srcId="{E68E824B-C943-424F-8115-D89627EC7050}" destId="{BD78BE6A-5EB4-4AD8-9543-BAEBA295AFFC}" srcOrd="2" destOrd="0" presId="urn:microsoft.com/office/officeart/2005/8/layout/vList4"/>
    <dgm:cxn modelId="{F0C19FE1-9DC1-4D3B-96D0-B35471BB231F}" type="presParOf" srcId="{BD78BE6A-5EB4-4AD8-9543-BAEBA295AFFC}" destId="{9D20746B-1C50-4E29-BA1E-174F7FCC44F0}" srcOrd="0" destOrd="0" presId="urn:microsoft.com/office/officeart/2005/8/layout/vList4"/>
    <dgm:cxn modelId="{F06FB844-62E3-47E0-8049-9F98CA0D6ACB}" type="presParOf" srcId="{BD78BE6A-5EB4-4AD8-9543-BAEBA295AFFC}" destId="{FCEA35C1-64FE-43F4-9F32-2102D2748FDF}" srcOrd="1" destOrd="0" presId="urn:microsoft.com/office/officeart/2005/8/layout/vList4"/>
    <dgm:cxn modelId="{ECECE384-F342-4736-A771-7BBAE75BDA0D}" type="presParOf" srcId="{BD78BE6A-5EB4-4AD8-9543-BAEBA295AFFC}" destId="{E49445DA-7B0A-40D9-8522-67CB0E7F4846}"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324635-7542-4D73-BC0A-49B132CA194F}" type="doc">
      <dgm:prSet loTypeId="urn:microsoft.com/office/officeart/2005/8/layout/vList4" loCatId="list" qsTypeId="urn:microsoft.com/office/officeart/2005/8/quickstyle/simple1" qsCatId="simple" csTypeId="urn:microsoft.com/office/officeart/2005/8/colors/accent1_4" csCatId="accent1" phldr="1"/>
      <dgm:spPr/>
      <dgm:t>
        <a:bodyPr/>
        <a:lstStyle/>
        <a:p>
          <a:endParaRPr lang="es-VE"/>
        </a:p>
      </dgm:t>
    </dgm:pt>
    <dgm:pt modelId="{73E20D31-D844-4B56-9699-53BE5D4C712A}">
      <dgm:prSet phldrT="[Texto]" custT="1"/>
      <dgm:spPr/>
      <dgm:t>
        <a:bodyPr/>
        <a:lstStyle/>
        <a:p>
          <a:pPr algn="just"/>
          <a:r>
            <a:rPr lang="es-VE" sz="1800" b="1" dirty="0" smtClean="0">
              <a:latin typeface="Arial" pitchFamily="34" charset="0"/>
              <a:cs typeface="Arial" pitchFamily="34" charset="0"/>
            </a:rPr>
            <a:t>Sostenibilidad curricular: </a:t>
          </a:r>
          <a:r>
            <a:rPr lang="es-VE" sz="1800" dirty="0" smtClean="0">
              <a:latin typeface="Arial" pitchFamily="34" charset="0"/>
              <a:cs typeface="Arial" pitchFamily="34" charset="0"/>
            </a:rPr>
            <a:t>Implica la integración de los principios, valores y prácticas del desarrollo sostenible en todos los aspectos de la educación y el aprendizaje, con miras a abordar los problemas sociales, culturales, económicos y ambientales del siglo XXI (UNESCO, 2006). </a:t>
          </a:r>
          <a:endParaRPr lang="es-VE" sz="1800" dirty="0"/>
        </a:p>
      </dgm:t>
    </dgm:pt>
    <dgm:pt modelId="{AFFF4AD0-A29C-4A71-B312-7734A4AF2138}" type="parTrans" cxnId="{3642155E-3D95-4081-B01F-52F23A18C6F9}">
      <dgm:prSet/>
      <dgm:spPr/>
      <dgm:t>
        <a:bodyPr/>
        <a:lstStyle/>
        <a:p>
          <a:endParaRPr lang="es-VE"/>
        </a:p>
      </dgm:t>
    </dgm:pt>
    <dgm:pt modelId="{91285168-B427-4CC1-9150-689243E3CFB6}" type="sibTrans" cxnId="{3642155E-3D95-4081-B01F-52F23A18C6F9}">
      <dgm:prSet/>
      <dgm:spPr/>
      <dgm:t>
        <a:bodyPr/>
        <a:lstStyle/>
        <a:p>
          <a:endParaRPr lang="es-VE"/>
        </a:p>
      </dgm:t>
    </dgm:pt>
    <dgm:pt modelId="{C89E4ECA-CFA1-4CDA-98CC-CCBD47BE5A62}" type="pres">
      <dgm:prSet presAssocID="{B6324635-7542-4D73-BC0A-49B132CA194F}" presName="linear" presStyleCnt="0">
        <dgm:presLayoutVars>
          <dgm:dir/>
          <dgm:resizeHandles val="exact"/>
        </dgm:presLayoutVars>
      </dgm:prSet>
      <dgm:spPr/>
      <dgm:t>
        <a:bodyPr/>
        <a:lstStyle/>
        <a:p>
          <a:endParaRPr lang="es-VE"/>
        </a:p>
      </dgm:t>
    </dgm:pt>
    <dgm:pt modelId="{D953DAD2-3E93-4692-AF37-7480CF5FAEE2}" type="pres">
      <dgm:prSet presAssocID="{73E20D31-D844-4B56-9699-53BE5D4C712A}" presName="comp" presStyleCnt="0"/>
      <dgm:spPr/>
      <dgm:t>
        <a:bodyPr/>
        <a:lstStyle/>
        <a:p>
          <a:endParaRPr lang="es-VE"/>
        </a:p>
      </dgm:t>
    </dgm:pt>
    <dgm:pt modelId="{B1930EC8-7D79-47E1-A118-F528F3167CE9}" type="pres">
      <dgm:prSet presAssocID="{73E20D31-D844-4B56-9699-53BE5D4C712A}" presName="box" presStyleLbl="node1" presStyleIdx="0" presStyleCnt="1" custLinFactNeighborY="-3704"/>
      <dgm:spPr/>
      <dgm:t>
        <a:bodyPr/>
        <a:lstStyle/>
        <a:p>
          <a:endParaRPr lang="es-VE"/>
        </a:p>
      </dgm:t>
    </dgm:pt>
    <dgm:pt modelId="{5C946316-7B37-46AD-89A2-A1F84D46B880}" type="pres">
      <dgm:prSet presAssocID="{73E20D31-D844-4B56-9699-53BE5D4C712A}" presName="img" presStyleLbl="fgImgPlace1" presStyleIdx="0" presStyleCnt="1" custLinFactNeighborX="-609" custLinFactNeighborY="1457"/>
      <dgm:spPr>
        <a:blipFill rotWithShape="1">
          <a:blip xmlns:r="http://schemas.openxmlformats.org/officeDocument/2006/relationships" r:embed="rId1"/>
          <a:stretch>
            <a:fillRect/>
          </a:stretch>
        </a:blipFill>
      </dgm:spPr>
      <dgm:t>
        <a:bodyPr/>
        <a:lstStyle/>
        <a:p>
          <a:endParaRPr lang="es-VE"/>
        </a:p>
      </dgm:t>
    </dgm:pt>
    <dgm:pt modelId="{D58B3C2E-4F4D-4128-B255-B7C70C63C744}" type="pres">
      <dgm:prSet presAssocID="{73E20D31-D844-4B56-9699-53BE5D4C712A}" presName="text" presStyleLbl="node1" presStyleIdx="0" presStyleCnt="1">
        <dgm:presLayoutVars>
          <dgm:bulletEnabled val="1"/>
        </dgm:presLayoutVars>
      </dgm:prSet>
      <dgm:spPr/>
      <dgm:t>
        <a:bodyPr/>
        <a:lstStyle/>
        <a:p>
          <a:endParaRPr lang="es-VE"/>
        </a:p>
      </dgm:t>
    </dgm:pt>
  </dgm:ptLst>
  <dgm:cxnLst>
    <dgm:cxn modelId="{3642155E-3D95-4081-B01F-52F23A18C6F9}" srcId="{B6324635-7542-4D73-BC0A-49B132CA194F}" destId="{73E20D31-D844-4B56-9699-53BE5D4C712A}" srcOrd="0" destOrd="0" parTransId="{AFFF4AD0-A29C-4A71-B312-7734A4AF2138}" sibTransId="{91285168-B427-4CC1-9150-689243E3CFB6}"/>
    <dgm:cxn modelId="{147B6D59-99D9-48F7-AB88-5E31F3FE334D}" type="presOf" srcId="{73E20D31-D844-4B56-9699-53BE5D4C712A}" destId="{D58B3C2E-4F4D-4128-B255-B7C70C63C744}" srcOrd="1" destOrd="0" presId="urn:microsoft.com/office/officeart/2005/8/layout/vList4"/>
    <dgm:cxn modelId="{E4823548-0ACD-43F3-8695-E30201E7C7DA}" type="presOf" srcId="{B6324635-7542-4D73-BC0A-49B132CA194F}" destId="{C89E4ECA-CFA1-4CDA-98CC-CCBD47BE5A62}" srcOrd="0" destOrd="0" presId="urn:microsoft.com/office/officeart/2005/8/layout/vList4"/>
    <dgm:cxn modelId="{C5A90C6D-449D-4A61-A68C-DF4C60A19767}" type="presOf" srcId="{73E20D31-D844-4B56-9699-53BE5D4C712A}" destId="{B1930EC8-7D79-47E1-A118-F528F3167CE9}" srcOrd="0" destOrd="0" presId="urn:microsoft.com/office/officeart/2005/8/layout/vList4"/>
    <dgm:cxn modelId="{B6F4D012-EE76-4CCF-96DB-39DC79604D9A}" type="presParOf" srcId="{C89E4ECA-CFA1-4CDA-98CC-CCBD47BE5A62}" destId="{D953DAD2-3E93-4692-AF37-7480CF5FAEE2}" srcOrd="0" destOrd="0" presId="urn:microsoft.com/office/officeart/2005/8/layout/vList4"/>
    <dgm:cxn modelId="{621F71D1-745A-4A33-904D-D8915EEAA2C3}" type="presParOf" srcId="{D953DAD2-3E93-4692-AF37-7480CF5FAEE2}" destId="{B1930EC8-7D79-47E1-A118-F528F3167CE9}" srcOrd="0" destOrd="0" presId="urn:microsoft.com/office/officeart/2005/8/layout/vList4"/>
    <dgm:cxn modelId="{BA08A706-18CE-4F0B-9F5F-7786E04C6EB1}" type="presParOf" srcId="{D953DAD2-3E93-4692-AF37-7480CF5FAEE2}" destId="{5C946316-7B37-46AD-89A2-A1F84D46B880}" srcOrd="1" destOrd="0" presId="urn:microsoft.com/office/officeart/2005/8/layout/vList4"/>
    <dgm:cxn modelId="{DF251A8A-F532-4A41-A07E-4E2B4CA6C75B}" type="presParOf" srcId="{D953DAD2-3E93-4692-AF37-7480CF5FAEE2}" destId="{D58B3C2E-4F4D-4128-B255-B7C70C63C744}"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F4232C-86FE-4FA2-A1B7-7050209496ED}" type="doc">
      <dgm:prSet loTypeId="urn:microsoft.com/office/officeart/2005/8/layout/vList4" loCatId="list" qsTypeId="urn:microsoft.com/office/officeart/2005/8/quickstyle/simple1" qsCatId="simple" csTypeId="urn:microsoft.com/office/officeart/2005/8/colors/accent0_3" csCatId="mainScheme" phldr="1"/>
      <dgm:spPr/>
      <dgm:t>
        <a:bodyPr/>
        <a:lstStyle/>
        <a:p>
          <a:endParaRPr lang="es-VE"/>
        </a:p>
      </dgm:t>
    </dgm:pt>
    <dgm:pt modelId="{C1E02BE6-5AA5-4F06-AECC-DBB1EBBF14BA}">
      <dgm:prSet phldrT="[Texto]" custT="1"/>
      <dgm:spPr>
        <a:solidFill>
          <a:schemeClr val="accent3">
            <a:alpha val="89000"/>
          </a:schemeClr>
        </a:solidFill>
      </dgm:spPr>
      <dgm:t>
        <a:bodyPr/>
        <a:lstStyle/>
        <a:p>
          <a:pPr algn="just"/>
          <a:r>
            <a:rPr lang="es-VE" sz="1600" b="1" dirty="0" smtClean="0">
              <a:latin typeface="Arial" pitchFamily="34" charset="0"/>
              <a:cs typeface="Arial" pitchFamily="34" charset="0"/>
            </a:rPr>
            <a:t>La Wiki: </a:t>
          </a:r>
          <a:r>
            <a:rPr lang="es-VE" sz="1600" b="0" dirty="0" smtClean="0">
              <a:latin typeface="Arial" pitchFamily="34" charset="0"/>
              <a:cs typeface="Arial" pitchFamily="34" charset="0"/>
            </a:rPr>
            <a:t>Es u</a:t>
          </a:r>
          <a:r>
            <a:rPr lang="es-VE" sz="1600" dirty="0" smtClean="0">
              <a:latin typeface="Arial" pitchFamily="34" charset="0"/>
              <a:cs typeface="Arial" pitchFamily="34" charset="0"/>
            </a:rPr>
            <a:t>na de las TIC’s que se usa y ha tenido acogida en el campo educativo, es la wiki, debido a que es un sitio donde los estudiantes y docentes de secundaria y universitarios pueden editar, generar y compartir información y conocimiento sobre una asignatura en particular en un espacio digital compartido (Vela, Medina, &amp; Rodríguez, 2017). </a:t>
          </a:r>
          <a:endParaRPr lang="es-VE" sz="1600" dirty="0"/>
        </a:p>
      </dgm:t>
    </dgm:pt>
    <dgm:pt modelId="{C4204F6E-D5CB-4449-A48A-92407B3160CC}" type="parTrans" cxnId="{1DACE85D-030B-47A9-A3A4-CD34090F715A}">
      <dgm:prSet/>
      <dgm:spPr/>
      <dgm:t>
        <a:bodyPr/>
        <a:lstStyle/>
        <a:p>
          <a:endParaRPr lang="es-VE"/>
        </a:p>
      </dgm:t>
    </dgm:pt>
    <dgm:pt modelId="{328E6B6C-7C5B-4F93-81E7-DF61A2C12F42}" type="sibTrans" cxnId="{1DACE85D-030B-47A9-A3A4-CD34090F715A}">
      <dgm:prSet/>
      <dgm:spPr/>
      <dgm:t>
        <a:bodyPr/>
        <a:lstStyle/>
        <a:p>
          <a:endParaRPr lang="es-VE"/>
        </a:p>
      </dgm:t>
    </dgm:pt>
    <dgm:pt modelId="{DF369529-FCB3-4540-906F-93D718002A64}" type="pres">
      <dgm:prSet presAssocID="{D1F4232C-86FE-4FA2-A1B7-7050209496ED}" presName="linear" presStyleCnt="0">
        <dgm:presLayoutVars>
          <dgm:dir/>
          <dgm:resizeHandles val="exact"/>
        </dgm:presLayoutVars>
      </dgm:prSet>
      <dgm:spPr/>
      <dgm:t>
        <a:bodyPr/>
        <a:lstStyle/>
        <a:p>
          <a:endParaRPr lang="es-VE"/>
        </a:p>
      </dgm:t>
    </dgm:pt>
    <dgm:pt modelId="{63A5E614-9948-44AD-9E38-9D933B38B853}" type="pres">
      <dgm:prSet presAssocID="{C1E02BE6-5AA5-4F06-AECC-DBB1EBBF14BA}" presName="comp" presStyleCnt="0"/>
      <dgm:spPr/>
    </dgm:pt>
    <dgm:pt modelId="{A761ED4A-8B29-4489-A68A-F1A60386CA46}" type="pres">
      <dgm:prSet presAssocID="{C1E02BE6-5AA5-4F06-AECC-DBB1EBBF14BA}" presName="box" presStyleLbl="node1" presStyleIdx="0" presStyleCnt="1" custLinFactNeighborX="-924" custLinFactNeighborY="-40000"/>
      <dgm:spPr/>
      <dgm:t>
        <a:bodyPr/>
        <a:lstStyle/>
        <a:p>
          <a:endParaRPr lang="es-VE"/>
        </a:p>
      </dgm:t>
    </dgm:pt>
    <dgm:pt modelId="{B5937D51-1541-4E8F-8A06-BB0AF3DF537D}" type="pres">
      <dgm:prSet presAssocID="{C1E02BE6-5AA5-4F06-AECC-DBB1EBBF14BA}" presName="img" presStyleLbl="fgImgPlace1" presStyleIdx="0" presStyleCnt="1"/>
      <dgm:spPr>
        <a:blipFill rotWithShape="1">
          <a:blip xmlns:r="http://schemas.openxmlformats.org/officeDocument/2006/relationships" r:embed="rId1"/>
          <a:stretch>
            <a:fillRect/>
          </a:stretch>
        </a:blipFill>
      </dgm:spPr>
      <dgm:t>
        <a:bodyPr/>
        <a:lstStyle/>
        <a:p>
          <a:endParaRPr lang="es-VE"/>
        </a:p>
      </dgm:t>
    </dgm:pt>
    <dgm:pt modelId="{AB2436B1-11E7-494B-8C70-1B3D9BDECA89}" type="pres">
      <dgm:prSet presAssocID="{C1E02BE6-5AA5-4F06-AECC-DBB1EBBF14BA}" presName="text" presStyleLbl="node1" presStyleIdx="0" presStyleCnt="1">
        <dgm:presLayoutVars>
          <dgm:bulletEnabled val="1"/>
        </dgm:presLayoutVars>
      </dgm:prSet>
      <dgm:spPr/>
      <dgm:t>
        <a:bodyPr/>
        <a:lstStyle/>
        <a:p>
          <a:endParaRPr lang="es-VE"/>
        </a:p>
      </dgm:t>
    </dgm:pt>
  </dgm:ptLst>
  <dgm:cxnLst>
    <dgm:cxn modelId="{1DACE85D-030B-47A9-A3A4-CD34090F715A}" srcId="{D1F4232C-86FE-4FA2-A1B7-7050209496ED}" destId="{C1E02BE6-5AA5-4F06-AECC-DBB1EBBF14BA}" srcOrd="0" destOrd="0" parTransId="{C4204F6E-D5CB-4449-A48A-92407B3160CC}" sibTransId="{328E6B6C-7C5B-4F93-81E7-DF61A2C12F42}"/>
    <dgm:cxn modelId="{84F09391-2C77-41E0-8C65-11EDEBCE453B}" type="presOf" srcId="{D1F4232C-86FE-4FA2-A1B7-7050209496ED}" destId="{DF369529-FCB3-4540-906F-93D718002A64}" srcOrd="0" destOrd="0" presId="urn:microsoft.com/office/officeart/2005/8/layout/vList4"/>
    <dgm:cxn modelId="{A6156266-0A54-4C99-B745-040702E1473C}" type="presOf" srcId="{C1E02BE6-5AA5-4F06-AECC-DBB1EBBF14BA}" destId="{A761ED4A-8B29-4489-A68A-F1A60386CA46}" srcOrd="0" destOrd="0" presId="urn:microsoft.com/office/officeart/2005/8/layout/vList4"/>
    <dgm:cxn modelId="{EBA5EED3-6E96-44EE-B9C6-D94810CC78AF}" type="presOf" srcId="{C1E02BE6-5AA5-4F06-AECC-DBB1EBBF14BA}" destId="{AB2436B1-11E7-494B-8C70-1B3D9BDECA89}" srcOrd="1" destOrd="0" presId="urn:microsoft.com/office/officeart/2005/8/layout/vList4"/>
    <dgm:cxn modelId="{3E016595-40C4-4E78-AB8A-F3A6E7A16274}" type="presParOf" srcId="{DF369529-FCB3-4540-906F-93D718002A64}" destId="{63A5E614-9948-44AD-9E38-9D933B38B853}" srcOrd="0" destOrd="0" presId="urn:microsoft.com/office/officeart/2005/8/layout/vList4"/>
    <dgm:cxn modelId="{12CF50D2-BE0F-4FAB-9308-DEBBB0832B01}" type="presParOf" srcId="{63A5E614-9948-44AD-9E38-9D933B38B853}" destId="{A761ED4A-8B29-4489-A68A-F1A60386CA46}" srcOrd="0" destOrd="0" presId="urn:microsoft.com/office/officeart/2005/8/layout/vList4"/>
    <dgm:cxn modelId="{D0047161-3EB6-4AC4-87C8-15C965783819}" type="presParOf" srcId="{63A5E614-9948-44AD-9E38-9D933B38B853}" destId="{B5937D51-1541-4E8F-8A06-BB0AF3DF537D}" srcOrd="1" destOrd="0" presId="urn:microsoft.com/office/officeart/2005/8/layout/vList4"/>
    <dgm:cxn modelId="{6A3E37BF-28DE-4E54-B2CB-BD5B502A3457}" type="presParOf" srcId="{63A5E614-9948-44AD-9E38-9D933B38B853}" destId="{AB2436B1-11E7-494B-8C70-1B3D9BDECA89}"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FC38AC-D4FB-4DC6-AF04-F91AE9DE1B7C}" type="doc">
      <dgm:prSet loTypeId="urn:microsoft.com/office/officeart/2005/8/layout/process4" loCatId="list" qsTypeId="urn:microsoft.com/office/officeart/2005/8/quickstyle/simple1" qsCatId="simple" csTypeId="urn:microsoft.com/office/officeart/2005/8/colors/accent2_1" csCatId="accent2" phldr="1"/>
      <dgm:spPr/>
      <dgm:t>
        <a:bodyPr/>
        <a:lstStyle/>
        <a:p>
          <a:endParaRPr lang="es-VE"/>
        </a:p>
      </dgm:t>
    </dgm:pt>
    <dgm:pt modelId="{FDBCB5E8-9DF5-4DC2-90CC-4777F3A8B034}">
      <dgm:prSet phldrT="[Texto]" custT="1"/>
      <dgm:spPr/>
      <dgm:t>
        <a:bodyPr/>
        <a:lstStyle/>
        <a:p>
          <a:pPr algn="just"/>
          <a:r>
            <a:rPr lang="es-VE" sz="1800" b="1" dirty="0" smtClean="0">
              <a:latin typeface="Arial" pitchFamily="34" charset="0"/>
              <a:ea typeface="Calibri"/>
              <a:cs typeface="Arial" pitchFamily="34" charset="0"/>
            </a:rPr>
            <a:t>1.-  </a:t>
          </a:r>
          <a:r>
            <a:rPr lang="es-VE" sz="1800" b="1" dirty="0" smtClean="0">
              <a:latin typeface="Arial" pitchFamily="34" charset="0"/>
              <a:cs typeface="Arial" pitchFamily="34" charset="0"/>
            </a:rPr>
            <a:t>Mediante la aplicación del aprendizaje significativo, colaborativo y el desarrollo de pensamiento crítico, con base en los ODS 4 y 12, se estudió la implicación de los transgénicos en el ambiente y la educación. </a:t>
          </a:r>
        </a:p>
        <a:p>
          <a:pPr algn="just"/>
          <a:endParaRPr lang="es-VE" sz="1800" b="1" dirty="0" smtClean="0">
            <a:latin typeface="Arial" pitchFamily="34" charset="0"/>
            <a:cs typeface="Arial" pitchFamily="34" charset="0"/>
          </a:endParaRPr>
        </a:p>
        <a:p>
          <a:pPr algn="just"/>
          <a:r>
            <a:rPr lang="es-VE" sz="1800" b="1" dirty="0" smtClean="0">
              <a:latin typeface="Arial" pitchFamily="34" charset="0"/>
              <a:cs typeface="Arial" pitchFamily="34" charset="0"/>
            </a:rPr>
            <a:t>2.- Mediante la aplicación de una rúbrica se favoreció, en los estudiantes, la conciencia sobre los aprendizajes que debían lograr, referidos </a:t>
          </a:r>
          <a:r>
            <a:rPr lang="es-VE" sz="1800" b="1" dirty="0" smtClean="0">
              <a:latin typeface="Arial" pitchFamily="34" charset="0"/>
              <a:ea typeface="Calibri"/>
              <a:cs typeface="Arial" pitchFamily="34" charset="0"/>
            </a:rPr>
            <a:t>en unidades de competencias, criterios de desempeño y contenidos, con base en los ODS 4 y 12 en el tema Transgénicos, se evidenciaron con un rendimiento estudiantil que varió entre un nivel medio a sobresaliente.</a:t>
          </a:r>
        </a:p>
        <a:p>
          <a:pPr algn="just"/>
          <a:endParaRPr lang="es-VE" sz="1800" b="1" dirty="0" smtClean="0">
            <a:latin typeface="Arial" pitchFamily="34" charset="0"/>
            <a:ea typeface="Calibri"/>
            <a:cs typeface="Arial" pitchFamily="34" charset="0"/>
          </a:endParaRPr>
        </a:p>
        <a:p>
          <a:pPr algn="just"/>
          <a:r>
            <a:rPr lang="es-VE" sz="1800" b="1" dirty="0" smtClean="0">
              <a:latin typeface="Arial" pitchFamily="34" charset="0"/>
              <a:cs typeface="Arial" pitchFamily="34" charset="0"/>
            </a:rPr>
            <a:t>3.-  Los estudiantes reconocen la importancia de los Transgénicos en la cotidianidad, e identifican la relevancia de estos en relación a el ODS 4 y el ODS 12; estos distinguen la interdisciplinariedad de manera específica, integrando el estudio de los Transgénicos con ambos objetivos (ODS: 4 y 12) en la sostenibilidad curricular. </a:t>
          </a:r>
          <a:endParaRPr lang="es-VE" sz="1800" b="1" dirty="0"/>
        </a:p>
      </dgm:t>
    </dgm:pt>
    <dgm:pt modelId="{FB2E8002-B617-494D-B450-DC7279A9D537}" type="sibTrans" cxnId="{08020591-A63F-42E2-9108-0D57FBCCE348}">
      <dgm:prSet/>
      <dgm:spPr/>
      <dgm:t>
        <a:bodyPr/>
        <a:lstStyle/>
        <a:p>
          <a:endParaRPr lang="es-VE"/>
        </a:p>
      </dgm:t>
    </dgm:pt>
    <dgm:pt modelId="{F9A0E51C-662F-48CF-A64E-8119BA82E2BE}" type="parTrans" cxnId="{08020591-A63F-42E2-9108-0D57FBCCE348}">
      <dgm:prSet/>
      <dgm:spPr/>
      <dgm:t>
        <a:bodyPr/>
        <a:lstStyle/>
        <a:p>
          <a:endParaRPr lang="es-VE"/>
        </a:p>
      </dgm:t>
    </dgm:pt>
    <dgm:pt modelId="{31446970-1B47-482D-8708-B3C883117993}" type="pres">
      <dgm:prSet presAssocID="{34FC38AC-D4FB-4DC6-AF04-F91AE9DE1B7C}" presName="Name0" presStyleCnt="0">
        <dgm:presLayoutVars>
          <dgm:dir/>
          <dgm:animLvl val="lvl"/>
          <dgm:resizeHandles val="exact"/>
        </dgm:presLayoutVars>
      </dgm:prSet>
      <dgm:spPr/>
      <dgm:t>
        <a:bodyPr/>
        <a:lstStyle/>
        <a:p>
          <a:endParaRPr lang="es-VE"/>
        </a:p>
      </dgm:t>
    </dgm:pt>
    <dgm:pt modelId="{A8A440E6-36F0-4BFD-B1CF-4E76E12BE61E}" type="pres">
      <dgm:prSet presAssocID="{FDBCB5E8-9DF5-4DC2-90CC-4777F3A8B034}" presName="boxAndChildren" presStyleCnt="0"/>
      <dgm:spPr/>
      <dgm:t>
        <a:bodyPr/>
        <a:lstStyle/>
        <a:p>
          <a:endParaRPr lang="es-VE"/>
        </a:p>
      </dgm:t>
    </dgm:pt>
    <dgm:pt modelId="{332C85A7-6C93-4CB0-A066-C2FADCAE1525}" type="pres">
      <dgm:prSet presAssocID="{FDBCB5E8-9DF5-4DC2-90CC-4777F3A8B034}" presName="parentTextBox" presStyleLbl="node1" presStyleIdx="0" presStyleCnt="1"/>
      <dgm:spPr/>
      <dgm:t>
        <a:bodyPr/>
        <a:lstStyle/>
        <a:p>
          <a:endParaRPr lang="es-VE"/>
        </a:p>
      </dgm:t>
    </dgm:pt>
  </dgm:ptLst>
  <dgm:cxnLst>
    <dgm:cxn modelId="{DB05EDED-F97C-4B3E-BD20-B8E0ABF6BBED}" type="presOf" srcId="{34FC38AC-D4FB-4DC6-AF04-F91AE9DE1B7C}" destId="{31446970-1B47-482D-8708-B3C883117993}" srcOrd="0" destOrd="0" presId="urn:microsoft.com/office/officeart/2005/8/layout/process4"/>
    <dgm:cxn modelId="{08020591-A63F-42E2-9108-0D57FBCCE348}" srcId="{34FC38AC-D4FB-4DC6-AF04-F91AE9DE1B7C}" destId="{FDBCB5E8-9DF5-4DC2-90CC-4777F3A8B034}" srcOrd="0" destOrd="0" parTransId="{F9A0E51C-662F-48CF-A64E-8119BA82E2BE}" sibTransId="{FB2E8002-B617-494D-B450-DC7279A9D537}"/>
    <dgm:cxn modelId="{515CC7FA-5C7E-45B1-823C-20FEE7B7CBBB}" type="presOf" srcId="{FDBCB5E8-9DF5-4DC2-90CC-4777F3A8B034}" destId="{332C85A7-6C93-4CB0-A066-C2FADCAE1525}" srcOrd="0" destOrd="0" presId="urn:microsoft.com/office/officeart/2005/8/layout/process4"/>
    <dgm:cxn modelId="{495C5CDA-F1CE-4431-A11A-F10A04819587}" type="presParOf" srcId="{31446970-1B47-482D-8708-B3C883117993}" destId="{A8A440E6-36F0-4BFD-B1CF-4E76E12BE61E}" srcOrd="0" destOrd="0" presId="urn:microsoft.com/office/officeart/2005/8/layout/process4"/>
    <dgm:cxn modelId="{7BD32F94-3EF6-48B6-9FA2-CBABD37B8F4C}" type="presParOf" srcId="{A8A440E6-36F0-4BFD-B1CF-4E76E12BE61E}" destId="{332C85A7-6C93-4CB0-A066-C2FADCAE1525}"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E12CC27-8630-4773-A89B-E00D6DDA2036}" type="doc">
      <dgm:prSet loTypeId="urn:microsoft.com/office/officeart/2005/8/layout/process4" loCatId="list" qsTypeId="urn:microsoft.com/office/officeart/2005/8/quickstyle/simple1" qsCatId="simple" csTypeId="urn:microsoft.com/office/officeart/2005/8/colors/accent3_1" csCatId="accent3" phldr="1"/>
      <dgm:spPr/>
      <dgm:t>
        <a:bodyPr/>
        <a:lstStyle/>
        <a:p>
          <a:endParaRPr lang="es-VE"/>
        </a:p>
      </dgm:t>
    </dgm:pt>
    <dgm:pt modelId="{532CDB70-80F6-454A-AC7E-1B2446EAB209}">
      <dgm:prSet custT="1"/>
      <dgm:spPr/>
      <dgm:t>
        <a:bodyPr/>
        <a:lstStyle/>
        <a:p>
          <a:pPr algn="just" defTabSz="800100">
            <a:lnSpc>
              <a:spcPct val="100000"/>
            </a:lnSpc>
            <a:spcBef>
              <a:spcPct val="0"/>
            </a:spcBef>
            <a:spcAft>
              <a:spcPct val="35000"/>
            </a:spcAft>
          </a:pPr>
          <a:r>
            <a:rPr lang="es-VE" sz="1800" b="1" dirty="0" smtClean="0">
              <a:latin typeface="Arial" pitchFamily="34" charset="0"/>
              <a:cs typeface="Arial" pitchFamily="34" charset="0"/>
            </a:rPr>
            <a:t>4.-   Mediante una encuesta referida a la Wiki, aplicada a los estudiantes al finalizarse el presente estudio, se obtuvo un valor global de 84,92% de satisfacción; por lo que es altamente recomendable como recurso didáctico tecnológico, ya que se motiva a los estudiantes para que utilicen las oportunidades educativas, propuestas en el ODS 4, y, se entiende que la educación puede ayudar a crear un mundo más sostenible, equitativo y pacífico. </a:t>
          </a:r>
        </a:p>
        <a:p>
          <a:pPr algn="just" defTabSz="800100">
            <a:lnSpc>
              <a:spcPct val="100000"/>
            </a:lnSpc>
            <a:spcBef>
              <a:spcPct val="0"/>
            </a:spcBef>
            <a:spcAft>
              <a:spcPct val="35000"/>
            </a:spcAft>
          </a:pPr>
          <a:endParaRPr lang="es-VE" sz="1800" b="1" dirty="0" smtClean="0">
            <a:latin typeface="Arial" pitchFamily="34" charset="0"/>
            <a:cs typeface="Arial" pitchFamily="34" charset="0"/>
          </a:endParaRPr>
        </a:p>
        <a:p>
          <a:pPr marL="0" marR="0" indent="0" algn="just" defTabSz="914400" eaLnBrk="1" fontAlgn="auto" latinLnBrk="0" hangingPunct="1">
            <a:lnSpc>
              <a:spcPct val="100000"/>
            </a:lnSpc>
            <a:spcBef>
              <a:spcPts val="0"/>
            </a:spcBef>
            <a:spcAft>
              <a:spcPts val="0"/>
            </a:spcAft>
            <a:buClrTx/>
            <a:buSzTx/>
            <a:buFontTx/>
            <a:buNone/>
            <a:tabLst/>
            <a:defRPr/>
          </a:pPr>
          <a:r>
            <a:rPr lang="es-VE" sz="1800" b="1" dirty="0" smtClean="0">
              <a:latin typeface="Arial" pitchFamily="34" charset="0"/>
              <a:cs typeface="Arial" pitchFamily="34" charset="0"/>
            </a:rPr>
            <a:t>5.-  Cada uno de los estudiantes logró desarrollar un aprendizaje colaborativo ya que al interactuar frecuentemente de manera lógica, clara y organizada, conectaron sus conocimientos previos con la nueva información y aportaron críticas constructivas y concretas en las participaciones de sus compañeros. Estos logros individuales, enriquecieron el documento final grupal en la Wiki.</a:t>
          </a:r>
          <a:endParaRPr lang="es-VE" sz="1800" b="1" dirty="0">
            <a:latin typeface="Arial" pitchFamily="34" charset="0"/>
            <a:cs typeface="Arial" pitchFamily="34" charset="0"/>
          </a:endParaRPr>
        </a:p>
      </dgm:t>
    </dgm:pt>
    <dgm:pt modelId="{FCA14824-199A-4E47-82D4-E11C2CAE3B84}" type="parTrans" cxnId="{3B723088-A8EA-4820-820F-419DBD7598F2}">
      <dgm:prSet/>
      <dgm:spPr/>
      <dgm:t>
        <a:bodyPr/>
        <a:lstStyle/>
        <a:p>
          <a:endParaRPr lang="es-VE"/>
        </a:p>
      </dgm:t>
    </dgm:pt>
    <dgm:pt modelId="{F59C7C8D-9780-4EEF-AB46-FEFCFF0C79CF}" type="sibTrans" cxnId="{3B723088-A8EA-4820-820F-419DBD7598F2}">
      <dgm:prSet/>
      <dgm:spPr/>
      <dgm:t>
        <a:bodyPr/>
        <a:lstStyle/>
        <a:p>
          <a:endParaRPr lang="es-VE"/>
        </a:p>
      </dgm:t>
    </dgm:pt>
    <dgm:pt modelId="{A771EB90-962B-404D-9563-F8CD1FDF24BB}" type="pres">
      <dgm:prSet presAssocID="{5E12CC27-8630-4773-A89B-E00D6DDA2036}" presName="Name0" presStyleCnt="0">
        <dgm:presLayoutVars>
          <dgm:dir/>
          <dgm:animLvl val="lvl"/>
          <dgm:resizeHandles val="exact"/>
        </dgm:presLayoutVars>
      </dgm:prSet>
      <dgm:spPr/>
      <dgm:t>
        <a:bodyPr/>
        <a:lstStyle/>
        <a:p>
          <a:endParaRPr lang="es-VE"/>
        </a:p>
      </dgm:t>
    </dgm:pt>
    <dgm:pt modelId="{B203DE03-A57D-4146-B299-CBC032EF0632}" type="pres">
      <dgm:prSet presAssocID="{532CDB70-80F6-454A-AC7E-1B2446EAB209}" presName="boxAndChildren" presStyleCnt="0"/>
      <dgm:spPr/>
      <dgm:t>
        <a:bodyPr/>
        <a:lstStyle/>
        <a:p>
          <a:endParaRPr lang="es-VE"/>
        </a:p>
      </dgm:t>
    </dgm:pt>
    <dgm:pt modelId="{49489F9B-8C5B-4184-8915-55D1B744B59B}" type="pres">
      <dgm:prSet presAssocID="{532CDB70-80F6-454A-AC7E-1B2446EAB209}" presName="parentTextBox" presStyleLbl="node1" presStyleIdx="0" presStyleCnt="1"/>
      <dgm:spPr/>
      <dgm:t>
        <a:bodyPr/>
        <a:lstStyle/>
        <a:p>
          <a:endParaRPr lang="es-VE"/>
        </a:p>
      </dgm:t>
    </dgm:pt>
  </dgm:ptLst>
  <dgm:cxnLst>
    <dgm:cxn modelId="{741C2702-E585-465C-88AC-5BCBE1E47BF3}" type="presOf" srcId="{5E12CC27-8630-4773-A89B-E00D6DDA2036}" destId="{A771EB90-962B-404D-9563-F8CD1FDF24BB}" srcOrd="0" destOrd="0" presId="urn:microsoft.com/office/officeart/2005/8/layout/process4"/>
    <dgm:cxn modelId="{8F3512BB-B32E-48EA-8E0D-D9F316F12804}" type="presOf" srcId="{532CDB70-80F6-454A-AC7E-1B2446EAB209}" destId="{49489F9B-8C5B-4184-8915-55D1B744B59B}" srcOrd="0" destOrd="0" presId="urn:microsoft.com/office/officeart/2005/8/layout/process4"/>
    <dgm:cxn modelId="{3B723088-A8EA-4820-820F-419DBD7598F2}" srcId="{5E12CC27-8630-4773-A89B-E00D6DDA2036}" destId="{532CDB70-80F6-454A-AC7E-1B2446EAB209}" srcOrd="0" destOrd="0" parTransId="{FCA14824-199A-4E47-82D4-E11C2CAE3B84}" sibTransId="{F59C7C8D-9780-4EEF-AB46-FEFCFF0C79CF}"/>
    <dgm:cxn modelId="{DAF4E279-7DF8-4A64-A8E2-A63AA6D3CF62}" type="presParOf" srcId="{A771EB90-962B-404D-9563-F8CD1FDF24BB}" destId="{B203DE03-A57D-4146-B299-CBC032EF0632}" srcOrd="0" destOrd="0" presId="urn:microsoft.com/office/officeart/2005/8/layout/process4"/>
    <dgm:cxn modelId="{B5BE29BF-38AE-4E98-B51A-41E0582FBAC1}" type="presParOf" srcId="{B203DE03-A57D-4146-B299-CBC032EF0632}" destId="{49489F9B-8C5B-4184-8915-55D1B744B59B}"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3D8C34-21E0-4840-A85C-1E5029F49164}">
      <dsp:nvSpPr>
        <dsp:cNvPr id="0" name=""/>
        <dsp:cNvSpPr/>
      </dsp:nvSpPr>
      <dsp:spPr>
        <a:xfrm>
          <a:off x="0" y="0"/>
          <a:ext cx="7851458" cy="1933359"/>
        </a:xfrm>
        <a:prstGeom prst="roundRect">
          <a:avLst>
            <a:gd name="adj" fmla="val 10000"/>
          </a:avLst>
        </a:prstGeom>
        <a:solidFill>
          <a:schemeClr val="accent4">
            <a:hueOff val="0"/>
            <a:satOff val="0"/>
            <a:lumOff val="0"/>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VE" sz="1800" kern="1200" dirty="0" smtClean="0">
              <a:latin typeface="Arial" pitchFamily="34" charset="0"/>
              <a:cs typeface="Arial" pitchFamily="34" charset="0"/>
            </a:rPr>
            <a:t>El 25 de septiembre de 2015, la</a:t>
          </a:r>
          <a:r>
            <a:rPr lang="es-VE" sz="1800" b="1" kern="1200" dirty="0" smtClean="0">
              <a:latin typeface="Arial" pitchFamily="34" charset="0"/>
              <a:cs typeface="Arial" pitchFamily="34" charset="0"/>
            </a:rPr>
            <a:t> Asamblea General de las Naciones Unidas </a:t>
          </a:r>
          <a:r>
            <a:rPr lang="es-VE" sz="1800" kern="1200" dirty="0" smtClean="0">
              <a:latin typeface="Arial" pitchFamily="34" charset="0"/>
              <a:cs typeface="Arial" pitchFamily="34" charset="0"/>
            </a:rPr>
            <a:t>adoptó la </a:t>
          </a:r>
          <a:r>
            <a:rPr lang="es-VE" sz="1800" b="1" kern="1200" dirty="0" smtClean="0">
              <a:latin typeface="Arial" pitchFamily="34" charset="0"/>
              <a:cs typeface="Arial" pitchFamily="34" charset="0"/>
            </a:rPr>
            <a:t>Agenda 2030 </a:t>
          </a:r>
          <a:r>
            <a:rPr lang="es-VE" sz="1800" kern="1200" dirty="0" smtClean="0">
              <a:latin typeface="Arial" pitchFamily="34" charset="0"/>
              <a:cs typeface="Arial" pitchFamily="34" charset="0"/>
            </a:rPr>
            <a:t>para el Desarrollo Sostenible. En el centro de la Agenda 2030 se encuentran los 17 Objetivos de Desarrollo Sostenible (ODS). Estos describen los principales retos de desarrollo para la humanidad (UNESCO, 2017). </a:t>
          </a:r>
          <a:endParaRPr lang="es-VE" sz="1800" kern="1200" dirty="0"/>
        </a:p>
      </dsp:txBody>
      <dsp:txXfrm>
        <a:off x="1763627" y="0"/>
        <a:ext cx="6087830" cy="1933359"/>
      </dsp:txXfrm>
    </dsp:sp>
    <dsp:sp modelId="{32E3076E-6655-4EEF-AB2A-20E00293D89E}">
      <dsp:nvSpPr>
        <dsp:cNvPr id="0" name=""/>
        <dsp:cNvSpPr/>
      </dsp:nvSpPr>
      <dsp:spPr>
        <a:xfrm>
          <a:off x="193335" y="193335"/>
          <a:ext cx="1570291" cy="1546687"/>
        </a:xfrm>
        <a:prstGeom prst="roundRect">
          <a:avLst>
            <a:gd name="adj" fmla="val 10000"/>
          </a:avLst>
        </a:prstGeom>
        <a:blipFill rotWithShape="1">
          <a:blip xmlns:r="http://schemas.openxmlformats.org/officeDocument/2006/relationships" r:embed="rId1"/>
          <a:stretch>
            <a:fillRect/>
          </a:stretch>
        </a:blip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9D20746B-1C50-4E29-BA1E-174F7FCC44F0}">
      <dsp:nvSpPr>
        <dsp:cNvPr id="0" name=""/>
        <dsp:cNvSpPr/>
      </dsp:nvSpPr>
      <dsp:spPr>
        <a:xfrm>
          <a:off x="0" y="2126695"/>
          <a:ext cx="7851458" cy="1933359"/>
        </a:xfrm>
        <a:prstGeom prst="roundRect">
          <a:avLst>
            <a:gd name="adj" fmla="val 10000"/>
          </a:avLst>
        </a:prstGeom>
        <a:solidFill>
          <a:schemeClr val="accent4">
            <a:hueOff val="3090473"/>
            <a:satOff val="33685"/>
            <a:lumOff val="-7059"/>
            <a:alphaOff val="0"/>
          </a:schemeClr>
        </a:solid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VE" sz="1800" kern="1200" dirty="0" smtClean="0">
              <a:latin typeface="Arial" pitchFamily="34" charset="0"/>
              <a:cs typeface="Arial" pitchFamily="34" charset="0"/>
            </a:rPr>
            <a:t>La educación del siglo XXI debe procurar el fortalecimiento de valores que favorezcan actitudes y estilos de vida necesarios para la transformación de la sociedad con miras al Desarrollo Sostenible. </a:t>
          </a:r>
          <a:endParaRPr lang="es-VE" sz="1800" kern="1200" dirty="0"/>
        </a:p>
      </dsp:txBody>
      <dsp:txXfrm>
        <a:off x="1763627" y="2126695"/>
        <a:ext cx="6087830" cy="1933359"/>
      </dsp:txXfrm>
    </dsp:sp>
    <dsp:sp modelId="{FCEA35C1-64FE-43F4-9F32-2102D2748FDF}">
      <dsp:nvSpPr>
        <dsp:cNvPr id="0" name=""/>
        <dsp:cNvSpPr/>
      </dsp:nvSpPr>
      <dsp:spPr>
        <a:xfrm>
          <a:off x="193335" y="2320031"/>
          <a:ext cx="1570291" cy="1546687"/>
        </a:xfrm>
        <a:prstGeom prst="roundRect">
          <a:avLst>
            <a:gd name="adj" fmla="val 10000"/>
          </a:avLst>
        </a:prstGeom>
        <a:blipFill rotWithShape="1">
          <a:blip xmlns:r="http://schemas.openxmlformats.org/officeDocument/2006/relationships" r:embed="rId2"/>
          <a:stretch>
            <a:fillRect/>
          </a:stretch>
        </a:blipFill>
        <a:ln w="508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930EC8-7D79-47E1-A118-F528F3167CE9}">
      <dsp:nvSpPr>
        <dsp:cNvPr id="0" name=""/>
        <dsp:cNvSpPr/>
      </dsp:nvSpPr>
      <dsp:spPr>
        <a:xfrm>
          <a:off x="0" y="0"/>
          <a:ext cx="8208912" cy="1944216"/>
        </a:xfrm>
        <a:prstGeom prst="roundRect">
          <a:avLst>
            <a:gd name="adj" fmla="val 10000"/>
          </a:avLst>
        </a:prstGeom>
        <a:solidFill>
          <a:schemeClr val="accent1">
            <a:shade val="50000"/>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VE" sz="1800" b="1" kern="1200" dirty="0" smtClean="0">
              <a:latin typeface="Arial" pitchFamily="34" charset="0"/>
              <a:cs typeface="Arial" pitchFamily="34" charset="0"/>
            </a:rPr>
            <a:t>Sostenibilidad curricular: </a:t>
          </a:r>
          <a:r>
            <a:rPr lang="es-VE" sz="1800" kern="1200" dirty="0" smtClean="0">
              <a:latin typeface="Arial" pitchFamily="34" charset="0"/>
              <a:cs typeface="Arial" pitchFamily="34" charset="0"/>
            </a:rPr>
            <a:t>Implica la integración de los principios, valores y prácticas del desarrollo sostenible en todos los aspectos de la educación y el aprendizaje, con miras a abordar los problemas sociales, culturales, económicos y ambientales del siglo XXI (UNESCO, 2006). </a:t>
          </a:r>
          <a:endParaRPr lang="es-VE" sz="1800" kern="1200" dirty="0"/>
        </a:p>
      </dsp:txBody>
      <dsp:txXfrm>
        <a:off x="1836204" y="0"/>
        <a:ext cx="6372707" cy="1944216"/>
      </dsp:txXfrm>
    </dsp:sp>
    <dsp:sp modelId="{5C946316-7B37-46AD-89A2-A1F84D46B880}">
      <dsp:nvSpPr>
        <dsp:cNvPr id="0" name=""/>
        <dsp:cNvSpPr/>
      </dsp:nvSpPr>
      <dsp:spPr>
        <a:xfrm>
          <a:off x="184423" y="217083"/>
          <a:ext cx="1641782" cy="1555372"/>
        </a:xfrm>
        <a:prstGeom prst="roundRect">
          <a:avLst>
            <a:gd name="adj" fmla="val 10000"/>
          </a:avLst>
        </a:prstGeom>
        <a:blipFill rotWithShape="1">
          <a:blip xmlns:r="http://schemas.openxmlformats.org/officeDocument/2006/relationships" r:embed="rId1"/>
          <a:stretch>
            <a:fillRect/>
          </a:stretch>
        </a:blip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61ED4A-8B29-4489-A68A-F1A60386CA46}">
      <dsp:nvSpPr>
        <dsp:cNvPr id="0" name=""/>
        <dsp:cNvSpPr/>
      </dsp:nvSpPr>
      <dsp:spPr>
        <a:xfrm>
          <a:off x="0" y="0"/>
          <a:ext cx="8235164" cy="1728192"/>
        </a:xfrm>
        <a:prstGeom prst="roundRect">
          <a:avLst>
            <a:gd name="adj" fmla="val 10000"/>
          </a:avLst>
        </a:prstGeom>
        <a:solidFill>
          <a:schemeClr val="accent3">
            <a:alpha val="8900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VE" sz="1600" b="1" kern="1200" dirty="0" smtClean="0">
              <a:latin typeface="Arial" pitchFamily="34" charset="0"/>
              <a:cs typeface="Arial" pitchFamily="34" charset="0"/>
            </a:rPr>
            <a:t>La Wiki: </a:t>
          </a:r>
          <a:r>
            <a:rPr lang="es-VE" sz="1600" b="0" kern="1200" dirty="0" smtClean="0">
              <a:latin typeface="Arial" pitchFamily="34" charset="0"/>
              <a:cs typeface="Arial" pitchFamily="34" charset="0"/>
            </a:rPr>
            <a:t>Es u</a:t>
          </a:r>
          <a:r>
            <a:rPr lang="es-VE" sz="1600" kern="1200" dirty="0" smtClean="0">
              <a:latin typeface="Arial" pitchFamily="34" charset="0"/>
              <a:cs typeface="Arial" pitchFamily="34" charset="0"/>
            </a:rPr>
            <a:t>na de las TIC’s que se usa y ha tenido acogida en el campo educativo, es la wiki, debido a que es un sitio donde los estudiantes y docentes de secundaria y universitarios pueden editar, generar y compartir información y conocimiento sobre una asignatura en particular en un espacio digital compartido (Vela, Medina, &amp; Rodríguez, 2017). </a:t>
          </a:r>
          <a:endParaRPr lang="es-VE" sz="1600" kern="1200" dirty="0"/>
        </a:p>
      </dsp:txBody>
      <dsp:txXfrm>
        <a:off x="1819852" y="0"/>
        <a:ext cx="6415311" cy="1728192"/>
      </dsp:txXfrm>
    </dsp:sp>
    <dsp:sp modelId="{B5937D51-1541-4E8F-8A06-BB0AF3DF537D}">
      <dsp:nvSpPr>
        <dsp:cNvPr id="0" name=""/>
        <dsp:cNvSpPr/>
      </dsp:nvSpPr>
      <dsp:spPr>
        <a:xfrm>
          <a:off x="172819" y="172819"/>
          <a:ext cx="1647032" cy="1382553"/>
        </a:xfrm>
        <a:prstGeom prst="roundRect">
          <a:avLst>
            <a:gd name="adj" fmla="val 10000"/>
          </a:avLst>
        </a:prstGeom>
        <a:blipFill rotWithShape="1">
          <a:blip xmlns:r="http://schemas.openxmlformats.org/officeDocument/2006/relationships" r:embed="rId1"/>
          <a:stretch>
            <a:fillRect/>
          </a:stretch>
        </a:blip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DBFAA0A2-9DAF-4BA2-8FE7-71374736B7EA}" type="datetimeFigureOut">
              <a:rPr lang="es-VE" smtClean="0"/>
              <a:t>24/05/2020</a:t>
            </a:fld>
            <a:endParaRPr lang="es-VE"/>
          </a:p>
        </p:txBody>
      </p:sp>
      <p:sp>
        <p:nvSpPr>
          <p:cNvPr id="8" name="Slide Number Placeholder 7"/>
          <p:cNvSpPr>
            <a:spLocks noGrp="1"/>
          </p:cNvSpPr>
          <p:nvPr>
            <p:ph type="sldNum" sz="quarter" idx="11"/>
          </p:nvPr>
        </p:nvSpPr>
        <p:spPr/>
        <p:txBody>
          <a:bodyPr/>
          <a:lstStyle/>
          <a:p>
            <a:fld id="{2F1A5387-11E7-43FD-B299-ED19376D5BFE}" type="slidenum">
              <a:rPr lang="es-VE" smtClean="0"/>
              <a:t>‹Nº›</a:t>
            </a:fld>
            <a:endParaRPr lang="es-VE"/>
          </a:p>
        </p:txBody>
      </p:sp>
      <p:sp>
        <p:nvSpPr>
          <p:cNvPr id="9" name="Footer Placeholder 8"/>
          <p:cNvSpPr>
            <a:spLocks noGrp="1"/>
          </p:cNvSpPr>
          <p:nvPr>
            <p:ph type="ftr" sz="quarter" idx="12"/>
          </p:nvPr>
        </p:nvSpPr>
        <p:spPr/>
        <p:txBody>
          <a:bodyPr/>
          <a:lstStyle/>
          <a:p>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BFAA0A2-9DAF-4BA2-8FE7-71374736B7EA}" type="datetimeFigureOut">
              <a:rPr lang="es-VE" smtClean="0"/>
              <a:t>24/05/2020</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F1A5387-11E7-43FD-B299-ED19376D5BFE}" type="slidenum">
              <a:rPr lang="es-VE" smtClean="0"/>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BFAA0A2-9DAF-4BA2-8FE7-71374736B7EA}" type="datetimeFigureOut">
              <a:rPr lang="es-VE" smtClean="0"/>
              <a:t>24/05/2020</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F1A5387-11E7-43FD-B299-ED19376D5BFE}" type="slidenum">
              <a:rPr lang="es-VE" smtClean="0"/>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DBFAA0A2-9DAF-4BA2-8FE7-71374736B7EA}" type="datetimeFigureOut">
              <a:rPr lang="es-VE" smtClean="0"/>
              <a:t>24/05/2020</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F1A5387-11E7-43FD-B299-ED19376D5BFE}" type="slidenum">
              <a:rPr lang="es-VE" smtClean="0"/>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BFAA0A2-9DAF-4BA2-8FE7-71374736B7EA}" type="datetimeFigureOut">
              <a:rPr lang="es-VE" smtClean="0"/>
              <a:t>24/05/2020</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F1A5387-11E7-43FD-B299-ED19376D5BFE}" type="slidenum">
              <a:rPr lang="es-VE" smtClean="0"/>
              <a:t>‹Nº›</a:t>
            </a:fld>
            <a:endParaRPr lang="es-VE"/>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DBFAA0A2-9DAF-4BA2-8FE7-71374736B7EA}" type="datetimeFigureOut">
              <a:rPr lang="es-VE" smtClean="0"/>
              <a:t>24/05/2020</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2F1A5387-11E7-43FD-B299-ED19376D5BFE}" type="slidenum">
              <a:rPr lang="es-VE" smtClean="0"/>
              <a:t>‹Nº›</a:t>
            </a:fld>
            <a:endParaRPr lang="es-VE"/>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DBFAA0A2-9DAF-4BA2-8FE7-71374736B7EA}" type="datetimeFigureOut">
              <a:rPr lang="es-VE" smtClean="0"/>
              <a:t>24/05/2020</a:t>
            </a:fld>
            <a:endParaRPr lang="es-VE"/>
          </a:p>
        </p:txBody>
      </p:sp>
      <p:sp>
        <p:nvSpPr>
          <p:cNvPr id="8" name="Footer Placeholder 7"/>
          <p:cNvSpPr>
            <a:spLocks noGrp="1"/>
          </p:cNvSpPr>
          <p:nvPr>
            <p:ph type="ftr" sz="quarter" idx="11"/>
          </p:nvPr>
        </p:nvSpPr>
        <p:spPr/>
        <p:txBody>
          <a:bodyPr/>
          <a:lstStyle/>
          <a:p>
            <a:endParaRPr lang="es-VE"/>
          </a:p>
        </p:txBody>
      </p:sp>
      <p:sp>
        <p:nvSpPr>
          <p:cNvPr id="9" name="Slide Number Placeholder 8"/>
          <p:cNvSpPr>
            <a:spLocks noGrp="1"/>
          </p:cNvSpPr>
          <p:nvPr>
            <p:ph type="sldNum" sz="quarter" idx="12"/>
          </p:nvPr>
        </p:nvSpPr>
        <p:spPr/>
        <p:txBody>
          <a:bodyPr/>
          <a:lstStyle/>
          <a:p>
            <a:fld id="{2F1A5387-11E7-43FD-B299-ED19376D5BFE}" type="slidenum">
              <a:rPr lang="es-VE" smtClean="0"/>
              <a:t>‹Nº›</a:t>
            </a:fld>
            <a:endParaRPr lang="es-VE"/>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BFAA0A2-9DAF-4BA2-8FE7-71374736B7EA}" type="datetimeFigureOut">
              <a:rPr lang="es-VE" smtClean="0"/>
              <a:t>24/05/2020</a:t>
            </a:fld>
            <a:endParaRPr lang="es-VE"/>
          </a:p>
        </p:txBody>
      </p:sp>
      <p:sp>
        <p:nvSpPr>
          <p:cNvPr id="4" name="Footer Placeholder 3"/>
          <p:cNvSpPr>
            <a:spLocks noGrp="1"/>
          </p:cNvSpPr>
          <p:nvPr>
            <p:ph type="ftr" sz="quarter" idx="11"/>
          </p:nvPr>
        </p:nvSpPr>
        <p:spPr/>
        <p:txBody>
          <a:bodyPr/>
          <a:lstStyle/>
          <a:p>
            <a:endParaRPr lang="es-VE"/>
          </a:p>
        </p:txBody>
      </p:sp>
      <p:sp>
        <p:nvSpPr>
          <p:cNvPr id="5" name="Slide Number Placeholder 4"/>
          <p:cNvSpPr>
            <a:spLocks noGrp="1"/>
          </p:cNvSpPr>
          <p:nvPr>
            <p:ph type="sldNum" sz="quarter" idx="12"/>
          </p:nvPr>
        </p:nvSpPr>
        <p:spPr/>
        <p:txBody>
          <a:bodyPr/>
          <a:lstStyle/>
          <a:p>
            <a:fld id="{2F1A5387-11E7-43FD-B299-ED19376D5BFE}" type="slidenum">
              <a:rPr lang="es-VE" smtClean="0"/>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FAA0A2-9DAF-4BA2-8FE7-71374736B7EA}" type="datetimeFigureOut">
              <a:rPr lang="es-VE" smtClean="0"/>
              <a:t>24/05/2020</a:t>
            </a:fld>
            <a:endParaRPr lang="es-VE"/>
          </a:p>
        </p:txBody>
      </p:sp>
      <p:sp>
        <p:nvSpPr>
          <p:cNvPr id="3" name="Footer Placeholder 2"/>
          <p:cNvSpPr>
            <a:spLocks noGrp="1"/>
          </p:cNvSpPr>
          <p:nvPr>
            <p:ph type="ftr" sz="quarter" idx="11"/>
          </p:nvPr>
        </p:nvSpPr>
        <p:spPr/>
        <p:txBody>
          <a:bodyPr/>
          <a:lstStyle/>
          <a:p>
            <a:endParaRPr lang="es-VE"/>
          </a:p>
        </p:txBody>
      </p:sp>
      <p:sp>
        <p:nvSpPr>
          <p:cNvPr id="4" name="Slide Number Placeholder 3"/>
          <p:cNvSpPr>
            <a:spLocks noGrp="1"/>
          </p:cNvSpPr>
          <p:nvPr>
            <p:ph type="sldNum" sz="quarter" idx="12"/>
          </p:nvPr>
        </p:nvSpPr>
        <p:spPr/>
        <p:txBody>
          <a:bodyPr/>
          <a:lstStyle/>
          <a:p>
            <a:fld id="{2F1A5387-11E7-43FD-B299-ED19376D5BFE}" type="slidenum">
              <a:rPr lang="es-VE" smtClean="0"/>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BFAA0A2-9DAF-4BA2-8FE7-71374736B7EA}" type="datetimeFigureOut">
              <a:rPr lang="es-VE" smtClean="0"/>
              <a:t>24/05/2020</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2F1A5387-11E7-43FD-B299-ED19376D5BFE}" type="slidenum">
              <a:rPr lang="es-VE" smtClean="0"/>
              <a:t>‹Nº›</a:t>
            </a:fld>
            <a:endParaRPr lang="es-V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BFAA0A2-9DAF-4BA2-8FE7-71374736B7EA}" type="datetimeFigureOut">
              <a:rPr lang="es-VE" smtClean="0"/>
              <a:t>24/05/2020</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2F1A5387-11E7-43FD-B299-ED19376D5BFE}" type="slidenum">
              <a:rPr lang="es-VE" smtClean="0"/>
              <a:t>‹Nº›</a:t>
            </a:fld>
            <a:endParaRPr lang="es-V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DBFAA0A2-9DAF-4BA2-8FE7-71374736B7EA}" type="datetimeFigureOut">
              <a:rPr lang="es-VE" smtClean="0"/>
              <a:t>24/05/2020</a:t>
            </a:fld>
            <a:endParaRPr lang="es-VE"/>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VE"/>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F1A5387-11E7-43FD-B299-ED19376D5BFE}" type="slidenum">
              <a:rPr lang="es-VE" smtClean="0"/>
              <a:t>‹Nº›</a:t>
            </a:fld>
            <a:endParaRPr lang="es-VE"/>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hyperlink" Target="R&#218;BRICAS%20DEL%20TRABAJO.docx" TargetMode="External"/><Relationship Id="rId2" Type="http://schemas.openxmlformats.org/officeDocument/2006/relationships/hyperlink" Target="ANEXOS.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2.xml"/><Relationship Id="rId7" Type="http://schemas.openxmlformats.org/officeDocument/2006/relationships/image" Target="../media/image7.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1.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3528" y="2204864"/>
            <a:ext cx="8604448" cy="2664296"/>
          </a:xfrm>
        </p:spPr>
        <p:txBody>
          <a:bodyPr/>
          <a:lstStyle/>
          <a:p>
            <a:r>
              <a:rPr lang="es-VE" sz="4000" b="1" dirty="0" smtClean="0">
                <a:solidFill>
                  <a:schemeClr val="tx1">
                    <a:lumMod val="85000"/>
                    <a:lumOff val="15000"/>
                  </a:schemeClr>
                </a:solidFill>
              </a:rPr>
              <a:t>SOSTENIBILIDAD CURRICULAR EN EL ESTUDIO DE LOS TRANSGÉNICOS</a:t>
            </a:r>
            <a:br>
              <a:rPr lang="es-VE" sz="4000" b="1" dirty="0" smtClean="0">
                <a:solidFill>
                  <a:schemeClr val="tx1">
                    <a:lumMod val="85000"/>
                    <a:lumOff val="15000"/>
                  </a:schemeClr>
                </a:solidFill>
              </a:rPr>
            </a:br>
            <a:r>
              <a:rPr lang="es-VE" sz="4000" b="1" dirty="0" smtClean="0">
                <a:solidFill>
                  <a:schemeClr val="tx1">
                    <a:lumMod val="85000"/>
                    <a:lumOff val="15000"/>
                  </a:schemeClr>
                </a:solidFill>
              </a:rPr>
              <a:t>(WIKI)</a:t>
            </a:r>
            <a:endParaRPr lang="es-VE" sz="4000" b="1" dirty="0">
              <a:solidFill>
                <a:schemeClr val="tx1">
                  <a:lumMod val="85000"/>
                  <a:lumOff val="1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6963" y="589766"/>
            <a:ext cx="3888432" cy="80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2843808" y="5805264"/>
            <a:ext cx="3672408" cy="707886"/>
          </a:xfrm>
          <a:prstGeom prst="rect">
            <a:avLst/>
          </a:prstGeom>
          <a:noFill/>
        </p:spPr>
        <p:txBody>
          <a:bodyPr wrap="square" rtlCol="0">
            <a:spAutoFit/>
          </a:bodyPr>
          <a:lstStyle/>
          <a:p>
            <a:pPr algn="ctr"/>
            <a:r>
              <a:rPr lang="es-VE" sz="2000" b="1" dirty="0" smtClean="0">
                <a:solidFill>
                  <a:schemeClr val="tx1">
                    <a:lumMod val="85000"/>
                    <a:lumOff val="15000"/>
                  </a:schemeClr>
                </a:solidFill>
                <a:latin typeface="Arial" pitchFamily="34" charset="0"/>
                <a:cs typeface="Arial" pitchFamily="34" charset="0"/>
              </a:rPr>
              <a:t>Autor: </a:t>
            </a:r>
            <a:r>
              <a:rPr lang="es-VE" sz="2000" dirty="0" smtClean="0">
                <a:solidFill>
                  <a:schemeClr val="tx1">
                    <a:lumMod val="85000"/>
                    <a:lumOff val="15000"/>
                  </a:schemeClr>
                </a:solidFill>
                <a:latin typeface="Arial" pitchFamily="34" charset="0"/>
                <a:cs typeface="Arial" pitchFamily="34" charset="0"/>
              </a:rPr>
              <a:t>Dra. Ma. Isabel López.</a:t>
            </a:r>
          </a:p>
          <a:p>
            <a:pPr algn="ctr"/>
            <a:r>
              <a:rPr lang="es-VE" sz="2000" b="1" dirty="0" smtClean="0">
                <a:solidFill>
                  <a:schemeClr val="tx1">
                    <a:lumMod val="85000"/>
                    <a:lumOff val="15000"/>
                  </a:schemeClr>
                </a:solidFill>
                <a:latin typeface="Arial" pitchFamily="34" charset="0"/>
                <a:cs typeface="Arial" pitchFamily="34" charset="0"/>
              </a:rPr>
              <a:t>Coautor: </a:t>
            </a:r>
            <a:r>
              <a:rPr lang="es-VE" sz="2000" dirty="0" smtClean="0">
                <a:solidFill>
                  <a:schemeClr val="tx1">
                    <a:lumMod val="85000"/>
                    <a:lumOff val="15000"/>
                  </a:schemeClr>
                </a:solidFill>
                <a:latin typeface="Arial" pitchFamily="34" charset="0"/>
                <a:cs typeface="Arial" pitchFamily="34" charset="0"/>
              </a:rPr>
              <a:t>Karina Salloum.</a:t>
            </a:r>
            <a:endParaRPr lang="es-VE" sz="2000" dirty="0">
              <a:solidFill>
                <a:schemeClr val="tx1">
                  <a:lumMod val="85000"/>
                  <a:lumOff val="15000"/>
                </a:schemeClr>
              </a:solidFill>
              <a:latin typeface="Arial" pitchFamily="34" charset="0"/>
              <a:cs typeface="Arial" pitchFamily="34" charset="0"/>
            </a:endParaRPr>
          </a:p>
        </p:txBody>
      </p:sp>
    </p:spTree>
    <p:extLst>
      <p:ext uri="{BB962C8B-B14F-4D97-AF65-F5344CB8AC3E}">
        <p14:creationId xmlns:p14="http://schemas.microsoft.com/office/powerpoint/2010/main" val="2190861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87424"/>
            <a:ext cx="8229600" cy="1600200"/>
          </a:xfrm>
        </p:spPr>
        <p:txBody>
          <a:bodyPr/>
          <a:lstStyle/>
          <a:p>
            <a:r>
              <a:rPr lang="es-VE" sz="4800" b="1" dirty="0" smtClean="0"/>
              <a:t>CONCLUSIONES</a:t>
            </a:r>
            <a:endParaRPr lang="es-VE" sz="4800" b="1" dirty="0"/>
          </a:p>
        </p:txBody>
      </p:sp>
      <p:graphicFrame>
        <p:nvGraphicFramePr>
          <p:cNvPr id="6" name="5 Diagrama"/>
          <p:cNvGraphicFramePr/>
          <p:nvPr>
            <p:extLst>
              <p:ext uri="{D42A27DB-BD31-4B8C-83A1-F6EECF244321}">
                <p14:modId xmlns:p14="http://schemas.microsoft.com/office/powerpoint/2010/main" val="1668181524"/>
              </p:ext>
            </p:extLst>
          </p:nvPr>
        </p:nvGraphicFramePr>
        <p:xfrm>
          <a:off x="611560" y="1484784"/>
          <a:ext cx="7920880"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59624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87424"/>
            <a:ext cx="8229600" cy="1600200"/>
          </a:xfrm>
        </p:spPr>
        <p:txBody>
          <a:bodyPr/>
          <a:lstStyle/>
          <a:p>
            <a:r>
              <a:rPr lang="es-VE" sz="4800" b="1" dirty="0" smtClean="0"/>
              <a:t>CONCLUSIONES</a:t>
            </a:r>
            <a:endParaRPr lang="es-VE" b="1" dirty="0"/>
          </a:p>
        </p:txBody>
      </p:sp>
      <p:graphicFrame>
        <p:nvGraphicFramePr>
          <p:cNvPr id="5" name="4 Diagrama"/>
          <p:cNvGraphicFramePr/>
          <p:nvPr>
            <p:extLst>
              <p:ext uri="{D42A27DB-BD31-4B8C-83A1-F6EECF244321}">
                <p14:modId xmlns:p14="http://schemas.microsoft.com/office/powerpoint/2010/main" val="1184130850"/>
              </p:ext>
            </p:extLst>
          </p:nvPr>
        </p:nvGraphicFramePr>
        <p:xfrm>
          <a:off x="503548" y="1556792"/>
          <a:ext cx="8136904" cy="435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14206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28800"/>
            <a:ext cx="8229600" cy="1600200"/>
          </a:xfrm>
        </p:spPr>
        <p:txBody>
          <a:bodyPr/>
          <a:lstStyle/>
          <a:p>
            <a:r>
              <a:rPr lang="es-VE" b="1" dirty="0" smtClean="0"/>
              <a:t>¡MUCHAS GRACIAS POR SU ATENCIÓN!</a:t>
            </a:r>
            <a:endParaRPr lang="es-VE" b="1" dirty="0"/>
          </a:p>
        </p:txBody>
      </p:sp>
      <p:sp>
        <p:nvSpPr>
          <p:cNvPr id="3" name="2 Marcador de contenido"/>
          <p:cNvSpPr>
            <a:spLocks noGrp="1"/>
          </p:cNvSpPr>
          <p:nvPr>
            <p:ph idx="1"/>
          </p:nvPr>
        </p:nvSpPr>
        <p:spPr>
          <a:xfrm>
            <a:off x="457200" y="4221088"/>
            <a:ext cx="8229600" cy="1080120"/>
          </a:xfrm>
        </p:spPr>
        <p:txBody>
          <a:bodyPr>
            <a:normAutofit/>
          </a:bodyPr>
          <a:lstStyle/>
          <a:p>
            <a:pPr marL="0" indent="0" algn="ctr">
              <a:buNone/>
            </a:pPr>
            <a:r>
              <a:rPr lang="es-VE" sz="2000" dirty="0">
                <a:solidFill>
                  <a:schemeClr val="tx1">
                    <a:lumMod val="85000"/>
                    <a:lumOff val="15000"/>
                  </a:schemeClr>
                </a:solidFill>
                <a:latin typeface="+mn-lt"/>
                <a:cs typeface="Arial" pitchFamily="34" charset="0"/>
              </a:rPr>
              <a:t>"La </a:t>
            </a:r>
            <a:r>
              <a:rPr lang="es-VE" sz="2000" dirty="0" smtClean="0">
                <a:solidFill>
                  <a:schemeClr val="tx1">
                    <a:lumMod val="85000"/>
                    <a:lumOff val="15000"/>
                  </a:schemeClr>
                </a:solidFill>
                <a:latin typeface="+mn-lt"/>
                <a:cs typeface="Arial" pitchFamily="34" charset="0"/>
              </a:rPr>
              <a:t>mejor herencia que podemos dejarle a nuestros hijos es: </a:t>
            </a:r>
          </a:p>
          <a:p>
            <a:pPr marL="0" indent="0" algn="ctr">
              <a:buNone/>
            </a:pPr>
            <a:r>
              <a:rPr lang="es-VE" sz="2000" dirty="0" smtClean="0">
                <a:solidFill>
                  <a:schemeClr val="tx1">
                    <a:lumMod val="85000"/>
                    <a:lumOff val="15000"/>
                  </a:schemeClr>
                </a:solidFill>
                <a:latin typeface="+mn-lt"/>
                <a:cs typeface="Arial" pitchFamily="34" charset="0"/>
              </a:rPr>
              <a:t>amor, conocimiento y un planeta en el que </a:t>
            </a:r>
            <a:r>
              <a:rPr lang="es-VE" sz="2000" dirty="0">
                <a:solidFill>
                  <a:schemeClr val="tx1">
                    <a:lumMod val="85000"/>
                    <a:lumOff val="15000"/>
                  </a:schemeClr>
                </a:solidFill>
                <a:latin typeface="+mn-lt"/>
                <a:cs typeface="Arial" pitchFamily="34" charset="0"/>
              </a:rPr>
              <a:t>puedan vivir".</a:t>
            </a:r>
          </a:p>
        </p:txBody>
      </p:sp>
      <p:sp>
        <p:nvSpPr>
          <p:cNvPr id="4" name="3 Rectángulo">
            <a:hlinkClick r:id="rId2" action="ppaction://hlinkfile"/>
          </p:cNvPr>
          <p:cNvSpPr/>
          <p:nvPr/>
        </p:nvSpPr>
        <p:spPr>
          <a:xfrm>
            <a:off x="971600" y="4149080"/>
            <a:ext cx="7200800" cy="936104"/>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7" name="6 Flecha derecha">
            <a:hlinkClick r:id="rId3" action="ppaction://hlinkfile"/>
          </p:cNvPr>
          <p:cNvSpPr/>
          <p:nvPr/>
        </p:nvSpPr>
        <p:spPr>
          <a:xfrm>
            <a:off x="8172400" y="6237312"/>
            <a:ext cx="57606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15510340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87424"/>
            <a:ext cx="8229600" cy="1600200"/>
          </a:xfrm>
        </p:spPr>
        <p:txBody>
          <a:bodyPr/>
          <a:lstStyle/>
          <a:p>
            <a:r>
              <a:rPr lang="es-VE" sz="4800" b="1" dirty="0" smtClean="0"/>
              <a:t>INTRODUCCIÓN</a:t>
            </a:r>
            <a:endParaRPr lang="es-VE" sz="4800"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738733396"/>
              </p:ext>
            </p:extLst>
          </p:nvPr>
        </p:nvGraphicFramePr>
        <p:xfrm>
          <a:off x="646271" y="1600201"/>
          <a:ext cx="7851458" cy="40610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CuadroTexto"/>
          <p:cNvSpPr txBox="1"/>
          <p:nvPr/>
        </p:nvSpPr>
        <p:spPr>
          <a:xfrm>
            <a:off x="619636" y="5919961"/>
            <a:ext cx="8058616" cy="369332"/>
          </a:xfrm>
          <a:prstGeom prst="rect">
            <a:avLst/>
          </a:prstGeom>
          <a:noFill/>
        </p:spPr>
        <p:txBody>
          <a:bodyPr wrap="none" rtlCol="0">
            <a:spAutoFit/>
          </a:bodyPr>
          <a:lstStyle/>
          <a:p>
            <a:r>
              <a:rPr lang="es-VE" dirty="0" smtClean="0">
                <a:solidFill>
                  <a:schemeClr val="tx1">
                    <a:lumMod val="85000"/>
                    <a:lumOff val="15000"/>
                  </a:schemeClr>
                </a:solidFill>
                <a:latin typeface="Arial" pitchFamily="34" charset="0"/>
                <a:cs typeface="Arial" pitchFamily="34" charset="0"/>
              </a:rPr>
              <a:t>La </a:t>
            </a:r>
            <a:r>
              <a:rPr lang="es-VE" b="1" dirty="0" smtClean="0">
                <a:solidFill>
                  <a:schemeClr val="tx1">
                    <a:lumMod val="85000"/>
                    <a:lumOff val="15000"/>
                  </a:schemeClr>
                </a:solidFill>
                <a:latin typeface="Arial" pitchFamily="34" charset="0"/>
                <a:cs typeface="Arial" pitchFamily="34" charset="0"/>
              </a:rPr>
              <a:t>UCAB</a:t>
            </a:r>
            <a:r>
              <a:rPr lang="es-VE" dirty="0" smtClean="0">
                <a:solidFill>
                  <a:schemeClr val="tx1">
                    <a:lumMod val="85000"/>
                    <a:lumOff val="15000"/>
                  </a:schemeClr>
                </a:solidFill>
                <a:latin typeface="Arial" pitchFamily="34" charset="0"/>
                <a:cs typeface="Arial" pitchFamily="34" charset="0"/>
              </a:rPr>
              <a:t> en su PFI establece su compromiso por el </a:t>
            </a:r>
            <a:r>
              <a:rPr lang="es-VE" b="1" dirty="0" smtClean="0">
                <a:solidFill>
                  <a:schemeClr val="tx1">
                    <a:lumMod val="85000"/>
                    <a:lumOff val="15000"/>
                  </a:schemeClr>
                </a:solidFill>
                <a:latin typeface="Arial" pitchFamily="34" charset="0"/>
                <a:cs typeface="Arial" pitchFamily="34" charset="0"/>
              </a:rPr>
              <a:t>desarrollo sustentable</a:t>
            </a:r>
            <a:r>
              <a:rPr lang="es-VE" dirty="0" smtClean="0">
                <a:solidFill>
                  <a:schemeClr val="tx1">
                    <a:lumMod val="85000"/>
                    <a:lumOff val="15000"/>
                  </a:schemeClr>
                </a:solidFill>
                <a:latin typeface="Arial" pitchFamily="34" charset="0"/>
                <a:cs typeface="Arial" pitchFamily="34" charset="0"/>
              </a:rPr>
              <a:t>.</a:t>
            </a:r>
            <a:endParaRPr lang="es-VE" dirty="0">
              <a:solidFill>
                <a:schemeClr val="tx1">
                  <a:lumMod val="85000"/>
                  <a:lumOff val="15000"/>
                </a:schemeClr>
              </a:solidFill>
              <a:latin typeface="Arial" pitchFamily="34" charset="0"/>
              <a:cs typeface="Arial" pitchFamily="34" charset="0"/>
            </a:endParaRPr>
          </a:p>
        </p:txBody>
      </p:sp>
    </p:spTree>
    <p:extLst>
      <p:ext uri="{BB962C8B-B14F-4D97-AF65-F5344CB8AC3E}">
        <p14:creationId xmlns:p14="http://schemas.microsoft.com/office/powerpoint/2010/main" val="3135351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3508" y="188640"/>
            <a:ext cx="8856984" cy="6552728"/>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388" y="457200"/>
            <a:ext cx="8529637" cy="594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0276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9432"/>
            <a:ext cx="8229600" cy="1600200"/>
          </a:xfrm>
        </p:spPr>
        <p:txBody>
          <a:bodyPr/>
          <a:lstStyle/>
          <a:p>
            <a:r>
              <a:rPr lang="es-VE" sz="4800" b="1" dirty="0" smtClean="0"/>
              <a:t>BASES TEÓRICAS</a:t>
            </a:r>
            <a:endParaRPr lang="es-VE" sz="4800" b="1" dirty="0"/>
          </a:p>
        </p:txBody>
      </p:sp>
      <p:graphicFrame>
        <p:nvGraphicFramePr>
          <p:cNvPr id="5" name="4 Diagrama"/>
          <p:cNvGraphicFramePr/>
          <p:nvPr>
            <p:extLst>
              <p:ext uri="{D42A27DB-BD31-4B8C-83A1-F6EECF244321}">
                <p14:modId xmlns:p14="http://schemas.microsoft.com/office/powerpoint/2010/main" val="3132117880"/>
              </p:ext>
            </p:extLst>
          </p:nvPr>
        </p:nvGraphicFramePr>
        <p:xfrm>
          <a:off x="467544" y="1340768"/>
          <a:ext cx="8208912"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2 Marcador de contenido"/>
          <p:cNvSpPr>
            <a:spLocks noGrp="1"/>
          </p:cNvSpPr>
          <p:nvPr>
            <p:ph idx="1"/>
          </p:nvPr>
        </p:nvSpPr>
        <p:spPr>
          <a:xfrm>
            <a:off x="446856" y="3367533"/>
            <a:ext cx="8229600" cy="4525963"/>
          </a:xfrm>
        </p:spPr>
        <p:txBody>
          <a:bodyPr>
            <a:normAutofit/>
          </a:bodyPr>
          <a:lstStyle/>
          <a:p>
            <a:pPr marL="0" indent="0" algn="just">
              <a:buNone/>
            </a:pPr>
            <a:r>
              <a:rPr lang="es-VE" sz="1800" b="1" dirty="0" smtClean="0">
                <a:solidFill>
                  <a:schemeClr val="tx1">
                    <a:lumMod val="85000"/>
                    <a:lumOff val="15000"/>
                  </a:schemeClr>
                </a:solidFill>
                <a:latin typeface="Arial" pitchFamily="34" charset="0"/>
                <a:cs typeface="Arial" pitchFamily="34" charset="0"/>
              </a:rPr>
              <a:t>Objetivos de </a:t>
            </a:r>
            <a:r>
              <a:rPr lang="es-VE" sz="1800" b="1" dirty="0">
                <a:solidFill>
                  <a:schemeClr val="tx1">
                    <a:lumMod val="85000"/>
                    <a:lumOff val="15000"/>
                  </a:schemeClr>
                </a:solidFill>
                <a:latin typeface="Arial" pitchFamily="34" charset="0"/>
                <a:cs typeface="Arial" pitchFamily="34" charset="0"/>
              </a:rPr>
              <a:t>Desarrollo Sostenible: </a:t>
            </a:r>
            <a:endParaRPr lang="es-VE" sz="1800" b="1" dirty="0" smtClean="0">
              <a:solidFill>
                <a:schemeClr val="tx1">
                  <a:lumMod val="85000"/>
                  <a:lumOff val="15000"/>
                </a:schemeClr>
              </a:solidFill>
              <a:latin typeface="Arial" pitchFamily="34" charset="0"/>
              <a:cs typeface="Arial" pitchFamily="34" charset="0"/>
            </a:endParaRPr>
          </a:p>
          <a:p>
            <a:pPr marL="0" indent="0" algn="just">
              <a:buNone/>
            </a:pPr>
            <a:endParaRPr lang="es-VE" sz="1800" b="1" dirty="0">
              <a:solidFill>
                <a:schemeClr val="tx1">
                  <a:lumMod val="85000"/>
                  <a:lumOff val="15000"/>
                </a:schemeClr>
              </a:solidFill>
              <a:latin typeface="Arial" pitchFamily="34" charset="0"/>
              <a:cs typeface="Arial" pitchFamily="34" charset="0"/>
            </a:endParaRPr>
          </a:p>
          <a:p>
            <a:pPr marL="0" indent="0" algn="just">
              <a:buNone/>
            </a:pPr>
            <a:endParaRPr lang="es-VE" sz="1800" b="1" dirty="0" smtClean="0">
              <a:solidFill>
                <a:schemeClr val="tx1">
                  <a:lumMod val="85000"/>
                  <a:lumOff val="15000"/>
                </a:schemeClr>
              </a:solidFill>
              <a:latin typeface="Arial" pitchFamily="34" charset="0"/>
              <a:cs typeface="Arial" pitchFamily="34" charset="0"/>
            </a:endParaRPr>
          </a:p>
          <a:p>
            <a:pPr marL="0" indent="0" algn="just">
              <a:buNone/>
            </a:pPr>
            <a:endParaRPr lang="es-VE" sz="1800" b="1" dirty="0">
              <a:solidFill>
                <a:schemeClr val="tx1">
                  <a:lumMod val="85000"/>
                  <a:lumOff val="15000"/>
                </a:schemeClr>
              </a:solidFill>
              <a:latin typeface="Arial" pitchFamily="34" charset="0"/>
              <a:cs typeface="Arial" pitchFamily="34" charset="0"/>
            </a:endParaRPr>
          </a:p>
          <a:p>
            <a:pPr marL="0" indent="0" algn="just">
              <a:buNone/>
            </a:pPr>
            <a:endParaRPr lang="es-VE" sz="1800" b="1" dirty="0" smtClean="0">
              <a:solidFill>
                <a:schemeClr val="tx1">
                  <a:lumMod val="85000"/>
                  <a:lumOff val="15000"/>
                </a:schemeClr>
              </a:solidFill>
              <a:latin typeface="Arial" pitchFamily="34" charset="0"/>
              <a:cs typeface="Arial" pitchFamily="34" charset="0"/>
            </a:endParaRPr>
          </a:p>
          <a:p>
            <a:pPr marL="0" indent="0" algn="just">
              <a:buNone/>
            </a:pPr>
            <a:endParaRPr lang="es-VE" sz="1600" dirty="0" smtClean="0">
              <a:solidFill>
                <a:schemeClr val="tx1">
                  <a:lumMod val="85000"/>
                  <a:lumOff val="15000"/>
                </a:schemeClr>
              </a:solidFill>
              <a:latin typeface="Arial" pitchFamily="34" charset="0"/>
              <a:cs typeface="Arial" pitchFamily="34" charset="0"/>
            </a:endParaRPr>
          </a:p>
          <a:p>
            <a:pPr marL="0" indent="0" algn="just">
              <a:buNone/>
            </a:pPr>
            <a:endParaRPr lang="es-VE" sz="1800" dirty="0" smtClean="0">
              <a:solidFill>
                <a:schemeClr val="tx1">
                  <a:lumMod val="85000"/>
                  <a:lumOff val="15000"/>
                </a:schemeClr>
              </a:solidFill>
              <a:latin typeface="Arial" pitchFamily="34" charset="0"/>
              <a:cs typeface="Arial" pitchFamily="34" charset="0"/>
            </a:endParaRPr>
          </a:p>
          <a:p>
            <a:pPr marL="0" indent="0" algn="just">
              <a:buNone/>
            </a:pPr>
            <a:endParaRPr lang="es-VE" sz="1800" dirty="0">
              <a:solidFill>
                <a:schemeClr val="tx1">
                  <a:lumMod val="85000"/>
                  <a:lumOff val="15000"/>
                </a:schemeClr>
              </a:solidFill>
              <a:latin typeface="Arial" pitchFamily="34" charset="0"/>
              <a:cs typeface="Arial" pitchFamily="34" charset="0"/>
            </a:endParaRPr>
          </a:p>
        </p:txBody>
      </p:sp>
      <p:pic>
        <p:nvPicPr>
          <p:cNvPr id="7" name="6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3528" y="3782886"/>
            <a:ext cx="3816424" cy="988356"/>
          </a:xfrm>
          <a:prstGeom prst="rect">
            <a:avLst/>
          </a:prstGeom>
        </p:spPr>
      </p:pic>
      <p:pic>
        <p:nvPicPr>
          <p:cNvPr id="8"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48064" y="3789040"/>
            <a:ext cx="792088"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8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40153" y="3789040"/>
            <a:ext cx="2808312" cy="792088"/>
          </a:xfrm>
          <a:prstGeom prst="rect">
            <a:avLst/>
          </a:prstGeom>
        </p:spPr>
      </p:pic>
      <p:sp>
        <p:nvSpPr>
          <p:cNvPr id="13" name="12 Rectángulo"/>
          <p:cNvSpPr/>
          <p:nvPr/>
        </p:nvSpPr>
        <p:spPr>
          <a:xfrm>
            <a:off x="107504" y="4869160"/>
            <a:ext cx="4464496" cy="187220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4" name="13 CuadroTexto"/>
          <p:cNvSpPr txBox="1"/>
          <p:nvPr/>
        </p:nvSpPr>
        <p:spPr>
          <a:xfrm>
            <a:off x="107504" y="4913807"/>
            <a:ext cx="4464496" cy="2031325"/>
          </a:xfrm>
          <a:prstGeom prst="rect">
            <a:avLst/>
          </a:prstGeom>
          <a:noFill/>
        </p:spPr>
        <p:txBody>
          <a:bodyPr wrap="square" rtlCol="0">
            <a:spAutoFit/>
          </a:bodyPr>
          <a:lstStyle/>
          <a:p>
            <a:pPr marL="228600" lvl="0" indent="-228600" algn="just">
              <a:buFont typeface="+mj-lt"/>
              <a:buAutoNum type="arabicPeriod"/>
            </a:pPr>
            <a:r>
              <a:rPr lang="es-VE" sz="1200" dirty="0">
                <a:latin typeface="Arial" pitchFamily="34" charset="0"/>
                <a:cs typeface="Arial" pitchFamily="34" charset="0"/>
              </a:rPr>
              <a:t>De aquí a 2030, aumentar considerablemente el número de jóvenes y adultos que tienen las competencias necesarias, en particular técnicas y profesionales, para acceder al empleo, el trabajo decente y el emprendimiento</a:t>
            </a:r>
            <a:r>
              <a:rPr lang="es-VE" sz="1200" dirty="0" smtClean="0">
                <a:latin typeface="Arial" pitchFamily="34" charset="0"/>
                <a:cs typeface="Arial" pitchFamily="34" charset="0"/>
              </a:rPr>
              <a:t>.</a:t>
            </a:r>
          </a:p>
          <a:p>
            <a:pPr marL="228600" lvl="0" indent="-228600" algn="just">
              <a:buFont typeface="+mj-lt"/>
              <a:buAutoNum type="arabicPeriod"/>
            </a:pPr>
            <a:r>
              <a:rPr lang="es-VE" sz="1200" dirty="0">
                <a:latin typeface="Arial" pitchFamily="34" charset="0"/>
                <a:cs typeface="Arial" pitchFamily="34" charset="0"/>
              </a:rPr>
              <a:t>De aquí a 2030, aumentar considerablemente la oferta de docentes calificados, incluso mediante la cooperación internacional para la formación de docentes en los países en desarrollo, especialmente los países menos adelantados y los pequeños Estados insulares en desarrollo</a:t>
            </a:r>
            <a:r>
              <a:rPr lang="es-VE" sz="1200" dirty="0" smtClean="0">
                <a:latin typeface="Arial" pitchFamily="34" charset="0"/>
                <a:cs typeface="Arial" pitchFamily="34" charset="0"/>
              </a:rPr>
              <a:t>.</a:t>
            </a:r>
            <a:endParaRPr lang="es-VE" sz="1200" dirty="0">
              <a:latin typeface="Arial" pitchFamily="34" charset="0"/>
              <a:cs typeface="Arial" pitchFamily="34" charset="0"/>
            </a:endParaRPr>
          </a:p>
          <a:p>
            <a:endParaRPr lang="es-VE" dirty="0"/>
          </a:p>
        </p:txBody>
      </p:sp>
      <p:sp>
        <p:nvSpPr>
          <p:cNvPr id="18" name="17 Rectángulo"/>
          <p:cNvSpPr/>
          <p:nvPr/>
        </p:nvSpPr>
        <p:spPr>
          <a:xfrm>
            <a:off x="4716016" y="4869161"/>
            <a:ext cx="4320480" cy="1872208"/>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9" name="18 CuadroTexto"/>
          <p:cNvSpPr txBox="1"/>
          <p:nvPr/>
        </p:nvSpPr>
        <p:spPr>
          <a:xfrm>
            <a:off x="4716016" y="4913807"/>
            <a:ext cx="4320480" cy="1938992"/>
          </a:xfrm>
          <a:prstGeom prst="rect">
            <a:avLst/>
          </a:prstGeom>
          <a:noFill/>
        </p:spPr>
        <p:txBody>
          <a:bodyPr wrap="square" rtlCol="0">
            <a:spAutoFit/>
          </a:bodyPr>
          <a:lstStyle/>
          <a:p>
            <a:pPr marL="342900" lvl="0" indent="-342900" algn="just">
              <a:buFont typeface="+mj-lt"/>
              <a:buAutoNum type="arabicPeriod"/>
            </a:pPr>
            <a:r>
              <a:rPr lang="es-VE" sz="1200" dirty="0">
                <a:latin typeface="Arial" pitchFamily="34" charset="0"/>
                <a:cs typeface="Arial" pitchFamily="34" charset="0"/>
              </a:rPr>
              <a:t>De aquí a 2030, reducir a la mitad el desperdicio de alimentos por capital mundial en la venta por menor y a nivel de los consumidores y reducir las pérdidas de alimentos en las cadenas de producción y suministro, incluidas las pérdidas posteriores a la cosecha</a:t>
            </a:r>
            <a:r>
              <a:rPr lang="es-VE" sz="1200" dirty="0" smtClean="0">
                <a:latin typeface="Arial" pitchFamily="34" charset="0"/>
                <a:cs typeface="Arial" pitchFamily="34" charset="0"/>
              </a:rPr>
              <a:t>.</a:t>
            </a:r>
          </a:p>
          <a:p>
            <a:pPr marL="342900" lvl="0" indent="-342900" algn="just">
              <a:buFont typeface="+mj-lt"/>
              <a:buAutoNum type="arabicPeriod"/>
            </a:pPr>
            <a:r>
              <a:rPr lang="es-VE" sz="1200" dirty="0">
                <a:latin typeface="Arial" pitchFamily="34" charset="0"/>
                <a:cs typeface="Arial" pitchFamily="34" charset="0"/>
              </a:rPr>
              <a:t>De aquí a 2030, asegurar que las personas de todo el mundo tengan la información y los conocimientos pertinentes para el desarrollo sostenible y los estilos de vida en armonía con la naturaleza.</a:t>
            </a:r>
          </a:p>
          <a:p>
            <a:pPr marL="342900" lvl="0" indent="-342900" algn="just">
              <a:buFont typeface="+mj-lt"/>
              <a:buAutoNum type="arabicPeriod"/>
            </a:pPr>
            <a:endParaRPr lang="es-VE" sz="1200" dirty="0">
              <a:latin typeface="Arial" pitchFamily="34" charset="0"/>
              <a:cs typeface="Arial" pitchFamily="34" charset="0"/>
            </a:endParaRPr>
          </a:p>
        </p:txBody>
      </p:sp>
    </p:spTree>
    <p:extLst>
      <p:ext uri="{BB962C8B-B14F-4D97-AF65-F5344CB8AC3E}">
        <p14:creationId xmlns:p14="http://schemas.microsoft.com/office/powerpoint/2010/main" val="3003476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9432"/>
            <a:ext cx="8229600" cy="1600200"/>
          </a:xfrm>
        </p:spPr>
        <p:txBody>
          <a:bodyPr/>
          <a:lstStyle/>
          <a:p>
            <a:r>
              <a:rPr lang="es-VE" sz="4800" b="1" dirty="0" smtClean="0"/>
              <a:t>BASES TEÓRICAS</a:t>
            </a:r>
            <a:endParaRPr lang="es-VE" sz="4800"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26351925"/>
              </p:ext>
            </p:extLst>
          </p:nvPr>
        </p:nvGraphicFramePr>
        <p:xfrm>
          <a:off x="454418" y="1196752"/>
          <a:ext cx="8235164" cy="1728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5 Grupo"/>
          <p:cNvGrpSpPr/>
          <p:nvPr/>
        </p:nvGrpSpPr>
        <p:grpSpPr>
          <a:xfrm>
            <a:off x="462372" y="3140968"/>
            <a:ext cx="8219256" cy="1756791"/>
            <a:chOff x="0" y="0"/>
            <a:chExt cx="8219256" cy="1756791"/>
          </a:xfrm>
        </p:grpSpPr>
        <p:sp>
          <p:nvSpPr>
            <p:cNvPr id="7" name="6 Rectángulo redondeado"/>
            <p:cNvSpPr/>
            <p:nvPr/>
          </p:nvSpPr>
          <p:spPr>
            <a:xfrm>
              <a:off x="0" y="0"/>
              <a:ext cx="8219256" cy="1756791"/>
            </a:xfrm>
            <a:prstGeom prst="roundRect">
              <a:avLst>
                <a:gd name="adj" fmla="val 10000"/>
              </a:avLst>
            </a:prstGeom>
            <a:solidFill>
              <a:schemeClr val="accent5"/>
            </a:solidFill>
          </p:spPr>
          <p:style>
            <a:lnRef idx="2">
              <a:schemeClr val="lt1">
                <a:hueOff val="0"/>
                <a:satOff val="0"/>
                <a:lumOff val="0"/>
                <a:alphaOff val="0"/>
              </a:schemeClr>
            </a:lnRef>
            <a:fillRef idx="1">
              <a:scrgbClr r="0" g="0" b="0"/>
            </a:fillRef>
            <a:effectRef idx="0">
              <a:schemeClr val="accent5">
                <a:shade val="50000"/>
                <a:hueOff val="0"/>
                <a:satOff val="0"/>
                <a:lumOff val="0"/>
                <a:alphaOff val="0"/>
              </a:schemeClr>
            </a:effectRef>
            <a:fontRef idx="minor">
              <a:schemeClr val="lt1"/>
            </a:fontRef>
          </p:style>
        </p:sp>
        <p:sp>
          <p:nvSpPr>
            <p:cNvPr id="8" name="7 Rectángulo"/>
            <p:cNvSpPr/>
            <p:nvPr/>
          </p:nvSpPr>
          <p:spPr>
            <a:xfrm>
              <a:off x="1819530" y="0"/>
              <a:ext cx="6399725" cy="175679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VE" sz="1600" b="1" kern="1200" dirty="0" smtClean="0">
                  <a:latin typeface="Arial" pitchFamily="34" charset="0"/>
                  <a:cs typeface="Arial" pitchFamily="34" charset="0"/>
                </a:rPr>
                <a:t>Transgénicos: </a:t>
              </a:r>
              <a:r>
                <a:rPr lang="es-VE" sz="1600" kern="1200" dirty="0" smtClean="0">
                  <a:latin typeface="Arial" pitchFamily="34" charset="0"/>
                  <a:cs typeface="Arial" pitchFamily="34" charset="0"/>
                </a:rPr>
                <a:t>Son Organismos Modificados Genéticamente (OMG) mediante técnicas biotecnológicas modernas. Los cultivos y alimentos transgénicos, son un producto reciente en el mercado mundial: a partir de 1996 se comienzan a sembrar libremente en Estados Unidos (Massieu, 2009). Actualmente existen en el mercado cultivos como el maíz, algodón, soya, canola, entre otros.</a:t>
              </a:r>
              <a:endParaRPr lang="es-VE" sz="1600" kern="1200" dirty="0"/>
            </a:p>
          </p:txBody>
        </p:sp>
      </p:grpSp>
      <p:sp>
        <p:nvSpPr>
          <p:cNvPr id="9" name="8 Rectángulo redondeado"/>
          <p:cNvSpPr/>
          <p:nvPr/>
        </p:nvSpPr>
        <p:spPr>
          <a:xfrm>
            <a:off x="615953" y="3316647"/>
            <a:ext cx="1643851" cy="1405432"/>
          </a:xfrm>
          <a:prstGeom prst="roundRect">
            <a:avLst>
              <a:gd name="adj" fmla="val 10000"/>
            </a:avLst>
          </a:prstGeom>
          <a:blipFill rotWithShape="1">
            <a:blip r:embed="rId7"/>
            <a:stretch>
              <a:fillRect/>
            </a:stretch>
          </a:blipFill>
        </p:spPr>
        <p:style>
          <a:lnRef idx="2">
            <a:schemeClr val="lt1">
              <a:hueOff val="0"/>
              <a:satOff val="0"/>
              <a:lumOff val="0"/>
              <a:alphaOff val="0"/>
            </a:schemeClr>
          </a:lnRef>
          <a:fillRef idx="1">
            <a:scrgbClr r="0" g="0" b="0"/>
          </a:fillRef>
          <a:effectRef idx="0">
            <a:schemeClr val="accent5">
              <a:tint val="50000"/>
              <a:hueOff val="0"/>
              <a:satOff val="0"/>
              <a:lumOff val="0"/>
              <a:alphaOff val="0"/>
            </a:schemeClr>
          </a:effectRef>
          <a:fontRef idx="minor">
            <a:schemeClr val="lt1">
              <a:hueOff val="0"/>
              <a:satOff val="0"/>
              <a:lumOff val="0"/>
              <a:alphaOff val="0"/>
            </a:schemeClr>
          </a:fontRef>
        </p:style>
      </p:sp>
      <p:sp>
        <p:nvSpPr>
          <p:cNvPr id="10" name="9 CuadroTexto"/>
          <p:cNvSpPr txBox="1"/>
          <p:nvPr/>
        </p:nvSpPr>
        <p:spPr>
          <a:xfrm>
            <a:off x="615954" y="5027692"/>
            <a:ext cx="8064896" cy="1569660"/>
          </a:xfrm>
          <a:prstGeom prst="rect">
            <a:avLst/>
          </a:prstGeom>
          <a:noFill/>
        </p:spPr>
        <p:txBody>
          <a:bodyPr wrap="square" rtlCol="0">
            <a:spAutoFit/>
          </a:bodyPr>
          <a:lstStyle/>
          <a:p>
            <a:pPr algn="ctr"/>
            <a:r>
              <a:rPr lang="es-VE" sz="1600" dirty="0" smtClean="0">
                <a:solidFill>
                  <a:schemeClr val="tx1">
                    <a:lumMod val="85000"/>
                    <a:lumOff val="15000"/>
                  </a:schemeClr>
                </a:solidFill>
                <a:latin typeface="Arial" pitchFamily="34" charset="0"/>
                <a:cs typeface="Arial" pitchFamily="34" charset="0"/>
              </a:rPr>
              <a:t>Según el Consejo Estadounidense para la Información sobre Biotecnología (Valero, 2002), las ventajas básicas de los OMG son: </a:t>
            </a:r>
          </a:p>
          <a:p>
            <a:pPr algn="ctr"/>
            <a:endParaRPr lang="es-VE" sz="1600" b="1" dirty="0" smtClean="0">
              <a:solidFill>
                <a:schemeClr val="tx1">
                  <a:lumMod val="85000"/>
                  <a:lumOff val="15000"/>
                </a:schemeClr>
              </a:solidFill>
              <a:latin typeface="Arial" pitchFamily="34" charset="0"/>
              <a:cs typeface="Arial" pitchFamily="34" charset="0"/>
            </a:endParaRPr>
          </a:p>
          <a:p>
            <a:pPr marL="342900" indent="-342900" algn="ctr">
              <a:buFont typeface="+mj-lt"/>
              <a:buAutoNum type="arabicPeriod"/>
            </a:pPr>
            <a:r>
              <a:rPr lang="es-VE" sz="1600" b="1" dirty="0" smtClean="0">
                <a:solidFill>
                  <a:schemeClr val="tx1">
                    <a:lumMod val="85000"/>
                    <a:lumOff val="15000"/>
                  </a:schemeClr>
                </a:solidFill>
                <a:latin typeface="Arial" pitchFamily="34" charset="0"/>
                <a:cs typeface="Arial" pitchFamily="34" charset="0"/>
              </a:rPr>
              <a:t>Poder cultivar más alimentos en el mundo</a:t>
            </a:r>
          </a:p>
          <a:p>
            <a:pPr marL="342900" indent="-342900" algn="ctr">
              <a:buFont typeface="+mj-lt"/>
              <a:buAutoNum type="arabicPeriod"/>
            </a:pPr>
            <a:r>
              <a:rPr lang="es-VE" sz="1600" b="1" dirty="0" smtClean="0">
                <a:solidFill>
                  <a:schemeClr val="tx1">
                    <a:lumMod val="85000"/>
                    <a:lumOff val="15000"/>
                  </a:schemeClr>
                </a:solidFill>
                <a:latin typeface="Arial" pitchFamily="34" charset="0"/>
                <a:cs typeface="Arial" pitchFamily="34" charset="0"/>
              </a:rPr>
              <a:t>Poder cultivar mejores alimentos</a:t>
            </a:r>
          </a:p>
          <a:p>
            <a:pPr marL="342900" indent="-342900" algn="ctr">
              <a:buFont typeface="+mj-lt"/>
              <a:buAutoNum type="arabicPeriod"/>
            </a:pPr>
            <a:r>
              <a:rPr lang="es-VE" sz="1600" b="1" dirty="0" smtClean="0">
                <a:solidFill>
                  <a:schemeClr val="tx1">
                    <a:lumMod val="85000"/>
                    <a:lumOff val="15000"/>
                  </a:schemeClr>
                </a:solidFill>
                <a:latin typeface="Arial" pitchFamily="34" charset="0"/>
                <a:cs typeface="Arial" pitchFamily="34" charset="0"/>
              </a:rPr>
              <a:t>Conservar el ambiente</a:t>
            </a:r>
            <a:endParaRPr lang="es-VE" sz="1600" b="1" dirty="0">
              <a:solidFill>
                <a:schemeClr val="tx1">
                  <a:lumMod val="85000"/>
                  <a:lumOff val="15000"/>
                </a:schemeClr>
              </a:solidFill>
              <a:latin typeface="Arial" pitchFamily="34" charset="0"/>
              <a:cs typeface="Arial" pitchFamily="34" charset="0"/>
            </a:endParaRPr>
          </a:p>
        </p:txBody>
      </p:sp>
    </p:spTree>
    <p:extLst>
      <p:ext uri="{BB962C8B-B14F-4D97-AF65-F5344CB8AC3E}">
        <p14:creationId xmlns:p14="http://schemas.microsoft.com/office/powerpoint/2010/main" val="6185462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Tabla"/>
          <p:cNvGraphicFramePr>
            <a:graphicFrameLocks noGrp="1"/>
          </p:cNvGraphicFramePr>
          <p:nvPr>
            <p:extLst>
              <p:ext uri="{D42A27DB-BD31-4B8C-83A1-F6EECF244321}">
                <p14:modId xmlns:p14="http://schemas.microsoft.com/office/powerpoint/2010/main" val="3099069530"/>
              </p:ext>
            </p:extLst>
          </p:nvPr>
        </p:nvGraphicFramePr>
        <p:xfrm>
          <a:off x="342000" y="582803"/>
          <a:ext cx="8460000" cy="6014549"/>
        </p:xfrm>
        <a:graphic>
          <a:graphicData uri="http://schemas.openxmlformats.org/drawingml/2006/table">
            <a:tbl>
              <a:tblPr firstRow="1" bandRow="1">
                <a:tableStyleId>{FABFCF23-3B69-468F-B69F-88F6DE6A72F2}</a:tableStyleId>
              </a:tblPr>
              <a:tblGrid>
                <a:gridCol w="2517024"/>
                <a:gridCol w="2936528"/>
                <a:gridCol w="3006448"/>
              </a:tblGrid>
              <a:tr h="468571">
                <a:tc gridSpan="3">
                  <a:txBody>
                    <a:bodyPr/>
                    <a:lstStyle/>
                    <a:p>
                      <a:pPr algn="ctr"/>
                      <a:r>
                        <a:rPr lang="es-VE" sz="3200" dirty="0" smtClean="0">
                          <a:latin typeface="Arial" panose="020B0604020202020204" pitchFamily="34" charset="0"/>
                          <a:cs typeface="Arial" panose="020B0604020202020204" pitchFamily="34" charset="0"/>
                        </a:rPr>
                        <a:t>Metodología</a:t>
                      </a:r>
                      <a:endParaRPr lang="es-VE" sz="3200" dirty="0">
                        <a:latin typeface="Arial" panose="020B0604020202020204" pitchFamily="34" charset="0"/>
                        <a:cs typeface="Arial" panose="020B0604020202020204" pitchFamily="34" charset="0"/>
                      </a:endParaRPr>
                    </a:p>
                  </a:txBody>
                  <a:tcPr>
                    <a:lnL w="28575" cap="flat" cmpd="sng" algn="ctr">
                      <a:solidFill>
                        <a:srgbClr val="008000"/>
                      </a:solidFill>
                      <a:prstDash val="solid"/>
                      <a:round/>
                      <a:headEnd type="none" w="med" len="med"/>
                      <a:tailEnd type="none" w="med" len="med"/>
                    </a:lnL>
                    <a:lnR w="28575" cap="flat" cmpd="sng" algn="ctr">
                      <a:solidFill>
                        <a:srgbClr val="008000"/>
                      </a:solidFill>
                      <a:prstDash val="solid"/>
                      <a:round/>
                      <a:headEnd type="none" w="med" len="med"/>
                      <a:tailEnd type="none" w="med" len="med"/>
                    </a:lnR>
                    <a:lnT w="28575"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hMerge="1">
                  <a:txBody>
                    <a:bodyPr/>
                    <a:lstStyle/>
                    <a:p>
                      <a:endParaRPr lang="es-VE"/>
                    </a:p>
                  </a:txBody>
                  <a:tcPr/>
                </a:tc>
                <a:tc hMerge="1">
                  <a:txBody>
                    <a:bodyPr/>
                    <a:lstStyle/>
                    <a:p>
                      <a:endParaRPr lang="es-VE" dirty="0"/>
                    </a:p>
                  </a:txBody>
                  <a:tcPr/>
                </a:tc>
              </a:tr>
              <a:tr h="656000">
                <a:tc>
                  <a:txBody>
                    <a:bodyPr/>
                    <a:lstStyle/>
                    <a:p>
                      <a:pPr algn="ctr"/>
                      <a:r>
                        <a:rPr lang="es-VE" sz="1800" b="1" dirty="0" smtClean="0">
                          <a:latin typeface="Arial" panose="020B0604020202020204" pitchFamily="34" charset="0"/>
                          <a:cs typeface="Arial" panose="020B0604020202020204" pitchFamily="34" charset="0"/>
                        </a:rPr>
                        <a:t>Diseño de investigación</a:t>
                      </a:r>
                      <a:endParaRPr lang="es-VE" b="1" dirty="0">
                        <a:latin typeface="Arial" panose="020B0604020202020204" pitchFamily="34" charset="0"/>
                        <a:cs typeface="Arial" panose="020B0604020202020204" pitchFamily="34" charset="0"/>
                      </a:endParaRPr>
                    </a:p>
                  </a:txBody>
                  <a:tcPr>
                    <a:lnL w="28575"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algn="ctr"/>
                      <a:r>
                        <a:rPr lang="es-VE" sz="1800" b="1" dirty="0" smtClean="0">
                          <a:latin typeface="Arial" panose="020B0604020202020204" pitchFamily="34" charset="0"/>
                          <a:cs typeface="Arial" panose="020B0604020202020204" pitchFamily="34" charset="0"/>
                        </a:rPr>
                        <a:t>Modalidad de investigación</a:t>
                      </a:r>
                      <a:endParaRPr lang="es-VE" b="1" dirty="0">
                        <a:latin typeface="Arial" panose="020B0604020202020204" pitchFamily="34" charset="0"/>
                        <a:cs typeface="Arial" panose="020B0604020202020204" pitchFamily="34" charset="0"/>
                      </a:endParaRPr>
                    </a:p>
                  </a:txBody>
                  <a:tcPr>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algn="ctr"/>
                      <a:r>
                        <a:rPr lang="es-VE" sz="1800" b="1" dirty="0" smtClean="0">
                          <a:latin typeface="Arial" panose="020B0604020202020204" pitchFamily="34" charset="0"/>
                          <a:cs typeface="Arial" panose="020B0604020202020204" pitchFamily="34" charset="0"/>
                        </a:rPr>
                        <a:t>Población y muestra</a:t>
                      </a:r>
                      <a:endParaRPr lang="es-VE" b="1" dirty="0">
                        <a:latin typeface="Arial" panose="020B0604020202020204" pitchFamily="34" charset="0"/>
                        <a:cs typeface="Arial" panose="020B0604020202020204" pitchFamily="34" charset="0"/>
                      </a:endParaRPr>
                    </a:p>
                  </a:txBody>
                  <a:tcPr>
                    <a:lnL w="12700" cap="flat" cmpd="sng" algn="ctr">
                      <a:solidFill>
                        <a:srgbClr val="008000"/>
                      </a:solidFill>
                      <a:prstDash val="solid"/>
                      <a:round/>
                      <a:headEnd type="none" w="med" len="med"/>
                      <a:tailEnd type="none" w="med" len="med"/>
                    </a:lnL>
                    <a:lnR w="28575"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r>
              <a:tr h="9371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VE" sz="1800" dirty="0" smtClean="0">
                          <a:latin typeface="Arial" panose="020B0604020202020204" pitchFamily="34" charset="0"/>
                          <a:cs typeface="Arial" panose="020B0604020202020204" pitchFamily="34" charset="0"/>
                        </a:rPr>
                        <a:t>No experimental.</a:t>
                      </a:r>
                    </a:p>
                    <a:p>
                      <a:pPr marL="0" marR="0" indent="0" algn="ctr" defTabSz="914400" rtl="0" eaLnBrk="1" fontAlgn="auto" latinLnBrk="0" hangingPunct="1">
                        <a:lnSpc>
                          <a:spcPct val="100000"/>
                        </a:lnSpc>
                        <a:spcBef>
                          <a:spcPts val="0"/>
                        </a:spcBef>
                        <a:spcAft>
                          <a:spcPts val="0"/>
                        </a:spcAft>
                        <a:buClrTx/>
                        <a:buSzTx/>
                        <a:buFontTx/>
                        <a:buNone/>
                        <a:tabLst/>
                        <a:defRPr/>
                      </a:pPr>
                      <a:r>
                        <a:rPr lang="es-VE" sz="1800" dirty="0" smtClean="0">
                          <a:latin typeface="Arial" panose="020B0604020202020204" pitchFamily="34" charset="0"/>
                          <a:cs typeface="Arial" panose="020B0604020202020204" pitchFamily="34" charset="0"/>
                        </a:rPr>
                        <a:t>De campo.</a:t>
                      </a:r>
                      <a:endParaRPr lang="es-VE" sz="1800" b="1" dirty="0" smtClean="0">
                        <a:solidFill>
                          <a:schemeClr val="tx1">
                            <a:lumMod val="85000"/>
                            <a:lumOff val="15000"/>
                          </a:schemeClr>
                        </a:solidFill>
                        <a:latin typeface="Arial" pitchFamily="34" charset="0"/>
                        <a:cs typeface="Arial" pitchFamily="34" charset="0"/>
                      </a:endParaRPr>
                    </a:p>
                  </a:txBody>
                  <a:tcPr>
                    <a:lnL w="28575"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algn="ctr"/>
                      <a:r>
                        <a:rPr lang="es-VE" sz="1800" dirty="0" smtClean="0">
                          <a:latin typeface="Arial" panose="020B0604020202020204" pitchFamily="34" charset="0"/>
                          <a:cs typeface="Arial" panose="020B0604020202020204" pitchFamily="34" charset="0"/>
                        </a:rPr>
                        <a:t>Proyecto Especial</a:t>
                      </a:r>
                    </a:p>
                    <a:p>
                      <a:pPr algn="ctr"/>
                      <a:r>
                        <a:rPr lang="es-VE" sz="1800" dirty="0" smtClean="0">
                          <a:latin typeface="Arial" panose="020B0604020202020204" pitchFamily="34" charset="0"/>
                          <a:cs typeface="Arial" panose="020B0604020202020204" pitchFamily="34" charset="0"/>
                        </a:rPr>
                        <a:t>Material de apoyo educativo </a:t>
                      </a:r>
                      <a:endParaRPr lang="es-VE" b="1" dirty="0">
                        <a:latin typeface="Arial" panose="020B0604020202020204" pitchFamily="34" charset="0"/>
                        <a:cs typeface="Arial" panose="020B0604020202020204" pitchFamily="34" charset="0"/>
                      </a:endParaRPr>
                    </a:p>
                  </a:txBody>
                  <a:tcPr>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algn="ctr"/>
                      <a:r>
                        <a:rPr lang="es-VE" dirty="0" smtClean="0">
                          <a:latin typeface="Arial" panose="020B0604020202020204" pitchFamily="34" charset="0"/>
                          <a:cs typeface="Arial" panose="020B0604020202020204" pitchFamily="34" charset="0"/>
                        </a:rPr>
                        <a:t>Población</a:t>
                      </a:r>
                      <a:endParaRPr lang="es-VE" b="1" dirty="0">
                        <a:latin typeface="Arial" panose="020B0604020202020204" pitchFamily="34" charset="0"/>
                        <a:cs typeface="Arial" panose="020B0604020202020204" pitchFamily="34" charset="0"/>
                      </a:endParaRPr>
                    </a:p>
                  </a:txBody>
                  <a:tcPr>
                    <a:lnL w="12700" cap="flat" cmpd="sng" algn="ctr">
                      <a:solidFill>
                        <a:srgbClr val="008000"/>
                      </a:solidFill>
                      <a:prstDash val="solid"/>
                      <a:round/>
                      <a:headEnd type="none" w="med" len="med"/>
                      <a:tailEnd type="none" w="med" len="med"/>
                    </a:lnL>
                    <a:lnR w="28575"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r>
              <a:tr h="3842287">
                <a:tc gridSpan="3">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VE" sz="1600" b="1" dirty="0" smtClean="0">
                          <a:latin typeface="Arial" pitchFamily="34" charset="0"/>
                          <a:cs typeface="Arial" pitchFamily="34" charset="0"/>
                        </a:rPr>
                        <a:t>Procedimiento: </a:t>
                      </a:r>
                      <a:r>
                        <a:rPr lang="es-VE" sz="1600" dirty="0" smtClean="0">
                          <a:latin typeface="Arial" pitchFamily="34" charset="0"/>
                          <a:cs typeface="Arial" pitchFamily="34" charset="0"/>
                        </a:rPr>
                        <a:t>El contenido del tema se desarrolló mediante una metodología sugerida por el autor de esta investigación, denominada “Sígueme el hilo”, la cual consiste en que cada estudiante al participar, va a redactar la idea, concepto o definición sin conclusión, es decir, dejando una respuesta abierta en puntos suspensivos (…) y el siguiente estudiante que va a redactar debe continuar lo expuesto por la persona anterior, y así sucesivamente ocurrirá a lo largo del desarrollo de la Wiki. Se realizó en la plataforma o programa: Servicio Google Drive.</a:t>
                      </a:r>
                    </a:p>
                    <a:p>
                      <a:pPr marL="0" marR="0" indent="0" algn="just" defTabSz="914400" rtl="0" eaLnBrk="1" fontAlgn="auto" latinLnBrk="0" hangingPunct="1">
                        <a:lnSpc>
                          <a:spcPct val="100000"/>
                        </a:lnSpc>
                        <a:spcBef>
                          <a:spcPts val="0"/>
                        </a:spcBef>
                        <a:spcAft>
                          <a:spcPts val="0"/>
                        </a:spcAft>
                        <a:buClrTx/>
                        <a:buSzTx/>
                        <a:buFontTx/>
                        <a:buNone/>
                        <a:tabLst/>
                        <a:defRPr/>
                      </a:pPr>
                      <a:endParaRPr lang="es-VE" sz="1600" dirty="0" smtClean="0">
                        <a:solidFill>
                          <a:schemeClr val="tx1">
                            <a:lumMod val="85000"/>
                            <a:lumOff val="15000"/>
                          </a:schemeClr>
                        </a:solidFill>
                        <a:latin typeface="Arial" pitchFamily="34" charset="0"/>
                        <a:cs typeface="Arial" pitchFamily="34" charset="0"/>
                      </a:endParaRPr>
                    </a:p>
                  </a:txBody>
                  <a:tcPr>
                    <a:lnL w="28575" cap="flat" cmpd="sng" algn="ctr">
                      <a:solidFill>
                        <a:srgbClr val="008000"/>
                      </a:solidFill>
                      <a:prstDash val="solid"/>
                      <a:round/>
                      <a:headEnd type="none" w="med" len="med"/>
                      <a:tailEnd type="none" w="med" len="med"/>
                    </a:lnL>
                    <a:lnR w="28575"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28575" cap="flat" cmpd="sng" algn="ctr">
                      <a:solidFill>
                        <a:srgbClr val="008000"/>
                      </a:solidFill>
                      <a:prstDash val="solid"/>
                      <a:round/>
                      <a:headEnd type="none" w="med" len="med"/>
                      <a:tailEnd type="none" w="med" len="med"/>
                    </a:lnB>
                  </a:tcPr>
                </a:tc>
                <a:tc hMerge="1">
                  <a:txBody>
                    <a:bodyPr/>
                    <a:lstStyle/>
                    <a:p>
                      <a:pPr algn="just"/>
                      <a:endParaRPr lang="es-VE" sz="1600" dirty="0">
                        <a:latin typeface="Arial" panose="020B0604020202020204" pitchFamily="34" charset="0"/>
                        <a:cs typeface="Arial" panose="020B0604020202020204" pitchFamily="34" charset="0"/>
                      </a:endParaRPr>
                    </a:p>
                  </a:txBody>
                  <a:tcPr>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28575" cap="flat" cmpd="sng" algn="ctr">
                      <a:solidFill>
                        <a:srgbClr val="008000"/>
                      </a:solidFill>
                      <a:prstDash val="solid"/>
                      <a:round/>
                      <a:headEnd type="none" w="med" len="med"/>
                      <a:tailEnd type="none" w="med" len="med"/>
                    </a:lnB>
                  </a:tcPr>
                </a:tc>
                <a:tc hMerge="1">
                  <a:txBody>
                    <a:bodyPr/>
                    <a:lstStyle/>
                    <a:p>
                      <a:endParaRPr lang="es-VE" sz="1600" dirty="0">
                        <a:latin typeface="Arial" panose="020B0604020202020204" pitchFamily="34" charset="0"/>
                        <a:cs typeface="Arial" panose="020B0604020202020204" pitchFamily="34" charset="0"/>
                      </a:endParaRPr>
                    </a:p>
                  </a:txBody>
                  <a:tcPr>
                    <a:lnL w="12700" cap="flat" cmpd="sng" algn="ctr">
                      <a:solidFill>
                        <a:srgbClr val="008000"/>
                      </a:solidFill>
                      <a:prstDash val="solid"/>
                      <a:round/>
                      <a:headEnd type="none" w="med" len="med"/>
                      <a:tailEnd type="none" w="med" len="med"/>
                    </a:lnL>
                    <a:lnR w="28575"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28575" cap="flat" cmpd="sng" algn="ctr">
                      <a:solidFill>
                        <a:srgbClr val="008000"/>
                      </a:solidFill>
                      <a:prstDash val="solid"/>
                      <a:round/>
                      <a:headEnd type="none" w="med" len="med"/>
                      <a:tailEnd type="none" w="med" len="med"/>
                    </a:lnB>
                  </a:tcPr>
                </a:tc>
              </a:tr>
            </a:tbl>
          </a:graphicData>
        </a:graphic>
      </p:graphicFrame>
      <p:sp>
        <p:nvSpPr>
          <p:cNvPr id="2" name="1 Rectángulo"/>
          <p:cNvSpPr/>
          <p:nvPr/>
        </p:nvSpPr>
        <p:spPr>
          <a:xfrm>
            <a:off x="323528" y="4725144"/>
            <a:ext cx="8496944" cy="2369880"/>
          </a:xfrm>
          <a:prstGeom prst="rect">
            <a:avLst/>
          </a:prstGeom>
        </p:spPr>
        <p:txBody>
          <a:bodyPr wrap="square">
            <a:spAutoFit/>
          </a:bodyPr>
          <a:lstStyle/>
          <a:p>
            <a:pPr marL="342900" lvl="0" indent="-342900" algn="just">
              <a:buAutoNum type="arabicPeriod"/>
            </a:pPr>
            <a:r>
              <a:rPr lang="es-VE" sz="1600" b="1" dirty="0" smtClean="0">
                <a:latin typeface="Arial" pitchFamily="34" charset="0"/>
                <a:cs typeface="Arial" pitchFamily="34" charset="0"/>
              </a:rPr>
              <a:t>Instrumento </a:t>
            </a:r>
            <a:r>
              <a:rPr lang="es-VE" sz="1600" b="1" dirty="0">
                <a:latin typeface="Arial" pitchFamily="34" charset="0"/>
                <a:cs typeface="Arial" pitchFamily="34" charset="0"/>
              </a:rPr>
              <a:t>de </a:t>
            </a:r>
            <a:r>
              <a:rPr lang="es-VE" sz="1600" b="1" dirty="0" smtClean="0">
                <a:latin typeface="Arial" pitchFamily="34" charset="0"/>
                <a:cs typeface="Arial" pitchFamily="34" charset="0"/>
              </a:rPr>
              <a:t>evaluación de los aprendizajes: </a:t>
            </a:r>
            <a:r>
              <a:rPr lang="es-VE" sz="1600" dirty="0">
                <a:latin typeface="Arial" pitchFamily="34" charset="0"/>
                <a:cs typeface="Arial" pitchFamily="34" charset="0"/>
              </a:rPr>
              <a:t>La rúbrica, es un instrumento cuya principal finalidad es compartir los criterios de realización de las tareas de aprendizaje y de evaluación con los estudiantes y el profesorado (Alsina, 2013</a:t>
            </a:r>
            <a:r>
              <a:rPr lang="es-VE" sz="1600" dirty="0" smtClean="0">
                <a:latin typeface="Arial" pitchFamily="34" charset="0"/>
                <a:cs typeface="Arial" pitchFamily="34" charset="0"/>
              </a:rPr>
              <a:t>) </a:t>
            </a:r>
          </a:p>
          <a:p>
            <a:pPr marL="342900" lvl="0" indent="-342900" algn="just">
              <a:buAutoNum type="arabicPeriod"/>
            </a:pPr>
            <a:r>
              <a:rPr lang="es-VE" sz="1600" b="1" dirty="0" smtClean="0">
                <a:latin typeface="Arial" pitchFamily="34" charset="0"/>
                <a:cs typeface="Arial" pitchFamily="34" charset="0"/>
              </a:rPr>
              <a:t>Instrumento </a:t>
            </a:r>
            <a:r>
              <a:rPr lang="es-VE" sz="1600" b="1" dirty="0">
                <a:latin typeface="Arial" pitchFamily="34" charset="0"/>
                <a:cs typeface="Arial" pitchFamily="34" charset="0"/>
              </a:rPr>
              <a:t>de evaluación de la Wiki: </a:t>
            </a:r>
            <a:r>
              <a:rPr lang="es-VE" sz="1600" dirty="0">
                <a:latin typeface="Arial" pitchFamily="34" charset="0"/>
                <a:cs typeface="Arial" pitchFamily="34" charset="0"/>
              </a:rPr>
              <a:t>Para evaluar la Wiki se tomó como referencia el modelo elaborado por el Departamento de Comportamiento Humano de la USB, debido a que sirvió como guía para la evaluación de Materiales Educativos Computarizados (MEC).</a:t>
            </a:r>
          </a:p>
          <a:p>
            <a:pPr marL="342900" lvl="0" indent="-342900" algn="just">
              <a:buAutoNum type="arabicPeriod"/>
            </a:pPr>
            <a:endParaRPr lang="es-VE" dirty="0" smtClean="0">
              <a:latin typeface="Arial" pitchFamily="34" charset="0"/>
              <a:cs typeface="Arial" pitchFamily="34" charset="0"/>
            </a:endParaRPr>
          </a:p>
          <a:p>
            <a:pPr marL="342900" lvl="0" indent="-342900" algn="just">
              <a:buAutoNum type="arabicPeriod"/>
            </a:pPr>
            <a:endParaRPr lang="es-VE" dirty="0">
              <a:latin typeface="Arial" pitchFamily="34" charset="0"/>
              <a:cs typeface="Arial" pitchFamily="34" charset="0"/>
            </a:endParaRPr>
          </a:p>
        </p:txBody>
      </p:sp>
    </p:spTree>
    <p:extLst>
      <p:ext uri="{BB962C8B-B14F-4D97-AF65-F5344CB8AC3E}">
        <p14:creationId xmlns:p14="http://schemas.microsoft.com/office/powerpoint/2010/main" val="26052082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87424"/>
            <a:ext cx="8229600" cy="1600200"/>
          </a:xfrm>
        </p:spPr>
        <p:txBody>
          <a:bodyPr/>
          <a:lstStyle/>
          <a:p>
            <a:r>
              <a:rPr lang="es-VE" sz="4800" b="1" dirty="0" smtClean="0"/>
              <a:t>RESULTADOS</a:t>
            </a:r>
            <a:endParaRPr lang="es-VE" sz="4800" b="1" dirty="0"/>
          </a:p>
        </p:txBody>
      </p:sp>
      <p:graphicFrame>
        <p:nvGraphicFramePr>
          <p:cNvPr id="8" name="7 Gráfico"/>
          <p:cNvGraphicFramePr/>
          <p:nvPr>
            <p:extLst>
              <p:ext uri="{D42A27DB-BD31-4B8C-83A1-F6EECF244321}">
                <p14:modId xmlns:p14="http://schemas.microsoft.com/office/powerpoint/2010/main" val="1477588282"/>
              </p:ext>
            </p:extLst>
          </p:nvPr>
        </p:nvGraphicFramePr>
        <p:xfrm>
          <a:off x="1403648" y="2492896"/>
          <a:ext cx="6264696" cy="3528392"/>
        </p:xfrm>
        <a:graphic>
          <a:graphicData uri="http://schemas.openxmlformats.org/drawingml/2006/chart">
            <c:chart xmlns:c="http://schemas.openxmlformats.org/drawingml/2006/chart" xmlns:r="http://schemas.openxmlformats.org/officeDocument/2006/relationships" r:id="rId2"/>
          </a:graphicData>
        </a:graphic>
      </p:graphicFrame>
      <p:sp>
        <p:nvSpPr>
          <p:cNvPr id="9" name="8 CuadroTexto"/>
          <p:cNvSpPr txBox="1"/>
          <p:nvPr/>
        </p:nvSpPr>
        <p:spPr>
          <a:xfrm>
            <a:off x="611560" y="1412776"/>
            <a:ext cx="7920880" cy="584775"/>
          </a:xfrm>
          <a:prstGeom prst="rect">
            <a:avLst/>
          </a:prstGeom>
          <a:noFill/>
        </p:spPr>
        <p:txBody>
          <a:bodyPr wrap="square" rtlCol="0">
            <a:spAutoFit/>
          </a:bodyPr>
          <a:lstStyle/>
          <a:p>
            <a:pPr algn="just"/>
            <a:r>
              <a:rPr lang="es-VE" sz="1600" dirty="0" smtClean="0">
                <a:solidFill>
                  <a:schemeClr val="tx1">
                    <a:lumMod val="85000"/>
                    <a:lumOff val="15000"/>
                  </a:schemeClr>
                </a:solidFill>
                <a:latin typeface="Arial" pitchFamily="34" charset="0"/>
                <a:cs typeface="Arial" pitchFamily="34" charset="0"/>
              </a:rPr>
              <a:t>A continuación, se presenta el desempeño de los estudiantes (aprendizajes) en la Wiki:</a:t>
            </a:r>
            <a:endParaRPr lang="es-VE" sz="1600" dirty="0">
              <a:solidFill>
                <a:schemeClr val="tx1">
                  <a:lumMod val="85000"/>
                  <a:lumOff val="15000"/>
                </a:schemeClr>
              </a:solidFill>
              <a:latin typeface="Arial" pitchFamily="34" charset="0"/>
              <a:cs typeface="Arial" pitchFamily="34" charset="0"/>
            </a:endParaRPr>
          </a:p>
        </p:txBody>
      </p:sp>
    </p:spTree>
    <p:extLst>
      <p:ext uri="{BB962C8B-B14F-4D97-AF65-F5344CB8AC3E}">
        <p14:creationId xmlns:p14="http://schemas.microsoft.com/office/powerpoint/2010/main" val="4178324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9432"/>
            <a:ext cx="8229600" cy="1600200"/>
          </a:xfrm>
        </p:spPr>
        <p:txBody>
          <a:bodyPr/>
          <a:lstStyle/>
          <a:p>
            <a:r>
              <a:rPr lang="es-VE" sz="4800" b="1" dirty="0" smtClean="0"/>
              <a:t>RESULTADOS</a:t>
            </a:r>
            <a:endParaRPr lang="es-VE" sz="4800" b="1" dirty="0"/>
          </a:p>
        </p:txBody>
      </p:sp>
      <p:graphicFrame>
        <p:nvGraphicFramePr>
          <p:cNvPr id="4" name="3 Gráfico"/>
          <p:cNvGraphicFramePr/>
          <p:nvPr>
            <p:extLst>
              <p:ext uri="{D42A27DB-BD31-4B8C-83A1-F6EECF244321}">
                <p14:modId xmlns:p14="http://schemas.microsoft.com/office/powerpoint/2010/main" val="1956057643"/>
              </p:ext>
            </p:extLst>
          </p:nvPr>
        </p:nvGraphicFramePr>
        <p:xfrm>
          <a:off x="251520" y="1628800"/>
          <a:ext cx="4176464" cy="25202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4 Gráfico"/>
          <p:cNvGraphicFramePr/>
          <p:nvPr>
            <p:extLst>
              <p:ext uri="{D42A27DB-BD31-4B8C-83A1-F6EECF244321}">
                <p14:modId xmlns:p14="http://schemas.microsoft.com/office/powerpoint/2010/main" val="1706931176"/>
              </p:ext>
            </p:extLst>
          </p:nvPr>
        </p:nvGraphicFramePr>
        <p:xfrm>
          <a:off x="4427984" y="1628800"/>
          <a:ext cx="4320480" cy="25202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5 Gráfico"/>
          <p:cNvGraphicFramePr/>
          <p:nvPr>
            <p:extLst>
              <p:ext uri="{D42A27DB-BD31-4B8C-83A1-F6EECF244321}">
                <p14:modId xmlns:p14="http://schemas.microsoft.com/office/powerpoint/2010/main" val="1564778887"/>
              </p:ext>
            </p:extLst>
          </p:nvPr>
        </p:nvGraphicFramePr>
        <p:xfrm>
          <a:off x="251520" y="4149080"/>
          <a:ext cx="4176464" cy="22322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6 Gráfico"/>
          <p:cNvGraphicFramePr/>
          <p:nvPr>
            <p:extLst>
              <p:ext uri="{D42A27DB-BD31-4B8C-83A1-F6EECF244321}">
                <p14:modId xmlns:p14="http://schemas.microsoft.com/office/powerpoint/2010/main" val="724962940"/>
              </p:ext>
            </p:extLst>
          </p:nvPr>
        </p:nvGraphicFramePr>
        <p:xfrm>
          <a:off x="4427984" y="4149080"/>
          <a:ext cx="4320479" cy="2232248"/>
        </p:xfrm>
        <a:graphic>
          <a:graphicData uri="http://schemas.openxmlformats.org/drawingml/2006/chart">
            <c:chart xmlns:c="http://schemas.openxmlformats.org/drawingml/2006/chart" xmlns:r="http://schemas.openxmlformats.org/officeDocument/2006/relationships" r:id="rId5"/>
          </a:graphicData>
        </a:graphic>
      </p:graphicFrame>
      <p:sp>
        <p:nvSpPr>
          <p:cNvPr id="8" name="7 CuadroTexto"/>
          <p:cNvSpPr txBox="1"/>
          <p:nvPr/>
        </p:nvSpPr>
        <p:spPr>
          <a:xfrm>
            <a:off x="287524" y="1124744"/>
            <a:ext cx="8568952" cy="338554"/>
          </a:xfrm>
          <a:prstGeom prst="rect">
            <a:avLst/>
          </a:prstGeom>
          <a:noFill/>
        </p:spPr>
        <p:txBody>
          <a:bodyPr wrap="square" rtlCol="0">
            <a:spAutoFit/>
          </a:bodyPr>
          <a:lstStyle/>
          <a:p>
            <a:pPr algn="just"/>
            <a:r>
              <a:rPr lang="es-VE" sz="1600" dirty="0" smtClean="0">
                <a:solidFill>
                  <a:schemeClr val="tx1">
                    <a:lumMod val="85000"/>
                    <a:lumOff val="15000"/>
                  </a:schemeClr>
                </a:solidFill>
                <a:latin typeface="Arial" pitchFamily="34" charset="0"/>
                <a:cs typeface="Arial" pitchFamily="34" charset="0"/>
              </a:rPr>
              <a:t>A continuación, se presenta la valoración de la Wiki por los parte de los estudiantes: </a:t>
            </a:r>
            <a:endParaRPr lang="es-VE" sz="1600" dirty="0">
              <a:solidFill>
                <a:schemeClr val="tx1">
                  <a:lumMod val="85000"/>
                  <a:lumOff val="15000"/>
                </a:schemeClr>
              </a:solidFill>
              <a:latin typeface="Arial" pitchFamily="34" charset="0"/>
              <a:cs typeface="Arial" pitchFamily="34" charset="0"/>
            </a:endParaRPr>
          </a:p>
        </p:txBody>
      </p:sp>
    </p:spTree>
    <p:extLst>
      <p:ext uri="{BB962C8B-B14F-4D97-AF65-F5344CB8AC3E}">
        <p14:creationId xmlns:p14="http://schemas.microsoft.com/office/powerpoint/2010/main" val="30608948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0528" y="-315416"/>
            <a:ext cx="9577064" cy="1600200"/>
          </a:xfrm>
        </p:spPr>
        <p:txBody>
          <a:bodyPr/>
          <a:lstStyle/>
          <a:p>
            <a:r>
              <a:rPr lang="es-VE" sz="4400" b="1" dirty="0" smtClean="0"/>
              <a:t>DISCUSIÓN DE RESULTADOS</a:t>
            </a:r>
            <a:endParaRPr lang="es-VE" sz="4400" b="1" dirty="0"/>
          </a:p>
        </p:txBody>
      </p:sp>
      <p:sp>
        <p:nvSpPr>
          <p:cNvPr id="4" name="3 CuadroTexto"/>
          <p:cNvSpPr txBox="1"/>
          <p:nvPr/>
        </p:nvSpPr>
        <p:spPr>
          <a:xfrm>
            <a:off x="179512" y="1556792"/>
            <a:ext cx="8784976" cy="1323439"/>
          </a:xfrm>
          <a:prstGeom prst="rect">
            <a:avLst/>
          </a:prstGeom>
          <a:noFill/>
        </p:spPr>
        <p:txBody>
          <a:bodyPr wrap="square" rtlCol="0">
            <a:spAutoFit/>
          </a:bodyPr>
          <a:lstStyle/>
          <a:p>
            <a:pPr lvl="0" algn="just">
              <a:spcAft>
                <a:spcPts val="0"/>
              </a:spcAft>
              <a:tabLst>
                <a:tab pos="457200" algn="l"/>
              </a:tabLst>
            </a:pPr>
            <a:r>
              <a:rPr lang="es-VE" sz="1600" dirty="0" smtClean="0">
                <a:solidFill>
                  <a:srgbClr val="262626"/>
                </a:solidFill>
                <a:latin typeface="Arial"/>
                <a:cs typeface="Times New Roman"/>
              </a:rPr>
              <a:t>En el </a:t>
            </a:r>
            <a:r>
              <a:rPr lang="es-VE" sz="1600" b="1" dirty="0" smtClean="0">
                <a:solidFill>
                  <a:srgbClr val="262626"/>
                </a:solidFill>
                <a:latin typeface="Arial"/>
                <a:cs typeface="Times New Roman"/>
              </a:rPr>
              <a:t>ámbito</a:t>
            </a:r>
            <a:r>
              <a:rPr lang="es-VE" sz="1600" dirty="0" smtClean="0">
                <a:solidFill>
                  <a:srgbClr val="262626"/>
                </a:solidFill>
                <a:latin typeface="Arial"/>
                <a:cs typeface="Times New Roman"/>
              </a:rPr>
              <a:t> </a:t>
            </a:r>
            <a:r>
              <a:rPr lang="es-VE" sz="1600" b="1" dirty="0" smtClean="0">
                <a:solidFill>
                  <a:srgbClr val="262626"/>
                </a:solidFill>
                <a:latin typeface="Arial"/>
                <a:cs typeface="Times New Roman"/>
              </a:rPr>
              <a:t>ambiental</a:t>
            </a:r>
            <a:r>
              <a:rPr lang="es-VE" sz="1600" dirty="0" smtClean="0">
                <a:solidFill>
                  <a:srgbClr val="262626"/>
                </a:solidFill>
                <a:latin typeface="Arial"/>
                <a:cs typeface="Times New Roman"/>
              </a:rPr>
              <a:t>, </a:t>
            </a:r>
            <a:r>
              <a:rPr lang="es-VE" sz="1600" dirty="0">
                <a:solidFill>
                  <a:srgbClr val="262626"/>
                </a:solidFill>
                <a:latin typeface="Arial"/>
                <a:cs typeface="Times New Roman"/>
              </a:rPr>
              <a:t>el/la estudiante es capaz de referirse a la </a:t>
            </a:r>
            <a:r>
              <a:rPr lang="es-VE" sz="1600" b="1" dirty="0">
                <a:solidFill>
                  <a:srgbClr val="262626"/>
                </a:solidFill>
                <a:latin typeface="Arial"/>
                <a:cs typeface="Times New Roman"/>
              </a:rPr>
              <a:t>necesidad de prácticas sostenibles y desafiar las normas culturales y sociales sobre producción y consumo</a:t>
            </a:r>
            <a:r>
              <a:rPr lang="es-VE" sz="1600" dirty="0">
                <a:solidFill>
                  <a:srgbClr val="262626"/>
                </a:solidFill>
                <a:latin typeface="Arial"/>
                <a:cs typeface="Times New Roman"/>
              </a:rPr>
              <a:t>, formulado en una de las metas del ODS 12: Producción y Consumo Responsable. Al igual </a:t>
            </a:r>
            <a:r>
              <a:rPr lang="es-VE" sz="1600" dirty="0" smtClean="0">
                <a:solidFill>
                  <a:srgbClr val="262626"/>
                </a:solidFill>
                <a:latin typeface="Arial"/>
                <a:cs typeface="Times New Roman"/>
              </a:rPr>
              <a:t>que, </a:t>
            </a:r>
            <a:r>
              <a:rPr lang="es-VE" sz="1600" dirty="0">
                <a:solidFill>
                  <a:srgbClr val="262626"/>
                </a:solidFill>
                <a:latin typeface="Arial"/>
                <a:cs typeface="Times New Roman"/>
              </a:rPr>
              <a:t>los estudiantes </a:t>
            </a:r>
            <a:r>
              <a:rPr lang="es-VE" sz="1600" b="1" dirty="0">
                <a:solidFill>
                  <a:srgbClr val="262626"/>
                </a:solidFill>
                <a:latin typeface="Arial"/>
                <a:cs typeface="Times New Roman"/>
              </a:rPr>
              <a:t>son capaces de sentirse responsables de los impactos ambientales y sociales </a:t>
            </a:r>
            <a:r>
              <a:rPr lang="es-VE" sz="1600" dirty="0">
                <a:solidFill>
                  <a:srgbClr val="262626"/>
                </a:solidFill>
                <a:latin typeface="Arial"/>
                <a:cs typeface="Times New Roman"/>
              </a:rPr>
              <a:t>de su propia conducta individual como productores o consumidores. </a:t>
            </a:r>
            <a:endParaRPr lang="es-VE" sz="1600" dirty="0">
              <a:effectLst/>
              <a:cs typeface="Times New Roman"/>
            </a:endParaRPr>
          </a:p>
        </p:txBody>
      </p:sp>
      <p:sp>
        <p:nvSpPr>
          <p:cNvPr id="5" name="4 CuadroTexto"/>
          <p:cNvSpPr txBox="1"/>
          <p:nvPr/>
        </p:nvSpPr>
        <p:spPr>
          <a:xfrm>
            <a:off x="179512" y="3140968"/>
            <a:ext cx="8784976" cy="1323439"/>
          </a:xfrm>
          <a:prstGeom prst="rect">
            <a:avLst/>
          </a:prstGeom>
          <a:noFill/>
        </p:spPr>
        <p:txBody>
          <a:bodyPr wrap="square" rtlCol="0">
            <a:spAutoFit/>
          </a:bodyPr>
          <a:lstStyle/>
          <a:p>
            <a:pPr lvl="0" algn="just">
              <a:spcAft>
                <a:spcPts val="0"/>
              </a:spcAft>
              <a:tabLst>
                <a:tab pos="457200" algn="l"/>
              </a:tabLst>
            </a:pPr>
            <a:r>
              <a:rPr lang="es-VE" sz="1600" dirty="0" smtClean="0">
                <a:solidFill>
                  <a:srgbClr val="262626"/>
                </a:solidFill>
                <a:latin typeface="Arial"/>
                <a:cs typeface="Times New Roman"/>
              </a:rPr>
              <a:t>En el </a:t>
            </a:r>
            <a:r>
              <a:rPr lang="es-VE" sz="1600" b="1" dirty="0" smtClean="0">
                <a:solidFill>
                  <a:srgbClr val="262626"/>
                </a:solidFill>
                <a:latin typeface="Arial"/>
                <a:cs typeface="Times New Roman"/>
              </a:rPr>
              <a:t>ámbito educativo</a:t>
            </a:r>
            <a:r>
              <a:rPr lang="es-VE" sz="1600" dirty="0" smtClean="0">
                <a:solidFill>
                  <a:srgbClr val="262626"/>
                </a:solidFill>
                <a:latin typeface="Arial"/>
                <a:cs typeface="Times New Roman"/>
              </a:rPr>
              <a:t>, se </a:t>
            </a:r>
            <a:r>
              <a:rPr lang="es-VE" sz="1600" dirty="0">
                <a:solidFill>
                  <a:srgbClr val="262626"/>
                </a:solidFill>
                <a:latin typeface="Arial"/>
                <a:cs typeface="Times New Roman"/>
              </a:rPr>
              <a:t>promueve </a:t>
            </a:r>
            <a:r>
              <a:rPr lang="es-VE" sz="1600" b="1" dirty="0">
                <a:solidFill>
                  <a:srgbClr val="262626"/>
                </a:solidFill>
                <a:latin typeface="Arial"/>
                <a:cs typeface="Times New Roman"/>
              </a:rPr>
              <a:t>conciencia sobre la importancia de la educación de calidad para todos</a:t>
            </a:r>
            <a:r>
              <a:rPr lang="es-VE" sz="1600" dirty="0">
                <a:solidFill>
                  <a:srgbClr val="262626"/>
                </a:solidFill>
                <a:latin typeface="Arial"/>
                <a:cs typeface="Times New Roman"/>
              </a:rPr>
              <a:t>. Por medio de la Wiki, como recurso participativo, se motiva a los estudiantes para que utilicen las oportunidades propuestas en el ODS 4: Educación de Calidad. También, como próximos licenciados en Educación,</a:t>
            </a:r>
            <a:r>
              <a:rPr lang="es-VE" sz="1600" b="1" dirty="0">
                <a:solidFill>
                  <a:srgbClr val="262626"/>
                </a:solidFill>
                <a:latin typeface="Arial"/>
                <a:cs typeface="Times New Roman"/>
              </a:rPr>
              <a:t> son capaces de comprometerse personalmente con el ODS 4, siendo docentes calificados</a:t>
            </a:r>
            <a:r>
              <a:rPr lang="es-VE" sz="1600" dirty="0">
                <a:solidFill>
                  <a:srgbClr val="262626"/>
                </a:solidFill>
                <a:latin typeface="Arial"/>
                <a:cs typeface="Times New Roman"/>
              </a:rPr>
              <a:t>.</a:t>
            </a:r>
            <a:endParaRPr lang="es-VE" sz="1600" dirty="0">
              <a:effectLst/>
              <a:cs typeface="Times New Roman"/>
            </a:endParaRPr>
          </a:p>
        </p:txBody>
      </p:sp>
      <p:sp>
        <p:nvSpPr>
          <p:cNvPr id="8" name="7 Rectángulo"/>
          <p:cNvSpPr/>
          <p:nvPr/>
        </p:nvSpPr>
        <p:spPr>
          <a:xfrm>
            <a:off x="179512" y="1556792"/>
            <a:ext cx="8784976" cy="13234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9" name="8 Rectángulo"/>
          <p:cNvSpPr/>
          <p:nvPr/>
        </p:nvSpPr>
        <p:spPr>
          <a:xfrm>
            <a:off x="179512" y="3140968"/>
            <a:ext cx="8784976" cy="132343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grpSp>
        <p:nvGrpSpPr>
          <p:cNvPr id="3" name="2 Grupo"/>
          <p:cNvGrpSpPr/>
          <p:nvPr/>
        </p:nvGrpSpPr>
        <p:grpSpPr>
          <a:xfrm>
            <a:off x="179512" y="4686235"/>
            <a:ext cx="8787192" cy="830997"/>
            <a:chOff x="177296" y="5120814"/>
            <a:chExt cx="8787192" cy="830997"/>
          </a:xfrm>
        </p:grpSpPr>
        <p:sp>
          <p:nvSpPr>
            <p:cNvPr id="12" name="11 CuadroTexto"/>
            <p:cNvSpPr txBox="1"/>
            <p:nvPr/>
          </p:nvSpPr>
          <p:spPr>
            <a:xfrm>
              <a:off x="177296" y="5120814"/>
              <a:ext cx="8784976" cy="830997"/>
            </a:xfrm>
            <a:prstGeom prst="rect">
              <a:avLst/>
            </a:prstGeom>
            <a:noFill/>
          </p:spPr>
          <p:txBody>
            <a:bodyPr wrap="square" rtlCol="0">
              <a:spAutoFit/>
            </a:bodyPr>
            <a:lstStyle/>
            <a:p>
              <a:pPr lvl="0" algn="just">
                <a:spcAft>
                  <a:spcPts val="0"/>
                </a:spcAft>
                <a:tabLst>
                  <a:tab pos="457200" algn="l"/>
                </a:tabLst>
              </a:pPr>
              <a:r>
                <a:rPr lang="es-VE" sz="1600" dirty="0">
                  <a:solidFill>
                    <a:srgbClr val="262626"/>
                  </a:solidFill>
                  <a:latin typeface="Arial"/>
                  <a:cs typeface="Times New Roman"/>
                </a:rPr>
                <a:t>El curso logra </a:t>
              </a:r>
              <a:r>
                <a:rPr lang="es-VE" sz="1600" b="1" dirty="0">
                  <a:solidFill>
                    <a:srgbClr val="262626"/>
                  </a:solidFill>
                  <a:latin typeface="Arial"/>
                  <a:cs typeface="Times New Roman"/>
                </a:rPr>
                <a:t>identificar las características de los Transgénicos </a:t>
              </a:r>
              <a:r>
                <a:rPr lang="es-VE" sz="1600" dirty="0">
                  <a:solidFill>
                    <a:srgbClr val="262626"/>
                  </a:solidFill>
                  <a:latin typeface="Arial"/>
                  <a:cs typeface="Times New Roman"/>
                </a:rPr>
                <a:t>y su relación con los ODS seleccionados, exponen sus ideas a través de un pensamiento crítico, lógico, y específico;  mediante un  análisis, síntesis y evaluación pertinente del contenido estudiado. </a:t>
              </a:r>
              <a:endParaRPr lang="es-VE" sz="1600" dirty="0">
                <a:effectLst/>
                <a:cs typeface="Times New Roman"/>
              </a:endParaRPr>
            </a:p>
          </p:txBody>
        </p:sp>
        <p:sp>
          <p:nvSpPr>
            <p:cNvPr id="13" name="12 Rectángulo"/>
            <p:cNvSpPr/>
            <p:nvPr/>
          </p:nvSpPr>
          <p:spPr>
            <a:xfrm>
              <a:off x="179512" y="5120814"/>
              <a:ext cx="8784976" cy="830997"/>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grpSp>
      <p:sp>
        <p:nvSpPr>
          <p:cNvPr id="11" name="10 CuadroTexto"/>
          <p:cNvSpPr txBox="1"/>
          <p:nvPr/>
        </p:nvSpPr>
        <p:spPr>
          <a:xfrm>
            <a:off x="179512" y="5733256"/>
            <a:ext cx="8784976" cy="1077218"/>
          </a:xfrm>
          <a:prstGeom prst="rect">
            <a:avLst/>
          </a:prstGeom>
          <a:noFill/>
        </p:spPr>
        <p:txBody>
          <a:bodyPr wrap="square" rtlCol="0">
            <a:spAutoFit/>
          </a:bodyPr>
          <a:lstStyle/>
          <a:p>
            <a:pPr algn="just">
              <a:tabLst>
                <a:tab pos="457200" algn="l"/>
              </a:tabLst>
            </a:pPr>
            <a:r>
              <a:rPr lang="es-VE" sz="1600" dirty="0" smtClean="0">
                <a:solidFill>
                  <a:schemeClr val="tx1">
                    <a:lumMod val="85000"/>
                    <a:lumOff val="15000"/>
                  </a:schemeClr>
                </a:solidFill>
                <a:latin typeface="Arial"/>
                <a:cs typeface="Times New Roman"/>
              </a:rPr>
              <a:t>En el </a:t>
            </a:r>
            <a:r>
              <a:rPr lang="es-VE" sz="1600" dirty="0">
                <a:solidFill>
                  <a:schemeClr val="tx1">
                    <a:lumMod val="85000"/>
                    <a:lumOff val="15000"/>
                  </a:schemeClr>
                </a:solidFill>
                <a:latin typeface="Arial"/>
                <a:cs typeface="Times New Roman"/>
              </a:rPr>
              <a:t>curso </a:t>
            </a:r>
            <a:r>
              <a:rPr lang="es-VE" sz="1600" b="1" dirty="0" smtClean="0">
                <a:solidFill>
                  <a:schemeClr val="tx1">
                    <a:lumMod val="85000"/>
                    <a:lumOff val="15000"/>
                  </a:schemeClr>
                </a:solidFill>
                <a:latin typeface="Arial"/>
                <a:cs typeface="Times New Roman"/>
              </a:rPr>
              <a:t>se favorece el desarrollo de las </a:t>
            </a:r>
            <a:r>
              <a:rPr lang="es-VE" sz="1600" b="1" dirty="0" smtClean="0">
                <a:solidFill>
                  <a:schemeClr val="tx1">
                    <a:lumMod val="85000"/>
                    <a:lumOff val="15000"/>
                  </a:schemeClr>
                </a:solidFill>
                <a:latin typeface="Arial" pitchFamily="34" charset="0"/>
                <a:ea typeface="Calibri"/>
                <a:cs typeface="Arial" pitchFamily="34" charset="0"/>
              </a:rPr>
              <a:t>unidades </a:t>
            </a:r>
            <a:r>
              <a:rPr lang="es-VE" sz="1600" b="1" dirty="0">
                <a:solidFill>
                  <a:schemeClr val="tx1">
                    <a:lumMod val="85000"/>
                    <a:lumOff val="15000"/>
                  </a:schemeClr>
                </a:solidFill>
                <a:latin typeface="Arial" pitchFamily="34" charset="0"/>
                <a:ea typeface="Calibri"/>
                <a:cs typeface="Arial" pitchFamily="34" charset="0"/>
              </a:rPr>
              <a:t>de competencias, criterios de desempeño y </a:t>
            </a:r>
            <a:r>
              <a:rPr lang="es-VE" sz="1600" b="1" dirty="0" smtClean="0">
                <a:solidFill>
                  <a:schemeClr val="tx1">
                    <a:lumMod val="85000"/>
                    <a:lumOff val="15000"/>
                  </a:schemeClr>
                </a:solidFill>
                <a:latin typeface="Arial" pitchFamily="34" charset="0"/>
                <a:ea typeface="Calibri"/>
                <a:cs typeface="Arial" pitchFamily="34" charset="0"/>
              </a:rPr>
              <a:t>contenidos</a:t>
            </a:r>
            <a:r>
              <a:rPr lang="es-VE" sz="1600" dirty="0" smtClean="0">
                <a:solidFill>
                  <a:schemeClr val="tx1">
                    <a:lumMod val="85000"/>
                    <a:lumOff val="15000"/>
                  </a:schemeClr>
                </a:solidFill>
                <a:latin typeface="Arial" pitchFamily="34" charset="0"/>
                <a:ea typeface="Calibri"/>
                <a:cs typeface="Arial" pitchFamily="34" charset="0"/>
              </a:rPr>
              <a:t> mediante el aprendizaje significativo, el aprendizaje colaborativo y el pensamiento crítico.</a:t>
            </a:r>
            <a:endParaRPr lang="es-VE" sz="1600" dirty="0">
              <a:solidFill>
                <a:schemeClr val="tx1">
                  <a:lumMod val="85000"/>
                  <a:lumOff val="15000"/>
                </a:schemeClr>
              </a:solidFill>
            </a:endParaRPr>
          </a:p>
          <a:p>
            <a:pPr lvl="0" algn="just">
              <a:spcAft>
                <a:spcPts val="0"/>
              </a:spcAft>
              <a:tabLst>
                <a:tab pos="457200" algn="l"/>
              </a:tabLst>
            </a:pPr>
            <a:r>
              <a:rPr lang="es-VE" sz="1600" dirty="0" smtClean="0">
                <a:solidFill>
                  <a:srgbClr val="262626"/>
                </a:solidFill>
                <a:latin typeface="Arial"/>
                <a:cs typeface="Times New Roman"/>
              </a:rPr>
              <a:t> </a:t>
            </a:r>
            <a:endParaRPr lang="es-VE" sz="1600" dirty="0">
              <a:effectLst/>
              <a:cs typeface="Times New Roman"/>
            </a:endParaRPr>
          </a:p>
        </p:txBody>
      </p:sp>
      <p:sp>
        <p:nvSpPr>
          <p:cNvPr id="6" name="5 Rectángulo"/>
          <p:cNvSpPr/>
          <p:nvPr/>
        </p:nvSpPr>
        <p:spPr>
          <a:xfrm>
            <a:off x="179512" y="5733256"/>
            <a:ext cx="8784976" cy="79208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37979483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Executive</Template>
  <TotalTime>1224</TotalTime>
  <Words>1351</Words>
  <Application>Microsoft Office PowerPoint</Application>
  <PresentationFormat>Presentación en pantalla (4:3)</PresentationFormat>
  <Paragraphs>79</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Ejecutivo</vt:lpstr>
      <vt:lpstr>SOSTENIBILIDAD CURRICULAR EN EL ESTUDIO DE LOS TRANSGÉNICOS (WIKI)</vt:lpstr>
      <vt:lpstr>INTRODUCCIÓN</vt:lpstr>
      <vt:lpstr>Presentación de PowerPoint</vt:lpstr>
      <vt:lpstr>BASES TEÓRICAS</vt:lpstr>
      <vt:lpstr>BASES TEÓRICAS</vt:lpstr>
      <vt:lpstr>Presentación de PowerPoint</vt:lpstr>
      <vt:lpstr>RESULTADOS</vt:lpstr>
      <vt:lpstr>RESULTADOS</vt:lpstr>
      <vt:lpstr>DISCUSIÓN DE RESULTADOS</vt:lpstr>
      <vt:lpstr>CONCLUSIONES</vt:lpstr>
      <vt:lpstr>CONCLUSIONES</vt:lpstr>
      <vt:lpstr>¡MUCHAS GRACIAS POR SU ATENCIÓN!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Sostenibilidad Curricular en el estudio de los Transgénicos</dc:title>
  <dc:creator>Flia. Salluom</dc:creator>
  <cp:lastModifiedBy>CIDI</cp:lastModifiedBy>
  <cp:revision>86</cp:revision>
  <dcterms:created xsi:type="dcterms:W3CDTF">2019-11-17T13:33:08Z</dcterms:created>
  <dcterms:modified xsi:type="dcterms:W3CDTF">2020-05-24T19:00:09Z</dcterms:modified>
</cp:coreProperties>
</file>