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5"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varScale="1">
        <p:scale>
          <a:sx n="80" d="100"/>
          <a:sy n="80" d="100"/>
        </p:scale>
        <p:origin x="-108" y="-7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11/2/2021</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11/2/2021</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a:t>Matriz Energética Sector </a:t>
            </a:r>
            <a:r>
              <a:rPr lang="es-ES" dirty="0" smtClean="0"/>
              <a:t>eléctrico venezolano</a:t>
            </a:r>
            <a:r>
              <a:rPr lang="es-ES" dirty="0"/>
              <a:t/>
            </a:r>
            <a:br>
              <a:rPr lang="es-ES" dirty="0"/>
            </a:br>
            <a:endParaRPr lang="es-ES" dirty="0"/>
          </a:p>
        </p:txBody>
      </p:sp>
      <p:sp>
        <p:nvSpPr>
          <p:cNvPr id="3" name="Subtítulo 2"/>
          <p:cNvSpPr>
            <a:spLocks noGrp="1"/>
          </p:cNvSpPr>
          <p:nvPr>
            <p:ph type="subTitle" idx="1"/>
          </p:nvPr>
        </p:nvSpPr>
        <p:spPr/>
        <p:txBody>
          <a:bodyPr/>
          <a:lstStyle/>
          <a:p>
            <a:r>
              <a:rPr lang="es-ES" dirty="0" smtClean="0"/>
              <a:t>Prof. Alexis barroso</a:t>
            </a:r>
            <a:endParaRPr lang="es-ES" dirty="0"/>
          </a:p>
        </p:txBody>
      </p:sp>
    </p:spTree>
    <p:extLst>
      <p:ext uri="{BB962C8B-B14F-4D97-AF65-F5344CB8AC3E}">
        <p14:creationId xmlns:p14="http://schemas.microsoft.com/office/powerpoint/2010/main" val="2996930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442357" y="1898694"/>
            <a:ext cx="6903523" cy="1754326"/>
          </a:xfrm>
          <a:prstGeom prst="rect">
            <a:avLst/>
          </a:prstGeom>
        </p:spPr>
        <p:txBody>
          <a:bodyPr wrap="square">
            <a:spAutoFit/>
          </a:bodyPr>
          <a:lstStyle/>
          <a:p>
            <a:pPr algn="just"/>
            <a:r>
              <a:rPr lang="es-VE" dirty="0"/>
              <a:t>El crecimiento de las energías renovables </a:t>
            </a:r>
            <a:r>
              <a:rPr lang="es-VE" dirty="0" smtClean="0"/>
              <a:t>en el mundo tienen un crecimiento sostenido y según proyecciones de la Agencia </a:t>
            </a:r>
            <a:r>
              <a:rPr lang="es-VE" dirty="0"/>
              <a:t>Internacional de la Energía (AIE): </a:t>
            </a:r>
            <a:r>
              <a:rPr lang="es-VE" dirty="0" smtClean="0"/>
              <a:t>la </a:t>
            </a:r>
            <a:r>
              <a:rPr lang="es-VE" dirty="0"/>
              <a:t>participación de las renovables en el suministro eléctrico global </a:t>
            </a:r>
            <a:r>
              <a:rPr lang="es-VE" dirty="0" smtClean="0"/>
              <a:t>pasó </a:t>
            </a:r>
            <a:r>
              <a:rPr lang="es-VE" dirty="0"/>
              <a:t>del 26% en 2018 </a:t>
            </a:r>
            <a:r>
              <a:rPr lang="es-VE" dirty="0" smtClean="0"/>
              <a:t>y se prevé un  </a:t>
            </a:r>
            <a:r>
              <a:rPr lang="es-VE" dirty="0"/>
              <a:t>44% en </a:t>
            </a:r>
            <a:r>
              <a:rPr lang="es-VE" dirty="0" smtClean="0"/>
              <a:t>2040. Por ello, Venezuela debe diversificar su matriz energética de manera de enfrentar los desafíos presentes y futuros.</a:t>
            </a:r>
            <a:endParaRPr lang="es-VE" dirty="0"/>
          </a:p>
        </p:txBody>
      </p:sp>
      <p:sp>
        <p:nvSpPr>
          <p:cNvPr id="4" name="3 CuadroTexto"/>
          <p:cNvSpPr txBox="1"/>
          <p:nvPr/>
        </p:nvSpPr>
        <p:spPr>
          <a:xfrm>
            <a:off x="1448790" y="486888"/>
            <a:ext cx="6377049" cy="369332"/>
          </a:xfrm>
          <a:prstGeom prst="rect">
            <a:avLst/>
          </a:prstGeom>
          <a:noFill/>
        </p:spPr>
        <p:txBody>
          <a:bodyPr wrap="square" rtlCol="0">
            <a:spAutoFit/>
          </a:bodyPr>
          <a:lstStyle/>
          <a:p>
            <a:r>
              <a:rPr lang="es-VE" b="1" dirty="0" smtClean="0"/>
              <a:t>Conclusión</a:t>
            </a:r>
            <a:endParaRPr lang="es-VE" b="1" dirty="0"/>
          </a:p>
        </p:txBody>
      </p:sp>
    </p:spTree>
    <p:extLst>
      <p:ext uri="{BB962C8B-B14F-4D97-AF65-F5344CB8AC3E}">
        <p14:creationId xmlns:p14="http://schemas.microsoft.com/office/powerpoint/2010/main" val="2934056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6705" y="609601"/>
            <a:ext cx="3856037" cy="851064"/>
          </a:xfrm>
        </p:spPr>
        <p:txBody>
          <a:bodyPr/>
          <a:lstStyle/>
          <a:p>
            <a:r>
              <a:rPr lang="es-ES" dirty="0" smtClean="0"/>
              <a:t>Matriz Energética</a:t>
            </a:r>
            <a:endParaRPr lang="es-ES" dirty="0"/>
          </a:p>
        </p:txBody>
      </p:sp>
      <p:sp>
        <p:nvSpPr>
          <p:cNvPr id="4" name="Marcador de texto 3"/>
          <p:cNvSpPr>
            <a:spLocks noGrp="1"/>
          </p:cNvSpPr>
          <p:nvPr>
            <p:ph type="body" sz="half" idx="2"/>
          </p:nvPr>
        </p:nvSpPr>
        <p:spPr>
          <a:xfrm>
            <a:off x="992326" y="1501341"/>
            <a:ext cx="10348609" cy="1753171"/>
          </a:xfrm>
        </p:spPr>
        <p:txBody>
          <a:bodyPr>
            <a:noAutofit/>
          </a:bodyPr>
          <a:lstStyle/>
          <a:p>
            <a:pPr algn="just"/>
            <a:r>
              <a:rPr lang="es-ES" sz="2400" dirty="0" err="1" smtClean="0"/>
              <a:t>Def</a:t>
            </a:r>
            <a:r>
              <a:rPr lang="es-ES" sz="2400" dirty="0" smtClean="0"/>
              <a:t>: </a:t>
            </a:r>
            <a:r>
              <a:rPr lang="es-ES" sz="2400" b="1" dirty="0" smtClean="0"/>
              <a:t>La matriz o esquema energético se refiere a una representación cuantitativa de toda la energía disponible, en un determinado territorio, región, país o continente para ser utilizada en los diversos procesos productivos</a:t>
            </a:r>
            <a:r>
              <a:rPr lang="es-ES" sz="2400" b="1" dirty="0" smtClean="0"/>
              <a:t>.</a:t>
            </a:r>
          </a:p>
          <a:p>
            <a:pPr algn="just"/>
            <a:r>
              <a:rPr lang="es-ES" sz="2400" b="1" dirty="0" smtClean="0"/>
              <a:t>En el sector eléctrico se refiere a la energía primaria disponible para la generaci</a:t>
            </a:r>
            <a:r>
              <a:rPr lang="es-ES" sz="2400" b="1" dirty="0" smtClean="0"/>
              <a:t>ón de electricidad.</a:t>
            </a:r>
            <a:endParaRPr lang="es-ES" sz="2400" dirty="0"/>
          </a:p>
        </p:txBody>
      </p:sp>
      <p:sp>
        <p:nvSpPr>
          <p:cNvPr id="3" name="2 Rectángulo"/>
          <p:cNvSpPr/>
          <p:nvPr/>
        </p:nvSpPr>
        <p:spPr>
          <a:xfrm>
            <a:off x="1041069" y="4158872"/>
            <a:ext cx="10620499" cy="1569660"/>
          </a:xfrm>
          <a:prstGeom prst="rect">
            <a:avLst/>
          </a:prstGeom>
        </p:spPr>
        <p:txBody>
          <a:bodyPr wrap="square">
            <a:spAutoFit/>
          </a:bodyPr>
          <a:lstStyle/>
          <a:p>
            <a:r>
              <a:rPr lang="es-VE" sz="2400" dirty="0"/>
              <a:t>Electricidad: Se obtiene a partir de distintas fuentes primarias, como el gas, el carbón, la </a:t>
            </a:r>
            <a:r>
              <a:rPr lang="es-VE" sz="2400" dirty="0" smtClean="0"/>
              <a:t>energía hidráulica</a:t>
            </a:r>
            <a:r>
              <a:rPr lang="es-VE" sz="2400" dirty="0"/>
              <a:t>, eólica, solar o nuclear. </a:t>
            </a:r>
            <a:endParaRPr lang="es-VE" sz="2400" dirty="0" smtClean="0"/>
          </a:p>
          <a:p>
            <a:r>
              <a:rPr lang="es-VE" sz="2400" dirty="0" smtClean="0"/>
              <a:t>En Venezuela las </a:t>
            </a:r>
            <a:r>
              <a:rPr lang="es-VE" sz="2400" dirty="0"/>
              <a:t>principales son el </a:t>
            </a:r>
            <a:r>
              <a:rPr lang="es-VE" sz="2400" dirty="0" smtClean="0"/>
              <a:t>diésel, fuel oíl, gas </a:t>
            </a:r>
            <a:r>
              <a:rPr lang="es-VE" sz="2400" dirty="0"/>
              <a:t>y la energía </a:t>
            </a:r>
            <a:r>
              <a:rPr lang="es-VE" sz="2400" dirty="0" smtClean="0"/>
              <a:t>hidráulica a gran escala.</a:t>
            </a:r>
            <a:endParaRPr lang="es-VE" sz="2400" dirty="0"/>
          </a:p>
        </p:txBody>
      </p:sp>
      <p:sp>
        <p:nvSpPr>
          <p:cNvPr id="5" name="4 CuadroTexto"/>
          <p:cNvSpPr txBox="1"/>
          <p:nvPr/>
        </p:nvSpPr>
        <p:spPr>
          <a:xfrm>
            <a:off x="4702629" y="213756"/>
            <a:ext cx="4203865" cy="369332"/>
          </a:xfrm>
          <a:prstGeom prst="rect">
            <a:avLst/>
          </a:prstGeom>
          <a:noFill/>
        </p:spPr>
        <p:txBody>
          <a:bodyPr wrap="square" rtlCol="0">
            <a:spAutoFit/>
          </a:bodyPr>
          <a:lstStyle/>
          <a:p>
            <a:r>
              <a:rPr lang="es-VE" dirty="0" smtClean="0"/>
              <a:t>Definición previa</a:t>
            </a:r>
            <a:endParaRPr lang="es-VE" dirty="0"/>
          </a:p>
        </p:txBody>
      </p:sp>
    </p:spTree>
    <p:extLst>
      <p:ext uri="{BB962C8B-B14F-4D97-AF65-F5344CB8AC3E}">
        <p14:creationId xmlns:p14="http://schemas.microsoft.com/office/powerpoint/2010/main" val="255035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Problema</a:t>
            </a:r>
            <a:endParaRPr lang="es-VE" dirty="0"/>
          </a:p>
        </p:txBody>
      </p:sp>
      <p:sp>
        <p:nvSpPr>
          <p:cNvPr id="3" name="2 Marcador de contenido"/>
          <p:cNvSpPr>
            <a:spLocks noGrp="1"/>
          </p:cNvSpPr>
          <p:nvPr>
            <p:ph idx="1"/>
          </p:nvPr>
        </p:nvSpPr>
        <p:spPr>
          <a:xfrm>
            <a:off x="5156200" y="592666"/>
            <a:ext cx="6778501" cy="5198534"/>
          </a:xfrm>
        </p:spPr>
        <p:txBody>
          <a:bodyPr/>
          <a:lstStyle/>
          <a:p>
            <a:r>
              <a:rPr lang="es-VE" dirty="0" smtClean="0"/>
              <a:t>Objetivo:</a:t>
            </a:r>
          </a:p>
          <a:p>
            <a:pPr algn="just"/>
            <a:r>
              <a:rPr lang="es-VE" dirty="0" smtClean="0"/>
              <a:t>Identificar </a:t>
            </a:r>
            <a:r>
              <a:rPr lang="es-VE" dirty="0"/>
              <a:t>fuentes de energía primaria que </a:t>
            </a:r>
            <a:r>
              <a:rPr lang="es-VE" dirty="0" smtClean="0"/>
              <a:t>permitan </a:t>
            </a:r>
            <a:r>
              <a:rPr lang="es-VE" dirty="0"/>
              <a:t>diversificar la matriz energética </a:t>
            </a:r>
            <a:r>
              <a:rPr lang="es-VE" dirty="0" smtClean="0"/>
              <a:t>venezolana y </a:t>
            </a:r>
            <a:r>
              <a:rPr lang="es-VE" dirty="0"/>
              <a:t>dar solución al problema que presenta actualmente el país en cuanto a suministro de energía eléctrica y aprovechar de esta manera de desarrollar un modelo </a:t>
            </a:r>
            <a:r>
              <a:rPr lang="es-VE" dirty="0" smtClean="0"/>
              <a:t>sustentable.</a:t>
            </a:r>
            <a:endParaRPr lang="es-VE" dirty="0"/>
          </a:p>
        </p:txBody>
      </p:sp>
      <p:sp>
        <p:nvSpPr>
          <p:cNvPr id="4" name="3 Marcador de texto"/>
          <p:cNvSpPr>
            <a:spLocks noGrp="1"/>
          </p:cNvSpPr>
          <p:nvPr>
            <p:ph type="body" sz="half" idx="2"/>
          </p:nvPr>
        </p:nvSpPr>
        <p:spPr/>
        <p:txBody>
          <a:bodyPr>
            <a:normAutofit fontScale="92500"/>
          </a:bodyPr>
          <a:lstStyle/>
          <a:p>
            <a:pPr algn="just"/>
            <a:r>
              <a:rPr lang="es-VE" dirty="0" smtClean="0"/>
              <a:t>Se </a:t>
            </a:r>
            <a:r>
              <a:rPr lang="es-VE" dirty="0"/>
              <a:t>observa una alta dependencia de los combustibles fósiles  y el resto es hidroeléctrico a gran </a:t>
            </a:r>
            <a:r>
              <a:rPr lang="es-VE" dirty="0" smtClean="0"/>
              <a:t>escala. Esto coloca al país en una situación de vulnerabilidad por falta de combustibles fósiles, además, de plantas térmicas fuera de servicio y alta dependencia de la hidroelectricidad, que se ve afectada por fenómenos climáticos como el niño. Por otra parte, actualmente la capacidad hidroeléctrica no es suficiente para satisfacer la demanda del sistema eléctrico venezolano, debiéndose aplicar racionamientos de energía.</a:t>
            </a:r>
          </a:p>
          <a:p>
            <a:endParaRPr lang="es-VE" dirty="0"/>
          </a:p>
        </p:txBody>
      </p:sp>
    </p:spTree>
    <p:extLst>
      <p:ext uri="{BB962C8B-B14F-4D97-AF65-F5344CB8AC3E}">
        <p14:creationId xmlns:p14="http://schemas.microsoft.com/office/powerpoint/2010/main" val="3000033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88313" y="2942866"/>
            <a:ext cx="1847850" cy="1015663"/>
          </a:xfrm>
          <a:prstGeom prst="rect">
            <a:avLst/>
          </a:prstGeom>
          <a:noFill/>
        </p:spPr>
        <p:txBody>
          <a:bodyPr wrap="square" rtlCol="0">
            <a:spAutoFit/>
          </a:bodyPr>
          <a:lstStyle/>
          <a:p>
            <a:pPr algn="ctr"/>
            <a:r>
              <a:rPr lang="es-ES" sz="2000" dirty="0" smtClean="0"/>
              <a:t>Matriz Energética Sector eléctrico</a:t>
            </a:r>
            <a:endParaRPr lang="es-ES" sz="2000" dirty="0"/>
          </a:p>
        </p:txBody>
      </p:sp>
      <p:sp>
        <p:nvSpPr>
          <p:cNvPr id="3" name="Abrir llave 2"/>
          <p:cNvSpPr/>
          <p:nvPr/>
        </p:nvSpPr>
        <p:spPr>
          <a:xfrm>
            <a:off x="3055188" y="1571266"/>
            <a:ext cx="590550" cy="356235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ES" sz="2000"/>
          </a:p>
        </p:txBody>
      </p:sp>
      <p:sp>
        <p:nvSpPr>
          <p:cNvPr id="4" name="CuadroTexto 3"/>
          <p:cNvSpPr txBox="1"/>
          <p:nvPr/>
        </p:nvSpPr>
        <p:spPr>
          <a:xfrm>
            <a:off x="3512388" y="1837966"/>
            <a:ext cx="1685925" cy="400110"/>
          </a:xfrm>
          <a:prstGeom prst="rect">
            <a:avLst/>
          </a:prstGeom>
          <a:noFill/>
        </p:spPr>
        <p:txBody>
          <a:bodyPr wrap="square" rtlCol="0">
            <a:spAutoFit/>
          </a:bodyPr>
          <a:lstStyle/>
          <a:p>
            <a:r>
              <a:rPr lang="es-ES" sz="2000" dirty="0" smtClean="0"/>
              <a:t>No renovables</a:t>
            </a:r>
            <a:endParaRPr lang="es-ES" sz="2000" dirty="0"/>
          </a:p>
        </p:txBody>
      </p:sp>
      <p:sp>
        <p:nvSpPr>
          <p:cNvPr id="5" name="CuadroTexto 4"/>
          <p:cNvSpPr txBox="1"/>
          <p:nvPr/>
        </p:nvSpPr>
        <p:spPr>
          <a:xfrm>
            <a:off x="3638625" y="4183876"/>
            <a:ext cx="1685925" cy="400110"/>
          </a:xfrm>
          <a:prstGeom prst="rect">
            <a:avLst/>
          </a:prstGeom>
          <a:noFill/>
        </p:spPr>
        <p:txBody>
          <a:bodyPr wrap="square" rtlCol="0">
            <a:spAutoFit/>
          </a:bodyPr>
          <a:lstStyle/>
          <a:p>
            <a:r>
              <a:rPr lang="es-ES" sz="2000" dirty="0" smtClean="0"/>
              <a:t>Renovables</a:t>
            </a:r>
            <a:endParaRPr lang="es-ES" sz="2000" dirty="0"/>
          </a:p>
        </p:txBody>
      </p:sp>
      <p:sp>
        <p:nvSpPr>
          <p:cNvPr id="7" name="Abrir llave 6"/>
          <p:cNvSpPr/>
          <p:nvPr/>
        </p:nvSpPr>
        <p:spPr>
          <a:xfrm>
            <a:off x="5131638" y="1571266"/>
            <a:ext cx="204787" cy="103822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ES" sz="2000"/>
          </a:p>
        </p:txBody>
      </p:sp>
      <p:sp>
        <p:nvSpPr>
          <p:cNvPr id="8" name="Abrir llave 7"/>
          <p:cNvSpPr/>
          <p:nvPr/>
        </p:nvSpPr>
        <p:spPr>
          <a:xfrm>
            <a:off x="4926851" y="3361966"/>
            <a:ext cx="102393" cy="2124434"/>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ES" sz="2000"/>
          </a:p>
        </p:txBody>
      </p:sp>
      <p:sp>
        <p:nvSpPr>
          <p:cNvPr id="9" name="CuadroTexto 8"/>
          <p:cNvSpPr txBox="1"/>
          <p:nvPr/>
        </p:nvSpPr>
        <p:spPr>
          <a:xfrm>
            <a:off x="5384051" y="1470212"/>
            <a:ext cx="2066925" cy="707886"/>
          </a:xfrm>
          <a:prstGeom prst="rect">
            <a:avLst/>
          </a:prstGeom>
          <a:noFill/>
        </p:spPr>
        <p:txBody>
          <a:bodyPr wrap="square" rtlCol="0">
            <a:spAutoFit/>
          </a:bodyPr>
          <a:lstStyle/>
          <a:p>
            <a:r>
              <a:rPr lang="es-ES" sz="2000" dirty="0"/>
              <a:t>Combustibles fósiles</a:t>
            </a:r>
            <a:r>
              <a:rPr lang="es-ES" sz="2000" dirty="0" smtClean="0"/>
              <a:t>:</a:t>
            </a:r>
            <a:endParaRPr lang="es-ES" sz="2000" dirty="0"/>
          </a:p>
        </p:txBody>
      </p:sp>
      <p:sp>
        <p:nvSpPr>
          <p:cNvPr id="10" name="Abrir llave 9"/>
          <p:cNvSpPr/>
          <p:nvPr/>
        </p:nvSpPr>
        <p:spPr>
          <a:xfrm>
            <a:off x="7147033" y="1397140"/>
            <a:ext cx="152400" cy="74295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ES" sz="2000"/>
          </a:p>
        </p:txBody>
      </p:sp>
      <p:sp>
        <p:nvSpPr>
          <p:cNvPr id="12" name="CuadroTexto 11"/>
          <p:cNvSpPr txBox="1"/>
          <p:nvPr/>
        </p:nvSpPr>
        <p:spPr>
          <a:xfrm>
            <a:off x="7299433" y="1284893"/>
            <a:ext cx="3423985" cy="1323439"/>
          </a:xfrm>
          <a:prstGeom prst="rect">
            <a:avLst/>
          </a:prstGeom>
          <a:noFill/>
        </p:spPr>
        <p:txBody>
          <a:bodyPr wrap="square" rtlCol="0">
            <a:spAutoFit/>
          </a:bodyPr>
          <a:lstStyle/>
          <a:p>
            <a:pPr marL="285750" indent="-285750">
              <a:buFont typeface="Arial" panose="020B0604020202020204" pitchFamily="34" charset="0"/>
              <a:buChar char="•"/>
            </a:pPr>
            <a:r>
              <a:rPr lang="es-ES" sz="2000" dirty="0" smtClean="0"/>
              <a:t>Petróleo</a:t>
            </a:r>
          </a:p>
          <a:p>
            <a:pPr marL="285750" indent="-285750">
              <a:buFont typeface="Arial" panose="020B0604020202020204" pitchFamily="34" charset="0"/>
              <a:buChar char="•"/>
            </a:pPr>
            <a:r>
              <a:rPr lang="es-ES" sz="2000" dirty="0" smtClean="0"/>
              <a:t>gas </a:t>
            </a:r>
            <a:r>
              <a:rPr lang="es-ES" sz="2000" dirty="0"/>
              <a:t>y</a:t>
            </a:r>
          </a:p>
          <a:p>
            <a:pPr marL="285750" indent="-285750">
              <a:buFont typeface="Arial" panose="020B0604020202020204" pitchFamily="34" charset="0"/>
              <a:buChar char="•"/>
            </a:pPr>
            <a:r>
              <a:rPr lang="es-ES" sz="2000" dirty="0" smtClean="0"/>
              <a:t>carbón</a:t>
            </a:r>
            <a:endParaRPr lang="es-ES" sz="2000" dirty="0"/>
          </a:p>
          <a:p>
            <a:endParaRPr lang="es-ES" sz="2000" dirty="0"/>
          </a:p>
        </p:txBody>
      </p:sp>
      <p:sp>
        <p:nvSpPr>
          <p:cNvPr id="11" name="CuadroTexto 10"/>
          <p:cNvSpPr txBox="1"/>
          <p:nvPr/>
        </p:nvSpPr>
        <p:spPr>
          <a:xfrm>
            <a:off x="5162688" y="3290716"/>
            <a:ext cx="4273490" cy="2246769"/>
          </a:xfrm>
          <a:prstGeom prst="rect">
            <a:avLst/>
          </a:prstGeom>
          <a:noFill/>
        </p:spPr>
        <p:txBody>
          <a:bodyPr wrap="square" rtlCol="0">
            <a:spAutoFit/>
          </a:bodyPr>
          <a:lstStyle/>
          <a:p>
            <a:r>
              <a:rPr lang="es-ES" sz="2000" dirty="0" smtClean="0"/>
              <a:t>-Energía solar</a:t>
            </a:r>
          </a:p>
          <a:p>
            <a:r>
              <a:rPr lang="es-ES" sz="2000" dirty="0" smtClean="0"/>
              <a:t>-Energía Eólica</a:t>
            </a:r>
          </a:p>
          <a:p>
            <a:r>
              <a:rPr lang="es-ES" sz="2000" dirty="0" smtClean="0"/>
              <a:t>-Energía Mareomotriz </a:t>
            </a:r>
          </a:p>
          <a:p>
            <a:r>
              <a:rPr lang="es-ES" sz="2000" dirty="0" smtClean="0"/>
              <a:t>-Energía Hidroeléctrica</a:t>
            </a:r>
          </a:p>
          <a:p>
            <a:r>
              <a:rPr lang="es-ES" sz="2000" dirty="0" smtClean="0"/>
              <a:t>-Bioenergía</a:t>
            </a:r>
          </a:p>
          <a:p>
            <a:r>
              <a:rPr lang="es-ES" sz="2000" dirty="0" smtClean="0"/>
              <a:t>-Energía Geotérmica</a:t>
            </a:r>
          </a:p>
          <a:p>
            <a:r>
              <a:rPr lang="es-ES" sz="2000" dirty="0" smtClean="0"/>
              <a:t>-Hidrogeno verde</a:t>
            </a:r>
          </a:p>
        </p:txBody>
      </p:sp>
      <p:sp>
        <p:nvSpPr>
          <p:cNvPr id="13" name="CuadroTexto 12"/>
          <p:cNvSpPr txBox="1"/>
          <p:nvPr/>
        </p:nvSpPr>
        <p:spPr>
          <a:xfrm>
            <a:off x="3530674" y="437212"/>
            <a:ext cx="1853377" cy="707886"/>
          </a:xfrm>
          <a:prstGeom prst="rect">
            <a:avLst/>
          </a:prstGeom>
          <a:noFill/>
        </p:spPr>
        <p:txBody>
          <a:bodyPr wrap="square" rtlCol="0">
            <a:spAutoFit/>
          </a:bodyPr>
          <a:lstStyle/>
          <a:p>
            <a:r>
              <a:rPr lang="es-ES" sz="2000" dirty="0" smtClean="0"/>
              <a:t>Tipo de fuente</a:t>
            </a:r>
          </a:p>
          <a:p>
            <a:pPr algn="ctr"/>
            <a:r>
              <a:rPr lang="es-ES" sz="2000" dirty="0" smtClean="0"/>
              <a:t>primaria</a:t>
            </a:r>
            <a:endParaRPr lang="es-ES" sz="2000" dirty="0"/>
          </a:p>
        </p:txBody>
      </p:sp>
      <p:sp>
        <p:nvSpPr>
          <p:cNvPr id="15" name="14 Flecha derecha"/>
          <p:cNvSpPr/>
          <p:nvPr/>
        </p:nvSpPr>
        <p:spPr>
          <a:xfrm>
            <a:off x="8478982" y="2090378"/>
            <a:ext cx="532443" cy="1476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15 CuadroTexto"/>
          <p:cNvSpPr txBox="1"/>
          <p:nvPr/>
        </p:nvSpPr>
        <p:spPr>
          <a:xfrm>
            <a:off x="9011425" y="1605951"/>
            <a:ext cx="3077655" cy="1323439"/>
          </a:xfrm>
          <a:prstGeom prst="rect">
            <a:avLst/>
          </a:prstGeom>
          <a:noFill/>
        </p:spPr>
        <p:txBody>
          <a:bodyPr wrap="square" rtlCol="0">
            <a:spAutoFit/>
          </a:bodyPr>
          <a:lstStyle/>
          <a:p>
            <a:pPr algn="just"/>
            <a:r>
              <a:rPr lang="es-VE" sz="1600" dirty="0" smtClean="0"/>
              <a:t>Venezuela posee yacimientos de carbón en el Edo. Zulia, pero no han sido usados por el sector eléctrico como fuente de energía primaria.</a:t>
            </a:r>
            <a:endParaRPr lang="es-VE" sz="1600" dirty="0"/>
          </a:p>
        </p:txBody>
      </p:sp>
      <p:sp>
        <p:nvSpPr>
          <p:cNvPr id="17" name="16 Flecha derecha"/>
          <p:cNvSpPr/>
          <p:nvPr/>
        </p:nvSpPr>
        <p:spPr>
          <a:xfrm>
            <a:off x="7633888" y="4293946"/>
            <a:ext cx="1377537" cy="2403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17 CuadroTexto"/>
          <p:cNvSpPr txBox="1"/>
          <p:nvPr/>
        </p:nvSpPr>
        <p:spPr>
          <a:xfrm>
            <a:off x="9052955" y="3762463"/>
            <a:ext cx="3036125" cy="1323439"/>
          </a:xfrm>
          <a:prstGeom prst="rect">
            <a:avLst/>
          </a:prstGeom>
          <a:noFill/>
        </p:spPr>
        <p:txBody>
          <a:bodyPr wrap="square" rtlCol="0">
            <a:spAutoFit/>
          </a:bodyPr>
          <a:lstStyle/>
          <a:p>
            <a:r>
              <a:rPr lang="es-VE" sz="1600" dirty="0" smtClean="0"/>
              <a:t>En Venezuela representa el 70% de la energía generada, pero a gran escala (represas de </a:t>
            </a:r>
            <a:r>
              <a:rPr lang="es-VE" sz="1600" dirty="0" err="1" smtClean="0"/>
              <a:t>Guri</a:t>
            </a:r>
            <a:r>
              <a:rPr lang="es-VE" sz="1600" dirty="0" smtClean="0"/>
              <a:t>, </a:t>
            </a:r>
            <a:r>
              <a:rPr lang="es-VE" sz="1600" dirty="0" err="1" smtClean="0"/>
              <a:t>Caruachi</a:t>
            </a:r>
            <a:r>
              <a:rPr lang="es-VE" sz="1600" dirty="0" smtClean="0"/>
              <a:t> y Macagua) y en menor porcentaje la región Andina.</a:t>
            </a:r>
            <a:endParaRPr lang="es-VE" sz="1600" dirty="0"/>
          </a:p>
        </p:txBody>
      </p:sp>
      <p:sp>
        <p:nvSpPr>
          <p:cNvPr id="19" name="18 CuadroTexto"/>
          <p:cNvSpPr txBox="1"/>
          <p:nvPr/>
        </p:nvSpPr>
        <p:spPr>
          <a:xfrm>
            <a:off x="1021278" y="5657671"/>
            <a:ext cx="10937174" cy="1200329"/>
          </a:xfrm>
          <a:prstGeom prst="rect">
            <a:avLst/>
          </a:prstGeom>
          <a:noFill/>
        </p:spPr>
        <p:txBody>
          <a:bodyPr wrap="square" rtlCol="0">
            <a:spAutoFit/>
          </a:bodyPr>
          <a:lstStyle/>
          <a:p>
            <a:r>
              <a:rPr lang="es-VE" dirty="0" smtClean="0"/>
              <a:t>Nota con las energías alternativas en Venezuela: La </a:t>
            </a:r>
            <a:r>
              <a:rPr lang="es-VE" dirty="0"/>
              <a:t>alta dependencia del negocio petrolero ha limitado el aprovechamiento de otros recursos energéticos que diversifiquen la matriz energética venezolano tomando en cuenta las energías renovables no convencionales. En consecuencia, la matriz energética venezolana está dominada por el consumo de combustibles de origen fósil y la hidroeléctrica a gran escala. </a:t>
            </a:r>
            <a:endParaRPr lang="es-VE" dirty="0"/>
          </a:p>
        </p:txBody>
      </p:sp>
      <p:cxnSp>
        <p:nvCxnSpPr>
          <p:cNvPr id="21" name="20 Conector recto"/>
          <p:cNvCxnSpPr/>
          <p:nvPr/>
        </p:nvCxnSpPr>
        <p:spPr>
          <a:xfrm>
            <a:off x="3530674" y="437212"/>
            <a:ext cx="0" cy="781798"/>
          </a:xfrm>
          <a:prstGeom prst="line">
            <a:avLst/>
          </a:prstGeom>
        </p:spPr>
        <p:style>
          <a:lnRef idx="1">
            <a:schemeClr val="dk1"/>
          </a:lnRef>
          <a:fillRef idx="0">
            <a:schemeClr val="dk1"/>
          </a:fillRef>
          <a:effectRef idx="0">
            <a:schemeClr val="dk1"/>
          </a:effectRef>
          <a:fontRef idx="minor">
            <a:schemeClr val="tx1"/>
          </a:fontRef>
        </p:style>
      </p:cxnSp>
      <p:cxnSp>
        <p:nvCxnSpPr>
          <p:cNvPr id="23" name="22 Conector recto"/>
          <p:cNvCxnSpPr/>
          <p:nvPr/>
        </p:nvCxnSpPr>
        <p:spPr>
          <a:xfrm>
            <a:off x="5360238" y="437212"/>
            <a:ext cx="0" cy="781798"/>
          </a:xfrm>
          <a:prstGeom prst="line">
            <a:avLst/>
          </a:prstGeom>
        </p:spPr>
        <p:style>
          <a:lnRef idx="1">
            <a:schemeClr val="dk1"/>
          </a:lnRef>
          <a:fillRef idx="0">
            <a:schemeClr val="dk1"/>
          </a:fillRef>
          <a:effectRef idx="0">
            <a:schemeClr val="dk1"/>
          </a:effectRef>
          <a:fontRef idx="minor">
            <a:schemeClr val="tx1"/>
          </a:fontRef>
        </p:style>
      </p:cxnSp>
      <p:sp>
        <p:nvSpPr>
          <p:cNvPr id="25" name="24 Flecha abajo"/>
          <p:cNvSpPr/>
          <p:nvPr/>
        </p:nvSpPr>
        <p:spPr>
          <a:xfrm>
            <a:off x="4070342" y="1180487"/>
            <a:ext cx="570015" cy="2088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25 CuadroTexto"/>
          <p:cNvSpPr txBox="1"/>
          <p:nvPr/>
        </p:nvSpPr>
        <p:spPr>
          <a:xfrm>
            <a:off x="1140031" y="-38503"/>
            <a:ext cx="1757548" cy="461665"/>
          </a:xfrm>
          <a:prstGeom prst="rect">
            <a:avLst/>
          </a:prstGeom>
          <a:noFill/>
        </p:spPr>
        <p:txBody>
          <a:bodyPr wrap="square" rtlCol="0">
            <a:spAutoFit/>
          </a:bodyPr>
          <a:lstStyle/>
          <a:p>
            <a:r>
              <a:rPr lang="es-VE" sz="2400" b="1" dirty="0" smtClean="0"/>
              <a:t>ESQUEMA</a:t>
            </a:r>
            <a:endParaRPr lang="es-VE" sz="2400" b="1" dirty="0"/>
          </a:p>
        </p:txBody>
      </p:sp>
    </p:spTree>
    <p:extLst>
      <p:ext uri="{BB962C8B-B14F-4D97-AF65-F5344CB8AC3E}">
        <p14:creationId xmlns:p14="http://schemas.microsoft.com/office/powerpoint/2010/main" val="3223810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52755" y="2095959"/>
            <a:ext cx="1915064" cy="461665"/>
          </a:xfrm>
          <a:prstGeom prst="rect">
            <a:avLst/>
          </a:prstGeom>
          <a:noFill/>
        </p:spPr>
        <p:txBody>
          <a:bodyPr wrap="square" rtlCol="0">
            <a:spAutoFit/>
          </a:bodyPr>
          <a:lstStyle/>
          <a:p>
            <a:r>
              <a:rPr lang="es-ES" sz="2400" dirty="0" smtClean="0"/>
              <a:t>Energía Solar</a:t>
            </a:r>
            <a:endParaRPr lang="es-ES" sz="2400" dirty="0"/>
          </a:p>
        </p:txBody>
      </p:sp>
      <p:sp>
        <p:nvSpPr>
          <p:cNvPr id="3" name="Abrir llave 2"/>
          <p:cNvSpPr/>
          <p:nvPr/>
        </p:nvSpPr>
        <p:spPr>
          <a:xfrm>
            <a:off x="3623095" y="868927"/>
            <a:ext cx="483079" cy="3053751"/>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4" name="CuadroTexto 3"/>
          <p:cNvSpPr txBox="1"/>
          <p:nvPr/>
        </p:nvSpPr>
        <p:spPr>
          <a:xfrm>
            <a:off x="4364966" y="1043537"/>
            <a:ext cx="1518249" cy="400110"/>
          </a:xfrm>
          <a:prstGeom prst="rect">
            <a:avLst/>
          </a:prstGeom>
          <a:noFill/>
        </p:spPr>
        <p:txBody>
          <a:bodyPr wrap="square" rtlCol="0">
            <a:spAutoFit/>
          </a:bodyPr>
          <a:lstStyle/>
          <a:p>
            <a:r>
              <a:rPr lang="es-ES" dirty="0" smtClean="0"/>
              <a:t>-</a:t>
            </a:r>
            <a:r>
              <a:rPr lang="es-ES" sz="2000" dirty="0" smtClean="0"/>
              <a:t>Fotovoltaica</a:t>
            </a:r>
            <a:endParaRPr lang="es-ES" sz="2000" dirty="0"/>
          </a:p>
        </p:txBody>
      </p:sp>
      <p:sp>
        <p:nvSpPr>
          <p:cNvPr id="5" name="Abrir llave 4"/>
          <p:cNvSpPr/>
          <p:nvPr/>
        </p:nvSpPr>
        <p:spPr>
          <a:xfrm>
            <a:off x="6038491" y="868927"/>
            <a:ext cx="207034" cy="81296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6" name="CuadroTexto 5"/>
          <p:cNvSpPr txBox="1"/>
          <p:nvPr/>
        </p:nvSpPr>
        <p:spPr>
          <a:xfrm>
            <a:off x="6245525" y="1060790"/>
            <a:ext cx="1932317" cy="400110"/>
          </a:xfrm>
          <a:prstGeom prst="rect">
            <a:avLst/>
          </a:prstGeom>
          <a:noFill/>
        </p:spPr>
        <p:txBody>
          <a:bodyPr wrap="square" rtlCol="0">
            <a:spAutoFit/>
          </a:bodyPr>
          <a:lstStyle/>
          <a:p>
            <a:r>
              <a:rPr lang="es-ES" sz="2000" dirty="0" smtClean="0"/>
              <a:t>Paneles solares</a:t>
            </a:r>
            <a:endParaRPr lang="es-ES" sz="2000" dirty="0"/>
          </a:p>
        </p:txBody>
      </p:sp>
      <p:sp>
        <p:nvSpPr>
          <p:cNvPr id="7" name="CuadroTexto 6"/>
          <p:cNvSpPr txBox="1"/>
          <p:nvPr/>
        </p:nvSpPr>
        <p:spPr>
          <a:xfrm>
            <a:off x="4364966" y="3113877"/>
            <a:ext cx="2225615" cy="707886"/>
          </a:xfrm>
          <a:prstGeom prst="rect">
            <a:avLst/>
          </a:prstGeom>
          <a:noFill/>
        </p:spPr>
        <p:txBody>
          <a:bodyPr wrap="square" rtlCol="0">
            <a:spAutoFit/>
          </a:bodyPr>
          <a:lstStyle/>
          <a:p>
            <a:r>
              <a:rPr lang="es-ES" sz="2000" dirty="0" smtClean="0"/>
              <a:t>-Concentradores de</a:t>
            </a:r>
          </a:p>
          <a:p>
            <a:r>
              <a:rPr lang="es-ES" sz="2000" dirty="0" smtClean="0"/>
              <a:t>energía</a:t>
            </a:r>
            <a:endParaRPr lang="es-ES" sz="2000" dirty="0"/>
          </a:p>
        </p:txBody>
      </p:sp>
      <p:sp>
        <p:nvSpPr>
          <p:cNvPr id="8" name="Abrir llave 7"/>
          <p:cNvSpPr/>
          <p:nvPr/>
        </p:nvSpPr>
        <p:spPr>
          <a:xfrm>
            <a:off x="6590578" y="2656936"/>
            <a:ext cx="258794" cy="1509363"/>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p>
        </p:txBody>
      </p:sp>
      <p:sp>
        <p:nvSpPr>
          <p:cNvPr id="9" name="CuadroTexto 8"/>
          <p:cNvSpPr txBox="1"/>
          <p:nvPr/>
        </p:nvSpPr>
        <p:spPr>
          <a:xfrm>
            <a:off x="6987396" y="2656936"/>
            <a:ext cx="4037162" cy="1477328"/>
          </a:xfrm>
          <a:prstGeom prst="rect">
            <a:avLst/>
          </a:prstGeom>
          <a:noFill/>
        </p:spPr>
        <p:txBody>
          <a:bodyPr wrap="square" rtlCol="0">
            <a:spAutoFit/>
          </a:bodyPr>
          <a:lstStyle/>
          <a:p>
            <a:pPr marL="285750" indent="-285750">
              <a:buFontTx/>
              <a:buChar char="-"/>
            </a:pPr>
            <a:r>
              <a:rPr lang="es-ES" dirty="0" smtClean="0"/>
              <a:t>Baja temperatura hasta 65ªC</a:t>
            </a:r>
          </a:p>
          <a:p>
            <a:pPr marL="285750" indent="-285750">
              <a:buFontTx/>
              <a:buChar char="-"/>
            </a:pPr>
            <a:endParaRPr lang="es-ES" dirty="0" smtClean="0"/>
          </a:p>
          <a:p>
            <a:pPr marL="285750" indent="-285750">
              <a:buFontTx/>
              <a:buChar char="-"/>
            </a:pPr>
            <a:r>
              <a:rPr lang="es-ES" dirty="0" smtClean="0"/>
              <a:t>Media temperatura hasta 300ªC</a:t>
            </a:r>
          </a:p>
          <a:p>
            <a:pPr marL="285750" indent="-285750">
              <a:buFontTx/>
              <a:buChar char="-"/>
            </a:pPr>
            <a:endParaRPr lang="es-ES" dirty="0" smtClean="0"/>
          </a:p>
          <a:p>
            <a:r>
              <a:rPr lang="es-ES" dirty="0" smtClean="0"/>
              <a:t>-   Alta temperatura</a:t>
            </a:r>
            <a:endParaRPr lang="es-ES" dirty="0"/>
          </a:p>
        </p:txBody>
      </p:sp>
      <p:sp>
        <p:nvSpPr>
          <p:cNvPr id="10" name="9 Rectángulo"/>
          <p:cNvSpPr/>
          <p:nvPr/>
        </p:nvSpPr>
        <p:spPr>
          <a:xfrm>
            <a:off x="1991131" y="338989"/>
            <a:ext cx="5982472" cy="369332"/>
          </a:xfrm>
          <a:prstGeom prst="rect">
            <a:avLst/>
          </a:prstGeom>
        </p:spPr>
        <p:txBody>
          <a:bodyPr wrap="none">
            <a:spAutoFit/>
          </a:bodyPr>
          <a:lstStyle/>
          <a:p>
            <a:r>
              <a:rPr lang="es-VE" b="1" dirty="0" smtClean="0"/>
              <a:t>Energía Solar</a:t>
            </a:r>
            <a:r>
              <a:rPr lang="es-VE" dirty="0" smtClean="0"/>
              <a:t>: </a:t>
            </a:r>
            <a:r>
              <a:rPr lang="es-VE" dirty="0"/>
              <a:t> radiación electromagnética procedente del Sol</a:t>
            </a:r>
            <a:r>
              <a:rPr lang="es-VE" dirty="0" smtClean="0"/>
              <a:t> </a:t>
            </a:r>
            <a:endParaRPr lang="es-V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6730" y="4252191"/>
            <a:ext cx="4104904" cy="2609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7515" y="708321"/>
            <a:ext cx="30003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Flecha derecha"/>
          <p:cNvSpPr/>
          <p:nvPr/>
        </p:nvSpPr>
        <p:spPr>
          <a:xfrm>
            <a:off x="8087096" y="1243592"/>
            <a:ext cx="504024" cy="2000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13 Flecha derecha"/>
          <p:cNvSpPr/>
          <p:nvPr/>
        </p:nvSpPr>
        <p:spPr>
          <a:xfrm rot="2174088">
            <a:off x="9005977" y="4134264"/>
            <a:ext cx="529909" cy="2358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54290" y="2326791"/>
            <a:ext cx="1426915" cy="10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14 Flecha derecha"/>
          <p:cNvSpPr/>
          <p:nvPr/>
        </p:nvSpPr>
        <p:spPr>
          <a:xfrm>
            <a:off x="10152620" y="2807377"/>
            <a:ext cx="376588" cy="1076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1689970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56188" y="1212779"/>
            <a:ext cx="6397200" cy="646331"/>
          </a:xfrm>
          <a:prstGeom prst="rect">
            <a:avLst/>
          </a:prstGeom>
        </p:spPr>
        <p:txBody>
          <a:bodyPr wrap="none">
            <a:spAutoFit/>
          </a:bodyPr>
          <a:lstStyle/>
          <a:p>
            <a:r>
              <a:rPr lang="es-VE" b="1" dirty="0"/>
              <a:t>Energía </a:t>
            </a:r>
            <a:r>
              <a:rPr lang="es-VE" b="1" dirty="0" smtClean="0"/>
              <a:t>Eólica</a:t>
            </a:r>
            <a:r>
              <a:rPr lang="es-VE" dirty="0" smtClean="0"/>
              <a:t>: </a:t>
            </a:r>
            <a:r>
              <a:rPr lang="es-VE" dirty="0"/>
              <a:t>energía que se obtiene a partir del viento, es decir, </a:t>
            </a:r>
            <a:endParaRPr lang="es-VE" dirty="0" smtClean="0"/>
          </a:p>
          <a:p>
            <a:r>
              <a:rPr lang="es-VE" dirty="0" smtClean="0"/>
              <a:t>es </a:t>
            </a:r>
            <a:r>
              <a:rPr lang="es-VE" dirty="0"/>
              <a:t>el aprovechamiento de la energía cinética de las masas de aire</a:t>
            </a:r>
            <a:endParaRPr lang="es-VE" dirty="0"/>
          </a:p>
        </p:txBody>
      </p:sp>
      <p:sp>
        <p:nvSpPr>
          <p:cNvPr id="3" name="2 Rectángulo"/>
          <p:cNvSpPr/>
          <p:nvPr/>
        </p:nvSpPr>
        <p:spPr>
          <a:xfrm>
            <a:off x="2994895" y="2686170"/>
            <a:ext cx="6096000" cy="1477328"/>
          </a:xfrm>
          <a:prstGeom prst="rect">
            <a:avLst/>
          </a:prstGeom>
        </p:spPr>
        <p:txBody>
          <a:bodyPr>
            <a:spAutoFit/>
          </a:bodyPr>
          <a:lstStyle/>
          <a:p>
            <a:r>
              <a:rPr lang="es-VE" dirty="0"/>
              <a:t>•	Alta </a:t>
            </a:r>
            <a:r>
              <a:rPr lang="es-VE" dirty="0" smtClean="0"/>
              <a:t>potencialidad velocidades entre 6 y 7 m/</a:t>
            </a:r>
            <a:r>
              <a:rPr lang="es-VE" dirty="0" err="1" smtClean="0"/>
              <a:t>sg</a:t>
            </a:r>
            <a:endParaRPr lang="es-VE" dirty="0" smtClean="0"/>
          </a:p>
          <a:p>
            <a:endParaRPr lang="es-VE" dirty="0" smtClean="0"/>
          </a:p>
          <a:p>
            <a:r>
              <a:rPr lang="es-VE" dirty="0" smtClean="0"/>
              <a:t>•</a:t>
            </a:r>
            <a:r>
              <a:rPr lang="es-VE" dirty="0"/>
              <a:t>	Mediana </a:t>
            </a:r>
            <a:r>
              <a:rPr lang="es-VE" dirty="0" smtClean="0"/>
              <a:t>potencialidad velocidades entre 5 y 5,9 m/</a:t>
            </a:r>
            <a:r>
              <a:rPr lang="es-VE" dirty="0" err="1" smtClean="0"/>
              <a:t>sg</a:t>
            </a:r>
            <a:endParaRPr lang="es-VE" dirty="0" smtClean="0"/>
          </a:p>
          <a:p>
            <a:endParaRPr lang="es-VE" dirty="0"/>
          </a:p>
          <a:p>
            <a:r>
              <a:rPr lang="es-VE" dirty="0" smtClean="0"/>
              <a:t>•</a:t>
            </a:r>
            <a:r>
              <a:rPr lang="es-VE" dirty="0"/>
              <a:t>	Baja </a:t>
            </a:r>
            <a:r>
              <a:rPr lang="es-VE" dirty="0" smtClean="0"/>
              <a:t>potencialidad menor a 5 m/</a:t>
            </a:r>
            <a:r>
              <a:rPr lang="es-VE" dirty="0" err="1" smtClean="0"/>
              <a:t>sg</a:t>
            </a:r>
            <a:endParaRPr lang="es-VE" dirty="0"/>
          </a:p>
        </p:txBody>
      </p:sp>
      <p:sp>
        <p:nvSpPr>
          <p:cNvPr id="4" name="3 Rectángulo"/>
          <p:cNvSpPr/>
          <p:nvPr/>
        </p:nvSpPr>
        <p:spPr>
          <a:xfrm>
            <a:off x="1069695" y="3240168"/>
            <a:ext cx="1624163" cy="400110"/>
          </a:xfrm>
          <a:prstGeom prst="rect">
            <a:avLst/>
          </a:prstGeom>
        </p:spPr>
        <p:txBody>
          <a:bodyPr wrap="none">
            <a:spAutoFit/>
          </a:bodyPr>
          <a:lstStyle/>
          <a:p>
            <a:r>
              <a:rPr lang="es-VE" sz="2000" dirty="0"/>
              <a:t>Energía Eólica</a:t>
            </a:r>
          </a:p>
        </p:txBody>
      </p:sp>
      <p:sp>
        <p:nvSpPr>
          <p:cNvPr id="5" name="4 Abrir llave"/>
          <p:cNvSpPr/>
          <p:nvPr/>
        </p:nvSpPr>
        <p:spPr>
          <a:xfrm>
            <a:off x="2693695" y="2551837"/>
            <a:ext cx="310762" cy="1754326"/>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V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0894" y="2252305"/>
            <a:ext cx="2938809" cy="2353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8749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45171" y="441757"/>
            <a:ext cx="7324826" cy="646331"/>
          </a:xfrm>
          <a:prstGeom prst="rect">
            <a:avLst/>
          </a:prstGeom>
        </p:spPr>
        <p:txBody>
          <a:bodyPr wrap="none">
            <a:spAutoFit/>
          </a:bodyPr>
          <a:lstStyle/>
          <a:p>
            <a:r>
              <a:rPr lang="es-VE" b="1" dirty="0" smtClean="0"/>
              <a:t>Hidroelectricidad</a:t>
            </a:r>
            <a:r>
              <a:rPr lang="es-VE" dirty="0" smtClean="0"/>
              <a:t>: </a:t>
            </a:r>
            <a:r>
              <a:rPr lang="es-VE" dirty="0"/>
              <a:t> </a:t>
            </a:r>
            <a:r>
              <a:rPr lang="es-VE" b="1" dirty="0"/>
              <a:t>energía</a:t>
            </a:r>
            <a:r>
              <a:rPr lang="es-VE" dirty="0"/>
              <a:t> renovable que se produce aprovechando el paso </a:t>
            </a:r>
            <a:endParaRPr lang="es-VE" dirty="0" smtClean="0"/>
          </a:p>
          <a:p>
            <a:r>
              <a:rPr lang="es-VE" dirty="0" smtClean="0"/>
              <a:t>de </a:t>
            </a:r>
            <a:r>
              <a:rPr lang="es-VE" dirty="0"/>
              <a:t>los ríos a través de la construcción de </a:t>
            </a:r>
            <a:r>
              <a:rPr lang="es-VE" dirty="0" smtClean="0"/>
              <a:t>represas o pequeñas turbinas</a:t>
            </a:r>
            <a:endParaRPr lang="es-VE" dirty="0"/>
          </a:p>
        </p:txBody>
      </p:sp>
      <p:sp>
        <p:nvSpPr>
          <p:cNvPr id="3" name="2 Rectángulo"/>
          <p:cNvSpPr/>
          <p:nvPr/>
        </p:nvSpPr>
        <p:spPr>
          <a:xfrm>
            <a:off x="4378036" y="1720840"/>
            <a:ext cx="6096000" cy="3416320"/>
          </a:xfrm>
          <a:prstGeom prst="rect">
            <a:avLst/>
          </a:prstGeom>
        </p:spPr>
        <p:txBody>
          <a:bodyPr>
            <a:spAutoFit/>
          </a:bodyPr>
          <a:lstStyle/>
          <a:p>
            <a:r>
              <a:rPr lang="es-VE" dirty="0"/>
              <a:t>•	</a:t>
            </a:r>
            <a:r>
              <a:rPr lang="es-VE" dirty="0" err="1"/>
              <a:t>Microcentrales</a:t>
            </a:r>
            <a:r>
              <a:rPr lang="es-VE" dirty="0"/>
              <a:t>: poseen una capacidad hasta 50 kW, con operación a filo de agua, aplicables a zonas aisladas eléctricamente. </a:t>
            </a:r>
          </a:p>
          <a:p>
            <a:r>
              <a:rPr lang="es-VE" dirty="0"/>
              <a:t>•	</a:t>
            </a:r>
            <a:r>
              <a:rPr lang="es-VE" dirty="0" err="1"/>
              <a:t>Minicentrales</a:t>
            </a:r>
            <a:r>
              <a:rPr lang="es-VE" dirty="0"/>
              <a:t>: poseen una capacidad instalada entre 50 y 500 kW, con operación a filo de agua, aplicables a zonas no interconectadas. </a:t>
            </a:r>
          </a:p>
          <a:p>
            <a:r>
              <a:rPr lang="es-VE" dirty="0"/>
              <a:t>•	Pequeñas Centrales Hidroeléctricas: poseen una capacidad instalada entre 500 kW y 20 MW, con operación a filo de agua.</a:t>
            </a:r>
          </a:p>
          <a:p>
            <a:r>
              <a:rPr lang="es-VE" dirty="0"/>
              <a:t>•	Centrales hidroeléctricas: poseen una capacidad instalada mayor de 20 MW, aplicable a zonas interconectadas, con participación obligada en el despacho eléctrico</a:t>
            </a:r>
          </a:p>
        </p:txBody>
      </p:sp>
      <p:sp>
        <p:nvSpPr>
          <p:cNvPr id="4" name="3 Abrir llave"/>
          <p:cNvSpPr/>
          <p:nvPr/>
        </p:nvSpPr>
        <p:spPr>
          <a:xfrm>
            <a:off x="3681351" y="1720840"/>
            <a:ext cx="391885" cy="341632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VE"/>
          </a:p>
        </p:txBody>
      </p:sp>
      <p:sp>
        <p:nvSpPr>
          <p:cNvPr id="5" name="4 Rectángulo"/>
          <p:cNvSpPr/>
          <p:nvPr/>
        </p:nvSpPr>
        <p:spPr>
          <a:xfrm>
            <a:off x="1735305" y="3228945"/>
            <a:ext cx="1946046" cy="400110"/>
          </a:xfrm>
          <a:prstGeom prst="rect">
            <a:avLst/>
          </a:prstGeom>
        </p:spPr>
        <p:txBody>
          <a:bodyPr wrap="none">
            <a:spAutoFit/>
          </a:bodyPr>
          <a:lstStyle/>
          <a:p>
            <a:r>
              <a:rPr lang="es-VE" sz="2000" dirty="0"/>
              <a:t>Hidroelectricidad</a:t>
            </a:r>
          </a:p>
        </p:txBody>
      </p:sp>
    </p:spTree>
    <p:extLst>
      <p:ext uri="{BB962C8B-B14F-4D97-AF65-F5344CB8AC3E}">
        <p14:creationId xmlns:p14="http://schemas.microsoft.com/office/powerpoint/2010/main" val="656921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13164" y="46143"/>
            <a:ext cx="9987148" cy="923330"/>
          </a:xfrm>
          <a:prstGeom prst="rect">
            <a:avLst/>
          </a:prstGeom>
        </p:spPr>
        <p:txBody>
          <a:bodyPr wrap="square">
            <a:spAutoFit/>
          </a:bodyPr>
          <a:lstStyle/>
          <a:p>
            <a:r>
              <a:rPr lang="es-VE" b="1" dirty="0" smtClean="0"/>
              <a:t>Bioenergía</a:t>
            </a:r>
            <a:r>
              <a:rPr lang="es-VE" dirty="0" smtClean="0"/>
              <a:t> </a:t>
            </a:r>
            <a:r>
              <a:rPr lang="es-VE" dirty="0"/>
              <a:t>es la energía que se obtiene a partir de materiales orgánicos, estos materiales según su origen y procesamiento pueden generar energía técnicamente útil y factible de ser aprovechada en distintas formas físicas: sólido como el biocombustible, líquido como </a:t>
            </a:r>
            <a:r>
              <a:rPr lang="es-VE" dirty="0" err="1"/>
              <a:t>biocarburantes</a:t>
            </a:r>
            <a:r>
              <a:rPr lang="es-VE" dirty="0"/>
              <a:t> y gaseoso como el biogás. </a:t>
            </a:r>
          </a:p>
        </p:txBody>
      </p:sp>
      <p:sp>
        <p:nvSpPr>
          <p:cNvPr id="3" name="2 Rectángulo"/>
          <p:cNvSpPr/>
          <p:nvPr/>
        </p:nvSpPr>
        <p:spPr>
          <a:xfrm>
            <a:off x="848425" y="3149033"/>
            <a:ext cx="1289135" cy="400110"/>
          </a:xfrm>
          <a:prstGeom prst="rect">
            <a:avLst/>
          </a:prstGeom>
        </p:spPr>
        <p:txBody>
          <a:bodyPr wrap="none">
            <a:spAutoFit/>
          </a:bodyPr>
          <a:lstStyle/>
          <a:p>
            <a:r>
              <a:rPr lang="es-VE" sz="2000" dirty="0"/>
              <a:t>Bioenergía</a:t>
            </a:r>
          </a:p>
        </p:txBody>
      </p:sp>
      <p:sp>
        <p:nvSpPr>
          <p:cNvPr id="4" name="3 Abrir llave"/>
          <p:cNvSpPr/>
          <p:nvPr/>
        </p:nvSpPr>
        <p:spPr>
          <a:xfrm>
            <a:off x="2137560" y="1477880"/>
            <a:ext cx="225631" cy="3711638"/>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VE"/>
          </a:p>
        </p:txBody>
      </p:sp>
      <p:sp>
        <p:nvSpPr>
          <p:cNvPr id="5" name="4 CuadroTexto"/>
          <p:cNvSpPr txBox="1"/>
          <p:nvPr/>
        </p:nvSpPr>
        <p:spPr>
          <a:xfrm>
            <a:off x="2481942" y="1535600"/>
            <a:ext cx="8918370" cy="4524315"/>
          </a:xfrm>
          <a:prstGeom prst="rect">
            <a:avLst/>
          </a:prstGeom>
          <a:noFill/>
        </p:spPr>
        <p:txBody>
          <a:bodyPr wrap="square" rtlCol="0">
            <a:spAutoFit/>
          </a:bodyPr>
          <a:lstStyle/>
          <a:p>
            <a:r>
              <a:rPr lang="es-VE" dirty="0" smtClean="0"/>
              <a:t>-</a:t>
            </a:r>
            <a:r>
              <a:rPr lang="es-VE" dirty="0" err="1" smtClean="0"/>
              <a:t>Biogas</a:t>
            </a:r>
            <a:r>
              <a:rPr lang="es-VE" dirty="0" smtClean="0"/>
              <a:t>: </a:t>
            </a:r>
            <a:r>
              <a:rPr lang="es-VE" dirty="0"/>
              <a:t>producto de la fermentación de residuos orgánicos, se puede obtener de la basura a través de los rellenos sanitarios, cuando dicho gas es extraído se emplea para producir generar energía eléctrica, mecánica y térmica.</a:t>
            </a:r>
            <a:endParaRPr lang="es-VE" dirty="0" smtClean="0"/>
          </a:p>
          <a:p>
            <a:endParaRPr lang="es-VE" dirty="0"/>
          </a:p>
          <a:p>
            <a:r>
              <a:rPr lang="es-VE" dirty="0" smtClean="0"/>
              <a:t>-</a:t>
            </a:r>
            <a:r>
              <a:rPr lang="es-VE" dirty="0" err="1" smtClean="0"/>
              <a:t>Biodiésel</a:t>
            </a:r>
            <a:r>
              <a:rPr lang="es-VE" dirty="0" smtClean="0"/>
              <a:t>: </a:t>
            </a:r>
            <a:r>
              <a:rPr lang="es-VE" dirty="0" err="1" smtClean="0"/>
              <a:t>biocarburante</a:t>
            </a:r>
            <a:r>
              <a:rPr lang="es-VE" dirty="0" smtClean="0"/>
              <a:t> </a:t>
            </a:r>
            <a:r>
              <a:rPr lang="es-VE" dirty="0"/>
              <a:t>líquido que </a:t>
            </a:r>
            <a:r>
              <a:rPr lang="es-VE" dirty="0"/>
              <a:t>procede de cultivos y plantas, pero también puede ser de origen animal. En ambos casos, lo que se utilizará para obtener biodiesel serán los aceites y las grasas, puesto que se compone de éster metílico o alquílico de ácidos grasos.</a:t>
            </a:r>
            <a:endParaRPr lang="es-VE" dirty="0"/>
          </a:p>
          <a:p>
            <a:endParaRPr lang="es-VE" dirty="0"/>
          </a:p>
          <a:p>
            <a:r>
              <a:rPr lang="es-VE" dirty="0" smtClean="0"/>
              <a:t>-</a:t>
            </a:r>
            <a:r>
              <a:rPr lang="es-VE" dirty="0" err="1" smtClean="0"/>
              <a:t>Bioetanol</a:t>
            </a:r>
            <a:r>
              <a:rPr lang="es-VE" dirty="0" smtClean="0"/>
              <a:t>: </a:t>
            </a:r>
            <a:r>
              <a:rPr lang="es-VE" dirty="0"/>
              <a:t>tipo de </a:t>
            </a:r>
            <a:r>
              <a:rPr lang="es-VE" dirty="0" err="1"/>
              <a:t>biocarburante</a:t>
            </a:r>
            <a:r>
              <a:rPr lang="es-VE" dirty="0"/>
              <a:t> </a:t>
            </a:r>
            <a:r>
              <a:rPr lang="es-VE" dirty="0" smtClean="0"/>
              <a:t>líquido, es </a:t>
            </a:r>
            <a:r>
              <a:rPr lang="es-VE" dirty="0"/>
              <a:t>un sustituto de la gasolina que proviene de productos agrícolas o </a:t>
            </a:r>
            <a:r>
              <a:rPr lang="es-VE" dirty="0" smtClean="0"/>
              <a:t>vegetales.</a:t>
            </a:r>
            <a:endParaRPr lang="es-VE" dirty="0"/>
          </a:p>
          <a:p>
            <a:endParaRPr lang="es-VE" dirty="0" smtClean="0"/>
          </a:p>
          <a:p>
            <a:r>
              <a:rPr lang="es-VE" dirty="0" smtClean="0"/>
              <a:t>-Biocombustible: </a:t>
            </a:r>
            <a:r>
              <a:rPr lang="es-VE" dirty="0"/>
              <a:t>subproductos como leña, residuos forestales, carbón vegetal y desechos agrícolas como el bagazo de caña, paja y </a:t>
            </a:r>
            <a:r>
              <a:rPr lang="es-VE" dirty="0" smtClean="0"/>
              <a:t>otros. </a:t>
            </a:r>
            <a:r>
              <a:rPr lang="es-VE" dirty="0"/>
              <a:t>En Venezuela se ha usado el bagazo de caña de las centrales azucareras para la generación de energía eléctrica durante la temporada de zafra </a:t>
            </a:r>
            <a:endParaRPr lang="es-VE" dirty="0" smtClean="0"/>
          </a:p>
          <a:p>
            <a:endParaRPr lang="es-VE" dirty="0"/>
          </a:p>
        </p:txBody>
      </p:sp>
    </p:spTree>
    <p:extLst>
      <p:ext uri="{BB962C8B-B14F-4D97-AF65-F5344CB8AC3E}">
        <p14:creationId xmlns:p14="http://schemas.microsoft.com/office/powerpoint/2010/main" val="797760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69817" y="319138"/>
            <a:ext cx="10477995" cy="646331"/>
          </a:xfrm>
          <a:prstGeom prst="rect">
            <a:avLst/>
          </a:prstGeom>
        </p:spPr>
        <p:txBody>
          <a:bodyPr wrap="square">
            <a:spAutoFit/>
          </a:bodyPr>
          <a:lstStyle/>
          <a:p>
            <a:r>
              <a:rPr lang="es-VE" b="1" dirty="0"/>
              <a:t>La energía geotérmica </a:t>
            </a:r>
            <a:r>
              <a:rPr lang="es-VE" dirty="0"/>
              <a:t>se refiere al calor generado por procesos </a:t>
            </a:r>
            <a:r>
              <a:rPr lang="es-VE" dirty="0" err="1"/>
              <a:t>geodinámicos</a:t>
            </a:r>
            <a:r>
              <a:rPr lang="es-VE" dirty="0"/>
              <a:t> que ocurren en la tierra, calor natural almacenado en su interior</a:t>
            </a:r>
          </a:p>
        </p:txBody>
      </p:sp>
      <p:sp>
        <p:nvSpPr>
          <p:cNvPr id="3" name="2 Rectángulo"/>
          <p:cNvSpPr/>
          <p:nvPr/>
        </p:nvSpPr>
        <p:spPr>
          <a:xfrm>
            <a:off x="3558639" y="1340554"/>
            <a:ext cx="6096000" cy="1477328"/>
          </a:xfrm>
          <a:prstGeom prst="rect">
            <a:avLst/>
          </a:prstGeom>
        </p:spPr>
        <p:txBody>
          <a:bodyPr>
            <a:spAutoFit/>
          </a:bodyPr>
          <a:lstStyle/>
          <a:p>
            <a:r>
              <a:rPr lang="es-VE" dirty="0" smtClean="0"/>
              <a:t>- alta entalpía: temperatura </a:t>
            </a:r>
            <a:r>
              <a:rPr lang="es-VE" dirty="0"/>
              <a:t>del sistema </a:t>
            </a:r>
            <a:r>
              <a:rPr lang="es-VE" dirty="0" smtClean="0"/>
              <a:t>&gt; 200°C</a:t>
            </a:r>
          </a:p>
          <a:p>
            <a:r>
              <a:rPr lang="es-VE" dirty="0" smtClean="0"/>
              <a:t> </a:t>
            </a:r>
          </a:p>
          <a:p>
            <a:r>
              <a:rPr lang="es-VE" dirty="0" smtClean="0"/>
              <a:t>- media </a:t>
            </a:r>
            <a:r>
              <a:rPr lang="es-VE" dirty="0"/>
              <a:t>entre los 100° y 200°C </a:t>
            </a:r>
            <a:r>
              <a:rPr lang="es-VE" dirty="0" smtClean="0"/>
              <a:t>y </a:t>
            </a:r>
          </a:p>
          <a:p>
            <a:pPr marL="285750" indent="-285750">
              <a:buFontTx/>
              <a:buChar char="-"/>
            </a:pPr>
            <a:endParaRPr lang="es-VE" dirty="0" smtClean="0"/>
          </a:p>
          <a:p>
            <a:r>
              <a:rPr lang="es-VE" dirty="0" smtClean="0"/>
              <a:t>- baja </a:t>
            </a:r>
            <a:r>
              <a:rPr lang="es-VE" dirty="0"/>
              <a:t>entalpia </a:t>
            </a:r>
            <a:r>
              <a:rPr lang="es-VE" dirty="0" smtClean="0"/>
              <a:t>menores </a:t>
            </a:r>
            <a:r>
              <a:rPr lang="es-VE" dirty="0"/>
              <a:t>a </a:t>
            </a:r>
            <a:r>
              <a:rPr lang="es-VE" dirty="0" smtClean="0"/>
              <a:t>100°C</a:t>
            </a:r>
            <a:endParaRPr lang="es-VE" dirty="0"/>
          </a:p>
        </p:txBody>
      </p:sp>
      <p:sp>
        <p:nvSpPr>
          <p:cNvPr id="4" name="3 Abrir llave"/>
          <p:cNvSpPr/>
          <p:nvPr/>
        </p:nvSpPr>
        <p:spPr>
          <a:xfrm>
            <a:off x="3336966" y="1340554"/>
            <a:ext cx="221673" cy="1477328"/>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VE"/>
          </a:p>
        </p:txBody>
      </p:sp>
      <p:sp>
        <p:nvSpPr>
          <p:cNvPr id="5" name="4 Rectángulo"/>
          <p:cNvSpPr/>
          <p:nvPr/>
        </p:nvSpPr>
        <p:spPr>
          <a:xfrm>
            <a:off x="1096929" y="1879163"/>
            <a:ext cx="2240037" cy="400110"/>
          </a:xfrm>
          <a:prstGeom prst="rect">
            <a:avLst/>
          </a:prstGeom>
        </p:spPr>
        <p:txBody>
          <a:bodyPr wrap="none">
            <a:spAutoFit/>
          </a:bodyPr>
          <a:lstStyle/>
          <a:p>
            <a:r>
              <a:rPr lang="es-VE" sz="2000" dirty="0"/>
              <a:t>Energía Geotérmica</a:t>
            </a:r>
          </a:p>
        </p:txBody>
      </p:sp>
      <p:sp>
        <p:nvSpPr>
          <p:cNvPr id="6" name="5 Rectángulo"/>
          <p:cNvSpPr/>
          <p:nvPr/>
        </p:nvSpPr>
        <p:spPr>
          <a:xfrm>
            <a:off x="969816" y="3828597"/>
            <a:ext cx="11222184" cy="1477328"/>
          </a:xfrm>
          <a:prstGeom prst="rect">
            <a:avLst/>
          </a:prstGeom>
        </p:spPr>
        <p:txBody>
          <a:bodyPr wrap="square">
            <a:spAutoFit/>
          </a:bodyPr>
          <a:lstStyle/>
          <a:p>
            <a:r>
              <a:rPr lang="es-VE" b="1" dirty="0"/>
              <a:t>Hidrogeno </a:t>
            </a:r>
            <a:r>
              <a:rPr lang="es-VE" b="1" dirty="0" smtClean="0"/>
              <a:t>verde</a:t>
            </a:r>
            <a:r>
              <a:rPr lang="es-VE" dirty="0" smtClean="0"/>
              <a:t>: se </a:t>
            </a:r>
            <a:r>
              <a:rPr lang="es-VE" dirty="0"/>
              <a:t>produce por electrólisis, utilizando una corriente eléctrica para separar el hidrógeno del oxígeno del agua. Si esta corriente eléctrica se genera a partir de una fuente renovable (energía solar, eólica o </a:t>
            </a:r>
            <a:r>
              <a:rPr lang="es-VE" dirty="0" smtClean="0"/>
              <a:t>hidroeléctrica) entonces se le conoce </a:t>
            </a:r>
            <a:r>
              <a:rPr lang="es-VE" dirty="0"/>
              <a:t>como hidrógeno </a:t>
            </a:r>
            <a:r>
              <a:rPr lang="es-VE" dirty="0" smtClean="0"/>
              <a:t>verde. El hidrógeno puede ser usado en </a:t>
            </a:r>
            <a:r>
              <a:rPr lang="es-VE" dirty="0"/>
              <a:t>pilas de combustible, para alimentar motores eléctricos</a:t>
            </a:r>
            <a:r>
              <a:rPr lang="es-VE" dirty="0" smtClean="0"/>
              <a:t>, también </a:t>
            </a:r>
            <a:r>
              <a:rPr lang="es-VE" dirty="0"/>
              <a:t>puede usarse como </a:t>
            </a:r>
            <a:r>
              <a:rPr lang="es-VE" dirty="0" smtClean="0"/>
              <a:t>combustible en </a:t>
            </a:r>
            <a:r>
              <a:rPr lang="es-VE" dirty="0"/>
              <a:t>turbinas de gas, en ciclos combinados o </a:t>
            </a:r>
            <a:r>
              <a:rPr lang="es-VE" dirty="0" smtClean="0"/>
              <a:t>en motores </a:t>
            </a:r>
            <a:r>
              <a:rPr lang="es-VE" dirty="0"/>
              <a:t>de combustión interna en vehículos.</a:t>
            </a:r>
            <a:endParaRPr lang="es-VE" dirty="0"/>
          </a:p>
        </p:txBody>
      </p:sp>
    </p:spTree>
    <p:extLst>
      <p:ext uri="{BB962C8B-B14F-4D97-AF65-F5344CB8AC3E}">
        <p14:creationId xmlns:p14="http://schemas.microsoft.com/office/powerpoint/2010/main" val="18035134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TM04033919[[fn=Circuito]]</Template>
  <TotalTime>467</TotalTime>
  <Words>720</Words>
  <Application>Microsoft Office PowerPoint</Application>
  <PresentationFormat>Personalizado</PresentationFormat>
  <Paragraphs>77</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Circuito</vt:lpstr>
      <vt:lpstr>Matriz Energética Sector eléctrico venezolano </vt:lpstr>
      <vt:lpstr>Matriz Energética</vt:lpstr>
      <vt:lpstr>Problema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pc</dc:creator>
  <cp:lastModifiedBy>Alexis Alexander Barroso Molina</cp:lastModifiedBy>
  <cp:revision>29</cp:revision>
  <dcterms:created xsi:type="dcterms:W3CDTF">2021-11-01T23:33:02Z</dcterms:created>
  <dcterms:modified xsi:type="dcterms:W3CDTF">2021-11-02T15:30:50Z</dcterms:modified>
</cp:coreProperties>
</file>