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19"/>
  </p:notesMasterIdLst>
  <p:sldIdLst>
    <p:sldId id="256" r:id="rId2"/>
    <p:sldId id="257" r:id="rId3"/>
    <p:sldId id="258" r:id="rId4"/>
    <p:sldId id="273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9134" autoAdjust="0"/>
  </p:normalViewPr>
  <p:slideViewPr>
    <p:cSldViewPr snapToGrid="0">
      <p:cViewPr>
        <p:scale>
          <a:sx n="72" d="100"/>
          <a:sy n="72" d="100"/>
        </p:scale>
        <p:origin x="-276" y="1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C22B1-EA45-4253-91AC-FE55681F025A}" type="datetimeFigureOut">
              <a:rPr lang="es-VE" smtClean="0"/>
              <a:t>28/03/2023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0221-A1C9-467A-92B2-5CC92F91315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14250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D0221-A1C9-467A-92B2-5CC92F91315E}" type="slidenum">
              <a:rPr lang="es-VE" smtClean="0"/>
              <a:t>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7345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803405"/>
            <a:ext cx="7924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32201"/>
            <a:ext cx="7924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6518" y="4323846"/>
            <a:ext cx="2488881" cy="365125"/>
          </a:xfrm>
        </p:spPr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4323847"/>
            <a:ext cx="5287328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2725" y="1430868"/>
            <a:ext cx="2352675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85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85" y="4697362"/>
            <a:ext cx="861952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3884" y="977035"/>
            <a:ext cx="8612782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5516716"/>
            <a:ext cx="861822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893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753534"/>
            <a:ext cx="861822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3649134"/>
            <a:ext cx="84201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0200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380" y="753534"/>
            <a:ext cx="8248121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9391" y="3509768"/>
            <a:ext cx="7794098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4174598"/>
            <a:ext cx="8426981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79439"/>
            <a:ext cx="523321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  <p:sp>
        <p:nvSpPr>
          <p:cNvPr id="13" name="TextBox 12"/>
          <p:cNvSpPr txBox="1"/>
          <p:nvPr/>
        </p:nvSpPr>
        <p:spPr>
          <a:xfrm>
            <a:off x="250746" y="807720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25627" y="3021330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4007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1124703"/>
            <a:ext cx="8422681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41" y="3648317"/>
            <a:ext cx="8421409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78885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78885"/>
            <a:ext cx="523321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638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352677" y="762001"/>
            <a:ext cx="6909434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43891" y="2202080"/>
            <a:ext cx="277368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3890" y="2904565"/>
            <a:ext cx="277368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77423" y="2201333"/>
            <a:ext cx="277368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575846" y="2904068"/>
            <a:ext cx="277368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88429" y="2192866"/>
            <a:ext cx="277368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88430" y="2904565"/>
            <a:ext cx="277368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2542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352677" y="762000"/>
            <a:ext cx="6913816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43890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43890" y="2331720"/>
            <a:ext cx="277368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43890" y="4796104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66196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6195" y="2331720"/>
            <a:ext cx="277368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565096" y="4796103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92812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492811" y="2331722"/>
            <a:ext cx="277368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92711" y="4796101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108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890" y="2194560"/>
            <a:ext cx="8618220" cy="406908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7236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0472" y="747184"/>
            <a:ext cx="1671638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890" y="746126"/>
            <a:ext cx="6801205" cy="424973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6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5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753535"/>
            <a:ext cx="861822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891" y="3641726"/>
            <a:ext cx="861822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9339" y="381002"/>
            <a:ext cx="722771" cy="365125"/>
          </a:xfrm>
        </p:spPr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881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890" y="2194560"/>
            <a:ext cx="4236461" cy="40690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8941" y="2194560"/>
            <a:ext cx="4233168" cy="406908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72307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675" y="762000"/>
            <a:ext cx="6909435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719" y="2183802"/>
            <a:ext cx="399063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889" y="3132668"/>
            <a:ext cx="4236461" cy="31309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4770" y="2183802"/>
            <a:ext cx="39873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8940" y="3132668"/>
            <a:ext cx="4233169" cy="31309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83450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118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29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1524000"/>
            <a:ext cx="3343275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746760"/>
            <a:ext cx="5052060" cy="5516880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3124200"/>
            <a:ext cx="3343275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428272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1524000"/>
            <a:ext cx="4415374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83984" y="751242"/>
            <a:ext cx="3980420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3124200"/>
            <a:ext cx="4415374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484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2675" y="764373"/>
            <a:ext cx="6909435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890" y="2194560"/>
            <a:ext cx="861822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46582" y="6356352"/>
            <a:ext cx="2315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1E9E3-112E-4CBC-BDC7-19188D47CC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3890" y="6355847"/>
            <a:ext cx="6154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937" y="381002"/>
            <a:ext cx="2142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FA47F-503C-4044-95F0-37E226DC45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8643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3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7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9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7.mp4"/><Relationship Id="rId1" Type="http://schemas.microsoft.com/office/2007/relationships/media" Target="../media/media17.mp4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1096931" y="5052659"/>
            <a:ext cx="4095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  <a:latin typeface="Futura BT" pitchFamily="34" charset="0"/>
              </a:rPr>
              <a:t>Autor:  Otaiza Cupare</a:t>
            </a:r>
          </a:p>
          <a:p>
            <a:r>
              <a:rPr lang="es-EC" dirty="0">
                <a:solidFill>
                  <a:schemeClr val="bg1"/>
                </a:solidFill>
                <a:latin typeface="Futura BT" pitchFamily="34" charset="0"/>
              </a:rPr>
              <a:t>Correo: otaizacupare@gmail.com</a:t>
            </a:r>
            <a:endParaRPr lang="es-ES" dirty="0">
              <a:solidFill>
                <a:schemeClr val="bg1"/>
              </a:solidFill>
              <a:latin typeface="Futura BT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33930" y="2320866"/>
            <a:ext cx="76381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  <a:latin typeface="Futura BT" pitchFamily="34" charset="0"/>
              </a:rPr>
              <a:t>Caracterización de experiencias de Innovación empresarial en </a:t>
            </a:r>
          </a:p>
          <a:p>
            <a:pPr algn="ctr"/>
            <a:r>
              <a:rPr lang="es-ES" sz="3600" b="1" dirty="0">
                <a:solidFill>
                  <a:schemeClr val="bg1"/>
                </a:solidFill>
                <a:latin typeface="Futura BT" pitchFamily="34" charset="0"/>
              </a:rPr>
              <a:t>Ciudad Guayana - Venezuela</a:t>
            </a:r>
            <a:endParaRPr lang="es-ES" sz="3600" dirty="0">
              <a:solidFill>
                <a:schemeClr val="bg1"/>
              </a:solidFill>
              <a:latin typeface="Futura BT" pitchFamily="34" charset="0"/>
            </a:endParaRPr>
          </a:p>
        </p:txBody>
      </p:sp>
      <p:sp>
        <p:nvSpPr>
          <p:cNvPr id="4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3906253" y="6299932"/>
            <a:ext cx="1832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  <a:latin typeface="Futura BT" pitchFamily="34" charset="0"/>
              </a:rPr>
              <a:t>Octubre 2022</a:t>
            </a:r>
            <a:endParaRPr lang="es-ES" dirty="0">
              <a:solidFill>
                <a:schemeClr val="bg1"/>
              </a:solidFill>
              <a:latin typeface="Futura B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590" y="213561"/>
            <a:ext cx="36385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Vídeo 1036">
            <a:hlinkClick r:id="" action="ppaction://media"/>
            <a:extLst>
              <a:ext uri="{FF2B5EF4-FFF2-40B4-BE49-F238E27FC236}">
                <a16:creationId xmlns:a16="http://schemas.microsoft.com/office/drawing/2014/main" xmlns="" id="{28D18953-F6EB-0AF7-D2C4-05116FA5CCB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598"/>
                </p14:media>
              </p:ext>
              <p:ext uri="{42D2F446-02D8-4167-A562-619A0277C38B}">
                <p15:isNarration xmlns:p15="http://schemas.microsoft.com/office/powerpoint/2012/main" xmlns="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20001" y="5143500"/>
            <a:ext cx="2285999" cy="1714500"/>
          </a:xfrm>
          <a:prstGeom prst="rect">
            <a:avLst/>
          </a:prstGeom>
        </p:spPr>
      </p:pic>
      <p:pic>
        <p:nvPicPr>
          <p:cNvPr id="1043" name="Imagen 1042">
            <a:extLst>
              <a:ext uri="{FF2B5EF4-FFF2-40B4-BE49-F238E27FC236}">
                <a16:creationId xmlns:a16="http://schemas.microsoft.com/office/drawing/2014/main" xmlns="" id="{8871753D-9464-D0E1-4008-44191F500C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667" y="348172"/>
            <a:ext cx="2359356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0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98"/>
    </mc:Choice>
    <mc:Fallback xmlns="">
      <p:transition spd="slow" advTm="365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display="0">
                  <p:stCondLst>
                    <p:cond delay="indefinite"/>
                  </p:stCondLst>
                </p:cTn>
                <p:tgtEl>
                  <p:spTgt spid="1037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92089" y="2219758"/>
            <a:ext cx="8521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Descripción de los procesos de innovación empresarial </a:t>
            </a:r>
          </a:p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en las organizaciones estudiadas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9CBE28A6-23CE-6FD8-7B80-D711274359F8}"/>
              </a:ext>
            </a:extLst>
          </p:cNvPr>
          <p:cNvSpPr txBox="1"/>
          <p:nvPr/>
        </p:nvSpPr>
        <p:spPr>
          <a:xfrm>
            <a:off x="1627107" y="5704190"/>
            <a:ext cx="2529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Motivos para innovar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D6376EF-8B9D-B7A8-9C89-E82F8756AE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72" y="3128264"/>
            <a:ext cx="4203814" cy="24623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EF6A6B6-3A35-2DD3-EE2C-02585E755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5116" y="3128264"/>
            <a:ext cx="4203814" cy="246231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4CD0605D-3750-D2D8-5D5C-9D78BF2E6882}"/>
              </a:ext>
            </a:extLst>
          </p:cNvPr>
          <p:cNvSpPr txBox="1"/>
          <p:nvPr/>
        </p:nvSpPr>
        <p:spPr>
          <a:xfrm>
            <a:off x="6107160" y="5704190"/>
            <a:ext cx="2529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Proceso aplicado</a:t>
            </a:r>
          </a:p>
        </p:txBody>
      </p:sp>
      <p:pic>
        <p:nvPicPr>
          <p:cNvPr id="24" name="Audio 23">
            <a:hlinkClick r:id="" action="ppaction://media"/>
            <a:extLst>
              <a:ext uri="{FF2B5EF4-FFF2-40B4-BE49-F238E27FC236}">
                <a16:creationId xmlns:a16="http://schemas.microsoft.com/office/drawing/2014/main" xmlns="" id="{E31FBC65-CE68-D3FD-BBCD-184724C22C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2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425"/>
    </mc:Choice>
    <mc:Fallback xmlns="">
      <p:transition spd="slow" advTm="1264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92089" y="2219758"/>
            <a:ext cx="8521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Descripción de los procesos de innovación empresarial </a:t>
            </a:r>
          </a:p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en las organizaciones estudiadas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714F257-D1E6-F95D-9596-EFED0D5A6227}"/>
              </a:ext>
            </a:extLst>
          </p:cNvPr>
          <p:cNvSpPr txBox="1"/>
          <p:nvPr/>
        </p:nvSpPr>
        <p:spPr>
          <a:xfrm>
            <a:off x="1627107" y="5704190"/>
            <a:ext cx="2529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Tipos de innovación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0606C4E-A5FD-4A5A-EDE0-7BB74C0AC05E}"/>
              </a:ext>
            </a:extLst>
          </p:cNvPr>
          <p:cNvSpPr txBox="1"/>
          <p:nvPr/>
        </p:nvSpPr>
        <p:spPr>
          <a:xfrm>
            <a:off x="5743514" y="5697653"/>
            <a:ext cx="3106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Metodologías aplicadas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6691F38-1698-F6AD-ED56-5AF1A84957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947" y="3188724"/>
            <a:ext cx="4269874" cy="23148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9F32184F-097C-87B1-0EB1-F6ED160C38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6179" y="3188724"/>
            <a:ext cx="4269874" cy="2314847"/>
          </a:xfrm>
          <a:prstGeom prst="rect">
            <a:avLst/>
          </a:prstGeom>
        </p:spPr>
      </p:pic>
      <p:pic>
        <p:nvPicPr>
          <p:cNvPr id="2057" name="Audio 2056">
            <a:hlinkClick r:id="" action="ppaction://media"/>
            <a:extLst>
              <a:ext uri="{FF2B5EF4-FFF2-40B4-BE49-F238E27FC236}">
                <a16:creationId xmlns:a16="http://schemas.microsoft.com/office/drawing/2014/main" xmlns="" id="{28D61D8A-231B-FDD5-382E-B6AE04614F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03457" t="-92915" r="-203457" b="-92915"/>
          <a:stretch>
            <a:fillRect/>
          </a:stretch>
        </p:blipFill>
        <p:spPr>
          <a:xfrm>
            <a:off x="7432493" y="5464969"/>
            <a:ext cx="2470514" cy="139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8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069"/>
    </mc:Choice>
    <mc:Fallback xmlns="">
      <p:transition spd="slow" advTm="1150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92089" y="2219758"/>
            <a:ext cx="8521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Descripción de los procesos de innovación empresarial </a:t>
            </a:r>
          </a:p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en las organizaciones estudiadas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714F257-D1E6-F95D-9596-EFED0D5A6227}"/>
              </a:ext>
            </a:extLst>
          </p:cNvPr>
          <p:cNvSpPr txBox="1"/>
          <p:nvPr/>
        </p:nvSpPr>
        <p:spPr>
          <a:xfrm>
            <a:off x="996251" y="5737526"/>
            <a:ext cx="3679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Requerimiento de presupuesto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0606C4E-A5FD-4A5A-EDE0-7BB74C0AC05E}"/>
              </a:ext>
            </a:extLst>
          </p:cNvPr>
          <p:cNvSpPr txBox="1"/>
          <p:nvPr/>
        </p:nvSpPr>
        <p:spPr>
          <a:xfrm>
            <a:off x="5743514" y="5697653"/>
            <a:ext cx="3106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</a:rPr>
              <a:t>Aplicación de TIC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532B02F-4DF2-5CC3-AF8B-5B98BC7CF1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030" y="3317409"/>
            <a:ext cx="3832097" cy="228830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51F84768-33CE-D37F-E227-9519CB8DF5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0873" y="3325702"/>
            <a:ext cx="3832097" cy="228830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048" name="Audio 2047">
            <a:hlinkClick r:id="" action="ppaction://media"/>
            <a:extLst>
              <a:ext uri="{FF2B5EF4-FFF2-40B4-BE49-F238E27FC236}">
                <a16:creationId xmlns:a16="http://schemas.microsoft.com/office/drawing/2014/main" xmlns="" id="{F8B74911-92BA-427F-B7AC-0601CF79A3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-203457" t="-92915" r="-203457" b="-92915"/>
          <a:stretch>
            <a:fillRect/>
          </a:stretch>
        </p:blipFill>
        <p:spPr>
          <a:xfrm>
            <a:off x="7432493" y="5464969"/>
            <a:ext cx="2470514" cy="139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388"/>
    </mc:Choice>
    <mc:Fallback xmlns="">
      <p:transition spd="slow" advTm="683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92089" y="2219758"/>
            <a:ext cx="8521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Determinación de los efectos de la </a:t>
            </a:r>
          </a:p>
          <a:p>
            <a:pPr algn="ctr"/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aplicación de experiencias de innovación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714F257-D1E6-F95D-9596-EFED0D5A6227}"/>
              </a:ext>
            </a:extLst>
          </p:cNvPr>
          <p:cNvSpPr txBox="1"/>
          <p:nvPr/>
        </p:nvSpPr>
        <p:spPr>
          <a:xfrm>
            <a:off x="996251" y="5737526"/>
            <a:ext cx="3679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</a:rPr>
              <a:t>Beneficios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0606C4E-A5FD-4A5A-EDE0-7BB74C0AC05E}"/>
              </a:ext>
            </a:extLst>
          </p:cNvPr>
          <p:cNvSpPr txBox="1"/>
          <p:nvPr/>
        </p:nvSpPr>
        <p:spPr>
          <a:xfrm>
            <a:off x="5743514" y="5697653"/>
            <a:ext cx="3106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</a:rPr>
              <a:t>Obstáculos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F7D14FF8-D6DC-EB28-9A74-B901CE3C7C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40" t="3174" r="4187" b="10954"/>
          <a:stretch/>
        </p:blipFill>
        <p:spPr>
          <a:xfrm>
            <a:off x="872836" y="3134799"/>
            <a:ext cx="3906982" cy="243544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xmlns="" id="{F36CE3EC-AB09-D44A-D24F-5CD5139AE8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9568" y="3158632"/>
            <a:ext cx="3857143" cy="243544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xmlns="" id="{9C5E5A01-5A9B-211C-2902-1DD13EA938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9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594"/>
    </mc:Choice>
    <mc:Fallback xmlns="">
      <p:transition spd="slow" advTm="1125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1">
            <a:extLst>
              <a:ext uri="{FF2B5EF4-FFF2-40B4-BE49-F238E27FC236}">
                <a16:creationId xmlns:a16="http://schemas.microsoft.com/office/drawing/2014/main" xmlns="" id="{E18FC3B9-3625-7047-ADC2-D43B58F4C1DE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506FA15-259E-0B13-69B6-DBBDAC74F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30D846E-9856-E3E9-ACF5-AB27EE37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xmlns="" id="{97151950-FB85-DD53-DBEC-45613BEF45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DISCUSIÓN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6991DBEE-0F51-D37B-D684-61EC62E1159B}"/>
              </a:ext>
            </a:extLst>
          </p:cNvPr>
          <p:cNvSpPr txBox="1"/>
          <p:nvPr/>
        </p:nvSpPr>
        <p:spPr>
          <a:xfrm>
            <a:off x="1272531" y="2406174"/>
            <a:ext cx="7537899" cy="1701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Los resultados indicaron que las empresas han aplicado procesos innovadores, a pesar de los diferentes obstáculos afrontados, lo cual les ha permitido mantener las operaciones e impulsar sus empresas. </a:t>
            </a:r>
            <a:endParaRPr lang="es-VE" sz="16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7E22F9E5-581B-3BE7-2260-DB1A8A097E4C}"/>
              </a:ext>
            </a:extLst>
          </p:cNvPr>
          <p:cNvSpPr txBox="1"/>
          <p:nvPr/>
        </p:nvSpPr>
        <p:spPr>
          <a:xfrm>
            <a:off x="1272532" y="4547906"/>
            <a:ext cx="6739109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dirty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La gestión de las empresas i</a:t>
            </a: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mplica una constante evaluación de sus capacidades ante a las preferencias de los clientes, para mantenerse competitivos.</a:t>
            </a:r>
            <a:endParaRPr lang="es-VE" sz="16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xmlns="" id="{63D9E900-73EA-9BAB-2CEF-B7C615A3FEE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16"/>
    </mc:Choice>
    <mc:Fallback xmlns="">
      <p:transition spd="slow" advTm="717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1">
            <a:extLst>
              <a:ext uri="{FF2B5EF4-FFF2-40B4-BE49-F238E27FC236}">
                <a16:creationId xmlns:a16="http://schemas.microsoft.com/office/drawing/2014/main" xmlns="" id="{E18FC3B9-3625-7047-ADC2-D43B58F4C1DE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506FA15-259E-0B13-69B6-DBBDAC74F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30D846E-9856-E3E9-ACF5-AB27EE37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xmlns="" id="{97151950-FB85-DD53-DBEC-45613BEF45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DISCUSIÓN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6991DBEE-0F51-D37B-D684-61EC62E1159B}"/>
              </a:ext>
            </a:extLst>
          </p:cNvPr>
          <p:cNvSpPr txBox="1"/>
          <p:nvPr/>
        </p:nvSpPr>
        <p:spPr>
          <a:xfrm>
            <a:off x="1272531" y="2406174"/>
            <a:ext cx="7537899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Las empresas identifican oportunidades de innovación, </a:t>
            </a:r>
            <a:endParaRPr lang="es-ES" dirty="0">
              <a:solidFill>
                <a:schemeClr val="bg1"/>
              </a:solidFill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" dirty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analizando los recursos disponibles, </a:t>
            </a: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evitando comprometer la productividad y la calidad de sus procesos.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8B6013F-BD0D-65C4-2A63-638052448EC3}"/>
              </a:ext>
            </a:extLst>
          </p:cNvPr>
          <p:cNvSpPr txBox="1"/>
          <p:nvPr/>
        </p:nvSpPr>
        <p:spPr>
          <a:xfrm>
            <a:off x="1272530" y="4163940"/>
            <a:ext cx="6739111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El requerimiento de presupuesto para ejecutar las actividades previstas da cuenta de la planificación y el control aplicado en las empresas.</a:t>
            </a:r>
            <a:endParaRPr lang="es-VE" sz="18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xmlns="" id="{195DAB93-51D6-F89E-47B2-F64A63B954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6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374"/>
    </mc:Choice>
    <mc:Fallback xmlns="">
      <p:transition spd="slow" advTm="783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1">
            <a:extLst>
              <a:ext uri="{FF2B5EF4-FFF2-40B4-BE49-F238E27FC236}">
                <a16:creationId xmlns:a16="http://schemas.microsoft.com/office/drawing/2014/main" xmlns="" id="{E18FC3B9-3625-7047-ADC2-D43B58F4C1DE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506FA15-259E-0B13-69B6-DBBDAC74F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30D846E-9856-E3E9-ACF5-AB27EE37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xmlns="" id="{97151950-FB85-DD53-DBEC-45613BEF45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94359" y="145028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DISCUSIÓN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8B6013F-BD0D-65C4-2A63-638052448EC3}"/>
              </a:ext>
            </a:extLst>
          </p:cNvPr>
          <p:cNvSpPr txBox="1"/>
          <p:nvPr/>
        </p:nvSpPr>
        <p:spPr>
          <a:xfrm>
            <a:off x="1479884" y="2919036"/>
            <a:ext cx="7537899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El uso de equipos tecnológicos, de servicios de internet y de redes que permitan mantenerse conectados tanto internamente como con los grupos de interés externos son indispensables. </a:t>
            </a:r>
            <a:endParaRPr lang="es-VE" sz="18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B760AB3C-F4FC-8A01-AEF4-07858D99D200}"/>
              </a:ext>
            </a:extLst>
          </p:cNvPr>
          <p:cNvSpPr txBox="1"/>
          <p:nvPr/>
        </p:nvSpPr>
        <p:spPr>
          <a:xfrm>
            <a:off x="1479884" y="4388839"/>
            <a:ext cx="6103330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Más aún en tiempos de pandemia que ha exigido recurrir a estrategias como la promoción por redes sociales y los servicios de entregas a domicilio.</a:t>
            </a:r>
            <a:endParaRPr lang="es-VE" dirty="0"/>
          </a:p>
        </p:txBody>
      </p: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xmlns="" id="{F4DC8C46-B24A-0D0F-70DF-8701EAEACB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203457" t="-92915" r="-203457" b="-92915"/>
          <a:stretch>
            <a:fillRect/>
          </a:stretch>
        </p:blipFill>
        <p:spPr>
          <a:xfrm>
            <a:off x="7432493" y="5464969"/>
            <a:ext cx="2470514" cy="139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979"/>
    </mc:Choice>
    <mc:Fallback xmlns="">
      <p:transition spd="slow" advTm="68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1">
            <a:extLst>
              <a:ext uri="{FF2B5EF4-FFF2-40B4-BE49-F238E27FC236}">
                <a16:creationId xmlns:a16="http://schemas.microsoft.com/office/drawing/2014/main" xmlns="" id="{E18FC3B9-3625-7047-ADC2-D43B58F4C1DE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506FA15-259E-0B13-69B6-DBBDAC74F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30D846E-9856-E3E9-ACF5-AB27EE37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xmlns="" id="{97151950-FB85-DD53-DBEC-45613BEF45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94359" y="1397227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CONCLUSIONES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8B6013F-BD0D-65C4-2A63-638052448EC3}"/>
              </a:ext>
            </a:extLst>
          </p:cNvPr>
          <p:cNvSpPr txBox="1"/>
          <p:nvPr/>
        </p:nvSpPr>
        <p:spPr>
          <a:xfrm>
            <a:off x="711935" y="2289993"/>
            <a:ext cx="8659091" cy="1701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El estudio desarrollado en una muestra significativa de empresas asentadas en Ciudad Guayana permitió identificar y caracterizar experiencias exitosas de innovación empresarial; ya que estas hicieron esfuerzos por mantenerse operativas y, mejor aún, competitivas.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50F1C83F-17F2-4EC1-0A12-2EBE593F6C70}"/>
              </a:ext>
            </a:extLst>
          </p:cNvPr>
          <p:cNvSpPr txBox="1"/>
          <p:nvPr/>
        </p:nvSpPr>
        <p:spPr>
          <a:xfrm>
            <a:off x="711935" y="3991677"/>
            <a:ext cx="7192352" cy="2117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Los resultados sirven de referencia acerca de la situación particular de organizaciones del sector económico de comercio y servicios. </a:t>
            </a: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</a:rPr>
              <a:t>Por lo que sería interesante contrastar los datos obtenidos o con los de empresas pertenecientes a algún otro sector económico, en otros períodos de tiempo.</a:t>
            </a:r>
            <a:endParaRPr lang="es-VE" sz="18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2" name="Vídeo 31">
            <a:hlinkClick r:id="" action="ppaction://media"/>
            <a:extLst>
              <a:ext uri="{FF2B5EF4-FFF2-40B4-BE49-F238E27FC236}">
                <a16:creationId xmlns:a16="http://schemas.microsoft.com/office/drawing/2014/main" xmlns="" id="{97763FF3-023C-B2D8-2C06-394610F553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xmlns="" val="1"/>
              </p:ext>
            </p:extLst>
          </p:nvPr>
        </p:nvPicPr>
        <p:blipFill>
          <a:blip r:embed="rId6"/>
          <a:srcRect t="12409" b="12409"/>
          <a:stretch>
            <a:fillRect/>
          </a:stretch>
        </p:blipFill>
        <p:spPr>
          <a:xfrm>
            <a:off x="7432493" y="5464969"/>
            <a:ext cx="2470514" cy="139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5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334"/>
    </mc:Choice>
    <mc:Fallback xmlns="">
      <p:transition spd="slow" advTm="593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07770" y="6280910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2171699" y="1776447"/>
            <a:ext cx="6117282" cy="1015663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2200" b="1" spc="-5" dirty="0">
                <a:latin typeface="Arial"/>
                <a:cs typeface="Arial"/>
              </a:rPr>
              <a:t/>
            </a:r>
            <a:br>
              <a:rPr lang="es-ES" sz="2200" b="1" spc="-5" dirty="0">
                <a:latin typeface="Arial"/>
                <a:cs typeface="Arial"/>
              </a:rPr>
            </a:br>
            <a:r>
              <a:rPr sz="2200" b="1" spc="-5" dirty="0">
                <a:latin typeface="Futura-Bold" pitchFamily="2" charset="0"/>
                <a:cs typeface="Arial"/>
              </a:rPr>
              <a:t>¿</a:t>
            </a:r>
            <a:r>
              <a:rPr lang="es-ES" sz="2200" b="1" spc="-5" dirty="0">
                <a:latin typeface="Futura-Bold" pitchFamily="2" charset="0"/>
                <a:cs typeface="Arial"/>
              </a:rPr>
              <a:t>Qué representa la Innovación</a:t>
            </a:r>
            <a:r>
              <a:rPr sz="2200" b="1" spc="-5" dirty="0">
                <a:latin typeface="Futura-Bold" pitchFamily="2" charset="0"/>
                <a:cs typeface="Arial"/>
              </a:rPr>
              <a:t>?</a:t>
            </a:r>
            <a:r>
              <a:rPr lang="es-ES" sz="2200" b="1" spc="-5" dirty="0">
                <a:latin typeface="Futura-Bold" pitchFamily="2" charset="0"/>
                <a:cs typeface="Arial"/>
              </a:rPr>
              <a:t/>
            </a:r>
            <a:br>
              <a:rPr lang="es-ES" sz="2200" b="1" spc="-5" dirty="0">
                <a:latin typeface="Futura-Bold" pitchFamily="2" charset="0"/>
                <a:cs typeface="Arial"/>
              </a:rPr>
            </a:br>
            <a:endParaRPr sz="2200" dirty="0">
              <a:latin typeface="Futura-Bold" pitchFamily="2" charset="0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79884" y="3427836"/>
            <a:ext cx="7472930" cy="2117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60"/>
              </a:spcBef>
              <a:tabLst>
                <a:tab pos="355600" algn="l"/>
              </a:tabLst>
            </a:pPr>
            <a:r>
              <a:rPr lang="es-ES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Refiere la presentación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 </a:t>
            </a:r>
            <a:r>
              <a:rPr lang="es-ES" spc="1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nuevos productos o servicios </a:t>
            </a:r>
            <a:r>
              <a:rPr lang="es-ES" spc="5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 </a:t>
            </a:r>
            <a:r>
              <a:rPr lang="es-ES" spc="-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los </a:t>
            </a:r>
            <a:r>
              <a:rPr lang="es-ES" spc="-13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1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consu</a:t>
            </a:r>
            <a:r>
              <a:rPr lang="es-ES" spc="-2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m</a:t>
            </a:r>
            <a:r>
              <a:rPr lang="es-ES" spc="-16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i</a:t>
            </a:r>
            <a:r>
              <a:rPr lang="es-ES" spc="-5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dore</a:t>
            </a:r>
            <a:r>
              <a:rPr lang="es-ES" spc="-4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s,</a:t>
            </a:r>
            <a:r>
              <a:rPr lang="es-ES" spc="-19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</a:t>
            </a:r>
            <a:r>
              <a:rPr lang="es-ES" spc="-18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4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mayor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4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cal</a:t>
            </a:r>
            <a:r>
              <a:rPr lang="es-ES" spc="2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i</a:t>
            </a:r>
            <a:r>
              <a:rPr lang="es-ES" spc="15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da</a:t>
            </a:r>
            <a:r>
              <a:rPr lang="es-ES" spc="16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d; aplicación de </a:t>
            </a:r>
            <a:r>
              <a:rPr lang="es-ES" spc="-2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nue</a:t>
            </a:r>
            <a:r>
              <a:rPr lang="es-ES" spc="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v</a:t>
            </a:r>
            <a:r>
              <a:rPr lang="es-ES" spc="-10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os</a:t>
            </a:r>
            <a:r>
              <a:rPr lang="es-ES" spc="-204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3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mét</a:t>
            </a:r>
            <a:r>
              <a:rPr lang="es-ES" spc="1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odos</a:t>
            </a:r>
            <a:r>
              <a:rPr lang="es-ES" spc="-17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0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 </a:t>
            </a:r>
            <a:r>
              <a:rPr lang="es-ES" spc="2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producción; </a:t>
            </a:r>
            <a:r>
              <a:rPr lang="es-ES" spc="-2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apertura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 </a:t>
            </a:r>
            <a:r>
              <a:rPr lang="es-ES" spc="-4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nuevos </a:t>
            </a:r>
            <a:r>
              <a:rPr lang="es-ES" spc="-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mercados; </a:t>
            </a:r>
            <a:r>
              <a:rPr lang="es-ES" spc="-8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uso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3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nuevas</a:t>
            </a:r>
            <a:r>
              <a:rPr lang="es-ES" spc="-20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6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fuentes</a:t>
            </a:r>
            <a:r>
              <a:rPr lang="es-ES" spc="-19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5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aprovisionamiento; </a:t>
            </a:r>
            <a:r>
              <a:rPr lang="es-ES" spc="1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aplicación</a:t>
            </a:r>
            <a:r>
              <a:rPr lang="es-ES" spc="-21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2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nue</a:t>
            </a:r>
            <a:r>
              <a:rPr lang="es-ES" spc="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v</a:t>
            </a:r>
            <a:r>
              <a:rPr lang="es-ES" spc="-7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</a:t>
            </a:r>
            <a:r>
              <a:rPr lang="es-ES" spc="-6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s</a:t>
            </a:r>
            <a:r>
              <a:rPr lang="es-ES" spc="-204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-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form</a:t>
            </a:r>
            <a:r>
              <a:rPr lang="es-ES" spc="-3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a</a:t>
            </a:r>
            <a:r>
              <a:rPr lang="es-ES" spc="-32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s </a:t>
            </a:r>
            <a:r>
              <a:rPr lang="es-ES" spc="-19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13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de</a:t>
            </a:r>
            <a:r>
              <a:rPr lang="es-ES" spc="-17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 </a:t>
            </a:r>
            <a:r>
              <a:rPr lang="es-ES" spc="45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marketing.</a:t>
            </a:r>
            <a:endParaRPr lang="es-ES" dirty="0">
              <a:solidFill>
                <a:schemeClr val="bg1"/>
              </a:solidFill>
              <a:latin typeface="Futura-Bold" pitchFamily="2" charset="0"/>
              <a:cs typeface="Verdan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4" name="Audio 2093">
            <a:hlinkClick r:id="" action="ppaction://media"/>
            <a:extLst>
              <a:ext uri="{FF2B5EF4-FFF2-40B4-BE49-F238E27FC236}">
                <a16:creationId xmlns:a16="http://schemas.microsoft.com/office/drawing/2014/main" xmlns="" id="{E5A522E4-FFF4-5A50-B6E4-45276CDC54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80"/>
    </mc:Choice>
    <mc:Fallback xmlns="">
      <p:transition spd="slow" advTm="576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1013659" y="6379695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745957" y="1666202"/>
            <a:ext cx="8625865" cy="923330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2000" b="1" spc="-5" dirty="0">
                <a:latin typeface="Futura-Bold" pitchFamily="2" charset="0"/>
                <a:cs typeface="Arial"/>
              </a:rPr>
              <a:t/>
            </a:r>
            <a:br>
              <a:rPr lang="es-ES" sz="2000" b="1" spc="-5" dirty="0">
                <a:latin typeface="Futura-Bold" pitchFamily="2" charset="0"/>
                <a:cs typeface="Arial"/>
              </a:rPr>
            </a:br>
            <a:r>
              <a:rPr sz="2000" b="1" spc="-5" dirty="0">
                <a:latin typeface="Futura-Bold" pitchFamily="2" charset="0"/>
                <a:cs typeface="Arial"/>
              </a:rPr>
              <a:t>¿</a:t>
            </a:r>
            <a:r>
              <a:rPr lang="es-ES" sz="2000" b="1" spc="-5" dirty="0">
                <a:latin typeface="Futura-Bold" pitchFamily="2" charset="0"/>
                <a:cs typeface="Arial"/>
              </a:rPr>
              <a:t>Qué factores influyen en PROCESOS DE Innovación</a:t>
            </a:r>
            <a:r>
              <a:rPr sz="2000" b="1" spc="-5" dirty="0">
                <a:latin typeface="Futura-Bold" pitchFamily="2" charset="0"/>
                <a:cs typeface="Arial"/>
              </a:rPr>
              <a:t>?</a:t>
            </a:r>
            <a:r>
              <a:rPr lang="es-ES" sz="2000" b="1" spc="-5" dirty="0">
                <a:latin typeface="Futura-Bold" pitchFamily="2" charset="0"/>
                <a:cs typeface="Arial"/>
              </a:rPr>
              <a:t/>
            </a:r>
            <a:br>
              <a:rPr lang="es-ES" sz="2000" b="1" spc="-5" dirty="0">
                <a:latin typeface="Futura-Bold" pitchFamily="2" charset="0"/>
                <a:cs typeface="Arial"/>
              </a:rPr>
            </a:br>
            <a:endParaRPr sz="2000" dirty="0">
              <a:latin typeface="Futura-Bold" pitchFamily="2" charset="0"/>
              <a:cs typeface="Arial"/>
            </a:endParaRPr>
          </a:p>
        </p:txBody>
      </p:sp>
      <p:sp>
        <p:nvSpPr>
          <p:cNvPr id="21" name="object 19">
            <a:extLst>
              <a:ext uri="{FF2B5EF4-FFF2-40B4-BE49-F238E27FC236}">
                <a16:creationId xmlns:a16="http://schemas.microsoft.com/office/drawing/2014/main" xmlns="" id="{49A96AD7-EDD7-BACC-3DC8-5F98F1562BF0}"/>
              </a:ext>
            </a:extLst>
          </p:cNvPr>
          <p:cNvSpPr txBox="1"/>
          <p:nvPr/>
        </p:nvSpPr>
        <p:spPr>
          <a:xfrm>
            <a:off x="4935645" y="5533979"/>
            <a:ext cx="316164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pc="-10" dirty="0">
                <a:solidFill>
                  <a:schemeClr val="bg1"/>
                </a:solidFill>
                <a:latin typeface="Futura-Bold" pitchFamily="2" charset="0"/>
                <a:cs typeface="Verdana"/>
              </a:rPr>
              <a:t>Factores del </a:t>
            </a:r>
            <a:r>
              <a:rPr spc="85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e</a:t>
            </a:r>
            <a:r>
              <a:rPr spc="-55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n</a:t>
            </a:r>
            <a:r>
              <a:rPr spc="-114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t</a:t>
            </a:r>
            <a:r>
              <a:rPr spc="-60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or</a:t>
            </a:r>
            <a:r>
              <a:rPr spc="-85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n</a:t>
            </a:r>
            <a:r>
              <a:rPr spc="85" dirty="0" err="1">
                <a:solidFill>
                  <a:schemeClr val="bg1"/>
                </a:solidFill>
                <a:latin typeface="Futura-Bold" pitchFamily="2" charset="0"/>
                <a:cs typeface="Verdana"/>
              </a:rPr>
              <a:t>o</a:t>
            </a:r>
            <a:endParaRPr dirty="0">
              <a:solidFill>
                <a:schemeClr val="bg1"/>
              </a:solidFill>
              <a:latin typeface="Futura-Bold" pitchFamily="2" charset="0"/>
              <a:cs typeface="Verdana"/>
            </a:endParaRPr>
          </a:p>
        </p:txBody>
      </p:sp>
      <p:sp>
        <p:nvSpPr>
          <p:cNvPr id="22" name="CuadroTexto 23">
            <a:extLst>
              <a:ext uri="{FF2B5EF4-FFF2-40B4-BE49-F238E27FC236}">
                <a16:creationId xmlns:a16="http://schemas.microsoft.com/office/drawing/2014/main" xmlns="" id="{4089F845-C54E-3364-2E6C-047289221654}"/>
              </a:ext>
            </a:extLst>
          </p:cNvPr>
          <p:cNvSpPr txBox="1"/>
          <p:nvPr/>
        </p:nvSpPr>
        <p:spPr>
          <a:xfrm>
            <a:off x="941811" y="3170791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Personas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3" name="CuadroTexto 24">
            <a:extLst>
              <a:ext uri="{FF2B5EF4-FFF2-40B4-BE49-F238E27FC236}">
                <a16:creationId xmlns:a16="http://schemas.microsoft.com/office/drawing/2014/main" xmlns="" id="{564B0D3E-017C-7676-AB9A-13AB2C749339}"/>
              </a:ext>
            </a:extLst>
          </p:cNvPr>
          <p:cNvSpPr txBox="1"/>
          <p:nvPr/>
        </p:nvSpPr>
        <p:spPr>
          <a:xfrm>
            <a:off x="3062181" y="3157052"/>
            <a:ext cx="682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Rasgos personales de los miembros de la organización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4" name="CuadroTexto 45">
            <a:extLst>
              <a:ext uri="{FF2B5EF4-FFF2-40B4-BE49-F238E27FC236}">
                <a16:creationId xmlns:a16="http://schemas.microsoft.com/office/drawing/2014/main" xmlns="" id="{EE763278-A07B-E368-9005-C09F0BE64299}"/>
              </a:ext>
            </a:extLst>
          </p:cNvPr>
          <p:cNvSpPr txBox="1"/>
          <p:nvPr/>
        </p:nvSpPr>
        <p:spPr>
          <a:xfrm>
            <a:off x="1935850" y="53996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Entorno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5" name="CuadroTexto 47">
            <a:extLst>
              <a:ext uri="{FF2B5EF4-FFF2-40B4-BE49-F238E27FC236}">
                <a16:creationId xmlns:a16="http://schemas.microsoft.com/office/drawing/2014/main" xmlns="" id="{7C4B8A75-00FA-7EF5-DC54-797D6E981CE9}"/>
              </a:ext>
            </a:extLst>
          </p:cNvPr>
          <p:cNvSpPr txBox="1"/>
          <p:nvPr/>
        </p:nvSpPr>
        <p:spPr>
          <a:xfrm>
            <a:off x="1935850" y="4746977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Clima y cultura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6" name="CuadroTexto 49">
            <a:extLst>
              <a:ext uri="{FF2B5EF4-FFF2-40B4-BE49-F238E27FC236}">
                <a16:creationId xmlns:a16="http://schemas.microsoft.com/office/drawing/2014/main" xmlns="" id="{E07AB46C-0673-B115-1221-60C8F5B525ED}"/>
              </a:ext>
            </a:extLst>
          </p:cNvPr>
          <p:cNvSpPr txBox="1"/>
          <p:nvPr/>
        </p:nvSpPr>
        <p:spPr>
          <a:xfrm>
            <a:off x="941811" y="3759521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Estructura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7" name="CuadroTexto 50">
            <a:extLst>
              <a:ext uri="{FF2B5EF4-FFF2-40B4-BE49-F238E27FC236}">
                <a16:creationId xmlns:a16="http://schemas.microsoft.com/office/drawing/2014/main" xmlns="" id="{C0ECC1A1-5D0E-E09E-9F7A-EF4418F1B1B7}"/>
              </a:ext>
            </a:extLst>
          </p:cNvPr>
          <p:cNvSpPr txBox="1"/>
          <p:nvPr/>
        </p:nvSpPr>
        <p:spPr>
          <a:xfrm>
            <a:off x="4875485" y="4608478"/>
            <a:ext cx="3854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Valores organizacionales y </a:t>
            </a:r>
          </a:p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la percepción de los miembros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8" name="CuadroTexto 52">
            <a:extLst>
              <a:ext uri="{FF2B5EF4-FFF2-40B4-BE49-F238E27FC236}">
                <a16:creationId xmlns:a16="http://schemas.microsoft.com/office/drawing/2014/main" xmlns="" id="{72E5E3BB-A3F0-8932-FE91-2E77A899703A}"/>
              </a:ext>
            </a:extLst>
          </p:cNvPr>
          <p:cNvSpPr txBox="1"/>
          <p:nvPr/>
        </p:nvSpPr>
        <p:spPr>
          <a:xfrm>
            <a:off x="3062181" y="3715923"/>
            <a:ext cx="6270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Estructura  de la organización</a:t>
            </a:r>
            <a:endParaRPr lang="es-VE" dirty="0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29" name="Flecha: a la derecha 53">
            <a:extLst>
              <a:ext uri="{FF2B5EF4-FFF2-40B4-BE49-F238E27FC236}">
                <a16:creationId xmlns:a16="http://schemas.microsoft.com/office/drawing/2014/main" xmlns="" id="{7E67D0B7-C212-4AA0-7A7C-85915F0CD9CC}"/>
              </a:ext>
            </a:extLst>
          </p:cNvPr>
          <p:cNvSpPr/>
          <p:nvPr/>
        </p:nvSpPr>
        <p:spPr>
          <a:xfrm>
            <a:off x="2448775" y="3241228"/>
            <a:ext cx="542646" cy="228458"/>
          </a:xfrm>
          <a:prstGeom prst="right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30" name="Flecha: a la derecha 55">
            <a:extLst>
              <a:ext uri="{FF2B5EF4-FFF2-40B4-BE49-F238E27FC236}">
                <a16:creationId xmlns:a16="http://schemas.microsoft.com/office/drawing/2014/main" xmlns="" id="{8DB1CBFB-2976-A361-FC54-580D43A916D8}"/>
              </a:ext>
            </a:extLst>
          </p:cNvPr>
          <p:cNvSpPr/>
          <p:nvPr/>
        </p:nvSpPr>
        <p:spPr>
          <a:xfrm>
            <a:off x="4177821" y="5540552"/>
            <a:ext cx="542646" cy="228458"/>
          </a:xfrm>
          <a:prstGeom prst="right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31" name="Flecha: a la derecha 58">
            <a:extLst>
              <a:ext uri="{FF2B5EF4-FFF2-40B4-BE49-F238E27FC236}">
                <a16:creationId xmlns:a16="http://schemas.microsoft.com/office/drawing/2014/main" xmlns="" id="{C3A9AFA1-073D-A9D2-BDE9-D4389BAAF6FF}"/>
              </a:ext>
            </a:extLst>
          </p:cNvPr>
          <p:cNvSpPr/>
          <p:nvPr/>
        </p:nvSpPr>
        <p:spPr>
          <a:xfrm>
            <a:off x="2448775" y="3829958"/>
            <a:ext cx="542646" cy="228458"/>
          </a:xfrm>
          <a:prstGeom prst="right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bg1"/>
              </a:solidFill>
              <a:latin typeface="Futura-Bold" pitchFamily="2" charset="0"/>
            </a:endParaRPr>
          </a:p>
        </p:txBody>
      </p:sp>
      <p:sp>
        <p:nvSpPr>
          <p:cNvPr id="32" name="Flecha: a la derecha 62">
            <a:extLst>
              <a:ext uri="{FF2B5EF4-FFF2-40B4-BE49-F238E27FC236}">
                <a16:creationId xmlns:a16="http://schemas.microsoft.com/office/drawing/2014/main" xmlns="" id="{2E68C329-1F0F-78C4-8729-CEE15CB5189B}"/>
              </a:ext>
            </a:extLst>
          </p:cNvPr>
          <p:cNvSpPr/>
          <p:nvPr/>
        </p:nvSpPr>
        <p:spPr>
          <a:xfrm>
            <a:off x="4177821" y="4817414"/>
            <a:ext cx="542646" cy="228458"/>
          </a:xfrm>
          <a:prstGeom prst="right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bg1"/>
              </a:solidFill>
              <a:latin typeface="Futura-Bold" pitchFamily="2" charset="0"/>
            </a:endParaRPr>
          </a:p>
        </p:txBody>
      </p:sp>
      <p:pic>
        <p:nvPicPr>
          <p:cNvPr id="2075" name="Audio 2074">
            <a:hlinkClick r:id="" action="ppaction://media"/>
            <a:extLst>
              <a:ext uri="{FF2B5EF4-FFF2-40B4-BE49-F238E27FC236}">
                <a16:creationId xmlns:a16="http://schemas.microsoft.com/office/drawing/2014/main" xmlns="" id="{8BECC38D-5495-6D31-7D0C-E5DC125638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063"/>
    </mc:Choice>
    <mc:Fallback xmlns="">
      <p:transition spd="slow" advTm="980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8622" y="6404020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559467" y="1455786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 err="1">
                <a:latin typeface="Futura-Bold" pitchFamily="2" charset="0"/>
                <a:cs typeface="Arial"/>
              </a:rPr>
              <a:t>PROPóSITO</a:t>
            </a:r>
            <a:r>
              <a:rPr lang="en-US" sz="2200" b="1" spc="-5" dirty="0">
                <a:latin typeface="Futura-Bold" pitchFamily="2" charset="0"/>
                <a:cs typeface="Arial"/>
              </a:rPr>
              <a:t> DE LA INVESTIGACIÓN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34020" y="2463834"/>
            <a:ext cx="7303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Caracterizar  las experiencias de innovación empresarial de doce organizaciones privadas ubicadas en Ciudad Guayana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799486" y="4193070"/>
            <a:ext cx="80904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¿Cuál es el perfil de las empresas que desarrollan procesos de innovación empresarial en la localidad?</a:t>
            </a:r>
          </a:p>
          <a:p>
            <a:endParaRPr lang="es-ES" sz="1000" dirty="0">
              <a:solidFill>
                <a:schemeClr val="bg1"/>
              </a:solidFill>
              <a:latin typeface="Futura-Bold" pitchFamily="2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¿Cómo se desarrollan los procesos de innovación empresarial en las organizaciones estudiadas?</a:t>
            </a:r>
          </a:p>
          <a:p>
            <a:endParaRPr lang="es-ES" sz="1000" dirty="0">
              <a:solidFill>
                <a:schemeClr val="bg1"/>
              </a:solidFill>
              <a:latin typeface="Futura-Bold" pitchFamily="2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s-ES" dirty="0">
                <a:solidFill>
                  <a:schemeClr val="bg1"/>
                </a:solidFill>
                <a:latin typeface="Futura-Bold" pitchFamily="2" charset="0"/>
              </a:rPr>
              <a:t>¿Cuáles son efectos de la aplicación de experiencias de innovación en las empresas estudiadas?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xmlns="" id="{66001268-B44C-0661-AF67-1239F0720EAB}"/>
              </a:ext>
            </a:extLst>
          </p:cNvPr>
          <p:cNvSpPr txBox="1">
            <a:spLocks/>
          </p:cNvSpPr>
          <p:nvPr/>
        </p:nvSpPr>
        <p:spPr>
          <a:xfrm>
            <a:off x="559467" y="3259012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s-ES" sz="2200" b="1" spc="-5" dirty="0">
                <a:latin typeface="Futura-Bold" pitchFamily="2" charset="0"/>
                <a:cs typeface="Arial"/>
              </a:rPr>
              <a:t>INTERROGANTES DE LA INVESTIGACIÓN</a:t>
            </a:r>
            <a:br>
              <a:rPr lang="es-ES" sz="2200" b="1" spc="-5" dirty="0">
                <a:latin typeface="Futura-Bold" pitchFamily="2" charset="0"/>
                <a:cs typeface="Arial"/>
              </a:rPr>
            </a:br>
            <a:endParaRPr lang="es-ES" sz="1000" dirty="0">
              <a:latin typeface="Futura-Bold" pitchFamily="2" charset="0"/>
              <a:cs typeface="Arial"/>
            </a:endParaRPr>
          </a:p>
        </p:txBody>
      </p:sp>
      <p:pic>
        <p:nvPicPr>
          <p:cNvPr id="2048" name="Audio 2047">
            <a:hlinkClick r:id="" action="ppaction://media"/>
            <a:extLst>
              <a:ext uri="{FF2B5EF4-FFF2-40B4-BE49-F238E27FC236}">
                <a16:creationId xmlns:a16="http://schemas.microsoft.com/office/drawing/2014/main" xmlns="" id="{143DF7BF-08AD-C3ED-DD68-1EC362CC3D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8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316"/>
    </mc:Choice>
    <mc:Fallback xmlns="">
      <p:transition spd="slow" advTm="1093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644317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MÉTODO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19823" y="2794244"/>
            <a:ext cx="76433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</a:rPr>
              <a:t>Estudio de tipo descriptivo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dirty="0">
              <a:solidFill>
                <a:schemeClr val="bg1"/>
              </a:solidFill>
              <a:latin typeface="Futura-Bold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</a:rPr>
              <a:t>Diseño de investigación de campo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dirty="0">
              <a:solidFill>
                <a:schemeClr val="bg1"/>
              </a:solidFill>
              <a:latin typeface="Futura-Bold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</a:rPr>
              <a:t>Técnica aplicada fue la encuesta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dirty="0">
              <a:solidFill>
                <a:schemeClr val="bg1"/>
              </a:solidFill>
              <a:latin typeface="Futura-Bold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</a:rPr>
              <a:t>Instrumento de recolección de datos un cuestionario compuesto por preguntas abiertas y cerradas, validado por expertos</a:t>
            </a:r>
          </a:p>
          <a:p>
            <a:endParaRPr lang="es-ES" dirty="0">
              <a:solidFill>
                <a:schemeClr val="bg1"/>
              </a:solidFill>
              <a:latin typeface="Futura-Bold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Aplicación de formulario de Google </a:t>
            </a:r>
            <a:endParaRPr lang="es-ES" dirty="0">
              <a:solidFill>
                <a:schemeClr val="bg1"/>
              </a:solidFill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ES" dirty="0">
              <a:solidFill>
                <a:schemeClr val="bg1"/>
              </a:solidFill>
              <a:latin typeface="Futura-Bold"/>
            </a:endParaRPr>
          </a:p>
        </p:txBody>
      </p:sp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xmlns="" id="{95E134BB-EBF5-0988-3315-A35FB981CB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3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61"/>
    </mc:Choice>
    <mc:Fallback xmlns="">
      <p:transition spd="slow" advTm="685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07770" y="6434510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655181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MÉTODO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84973" y="2979220"/>
            <a:ext cx="7756935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uestra compuesta por 12 empresas ubicadas en Ciudad Guayana</a:t>
            </a:r>
          </a:p>
          <a:p>
            <a:pPr marL="285750" indent="-28575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s-ES" dirty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elección de manera </a:t>
            </a:r>
            <a:r>
              <a:rPr lang="es-ES" sz="1800" dirty="0" smtClean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intencional</a:t>
            </a:r>
          </a:p>
          <a:p>
            <a:pPr marL="285750" indent="-28575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s-ES" dirty="0" smtClean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Recolección de datos a través de entrevista </a:t>
            </a:r>
            <a:r>
              <a:rPr lang="es-ES" dirty="0" err="1" smtClean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semi</a:t>
            </a:r>
            <a:r>
              <a:rPr lang="es-ES" dirty="0" smtClean="0">
                <a:solidFill>
                  <a:schemeClr val="bg1"/>
                </a:solidFill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 estructurada</a:t>
            </a:r>
            <a:endParaRPr lang="es-ES" sz="18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Datos procesados con pruebas de estadística descriptiva</a:t>
            </a:r>
            <a:endParaRPr lang="es-VE" sz="18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49" name="Audio 2048">
            <a:hlinkClick r:id="" action="ppaction://media"/>
            <a:extLst>
              <a:ext uri="{FF2B5EF4-FFF2-40B4-BE49-F238E27FC236}">
                <a16:creationId xmlns:a16="http://schemas.microsoft.com/office/drawing/2014/main" xmlns="" id="{EF352781-EEAE-1A78-7A0A-0363E48A86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6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27"/>
    </mc:Choice>
    <mc:Fallback xmlns="">
      <p:transition spd="slow" advTm="417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644317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34291" y="2560304"/>
            <a:ext cx="8521822" cy="495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Caracterización de las empresas innovadoras de Ciudad Guayana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B49166A4-2BBD-E4CD-9916-B7E8C2554A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463" y="3485111"/>
            <a:ext cx="3171429" cy="202411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D06C6CA-52B2-0BA2-6475-6B081D6931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9109" y="3470826"/>
            <a:ext cx="3171429" cy="203839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6CA94EC6-0216-3E60-7A01-26E6EF9897D4}"/>
              </a:ext>
            </a:extLst>
          </p:cNvPr>
          <p:cNvSpPr txBox="1"/>
          <p:nvPr/>
        </p:nvSpPr>
        <p:spPr>
          <a:xfrm>
            <a:off x="2065418" y="5707015"/>
            <a:ext cx="170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Ubicación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73161A45-AF51-C032-F9D7-90E8D3B9E68D}"/>
              </a:ext>
            </a:extLst>
          </p:cNvPr>
          <p:cNvSpPr txBox="1"/>
          <p:nvPr/>
        </p:nvSpPr>
        <p:spPr>
          <a:xfrm>
            <a:off x="6137566" y="5568515"/>
            <a:ext cx="25353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</a:rPr>
              <a:t>Tiempo en funcionamiento</a:t>
            </a:r>
          </a:p>
        </p:txBody>
      </p:sp>
      <p:pic>
        <p:nvPicPr>
          <p:cNvPr id="2059" name="Audio 2058">
            <a:hlinkClick r:id="" action="ppaction://media"/>
            <a:extLst>
              <a:ext uri="{FF2B5EF4-FFF2-40B4-BE49-F238E27FC236}">
                <a16:creationId xmlns:a16="http://schemas.microsoft.com/office/drawing/2014/main" xmlns="" id="{B9334A09-7B9C-E2CF-77B1-E12FD3DA25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0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339"/>
    </mc:Choice>
    <mc:Fallback xmlns="">
      <p:transition spd="slow" advTm="54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644317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34291" y="2560304"/>
            <a:ext cx="8521822" cy="495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Caracterización de las empresas innovadoras de Ciudad Guayana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0D27BC5F-5B34-05D4-D28A-68B83EE3DB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570" y="3508971"/>
            <a:ext cx="3723809" cy="200024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224E1927-7A93-E31D-7271-9B7ED7794C3D}"/>
              </a:ext>
            </a:extLst>
          </p:cNvPr>
          <p:cNvSpPr txBox="1"/>
          <p:nvPr/>
        </p:nvSpPr>
        <p:spPr>
          <a:xfrm>
            <a:off x="2065418" y="5707015"/>
            <a:ext cx="170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</a:rPr>
              <a:t>Sector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9CBE28A6-23CE-6FD8-7B80-D711274359F8}"/>
              </a:ext>
            </a:extLst>
          </p:cNvPr>
          <p:cNvSpPr txBox="1"/>
          <p:nvPr/>
        </p:nvSpPr>
        <p:spPr>
          <a:xfrm>
            <a:off x="6933398" y="5707015"/>
            <a:ext cx="170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Tamaño</a:t>
            </a:r>
          </a:p>
        </p:txBody>
      </p:sp>
      <p:pic>
        <p:nvPicPr>
          <p:cNvPr id="28" name="Audio 27">
            <a:hlinkClick r:id="" action="ppaction://media"/>
            <a:extLst>
              <a:ext uri="{FF2B5EF4-FFF2-40B4-BE49-F238E27FC236}">
                <a16:creationId xmlns:a16="http://schemas.microsoft.com/office/drawing/2014/main" xmlns="" id="{DF2C5568-132D-3763-5877-B0DE09D480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  <p:grpSp>
        <p:nvGrpSpPr>
          <p:cNvPr id="2048" name="Grupo 2047">
            <a:extLst>
              <a:ext uri="{FF2B5EF4-FFF2-40B4-BE49-F238E27FC236}">
                <a16:creationId xmlns:a16="http://schemas.microsoft.com/office/drawing/2014/main" xmlns="" id="{77DB061B-3B70-501B-55BA-58FE7D90E041}"/>
              </a:ext>
            </a:extLst>
          </p:cNvPr>
          <p:cNvGrpSpPr/>
          <p:nvPr/>
        </p:nvGrpSpPr>
        <p:grpSpPr>
          <a:xfrm>
            <a:off x="5165557" y="3508970"/>
            <a:ext cx="3723809" cy="2000249"/>
            <a:chOff x="5165557" y="3508970"/>
            <a:chExt cx="3723809" cy="2000249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xmlns="" id="{D03891DE-A18C-39D6-FB7D-E5BDCC776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65557" y="3508970"/>
              <a:ext cx="3723809" cy="2000249"/>
            </a:xfrm>
            <a:prstGeom prst="rect">
              <a:avLst/>
            </a:prstGeom>
          </p:spPr>
        </p:pic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xmlns="" id="{F3553B40-E625-FABA-F671-85B448937EAC}"/>
                </a:ext>
              </a:extLst>
            </p:cNvPr>
            <p:cNvSpPr txBox="1"/>
            <p:nvPr/>
          </p:nvSpPr>
          <p:spPr>
            <a:xfrm>
              <a:off x="6370982" y="3594815"/>
              <a:ext cx="688009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VE" sz="900" b="1" dirty="0">
                  <a:solidFill>
                    <a:schemeClr val="bg1"/>
                  </a:solidFill>
                </a:rPr>
                <a:t>Pequeña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xmlns="" id="{63821501-F088-58AD-4F0D-3CD2AB4CA188}"/>
                </a:ext>
              </a:extLst>
            </p:cNvPr>
            <p:cNvSpPr txBox="1"/>
            <p:nvPr/>
          </p:nvSpPr>
          <p:spPr>
            <a:xfrm>
              <a:off x="7196044" y="3594815"/>
              <a:ext cx="689612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VE" sz="900" b="1" dirty="0">
                  <a:solidFill>
                    <a:schemeClr val="bg1"/>
                  </a:solidFill>
                </a:rPr>
                <a:t>Mediana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195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50"/>
    </mc:Choice>
    <mc:Fallback xmlns="">
      <p:transition spd="slow" advTm="269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1">
            <a:extLst>
              <a:ext uri="{FF2B5EF4-FFF2-40B4-BE49-F238E27FC236}">
                <a16:creationId xmlns:a16="http://schemas.microsoft.com/office/drawing/2014/main" xmlns="" id="{DE95AD69-4FDE-4466-BF28-9762A57FE39D}"/>
              </a:ext>
            </a:extLst>
          </p:cNvPr>
          <p:cNvSpPr txBox="1"/>
          <p:nvPr/>
        </p:nvSpPr>
        <p:spPr>
          <a:xfrm>
            <a:off x="996251" y="6274141"/>
            <a:ext cx="8090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Caracterización de experiencias de innovación empresarial </a:t>
            </a:r>
            <a:r>
              <a:rPr lang="es-ES" sz="1000" b="1" dirty="0">
                <a:latin typeface="Futura BT" pitchFamily="34" charset="0"/>
              </a:rPr>
              <a:t>en Ciudad Gua</a:t>
            </a:r>
            <a:r>
              <a:rPr lang="es-EC" sz="1000" dirty="0">
                <a:solidFill>
                  <a:schemeClr val="accent2"/>
                </a:solidFill>
                <a:latin typeface="Futura BT" pitchFamily="34" charset="0"/>
              </a:rPr>
              <a:t>Otaiza Cupare                   otaizacupare@gmail.com</a:t>
            </a:r>
            <a:endParaRPr lang="es-ES" sz="1000" dirty="0">
              <a:solidFill>
                <a:schemeClr val="accent2"/>
              </a:solidFill>
              <a:latin typeface="Futura B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19123"/>
          <a:stretch/>
        </p:blipFill>
        <p:spPr bwMode="auto">
          <a:xfrm>
            <a:off x="300789" y="330869"/>
            <a:ext cx="2358190" cy="80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79" y="330869"/>
            <a:ext cx="1819275" cy="80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>
            <a:spLocks noGrp="1"/>
          </p:cNvSpPr>
          <p:nvPr>
            <p:ph type="title"/>
          </p:nvPr>
        </p:nvSpPr>
        <p:spPr>
          <a:xfrm>
            <a:off x="1894359" y="1644317"/>
            <a:ext cx="6117282" cy="646331"/>
          </a:xfrm>
          <a:prstGeom prst="rect">
            <a:avLst/>
          </a:prstGeom>
          <a:solidFill>
            <a:srgbClr val="272A36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7170" algn="ctr">
              <a:lnSpc>
                <a:spcPct val="100000"/>
              </a:lnSpc>
              <a:spcBef>
                <a:spcPts val="1335"/>
              </a:spcBef>
            </a:pPr>
            <a:r>
              <a:rPr lang="es-ES" sz="1000" b="1" spc="-5" dirty="0">
                <a:latin typeface="Arial"/>
                <a:cs typeface="Arial"/>
              </a:rPr>
              <a:t/>
            </a:r>
            <a:br>
              <a:rPr lang="es-ES" sz="1000" b="1" spc="-5" dirty="0">
                <a:latin typeface="Arial"/>
                <a:cs typeface="Arial"/>
              </a:rPr>
            </a:br>
            <a:r>
              <a:rPr lang="en-US" sz="2200" b="1" spc="-5" dirty="0">
                <a:latin typeface="Futura-Bold" pitchFamily="2" charset="0"/>
                <a:cs typeface="Arial"/>
              </a:rPr>
              <a:t>RESULTADOS</a:t>
            </a:r>
            <a:br>
              <a:rPr lang="en-US" sz="2200" b="1" spc="-5" dirty="0">
                <a:latin typeface="Futura-Bold" pitchFamily="2" charset="0"/>
                <a:cs typeface="Arial"/>
              </a:rPr>
            </a:br>
            <a:endParaRPr sz="1000" dirty="0">
              <a:latin typeface="Futura-Bold" pitchFamily="2" charset="0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34291" y="2560304"/>
            <a:ext cx="8521822" cy="495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b="1" dirty="0">
                <a:solidFill>
                  <a:schemeClr val="bg1"/>
                </a:solidFill>
                <a:effectLst/>
                <a:latin typeface="Futura-Bold"/>
                <a:ea typeface="Calibri" panose="020F0502020204030204" pitchFamily="34" charset="0"/>
                <a:cs typeface="Times New Roman" panose="02020603050405020304" pitchFamily="18" charset="0"/>
              </a:rPr>
              <a:t>Caracterización de las empresas innovadoras de Ciudad Guayana</a:t>
            </a:r>
            <a:endParaRPr lang="es-VE" sz="2000" dirty="0">
              <a:solidFill>
                <a:schemeClr val="bg1"/>
              </a:solidFill>
              <a:effectLst/>
              <a:latin typeface="Futura-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9CBE28A6-23CE-6FD8-7B80-D711274359F8}"/>
              </a:ext>
            </a:extLst>
          </p:cNvPr>
          <p:cNvSpPr txBox="1"/>
          <p:nvPr/>
        </p:nvSpPr>
        <p:spPr>
          <a:xfrm>
            <a:off x="4619689" y="5767345"/>
            <a:ext cx="170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>
                <a:solidFill>
                  <a:schemeClr val="bg1"/>
                </a:solidFill>
              </a:rPr>
              <a:t>Ramo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5B6B3AF-0382-1DB8-B203-671DA6EB21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911" y="3193032"/>
            <a:ext cx="5051139" cy="2436849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xmlns="" id="{924F14C5-4C4B-6C5C-1041-D5D503B68D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202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79"/>
    </mc:Choice>
    <mc:Fallback xmlns="">
      <p:transition spd="slow" advTm="451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5222</TotalTime>
  <Words>747</Words>
  <Application>Microsoft Office PowerPoint</Application>
  <PresentationFormat>A4 (210 x 297 mm)</PresentationFormat>
  <Paragraphs>103</Paragraphs>
  <Slides>17</Slides>
  <Notes>1</Notes>
  <HiddenSlides>0</HiddenSlides>
  <MMClips>17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Estela de condensación</vt:lpstr>
      <vt:lpstr>Presentación de PowerPoint</vt:lpstr>
      <vt:lpstr> ¿Qué representa la Innovación? </vt:lpstr>
      <vt:lpstr> ¿Qué factores influyen en PROCESOS DE Innovación? </vt:lpstr>
      <vt:lpstr> PROPóSITO DE LA INVESTIGACIÓN </vt:lpstr>
      <vt:lpstr> MÉTODO </vt:lpstr>
      <vt:lpstr> MÉTODO </vt:lpstr>
      <vt:lpstr> RESULTADOS </vt:lpstr>
      <vt:lpstr> RESULTADOS </vt:lpstr>
      <vt:lpstr> RESULTADOS </vt:lpstr>
      <vt:lpstr> RESULTADOS </vt:lpstr>
      <vt:lpstr> RESULTADOS </vt:lpstr>
      <vt:lpstr> RESULTADOS </vt:lpstr>
      <vt:lpstr> RESULTADOS </vt:lpstr>
      <vt:lpstr> DISCUSIÓN </vt:lpstr>
      <vt:lpstr> DISCUSIÓN </vt:lpstr>
      <vt:lpstr> DISCUSIÓN </vt:lpstr>
      <vt:lpstr> CONCLUSIONES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Otaiza Josefina Cupare Castro</cp:lastModifiedBy>
  <cp:revision>422</cp:revision>
  <dcterms:created xsi:type="dcterms:W3CDTF">2018-08-09T11:43:38Z</dcterms:created>
  <dcterms:modified xsi:type="dcterms:W3CDTF">2023-03-28T15:28:16Z</dcterms:modified>
</cp:coreProperties>
</file>