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257" r:id="rId4"/>
    <p:sldId id="259" r:id="rId5"/>
    <p:sldId id="261" r:id="rId6"/>
    <p:sldId id="264" r:id="rId7"/>
    <p:sldId id="265" r:id="rId8"/>
    <p:sldId id="266" r:id="rId9"/>
    <p:sldId id="267" r:id="rId10"/>
    <p:sldId id="268" r:id="rId11"/>
    <p:sldId id="269" r:id="rId12"/>
    <p:sldId id="273" r:id="rId13"/>
    <p:sldId id="274" r:id="rId14"/>
    <p:sldId id="277" r:id="rId15"/>
    <p:sldId id="278" r:id="rId16"/>
    <p:sldId id="279" r:id="rId17"/>
    <p:sldId id="275" r:id="rId18"/>
    <p:sldId id="276" r:id="rId19"/>
    <p:sldId id="272" r:id="rId2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FFFFFF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2" roundtripDataSignature="AMtx7mgUtUyncXCuVSeLOZJpUEZI3iPqb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00FF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60" y="7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2666650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0" name="Google Shape;110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4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5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3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3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7F7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Google Shape;89;p1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0" name="Google Shape;90;p1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2" name="Google Shape;92;p1"/>
          <p:cNvSpPr txBox="1"/>
          <p:nvPr/>
        </p:nvSpPr>
        <p:spPr>
          <a:xfrm>
            <a:off x="5702474" y="257200"/>
            <a:ext cx="6232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</a:t>
            </a: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4" name="Google Shape;94;p1" descr="Imagen que contiene tabla, viendo, oscuro, vidrio&#10;&#10;Descripción generada automáticament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03525" y="1556115"/>
            <a:ext cx="5988476" cy="355795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"/>
          <p:cNvSpPr txBox="1"/>
          <p:nvPr/>
        </p:nvSpPr>
        <p:spPr>
          <a:xfrm>
            <a:off x="256585" y="4944802"/>
            <a:ext cx="4083900" cy="489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ts val="3062"/>
              </a:lnSpc>
            </a:pPr>
            <a:r>
              <a:rPr lang="en-US" sz="2000" b="1" spc="-35" dirty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Dra. Beatriz  Soledad 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6" name="Google Shape;96;p1"/>
          <p:cNvSpPr txBox="1"/>
          <p:nvPr/>
        </p:nvSpPr>
        <p:spPr>
          <a:xfrm>
            <a:off x="256572" y="5515340"/>
            <a:ext cx="43227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2000" b="1" spc="-35" dirty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bsoledad@ucab.edu.ve</a:t>
            </a:r>
            <a:endParaRPr sz="2000" b="1" spc="-35" dirty="0">
              <a:solidFill>
                <a:schemeClr val="tx1">
                  <a:lumMod val="85000"/>
                  <a:lumOff val="15000"/>
                </a:schemeClr>
              </a:solidFill>
              <a:latin typeface="Inter" pitchFamily="34" charset="0"/>
              <a:ea typeface="Inter" pitchFamily="34" charset="-122"/>
              <a:cs typeface="Inter" pitchFamily="34" charset="-120"/>
            </a:endParaRPr>
          </a:p>
        </p:txBody>
      </p:sp>
      <p:pic>
        <p:nvPicPr>
          <p:cNvPr id="97" name="Google Shape;97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 2"/>
          <p:cNvSpPr/>
          <p:nvPr/>
        </p:nvSpPr>
        <p:spPr>
          <a:xfrm>
            <a:off x="668739" y="1556115"/>
            <a:ext cx="7915703" cy="2800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en-US" sz="4400" b="1" dirty="0">
                <a:solidFill>
                  <a:srgbClr val="003399"/>
                </a:solidFill>
              </a:rPr>
              <a:t>Uso y aplicaciones de la inteligencia artificial en las clases de química de ingeniería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 sz="1400" b="1" smtClean="0">
                <a:solidFill>
                  <a:srgbClr val="0000FF"/>
                </a:solidFill>
              </a:rPr>
              <a:t>1</a:t>
            </a:fld>
            <a:endParaRPr lang="es-US" sz="1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190501" y="698952"/>
            <a:ext cx="11677650" cy="5737812"/>
            <a:chOff x="0" y="0"/>
            <a:chExt cx="14630400" cy="8229600"/>
          </a:xfrm>
        </p:grpSpPr>
        <p:sp>
          <p:nvSpPr>
            <p:cNvPr id="8" name="Shape 0"/>
            <p:cNvSpPr/>
            <p:nvPr/>
          </p:nvSpPr>
          <p:spPr>
            <a:xfrm>
              <a:off x="0" y="0"/>
              <a:ext cx="14630400" cy="8229600"/>
            </a:xfrm>
            <a:prstGeom prst="rect">
              <a:avLst/>
            </a:prstGeom>
            <a:solidFill>
              <a:srgbClr val="F6F4F4"/>
            </a:solidFill>
            <a:ln/>
          </p:spPr>
        </p:sp>
        <p:sp>
          <p:nvSpPr>
            <p:cNvPr id="9" name="Text 3"/>
            <p:cNvSpPr/>
            <p:nvPr/>
          </p:nvSpPr>
          <p:spPr>
            <a:xfrm>
              <a:off x="1332374" y="198083"/>
              <a:ext cx="13056335" cy="1388745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ctr">
                <a:lnSpc>
                  <a:spcPts val="4500"/>
                </a:lnSpc>
                <a:buNone/>
              </a:pPr>
              <a:r>
                <a:rPr lang="en-US" sz="4000" b="1" kern="0" spc="-131" dirty="0">
                  <a:solidFill>
                    <a:srgbClr val="0000FF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Simulación y modelado en química de ingeniería</a:t>
              </a:r>
              <a:endParaRPr lang="en-US" sz="4000" dirty="0">
                <a:solidFill>
                  <a:srgbClr val="0000FF"/>
                </a:solidFill>
              </a:endParaRPr>
            </a:p>
          </p:txBody>
        </p:sp>
        <p:sp>
          <p:nvSpPr>
            <p:cNvPr id="10" name="Shape 4"/>
            <p:cNvSpPr/>
            <p:nvPr/>
          </p:nvSpPr>
          <p:spPr>
            <a:xfrm>
              <a:off x="609600" y="2173863"/>
              <a:ext cx="4114800" cy="5318015"/>
            </a:xfrm>
            <a:prstGeom prst="roundRect">
              <a:avLst>
                <a:gd name="adj" fmla="val 2967"/>
              </a:avLst>
            </a:prstGeom>
            <a:solidFill>
              <a:srgbClr val="DADBF1"/>
            </a:solidFill>
            <a:ln w="13811">
              <a:solidFill>
                <a:srgbClr val="B5B7E3"/>
              </a:solidFill>
              <a:prstDash val="solid"/>
            </a:ln>
          </p:spPr>
        </p:sp>
        <p:sp>
          <p:nvSpPr>
            <p:cNvPr id="11" name="Text 5"/>
            <p:cNvSpPr/>
            <p:nvPr/>
          </p:nvSpPr>
          <p:spPr>
            <a:xfrm>
              <a:off x="1198614" y="2467287"/>
              <a:ext cx="2898100" cy="694373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algn="ctr">
                <a:lnSpc>
                  <a:spcPts val="2000"/>
                </a:lnSpc>
              </a:pPr>
              <a:r>
                <a:rPr lang="en-US" sz="2000" b="1" spc="-66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Simulación de experimentos</a:t>
              </a:r>
            </a:p>
          </p:txBody>
        </p:sp>
        <p:sp>
          <p:nvSpPr>
            <p:cNvPr id="12" name="Text 6"/>
            <p:cNvSpPr/>
            <p:nvPr/>
          </p:nvSpPr>
          <p:spPr>
            <a:xfrm>
              <a:off x="838200" y="3930316"/>
              <a:ext cx="3657599" cy="2679719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algn="just">
                <a:lnSpc>
                  <a:spcPts val="2000"/>
                </a:lnSpc>
              </a:pPr>
              <a:r>
                <a:rPr lang="en-US" sz="1800" spc="-35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La IA puede simular experimentos que ahorran tiempo y dinero a los investigadores, además de proporcionar información valiosa para la investigación y el desarrollo de nuevos compuestos químicos.</a:t>
              </a:r>
            </a:p>
          </p:txBody>
        </p:sp>
        <p:sp>
          <p:nvSpPr>
            <p:cNvPr id="13" name="Shape 7"/>
            <p:cNvSpPr/>
            <p:nvPr/>
          </p:nvSpPr>
          <p:spPr>
            <a:xfrm>
              <a:off x="5333999" y="2173865"/>
              <a:ext cx="4082955" cy="5318013"/>
            </a:xfrm>
            <a:prstGeom prst="roundRect">
              <a:avLst>
                <a:gd name="adj" fmla="val 2967"/>
              </a:avLst>
            </a:prstGeom>
            <a:solidFill>
              <a:srgbClr val="DADBF1"/>
            </a:solidFill>
            <a:ln w="13811">
              <a:solidFill>
                <a:srgbClr val="B5B7E3"/>
              </a:solidFill>
              <a:prstDash val="solid"/>
            </a:ln>
          </p:spPr>
        </p:sp>
        <p:sp>
          <p:nvSpPr>
            <p:cNvPr id="14" name="Text 8"/>
            <p:cNvSpPr/>
            <p:nvPr/>
          </p:nvSpPr>
          <p:spPr>
            <a:xfrm>
              <a:off x="5600700" y="2429187"/>
              <a:ext cx="3539272" cy="694373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algn="ctr">
                <a:lnSpc>
                  <a:spcPts val="2000"/>
                </a:lnSpc>
              </a:pPr>
              <a:r>
                <a:rPr lang="en-US" sz="2000" b="1" spc="-66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Diseño de estructuras moleculares</a:t>
              </a:r>
            </a:p>
          </p:txBody>
        </p:sp>
        <p:sp>
          <p:nvSpPr>
            <p:cNvPr id="15" name="Text 9"/>
            <p:cNvSpPr/>
            <p:nvPr/>
          </p:nvSpPr>
          <p:spPr>
            <a:xfrm>
              <a:off x="5545563" y="3976091"/>
              <a:ext cx="3539274" cy="2409826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algn="just">
                <a:lnSpc>
                  <a:spcPts val="2000"/>
                </a:lnSpc>
              </a:pPr>
              <a:r>
                <a:rPr lang="en-US" sz="1800" spc="-35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La IA puede modelar estructuras moleculares de manera más rápida y precisa que cualquier ser humano, lo que ayuda en la investigación y descubrimiento de nuevos materiales.</a:t>
              </a:r>
            </a:p>
          </p:txBody>
        </p:sp>
        <p:sp>
          <p:nvSpPr>
            <p:cNvPr id="16" name="Shape 10"/>
            <p:cNvSpPr/>
            <p:nvPr/>
          </p:nvSpPr>
          <p:spPr>
            <a:xfrm>
              <a:off x="10056940" y="2179143"/>
              <a:ext cx="3944809" cy="5312735"/>
            </a:xfrm>
            <a:prstGeom prst="roundRect">
              <a:avLst>
                <a:gd name="adj" fmla="val 2967"/>
              </a:avLst>
            </a:prstGeom>
            <a:solidFill>
              <a:srgbClr val="DADBF1"/>
            </a:solidFill>
            <a:ln w="13811">
              <a:solidFill>
                <a:srgbClr val="B5B7E3"/>
              </a:solidFill>
              <a:prstDash val="solid"/>
            </a:ln>
          </p:spPr>
        </p:sp>
        <p:sp>
          <p:nvSpPr>
            <p:cNvPr id="17" name="Text 11"/>
            <p:cNvSpPr/>
            <p:nvPr/>
          </p:nvSpPr>
          <p:spPr>
            <a:xfrm>
              <a:off x="10056940" y="2432044"/>
              <a:ext cx="3740259" cy="1041559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ctr">
                <a:lnSpc>
                  <a:spcPts val="2000"/>
                </a:lnSpc>
                <a:buNone/>
              </a:pPr>
              <a:r>
                <a:rPr lang="en-US" sz="2000" b="1" kern="0" spc="-66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Cálculo de propiedades moleculares</a:t>
              </a:r>
              <a:endParaRPr lang="en-US" sz="2000" dirty="0"/>
            </a:p>
          </p:txBody>
        </p:sp>
        <p:sp>
          <p:nvSpPr>
            <p:cNvPr id="18" name="Text 12"/>
            <p:cNvSpPr/>
            <p:nvPr/>
          </p:nvSpPr>
          <p:spPr>
            <a:xfrm>
              <a:off x="10292923" y="4114800"/>
              <a:ext cx="3504276" cy="2132410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algn="just">
                <a:lnSpc>
                  <a:spcPts val="2000"/>
                </a:lnSpc>
              </a:pPr>
              <a:r>
                <a:rPr lang="en-US" sz="1800" spc="-35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La IA también puede calcular las propiedades moleculares de los compuestos químicos, lo que ayuda a los investigadores a entender sus funciones y aplicaciones.</a:t>
              </a:r>
            </a:p>
          </p:txBody>
        </p:sp>
      </p:grpSp>
      <p:sp>
        <p:nvSpPr>
          <p:cNvPr id="105" name="Google Shape;105;p2"/>
          <p:cNvSpPr txBox="1"/>
          <p:nvPr/>
        </p:nvSpPr>
        <p:spPr>
          <a:xfrm>
            <a:off x="6511866" y="268775"/>
            <a:ext cx="5183415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317694" y="6203072"/>
            <a:ext cx="2701452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9834" y="207927"/>
            <a:ext cx="3196553" cy="4910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1 Marcador de número de diapositiva"/>
          <p:cNvSpPr>
            <a:spLocks noGrp="1"/>
          </p:cNvSpPr>
          <p:nvPr>
            <p:ph type="sldNum" idx="12"/>
          </p:nvPr>
        </p:nvSpPr>
        <p:spPr>
          <a:xfrm>
            <a:off x="9103573" y="6298915"/>
            <a:ext cx="2543175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 sz="1400" b="1" smtClean="0">
                <a:solidFill>
                  <a:srgbClr val="0000FF"/>
                </a:solidFill>
              </a:rPr>
              <a:t>10</a:t>
            </a:fld>
            <a:endParaRPr lang="es-US" sz="1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478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256576" y="843757"/>
            <a:ext cx="11774483" cy="5225897"/>
            <a:chOff x="761286" y="303167"/>
            <a:chExt cx="12727342" cy="7702773"/>
          </a:xfrm>
        </p:grpSpPr>
        <p:pic>
          <p:nvPicPr>
            <p:cNvPr id="8" name="Image 0" descr="preencoded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27873" y="700503"/>
              <a:ext cx="2660755" cy="7305437"/>
            </a:xfrm>
            <a:prstGeom prst="rect">
              <a:avLst/>
            </a:prstGeom>
          </p:spPr>
        </p:pic>
        <p:sp>
          <p:nvSpPr>
            <p:cNvPr id="9" name="Text 2"/>
            <p:cNvSpPr/>
            <p:nvPr/>
          </p:nvSpPr>
          <p:spPr>
            <a:xfrm>
              <a:off x="761286" y="303167"/>
              <a:ext cx="9450229" cy="1268730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ctr">
                <a:lnSpc>
                  <a:spcPts val="4996"/>
                </a:lnSpc>
                <a:buNone/>
              </a:pPr>
              <a:r>
                <a:rPr lang="en-US" sz="3600" b="1" kern="0" spc="-120" dirty="0">
                  <a:solidFill>
                    <a:srgbClr val="0000FF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IA y personalización de la educación en química de ingeniería</a:t>
              </a:r>
              <a:endParaRPr lang="en-US" sz="3600" dirty="0">
                <a:solidFill>
                  <a:srgbClr val="0000FF"/>
                </a:solidFill>
              </a:endParaRPr>
            </a:p>
          </p:txBody>
        </p:sp>
        <p:sp>
          <p:nvSpPr>
            <p:cNvPr id="10" name="Shape 3"/>
            <p:cNvSpPr/>
            <p:nvPr/>
          </p:nvSpPr>
          <p:spPr>
            <a:xfrm>
              <a:off x="1065728" y="2681167"/>
              <a:ext cx="49419" cy="4068813"/>
            </a:xfrm>
            <a:prstGeom prst="roundRect">
              <a:avLst>
                <a:gd name="adj" fmla="val 225027"/>
              </a:avLst>
            </a:prstGeom>
            <a:solidFill>
              <a:srgbClr val="B5B7E3"/>
            </a:solidFill>
            <a:ln/>
          </p:spPr>
        </p:sp>
        <p:sp>
          <p:nvSpPr>
            <p:cNvPr id="11" name="Shape 4"/>
            <p:cNvSpPr/>
            <p:nvPr/>
          </p:nvSpPr>
          <p:spPr>
            <a:xfrm>
              <a:off x="1294091" y="2783391"/>
              <a:ext cx="710565" cy="40600"/>
            </a:xfrm>
            <a:prstGeom prst="roundRect">
              <a:avLst>
                <a:gd name="adj" fmla="val 225027"/>
              </a:avLst>
            </a:prstGeom>
            <a:solidFill>
              <a:srgbClr val="B5B7E3"/>
            </a:solidFill>
            <a:ln/>
          </p:spPr>
        </p:sp>
        <p:sp>
          <p:nvSpPr>
            <p:cNvPr id="12" name="Shape 5"/>
            <p:cNvSpPr/>
            <p:nvPr/>
          </p:nvSpPr>
          <p:spPr>
            <a:xfrm>
              <a:off x="837367" y="2593623"/>
              <a:ext cx="456724" cy="456723"/>
            </a:xfrm>
            <a:prstGeom prst="roundRect">
              <a:avLst>
                <a:gd name="adj" fmla="val 20004"/>
              </a:avLst>
            </a:prstGeom>
            <a:solidFill>
              <a:srgbClr val="DADBF1"/>
            </a:solidFill>
            <a:ln w="12621">
              <a:solidFill>
                <a:srgbClr val="B5B7E3"/>
              </a:solidFill>
              <a:prstDash val="solid"/>
            </a:ln>
          </p:spPr>
        </p:sp>
        <p:sp>
          <p:nvSpPr>
            <p:cNvPr id="13" name="Text 6"/>
            <p:cNvSpPr/>
            <p:nvPr/>
          </p:nvSpPr>
          <p:spPr>
            <a:xfrm>
              <a:off x="991553" y="2490788"/>
              <a:ext cx="148352" cy="380643"/>
            </a:xfrm>
            <a:prstGeom prst="rect">
              <a:avLst/>
            </a:prstGeom>
            <a:noFill/>
            <a:ln/>
          </p:spPr>
          <p:txBody>
            <a:bodyPr wrap="none" rtlCol="0" anchor="t"/>
            <a:lstStyle/>
            <a:p>
              <a:pPr marL="0" indent="0" algn="ctr">
                <a:lnSpc>
                  <a:spcPts val="2997"/>
                </a:lnSpc>
                <a:buNone/>
              </a:pPr>
              <a:r>
                <a:rPr lang="en-US" sz="2398" b="1" kern="0" spc="-32" dirty="0">
                  <a:solidFill>
                    <a:srgbClr val="0000FF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1</a:t>
              </a:r>
              <a:endParaRPr lang="en-US" sz="2398" dirty="0">
                <a:solidFill>
                  <a:srgbClr val="0000FF"/>
                </a:solidFill>
              </a:endParaRPr>
            </a:p>
          </p:txBody>
        </p:sp>
        <p:sp>
          <p:nvSpPr>
            <p:cNvPr id="14" name="Text 7"/>
            <p:cNvSpPr/>
            <p:nvPr/>
          </p:nvSpPr>
          <p:spPr>
            <a:xfrm>
              <a:off x="2182297" y="2497217"/>
              <a:ext cx="3665458" cy="317063"/>
            </a:xfrm>
            <a:prstGeom prst="rect">
              <a:avLst/>
            </a:prstGeom>
            <a:noFill/>
            <a:ln/>
          </p:spPr>
          <p:txBody>
            <a:bodyPr wrap="none" rtlCol="0" anchor="t"/>
            <a:lstStyle/>
            <a:p>
              <a:pPr marL="0" indent="0" algn="l">
                <a:lnSpc>
                  <a:spcPts val="2498"/>
                </a:lnSpc>
                <a:buNone/>
              </a:pPr>
              <a:r>
                <a:rPr lang="en-US" sz="1998" b="1" kern="0" spc="-60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Personalización del aprendizaje</a:t>
              </a:r>
              <a:endParaRPr lang="en-US" sz="1998" dirty="0"/>
            </a:p>
          </p:txBody>
        </p:sp>
        <p:sp>
          <p:nvSpPr>
            <p:cNvPr id="15" name="Text 8"/>
            <p:cNvSpPr/>
            <p:nvPr/>
          </p:nvSpPr>
          <p:spPr>
            <a:xfrm>
              <a:off x="2182297" y="2936082"/>
              <a:ext cx="8181283" cy="649604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just">
                <a:lnSpc>
                  <a:spcPts val="2558"/>
                </a:lnSpc>
                <a:buNone/>
              </a:pPr>
              <a:r>
                <a:rPr lang="en-US" sz="1599" kern="0" spc="-32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La IA puede ayudar a personalizar el aprendizaje de los estudiantes al adaptarse a su estilo de aprendizaje y proporcionar recomendaciones y feedback personalizados.</a:t>
              </a:r>
              <a:endParaRPr lang="en-US" sz="1599" dirty="0"/>
            </a:p>
          </p:txBody>
        </p:sp>
        <p:sp>
          <p:nvSpPr>
            <p:cNvPr id="16" name="Shape 9"/>
            <p:cNvSpPr/>
            <p:nvPr/>
          </p:nvSpPr>
          <p:spPr>
            <a:xfrm>
              <a:off x="1294091" y="4463361"/>
              <a:ext cx="710565" cy="40600"/>
            </a:xfrm>
            <a:prstGeom prst="roundRect">
              <a:avLst>
                <a:gd name="adj" fmla="val 225027"/>
              </a:avLst>
            </a:prstGeom>
            <a:solidFill>
              <a:srgbClr val="B5B7E3"/>
            </a:solidFill>
            <a:ln/>
          </p:spPr>
        </p:sp>
        <p:sp>
          <p:nvSpPr>
            <p:cNvPr id="17" name="Shape 10"/>
            <p:cNvSpPr/>
            <p:nvPr/>
          </p:nvSpPr>
          <p:spPr>
            <a:xfrm>
              <a:off x="837367" y="4250864"/>
              <a:ext cx="456724" cy="456723"/>
            </a:xfrm>
            <a:prstGeom prst="roundRect">
              <a:avLst>
                <a:gd name="adj" fmla="val 20004"/>
              </a:avLst>
            </a:prstGeom>
            <a:solidFill>
              <a:srgbClr val="DADBF1"/>
            </a:solidFill>
            <a:ln w="12621">
              <a:solidFill>
                <a:srgbClr val="B5B7E3"/>
              </a:solidFill>
              <a:prstDash val="solid"/>
            </a:ln>
          </p:spPr>
        </p:sp>
        <p:sp>
          <p:nvSpPr>
            <p:cNvPr id="18" name="Text 11"/>
            <p:cNvSpPr/>
            <p:nvPr/>
          </p:nvSpPr>
          <p:spPr>
            <a:xfrm>
              <a:off x="972503" y="4188262"/>
              <a:ext cx="186452" cy="380643"/>
            </a:xfrm>
            <a:prstGeom prst="rect">
              <a:avLst/>
            </a:prstGeom>
            <a:noFill/>
            <a:ln/>
          </p:spPr>
          <p:txBody>
            <a:bodyPr wrap="none" rtlCol="0" anchor="t"/>
            <a:lstStyle/>
            <a:p>
              <a:pPr marL="0" indent="0" algn="ctr">
                <a:lnSpc>
                  <a:spcPts val="2997"/>
                </a:lnSpc>
                <a:buNone/>
              </a:pPr>
              <a:r>
                <a:rPr lang="en-US" sz="2398" b="1" kern="0" spc="-32" dirty="0">
                  <a:solidFill>
                    <a:srgbClr val="0000FF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2</a:t>
              </a:r>
              <a:endParaRPr lang="en-US" sz="2398" dirty="0">
                <a:solidFill>
                  <a:srgbClr val="0000FF"/>
                </a:solidFill>
              </a:endParaRPr>
            </a:p>
          </p:txBody>
        </p:sp>
        <p:sp>
          <p:nvSpPr>
            <p:cNvPr id="19" name="Text 12"/>
            <p:cNvSpPr/>
            <p:nvPr/>
          </p:nvSpPr>
          <p:spPr>
            <a:xfrm>
              <a:off x="2182297" y="4194691"/>
              <a:ext cx="3665458" cy="317063"/>
            </a:xfrm>
            <a:prstGeom prst="rect">
              <a:avLst/>
            </a:prstGeom>
            <a:noFill/>
            <a:ln/>
          </p:spPr>
          <p:txBody>
            <a:bodyPr wrap="none" rtlCol="0" anchor="t"/>
            <a:lstStyle/>
            <a:p>
              <a:pPr marL="0" indent="0" algn="l">
                <a:lnSpc>
                  <a:spcPts val="2498"/>
                </a:lnSpc>
                <a:buNone/>
              </a:pPr>
              <a:r>
                <a:rPr lang="en-US" sz="1998" b="1" kern="0" spc="-60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Automatización del aprendizaje</a:t>
              </a:r>
              <a:endParaRPr lang="en-US" sz="1998" dirty="0"/>
            </a:p>
          </p:txBody>
        </p:sp>
        <p:sp>
          <p:nvSpPr>
            <p:cNvPr id="20" name="Text 13"/>
            <p:cNvSpPr/>
            <p:nvPr/>
          </p:nvSpPr>
          <p:spPr>
            <a:xfrm>
              <a:off x="2182297" y="4633555"/>
              <a:ext cx="8181283" cy="974408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just">
                <a:lnSpc>
                  <a:spcPts val="2558"/>
                </a:lnSpc>
                <a:buNone/>
              </a:pPr>
              <a:r>
                <a:rPr lang="en-US" sz="1599" kern="0" spc="-32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La IA también puede automatizar la corrección y evaluación de tareas, permitiendo que los profesores dediquen más tiempo a la enseñanza y a la interacción con los estudiantes.</a:t>
              </a:r>
              <a:endParaRPr lang="en-US" sz="1599" dirty="0"/>
            </a:p>
          </p:txBody>
        </p:sp>
        <p:sp>
          <p:nvSpPr>
            <p:cNvPr id="21" name="Shape 14"/>
            <p:cNvSpPr/>
            <p:nvPr/>
          </p:nvSpPr>
          <p:spPr>
            <a:xfrm>
              <a:off x="1294091" y="6520645"/>
              <a:ext cx="710565" cy="40600"/>
            </a:xfrm>
            <a:prstGeom prst="roundRect">
              <a:avLst>
                <a:gd name="adj" fmla="val 225027"/>
              </a:avLst>
            </a:prstGeom>
            <a:solidFill>
              <a:srgbClr val="B5B7E3"/>
            </a:solidFill>
            <a:ln/>
          </p:spPr>
        </p:sp>
        <p:sp>
          <p:nvSpPr>
            <p:cNvPr id="22" name="Shape 15"/>
            <p:cNvSpPr/>
            <p:nvPr/>
          </p:nvSpPr>
          <p:spPr>
            <a:xfrm>
              <a:off x="837367" y="6293257"/>
              <a:ext cx="456724" cy="456723"/>
            </a:xfrm>
            <a:prstGeom prst="roundRect">
              <a:avLst>
                <a:gd name="adj" fmla="val 20004"/>
              </a:avLst>
            </a:prstGeom>
            <a:solidFill>
              <a:srgbClr val="DADBF1"/>
            </a:solidFill>
            <a:ln w="12621">
              <a:solidFill>
                <a:srgbClr val="B5B7E3"/>
              </a:solidFill>
              <a:prstDash val="solid"/>
            </a:ln>
          </p:spPr>
        </p:sp>
        <p:sp>
          <p:nvSpPr>
            <p:cNvPr id="23" name="Text 16"/>
            <p:cNvSpPr/>
            <p:nvPr/>
          </p:nvSpPr>
          <p:spPr>
            <a:xfrm>
              <a:off x="968693" y="6210538"/>
              <a:ext cx="194072" cy="380643"/>
            </a:xfrm>
            <a:prstGeom prst="rect">
              <a:avLst/>
            </a:prstGeom>
            <a:noFill/>
            <a:ln/>
          </p:spPr>
          <p:txBody>
            <a:bodyPr wrap="none" rtlCol="0" anchor="t"/>
            <a:lstStyle/>
            <a:p>
              <a:pPr marL="0" indent="0" algn="ctr">
                <a:lnSpc>
                  <a:spcPts val="2997"/>
                </a:lnSpc>
                <a:buNone/>
              </a:pPr>
              <a:r>
                <a:rPr lang="en-US" sz="2398" b="1" kern="0" spc="-32" dirty="0">
                  <a:solidFill>
                    <a:srgbClr val="0000FF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3</a:t>
              </a:r>
              <a:endParaRPr lang="en-US" sz="2398" dirty="0">
                <a:solidFill>
                  <a:srgbClr val="0000FF"/>
                </a:solidFill>
              </a:endParaRPr>
            </a:p>
          </p:txBody>
        </p:sp>
        <p:sp>
          <p:nvSpPr>
            <p:cNvPr id="24" name="Text 17"/>
            <p:cNvSpPr/>
            <p:nvPr/>
          </p:nvSpPr>
          <p:spPr>
            <a:xfrm>
              <a:off x="2182297" y="6216968"/>
              <a:ext cx="5395317" cy="317063"/>
            </a:xfrm>
            <a:prstGeom prst="rect">
              <a:avLst/>
            </a:prstGeom>
            <a:noFill/>
            <a:ln/>
          </p:spPr>
          <p:txBody>
            <a:bodyPr wrap="none" rtlCol="0" anchor="t"/>
            <a:lstStyle/>
            <a:p>
              <a:pPr marL="0" indent="0" algn="l">
                <a:lnSpc>
                  <a:spcPts val="2498"/>
                </a:lnSpc>
                <a:buNone/>
              </a:pPr>
              <a:r>
                <a:rPr lang="en-US" sz="1998" b="1" kern="0" spc="-60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Tecnología de la IA accesible para la educación</a:t>
              </a:r>
              <a:endParaRPr lang="en-US" sz="1998" dirty="0"/>
            </a:p>
          </p:txBody>
        </p:sp>
        <p:sp>
          <p:nvSpPr>
            <p:cNvPr id="25" name="Text 18"/>
            <p:cNvSpPr/>
            <p:nvPr/>
          </p:nvSpPr>
          <p:spPr>
            <a:xfrm>
              <a:off x="2182297" y="6858834"/>
              <a:ext cx="8029218" cy="649604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just">
                <a:lnSpc>
                  <a:spcPts val="2558"/>
                </a:lnSpc>
                <a:buNone/>
              </a:pPr>
              <a:r>
                <a:rPr lang="en-US" sz="1599" kern="0" spc="-32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La tecnología de la IA en la educación está cada vez más disponible, gracias a la creación de herramientas y software de código abierto.</a:t>
              </a:r>
              <a:endParaRPr lang="en-US" sz="1599" dirty="0"/>
            </a:p>
          </p:txBody>
        </p:sp>
      </p:grpSp>
      <p:cxnSp>
        <p:nvCxnSpPr>
          <p:cNvPr id="103" name="Google Shape;103;p2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4" name="Google Shape;104;p2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5" name="Google Shape;105;p2"/>
          <p:cNvSpPr txBox="1"/>
          <p:nvPr/>
        </p:nvSpPr>
        <p:spPr>
          <a:xfrm>
            <a:off x="6344424" y="268775"/>
            <a:ext cx="5591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1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 sz="1400" b="1" smtClean="0">
                <a:solidFill>
                  <a:srgbClr val="0000FF"/>
                </a:solidFill>
              </a:rPr>
              <a:t>11</a:t>
            </a:fld>
            <a:endParaRPr lang="es-US" sz="1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478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" name="Google Shape;103;p2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4" name="Google Shape;104;p2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5" name="Google Shape;105;p2"/>
          <p:cNvSpPr txBox="1"/>
          <p:nvPr/>
        </p:nvSpPr>
        <p:spPr>
          <a:xfrm>
            <a:off x="6344424" y="268775"/>
            <a:ext cx="5591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rupo 14">
            <a:extLst>
              <a:ext uri="{FF2B5EF4-FFF2-40B4-BE49-F238E27FC236}">
                <a16:creationId xmlns:a16="http://schemas.microsoft.com/office/drawing/2014/main" id="{1B6C60E1-8913-C445-4DE1-0317A051E38F}"/>
              </a:ext>
            </a:extLst>
          </p:cNvPr>
          <p:cNvGrpSpPr/>
          <p:nvPr/>
        </p:nvGrpSpPr>
        <p:grpSpPr>
          <a:xfrm>
            <a:off x="256575" y="1007827"/>
            <a:ext cx="11736615" cy="4923850"/>
            <a:chOff x="1726896" y="793164"/>
            <a:chExt cx="11719569" cy="6183053"/>
          </a:xfrm>
        </p:grpSpPr>
        <p:sp>
          <p:nvSpPr>
            <p:cNvPr id="8" name="Text 2"/>
            <p:cNvSpPr/>
            <p:nvPr/>
          </p:nvSpPr>
          <p:spPr>
            <a:xfrm>
              <a:off x="2763014" y="793164"/>
              <a:ext cx="9589651" cy="685443"/>
            </a:xfrm>
            <a:prstGeom prst="rect">
              <a:avLst/>
            </a:prstGeom>
            <a:noFill/>
            <a:ln/>
          </p:spPr>
          <p:txBody>
            <a:bodyPr wrap="none" rtlCol="0" anchor="t"/>
            <a:lstStyle/>
            <a:p>
              <a:pPr marL="0" indent="0" algn="ctr">
                <a:lnSpc>
                  <a:spcPts val="5398"/>
                </a:lnSpc>
                <a:buNone/>
              </a:pPr>
              <a:r>
                <a:rPr lang="en-US" sz="4318" b="1" kern="0" spc="-130" dirty="0">
                  <a:solidFill>
                    <a:srgbClr val="0000FF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IA y la ética en la química de ingeniería</a:t>
              </a:r>
              <a:endParaRPr lang="en-US" sz="4318" dirty="0">
                <a:solidFill>
                  <a:srgbClr val="0000FF"/>
                </a:solidFill>
              </a:endParaRPr>
            </a:p>
          </p:txBody>
        </p:sp>
        <p:pic>
          <p:nvPicPr>
            <p:cNvPr id="9" name="Image 0" descr="preencoded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45015" y="1794292"/>
              <a:ext cx="2809790" cy="2010848"/>
            </a:xfrm>
            <a:prstGeom prst="rect">
              <a:avLst/>
            </a:prstGeom>
          </p:spPr>
        </p:pic>
        <p:sp>
          <p:nvSpPr>
            <p:cNvPr id="10" name="Text 3"/>
            <p:cNvSpPr/>
            <p:nvPr/>
          </p:nvSpPr>
          <p:spPr>
            <a:xfrm>
              <a:off x="1821505" y="3907117"/>
              <a:ext cx="3253740" cy="1027986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ctr">
                <a:lnSpc>
                  <a:spcPts val="2699"/>
                </a:lnSpc>
                <a:buNone/>
              </a:pPr>
              <a:r>
                <a:rPr lang="en-US" sz="1700" b="1" kern="0" spc="-65" dirty="0">
                  <a:solidFill>
                    <a:srgbClr val="000000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Regulación y supervisión de la IA en la investigación</a:t>
              </a:r>
              <a:endParaRPr lang="en-US" sz="1700" dirty="0"/>
            </a:p>
          </p:txBody>
        </p:sp>
        <p:sp>
          <p:nvSpPr>
            <p:cNvPr id="11" name="Text 4"/>
            <p:cNvSpPr/>
            <p:nvPr/>
          </p:nvSpPr>
          <p:spPr>
            <a:xfrm>
              <a:off x="1726896" y="4870954"/>
              <a:ext cx="3336795" cy="1964014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just">
                <a:lnSpc>
                  <a:spcPts val="2300"/>
                </a:lnSpc>
                <a:buNone/>
              </a:pPr>
              <a:r>
                <a:rPr lang="en-US" kern="0" spc="-35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La IA puede ser utilizada para hacer descubrimientos peligrosos e inescrupulosos. Es necesario supervisar y regular la tecnología para asegurar que se use de manera ética en la investigación química.</a:t>
              </a:r>
              <a:endParaRPr lang="en-US" dirty="0"/>
            </a:p>
          </p:txBody>
        </p:sp>
        <p:pic>
          <p:nvPicPr>
            <p:cNvPr id="12" name="Image 1" descr="preencoded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88211" y="1773257"/>
              <a:ext cx="3253740" cy="2010847"/>
            </a:xfrm>
            <a:prstGeom prst="rect">
              <a:avLst/>
            </a:prstGeom>
          </p:spPr>
        </p:pic>
        <p:sp>
          <p:nvSpPr>
            <p:cNvPr id="13" name="Text 5"/>
            <p:cNvSpPr/>
            <p:nvPr/>
          </p:nvSpPr>
          <p:spPr>
            <a:xfrm>
              <a:off x="5494195" y="4044381"/>
              <a:ext cx="3844072" cy="685324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algn="ctr">
                <a:lnSpc>
                  <a:spcPts val="2699"/>
                </a:lnSpc>
              </a:pPr>
              <a:r>
                <a:rPr lang="en-US" sz="1700" b="1" spc="-65" dirty="0">
                  <a:latin typeface="Inter" pitchFamily="34" charset="0"/>
                  <a:ea typeface="Inter" pitchFamily="34" charset="-122"/>
                  <a:cs typeface="Inter" pitchFamily="34" charset="-120"/>
                </a:rPr>
                <a:t>Seguridad de la tecnología de IA</a:t>
              </a:r>
            </a:p>
          </p:txBody>
        </p:sp>
        <p:sp>
          <p:nvSpPr>
            <p:cNvPr id="14" name="Text 6"/>
            <p:cNvSpPr/>
            <p:nvPr/>
          </p:nvSpPr>
          <p:spPr>
            <a:xfrm>
              <a:off x="5822608" y="4800329"/>
              <a:ext cx="3272830" cy="2105263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algn="just">
                <a:lnSpc>
                  <a:spcPts val="2300"/>
                </a:lnSpc>
              </a:pPr>
              <a:r>
                <a:rPr lang="en-US" spc="-35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La seguridad de la tecnología de AI es importante y su utilización en la investigación química debe ser regulada, con el objetivo de velar por la seguridad y la salud de los seres humanos.</a:t>
              </a:r>
            </a:p>
          </p:txBody>
        </p:sp>
        <p:pic>
          <p:nvPicPr>
            <p:cNvPr id="15" name="Image 2" descr="preencoded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875474" y="1773138"/>
              <a:ext cx="3253859" cy="2010966"/>
            </a:xfrm>
            <a:prstGeom prst="rect">
              <a:avLst/>
            </a:prstGeom>
          </p:spPr>
        </p:pic>
        <p:sp>
          <p:nvSpPr>
            <p:cNvPr id="16" name="Text 7"/>
            <p:cNvSpPr/>
            <p:nvPr/>
          </p:nvSpPr>
          <p:spPr>
            <a:xfrm>
              <a:off x="9875474" y="4049000"/>
              <a:ext cx="3570991" cy="685324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algn="ctr">
                <a:lnSpc>
                  <a:spcPts val="2699"/>
                </a:lnSpc>
              </a:pPr>
              <a:r>
                <a:rPr lang="en-US" sz="1700" b="1" spc="-65" dirty="0">
                  <a:latin typeface="Inter" pitchFamily="34" charset="0"/>
                  <a:ea typeface="Inter" pitchFamily="34" charset="-122"/>
                  <a:cs typeface="Inter" pitchFamily="34" charset="-120"/>
                </a:rPr>
                <a:t>Integridad de los datos de la IA</a:t>
              </a:r>
            </a:p>
          </p:txBody>
        </p:sp>
        <p:sp>
          <p:nvSpPr>
            <p:cNvPr id="17" name="Text 8"/>
            <p:cNvSpPr/>
            <p:nvPr/>
          </p:nvSpPr>
          <p:spPr>
            <a:xfrm>
              <a:off x="9875473" y="4870954"/>
              <a:ext cx="3543783" cy="2105263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algn="just">
                <a:lnSpc>
                  <a:spcPts val="2300"/>
                </a:lnSpc>
              </a:pPr>
              <a:r>
                <a:rPr lang="en-US" spc="-35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Proteger la integridad de los datos de la IA es fundamental ya que los datos corruptos pueden conducir a conclusiones peligrosas y costosas en la investigación química.</a:t>
              </a:r>
            </a:p>
          </p:txBody>
        </p:sp>
      </p:grpSp>
      <p:sp>
        <p:nvSpPr>
          <p:cNvPr id="2" name="1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 sz="1400" b="1" smtClean="0">
                <a:solidFill>
                  <a:srgbClr val="0000FF"/>
                </a:solidFill>
              </a:rPr>
              <a:t>12</a:t>
            </a:fld>
            <a:endParaRPr lang="es-US" sz="1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36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" name="Google Shape;103;p2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4" name="Google Shape;104;p2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5" name="Google Shape;105;p2"/>
          <p:cNvSpPr txBox="1"/>
          <p:nvPr/>
        </p:nvSpPr>
        <p:spPr>
          <a:xfrm>
            <a:off x="6344424" y="268775"/>
            <a:ext cx="5591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6 Grupo"/>
          <p:cNvGrpSpPr/>
          <p:nvPr/>
        </p:nvGrpSpPr>
        <p:grpSpPr>
          <a:xfrm>
            <a:off x="256575" y="1085850"/>
            <a:ext cx="11678949" cy="5035099"/>
            <a:chOff x="2037993" y="708898"/>
            <a:chExt cx="10554533" cy="6678571"/>
          </a:xfrm>
        </p:grpSpPr>
        <p:sp>
          <p:nvSpPr>
            <p:cNvPr id="8" name="Text 2"/>
            <p:cNvSpPr/>
            <p:nvPr/>
          </p:nvSpPr>
          <p:spPr>
            <a:xfrm>
              <a:off x="2037993" y="708898"/>
              <a:ext cx="10554414" cy="1388745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ctr">
                <a:lnSpc>
                  <a:spcPts val="5468"/>
                </a:lnSpc>
                <a:buNone/>
              </a:pPr>
              <a:r>
                <a:rPr lang="en-US" sz="3600" b="1" kern="0" spc="-131" dirty="0">
                  <a:solidFill>
                    <a:srgbClr val="0000FF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El futuro de la IA en la química de ingeniería</a:t>
              </a:r>
              <a:endParaRPr lang="en-US" sz="3600" dirty="0">
                <a:solidFill>
                  <a:srgbClr val="0000FF"/>
                </a:solidFill>
              </a:endParaRPr>
            </a:p>
          </p:txBody>
        </p:sp>
        <p:sp>
          <p:nvSpPr>
            <p:cNvPr id="9" name="Shape 3"/>
            <p:cNvSpPr/>
            <p:nvPr/>
          </p:nvSpPr>
          <p:spPr>
            <a:xfrm>
              <a:off x="2037993" y="2473973"/>
              <a:ext cx="499943" cy="499943"/>
            </a:xfrm>
            <a:prstGeom prst="roundRect">
              <a:avLst>
                <a:gd name="adj" fmla="val 20000"/>
              </a:avLst>
            </a:prstGeom>
            <a:solidFill>
              <a:srgbClr val="DADBF1"/>
            </a:solidFill>
            <a:ln w="13811">
              <a:solidFill>
                <a:srgbClr val="B5B7E3"/>
              </a:solidFill>
              <a:prstDash val="solid"/>
            </a:ln>
          </p:spPr>
        </p:sp>
        <p:sp>
          <p:nvSpPr>
            <p:cNvPr id="10" name="Text 4"/>
            <p:cNvSpPr/>
            <p:nvPr/>
          </p:nvSpPr>
          <p:spPr>
            <a:xfrm>
              <a:off x="2184467" y="2391095"/>
              <a:ext cx="163235" cy="416481"/>
            </a:xfrm>
            <a:prstGeom prst="rect">
              <a:avLst/>
            </a:prstGeom>
            <a:noFill/>
            <a:ln/>
          </p:spPr>
          <p:txBody>
            <a:bodyPr wrap="none" rtlCol="0" anchor="t"/>
            <a:lstStyle/>
            <a:p>
              <a:pPr marL="0" indent="0" algn="ctr">
                <a:lnSpc>
                  <a:spcPts val="3281"/>
                </a:lnSpc>
                <a:buNone/>
              </a:pPr>
              <a:r>
                <a:rPr lang="en-US" sz="2624" b="1" kern="0" spc="-35" dirty="0">
                  <a:solidFill>
                    <a:srgbClr val="0000FF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1</a:t>
              </a:r>
              <a:endParaRPr lang="en-US" sz="2624" dirty="0">
                <a:solidFill>
                  <a:srgbClr val="0000FF"/>
                </a:solidFill>
              </a:endParaRPr>
            </a:p>
          </p:txBody>
        </p:sp>
        <p:sp>
          <p:nvSpPr>
            <p:cNvPr id="11" name="Text 5"/>
            <p:cNvSpPr/>
            <p:nvPr/>
          </p:nvSpPr>
          <p:spPr>
            <a:xfrm>
              <a:off x="2506355" y="2310121"/>
              <a:ext cx="2985410" cy="1041559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ctr">
                <a:lnSpc>
                  <a:spcPts val="2734"/>
                </a:lnSpc>
                <a:buNone/>
              </a:pPr>
              <a:r>
                <a:rPr lang="en-US" sz="1800" b="1" kern="0" spc="-66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El papel de la IA en la transformación de la química</a:t>
              </a:r>
              <a:endParaRPr lang="en-US" sz="1800" dirty="0"/>
            </a:p>
          </p:txBody>
        </p:sp>
        <p:sp>
          <p:nvSpPr>
            <p:cNvPr id="12" name="Text 6"/>
            <p:cNvSpPr/>
            <p:nvPr/>
          </p:nvSpPr>
          <p:spPr>
            <a:xfrm>
              <a:off x="2266084" y="3833454"/>
              <a:ext cx="3120094" cy="3554015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just">
                <a:lnSpc>
                  <a:spcPts val="2799"/>
                </a:lnSpc>
                <a:buNone/>
              </a:pPr>
              <a:r>
                <a:rPr lang="en-US" sz="1750" kern="0" spc="-35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La IA puede ser considerada como una herramienta que transformará al sector químico para bien o para mal. Con el adecuado manejo y supervisión, la tecnología de IA puede ayudar a la investigación química.</a:t>
              </a:r>
              <a:endParaRPr lang="en-US" sz="1750" dirty="0"/>
            </a:p>
          </p:txBody>
        </p:sp>
        <p:sp>
          <p:nvSpPr>
            <p:cNvPr id="13" name="Shape 7"/>
            <p:cNvSpPr/>
            <p:nvPr/>
          </p:nvSpPr>
          <p:spPr>
            <a:xfrm>
              <a:off x="5802387" y="2469896"/>
              <a:ext cx="499943" cy="499943"/>
            </a:xfrm>
            <a:prstGeom prst="roundRect">
              <a:avLst>
                <a:gd name="adj" fmla="val 20000"/>
              </a:avLst>
            </a:prstGeom>
            <a:solidFill>
              <a:srgbClr val="DADBF1"/>
            </a:solidFill>
            <a:ln w="13811">
              <a:solidFill>
                <a:srgbClr val="B5B7E3"/>
              </a:solidFill>
              <a:prstDash val="solid"/>
            </a:ln>
          </p:spPr>
        </p:sp>
        <p:sp>
          <p:nvSpPr>
            <p:cNvPr id="14" name="Text 8"/>
            <p:cNvSpPr/>
            <p:nvPr/>
          </p:nvSpPr>
          <p:spPr>
            <a:xfrm>
              <a:off x="6029505" y="2399128"/>
              <a:ext cx="100667" cy="543866"/>
            </a:xfrm>
            <a:prstGeom prst="rect">
              <a:avLst/>
            </a:prstGeom>
            <a:noFill/>
            <a:ln/>
          </p:spPr>
          <p:txBody>
            <a:bodyPr wrap="none" rtlCol="0" anchor="t"/>
            <a:lstStyle/>
            <a:p>
              <a:pPr algn="ctr">
                <a:lnSpc>
                  <a:spcPts val="3281"/>
                </a:lnSpc>
              </a:pPr>
              <a:r>
                <a:rPr lang="en-US" sz="2624" b="1" spc="-35" dirty="0">
                  <a:solidFill>
                    <a:srgbClr val="0000FF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2</a:t>
              </a:r>
            </a:p>
          </p:txBody>
        </p:sp>
        <p:sp>
          <p:nvSpPr>
            <p:cNvPr id="15" name="Text 9"/>
            <p:cNvSpPr/>
            <p:nvPr/>
          </p:nvSpPr>
          <p:spPr>
            <a:xfrm>
              <a:off x="6409639" y="2310121"/>
              <a:ext cx="2260163" cy="347186"/>
            </a:xfrm>
            <a:prstGeom prst="rect">
              <a:avLst/>
            </a:prstGeom>
            <a:noFill/>
            <a:ln/>
          </p:spPr>
          <p:txBody>
            <a:bodyPr wrap="none" rtlCol="0" anchor="t"/>
            <a:lstStyle/>
            <a:p>
              <a:pPr marL="0" indent="0">
                <a:lnSpc>
                  <a:spcPts val="2734"/>
                </a:lnSpc>
                <a:buNone/>
              </a:pPr>
              <a:r>
                <a:rPr lang="en-US" sz="1800" b="1" kern="0" spc="-66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Cambio Poderoso</a:t>
              </a:r>
              <a:endParaRPr lang="en-US" sz="1800" dirty="0"/>
            </a:p>
          </p:txBody>
        </p:sp>
        <p:sp>
          <p:nvSpPr>
            <p:cNvPr id="16" name="Text 10"/>
            <p:cNvSpPr/>
            <p:nvPr/>
          </p:nvSpPr>
          <p:spPr>
            <a:xfrm>
              <a:off x="6130171" y="3833454"/>
              <a:ext cx="3092291" cy="2487811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just">
                <a:lnSpc>
                  <a:spcPts val="2799"/>
                </a:lnSpc>
                <a:buNone/>
              </a:pPr>
              <a:r>
                <a:rPr lang="en-US" sz="1750" kern="0" spc="-35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La IA tiene la capacidad de cambiar el mundo y la química es uno de los campos que es probable que se transforme más rápidamente debido a la IA.</a:t>
              </a:r>
              <a:endParaRPr lang="en-US" sz="1750" dirty="0"/>
            </a:p>
          </p:txBody>
        </p:sp>
        <p:sp>
          <p:nvSpPr>
            <p:cNvPr id="17" name="Shape 11"/>
            <p:cNvSpPr/>
            <p:nvPr/>
          </p:nvSpPr>
          <p:spPr>
            <a:xfrm>
              <a:off x="9394622" y="2387419"/>
              <a:ext cx="499943" cy="499943"/>
            </a:xfrm>
            <a:prstGeom prst="roundRect">
              <a:avLst>
                <a:gd name="adj" fmla="val 20000"/>
              </a:avLst>
            </a:prstGeom>
            <a:solidFill>
              <a:srgbClr val="DADBF1"/>
            </a:solidFill>
            <a:ln w="13811">
              <a:solidFill>
                <a:srgbClr val="B5B7E3"/>
              </a:solidFill>
              <a:prstDash val="solid"/>
            </a:ln>
          </p:spPr>
        </p:sp>
        <p:sp>
          <p:nvSpPr>
            <p:cNvPr id="18" name="Text 12"/>
            <p:cNvSpPr/>
            <p:nvPr/>
          </p:nvSpPr>
          <p:spPr>
            <a:xfrm>
              <a:off x="9608979" y="2345860"/>
              <a:ext cx="208955" cy="416481"/>
            </a:xfrm>
            <a:prstGeom prst="rect">
              <a:avLst/>
            </a:prstGeom>
            <a:noFill/>
            <a:ln/>
          </p:spPr>
          <p:txBody>
            <a:bodyPr wrap="none" rtlCol="0" anchor="t"/>
            <a:lstStyle/>
            <a:p>
              <a:pPr marL="0" indent="0" algn="ctr">
                <a:lnSpc>
                  <a:spcPts val="3281"/>
                </a:lnSpc>
                <a:buNone/>
              </a:pPr>
              <a:r>
                <a:rPr lang="en-US" sz="2624" b="1" kern="0" spc="-35" dirty="0">
                  <a:solidFill>
                    <a:srgbClr val="0000FF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3</a:t>
              </a:r>
              <a:endParaRPr lang="en-US" sz="2624" dirty="0">
                <a:solidFill>
                  <a:srgbClr val="0000FF"/>
                </a:solidFill>
              </a:endParaRPr>
            </a:p>
          </p:txBody>
        </p:sp>
        <p:sp>
          <p:nvSpPr>
            <p:cNvPr id="19" name="Text 13"/>
            <p:cNvSpPr/>
            <p:nvPr/>
          </p:nvSpPr>
          <p:spPr>
            <a:xfrm>
              <a:off x="9944576" y="2097523"/>
              <a:ext cx="2647950" cy="1735932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ctr">
                <a:lnSpc>
                  <a:spcPts val="2734"/>
                </a:lnSpc>
                <a:buNone/>
              </a:pPr>
              <a:r>
                <a:rPr lang="en-US" sz="1800" b="1" kern="0" spc="-66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La IA ayuda a resolver algunos de los mayores problemas del mundo</a:t>
              </a:r>
              <a:endParaRPr lang="en-US" sz="1800" dirty="0"/>
            </a:p>
          </p:txBody>
        </p:sp>
        <p:sp>
          <p:nvSpPr>
            <p:cNvPr id="20" name="Text 14"/>
            <p:cNvSpPr/>
            <p:nvPr/>
          </p:nvSpPr>
          <p:spPr>
            <a:xfrm>
              <a:off x="9722405" y="3833453"/>
              <a:ext cx="2793443" cy="2843213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just">
                <a:lnSpc>
                  <a:spcPts val="2799"/>
                </a:lnSpc>
                <a:buNone/>
              </a:pPr>
              <a:r>
                <a:rPr lang="en-US" sz="1750" kern="0" spc="-35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La IA puede ayudar a resolver problemas ambientales de cualquier lugar del mundo, cómo el cambio climático y la búsqueda de nuevos y mejores recursos sostenibles.</a:t>
              </a:r>
              <a:endParaRPr lang="en-US" sz="1750" dirty="0"/>
            </a:p>
          </p:txBody>
        </p:sp>
      </p:grpSp>
      <p:sp>
        <p:nvSpPr>
          <p:cNvPr id="2" name="1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 sz="1400" b="1" smtClean="0">
                <a:solidFill>
                  <a:srgbClr val="0000FF"/>
                </a:solidFill>
              </a:rPr>
              <a:t>13</a:t>
            </a:fld>
            <a:endParaRPr lang="es-US" sz="1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362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" name="Google Shape;103;p2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4" name="Google Shape;104;p2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5" name="Google Shape;105;p2"/>
          <p:cNvSpPr txBox="1"/>
          <p:nvPr/>
        </p:nvSpPr>
        <p:spPr>
          <a:xfrm>
            <a:off x="6344424" y="268775"/>
            <a:ext cx="5591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1 CuadroTexto"/>
          <p:cNvSpPr txBox="1"/>
          <p:nvPr/>
        </p:nvSpPr>
        <p:spPr>
          <a:xfrm>
            <a:off x="609600" y="1038586"/>
            <a:ext cx="11325924" cy="117731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/>
        </p:spPr>
        <p:txBody>
          <a:bodyPr wrap="none" rtlCol="0" anchor="t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>
              <a:lnSpc>
                <a:spcPts val="5468"/>
              </a:lnSpc>
              <a:buNone/>
              <a:defRPr sz="4374" b="1" kern="0" spc="-131">
                <a:solidFill>
                  <a:srgbClr val="0000FF"/>
                </a:solidFill>
                <a:latin typeface="Inter" pitchFamily="34" charset="0"/>
                <a:ea typeface="Inter" pitchFamily="34" charset="-122"/>
                <a:cs typeface="Inter" pitchFamily="34" charset="-120"/>
              </a:defRPr>
            </a:lvl1pPr>
          </a:lstStyle>
          <a:p>
            <a:pPr algn="ctr">
              <a:lnSpc>
                <a:spcPts val="4000"/>
              </a:lnSpc>
            </a:pPr>
            <a:r>
              <a:rPr lang="es-VE" sz="2800" dirty="0"/>
              <a:t>Experiencia en el aula</a:t>
            </a:r>
          </a:p>
          <a:p>
            <a:pPr algn="ctr">
              <a:lnSpc>
                <a:spcPts val="4000"/>
              </a:lnSpc>
            </a:pPr>
            <a:r>
              <a:rPr lang="es-VE" sz="2800" dirty="0"/>
              <a:t>Ejercicio con IA en el curso de Química en Ingeniería Industrial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887104" y="2215901"/>
            <a:ext cx="10058400" cy="1887696"/>
          </a:xfrm>
          <a:prstGeom prst="rect">
            <a:avLst/>
          </a:prstGeom>
          <a:noFill/>
          <a:ln/>
        </p:spPr>
        <p:txBody>
          <a:bodyPr wrap="square" rtlCol="0" anchor="t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 algn="just">
              <a:lnSpc>
                <a:spcPts val="2799"/>
              </a:lnSpc>
              <a:buNone/>
              <a:defRPr sz="1800" kern="0" spc="-35">
                <a:solidFill>
                  <a:srgbClr val="272525"/>
                </a:solidFill>
                <a:latin typeface="Arial" panose="020B0604020202020204" pitchFamily="34" charset="0"/>
                <a:ea typeface="Inter" pitchFamily="34" charset="-122"/>
                <a:cs typeface="Arial" panose="020B0604020202020204" pitchFamily="34" charset="0"/>
              </a:defRPr>
            </a:lvl1pPr>
          </a:lstStyle>
          <a:p>
            <a:pPr marL="285750" indent="-285750">
              <a:lnSpc>
                <a:spcPct val="100000"/>
              </a:lnSpc>
              <a:spcAft>
                <a:spcPts val="600"/>
              </a:spcAft>
              <a:buClr>
                <a:srgbClr val="0000FF"/>
              </a:buClr>
              <a:buFont typeface="Wingdings" panose="05000000000000000000" pitchFamily="2" charset="2"/>
              <a:buChar char="Ø"/>
            </a:pPr>
            <a:r>
              <a:rPr lang="es-VE" dirty="0"/>
              <a:t>Se asignó como tarea la búsqueda exhaustiva en la Inteligencia Artificial de dos temas explicados en clase. </a:t>
            </a:r>
          </a:p>
          <a:p>
            <a:pPr marL="285750" indent="-285750">
              <a:lnSpc>
                <a:spcPct val="100000"/>
              </a:lnSpc>
              <a:spcAft>
                <a:spcPts val="600"/>
              </a:spcAft>
              <a:buClr>
                <a:srgbClr val="0000FF"/>
              </a:buClr>
              <a:buFont typeface="Wingdings" panose="05000000000000000000" pitchFamily="2" charset="2"/>
              <a:buChar char="Ø"/>
            </a:pPr>
            <a:r>
              <a:rPr lang="es-VE" dirty="0"/>
              <a:t>Los estudiantes debían presentar evidencia de la búsqueda en la IA. </a:t>
            </a:r>
          </a:p>
          <a:p>
            <a:pPr marL="285750" indent="-285750">
              <a:lnSpc>
                <a:spcPct val="100000"/>
              </a:lnSpc>
              <a:spcAft>
                <a:spcPts val="600"/>
              </a:spcAft>
              <a:buClr>
                <a:srgbClr val="0000FF"/>
              </a:buClr>
              <a:buFont typeface="Wingdings" panose="05000000000000000000" pitchFamily="2" charset="2"/>
              <a:buChar char="Ø"/>
            </a:pPr>
            <a:r>
              <a:rPr lang="es-VE" dirty="0"/>
              <a:t>Los estudiantes debían entregar por Módulo 7 un documento en </a:t>
            </a:r>
            <a:r>
              <a:rPr lang="es-VE" i="1" dirty="0"/>
              <a:t>Word </a:t>
            </a:r>
            <a:r>
              <a:rPr lang="es-VE" dirty="0"/>
              <a:t>con la información recabada, incluyendo las impresiones de pantalla de la búsqueda 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es-VE" sz="900" dirty="0"/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s-VE" dirty="0"/>
              <a:t>Los temas a investigar fueron los siguientes:</a:t>
            </a:r>
          </a:p>
          <a:p>
            <a:pPr indent="-285750">
              <a:lnSpc>
                <a:spcPct val="100000"/>
              </a:lnSpc>
              <a:spcAft>
                <a:spcPts val="600"/>
              </a:spcAft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s-VE" dirty="0"/>
              <a:t>Fuerzas Intermoleculares</a:t>
            </a:r>
          </a:p>
          <a:p>
            <a:pPr indent="-285750">
              <a:lnSpc>
                <a:spcPct val="100000"/>
              </a:lnSpc>
              <a:spcAft>
                <a:spcPts val="600"/>
              </a:spcAft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s-VE" dirty="0"/>
              <a:t>Diagramas de fases </a:t>
            </a:r>
          </a:p>
          <a:p>
            <a:pPr>
              <a:lnSpc>
                <a:spcPct val="100000"/>
              </a:lnSpc>
              <a:spcAft>
                <a:spcPts val="600"/>
              </a:spcAft>
              <a:buClr>
                <a:srgbClr val="0000FF"/>
              </a:buClr>
            </a:pPr>
            <a:endParaRPr lang="es-VE" sz="1100" dirty="0"/>
          </a:p>
        </p:txBody>
      </p:sp>
      <p:sp>
        <p:nvSpPr>
          <p:cNvPr id="5" name="4 CuadroTexto"/>
          <p:cNvSpPr txBox="1"/>
          <p:nvPr/>
        </p:nvSpPr>
        <p:spPr>
          <a:xfrm>
            <a:off x="1146411" y="5253401"/>
            <a:ext cx="10331356" cy="70788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VE" sz="2000" dirty="0"/>
              <a:t>Estas preguntas fueron evaluadas en el examen y se comparó el trabajo presentado en la tarea con el desempeño obtenido por el estudiante en las preguntas del examen parcial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 sz="1400" b="1" smtClean="0">
                <a:solidFill>
                  <a:srgbClr val="0000FF"/>
                </a:solidFill>
              </a:rPr>
              <a:t>14</a:t>
            </a:fld>
            <a:endParaRPr lang="es-US" sz="1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3797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" name="Google Shape;103;p2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4" name="Google Shape;104;p2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5" name="Google Shape;105;p2"/>
          <p:cNvSpPr txBox="1"/>
          <p:nvPr/>
        </p:nvSpPr>
        <p:spPr>
          <a:xfrm>
            <a:off x="6344424" y="268775"/>
            <a:ext cx="5591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973509"/>
              </p:ext>
            </p:extLst>
          </p:nvPr>
        </p:nvGraphicFramePr>
        <p:xfrm>
          <a:off x="673396" y="1860351"/>
          <a:ext cx="10845208" cy="3462275"/>
        </p:xfrm>
        <a:graphic>
          <a:graphicData uri="http://schemas.openxmlformats.org/drawingml/2006/table">
            <a:tbl>
              <a:tblPr/>
              <a:tblGrid>
                <a:gridCol w="27113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113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113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113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2599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2400"/>
                        </a:spcBef>
                        <a:spcAft>
                          <a:spcPts val="2400"/>
                        </a:spcAft>
                      </a:pPr>
                      <a:r>
                        <a:rPr lang="es-VE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Criterio</a:t>
                      </a:r>
                      <a:endParaRPr lang="es-VE" sz="1600" dirty="0">
                        <a:effectLst/>
                        <a:latin typeface="+mn-lt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86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2400"/>
                        </a:spcBef>
                        <a:spcAft>
                          <a:spcPts val="2400"/>
                        </a:spcAft>
                      </a:pPr>
                      <a:r>
                        <a:rPr lang="es-VE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Excelente</a:t>
                      </a:r>
                      <a:endParaRPr lang="es-VE" sz="1600" dirty="0">
                        <a:effectLst/>
                        <a:latin typeface="+mn-lt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86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2400"/>
                        </a:spcBef>
                        <a:spcAft>
                          <a:spcPts val="2400"/>
                        </a:spcAft>
                      </a:pPr>
                      <a:r>
                        <a:rPr lang="es-VE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Satisfactorio</a:t>
                      </a:r>
                      <a:endParaRPr lang="es-VE" sz="1600" dirty="0">
                        <a:effectLst/>
                        <a:latin typeface="+mn-lt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86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2400"/>
                        </a:spcBef>
                        <a:spcAft>
                          <a:spcPts val="2400"/>
                        </a:spcAft>
                      </a:pPr>
                      <a:r>
                        <a:rPr lang="es-VE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Necesita mejorar</a:t>
                      </a:r>
                      <a:endParaRPr lang="es-VE" sz="1600" dirty="0">
                        <a:effectLst/>
                        <a:latin typeface="+mn-lt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86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2093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VE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Definición del tema</a:t>
                      </a:r>
                      <a:endParaRPr lang="es-VE" sz="1600" noProof="0" dirty="0">
                        <a:effectLst/>
                        <a:latin typeface="+mn-lt"/>
                      </a:endParaRPr>
                    </a:p>
                    <a:p>
                      <a:pPr algn="ctr" rtl="0" fontAlgn="t">
                        <a:spcBef>
                          <a:spcPts val="1900"/>
                        </a:spcBef>
                        <a:spcAft>
                          <a:spcPts val="1900"/>
                        </a:spcAft>
                      </a:pPr>
                      <a:r>
                        <a:rPr lang="es-VE" sz="1600" b="1" i="0" u="none" strike="noStrike" noProof="0" dirty="0">
                          <a:solidFill>
                            <a:srgbClr val="374151"/>
                          </a:solidFill>
                          <a:effectLst/>
                          <a:latin typeface="+mn-lt"/>
                        </a:rPr>
                        <a:t>Puntos: 20</a:t>
                      </a:r>
                      <a:endParaRPr lang="es-VE" sz="1600" noProof="0" dirty="0">
                        <a:effectLst/>
                        <a:latin typeface="+mn-lt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VE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El estudiante claramente identifica</a:t>
                      </a:r>
                      <a:r>
                        <a:rPr lang="es-VE" sz="1600" b="0" i="0" u="none" strike="noStrike" baseline="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el tema y define los puntos claves hacia los que se va a dirigir</a:t>
                      </a:r>
                      <a:r>
                        <a:rPr lang="es-VE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             (20 puntos)</a:t>
                      </a:r>
                      <a:endParaRPr lang="es-VE" sz="1600" noProof="0" dirty="0">
                        <a:effectLst/>
                        <a:latin typeface="+mn-lt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VE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El estudiante define el tema de forma eficiente</a:t>
                      </a: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VE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(18 puntos)</a:t>
                      </a:r>
                      <a:endParaRPr lang="es-VE" sz="1600" noProof="0" dirty="0">
                        <a:effectLst/>
                        <a:latin typeface="+mn-lt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VE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El estudiante escribe el tema de una manera vaga</a:t>
                      </a: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VE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(16 puntos)</a:t>
                      </a:r>
                      <a:endParaRPr lang="es-VE" sz="1600" noProof="0" dirty="0">
                        <a:effectLst/>
                        <a:latin typeface="+mn-lt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97583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VE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Contexto de la información y apoyo en imágenes</a:t>
                      </a:r>
                      <a:endParaRPr lang="es-VE" sz="1600" noProof="0" dirty="0">
                        <a:effectLst/>
                        <a:latin typeface="+mn-lt"/>
                      </a:endParaRPr>
                    </a:p>
                    <a:p>
                      <a:pPr algn="ctr" rtl="0" fontAlgn="t">
                        <a:spcBef>
                          <a:spcPts val="1900"/>
                        </a:spcBef>
                        <a:spcAft>
                          <a:spcPts val="1900"/>
                        </a:spcAft>
                      </a:pPr>
                      <a:r>
                        <a:rPr lang="es-VE" sz="1600" b="1" i="0" u="none" strike="noStrike" noProof="0" dirty="0">
                          <a:solidFill>
                            <a:srgbClr val="374151"/>
                          </a:solidFill>
                          <a:effectLst/>
                          <a:latin typeface="+mn-lt"/>
                        </a:rPr>
                        <a:t>Puntos: 20</a:t>
                      </a:r>
                      <a:endParaRPr lang="es-VE" sz="1600" noProof="0" dirty="0">
                        <a:effectLst/>
                        <a:latin typeface="+mn-lt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VE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El estudiante proporciona un contexto detallado del tema y se apoya con imágenes.                         (20 puntos)</a:t>
                      </a:r>
                      <a:endParaRPr lang="es-VE" sz="1600" noProof="0" dirty="0">
                        <a:effectLst/>
                        <a:latin typeface="+mn-lt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VE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El estudiante coloca el contexto con información básica. Emplea pocas imágenes de apoyo           (18 puntos)</a:t>
                      </a:r>
                      <a:endParaRPr lang="es-VE" sz="1600" noProof="0" dirty="0">
                        <a:effectLst/>
                        <a:latin typeface="+mn-lt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VE" sz="1600" noProof="0" dirty="0">
                        <a:effectLst/>
                        <a:latin typeface="+mn-lt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VE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El estudiante coloca información limitada en el contexto. No se apoya con imágenes                         (16 puntos)</a:t>
                      </a:r>
                      <a:endParaRPr lang="es-VE" sz="1600" noProof="0" dirty="0">
                        <a:effectLst/>
                        <a:latin typeface="+mn-lt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VE" sz="1600" noProof="0" dirty="0">
                        <a:effectLst/>
                        <a:latin typeface="+mn-lt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30563" y="24669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altLang="es-V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980558" y="1134989"/>
            <a:ext cx="84385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  <a:buClr>
                <a:srgbClr val="0000FF"/>
              </a:buClr>
            </a:pPr>
            <a:r>
              <a:rPr lang="es-VE" sz="2400" dirty="0"/>
              <a:t>La </a:t>
            </a:r>
            <a:r>
              <a:rPr lang="es-VE" sz="2400" b="1" dirty="0"/>
              <a:t>rúbrica</a:t>
            </a:r>
            <a:r>
              <a:rPr lang="es-VE" sz="2400" dirty="0"/>
              <a:t> para la evaluación de cada tema fue la siguiente: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 sz="1400" b="1" smtClean="0">
                <a:solidFill>
                  <a:srgbClr val="0000FF"/>
                </a:solidFill>
              </a:rPr>
              <a:t>15</a:t>
            </a:fld>
            <a:endParaRPr lang="es-US" sz="1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8542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" name="Google Shape;103;p2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4" name="Google Shape;104;p2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5" name="Google Shape;105;p2"/>
          <p:cNvSpPr txBox="1"/>
          <p:nvPr/>
        </p:nvSpPr>
        <p:spPr>
          <a:xfrm>
            <a:off x="6344424" y="268775"/>
            <a:ext cx="5591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70815"/>
              </p:ext>
            </p:extLst>
          </p:nvPr>
        </p:nvGraphicFramePr>
        <p:xfrm>
          <a:off x="1536700" y="2019868"/>
          <a:ext cx="9297135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99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90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09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VE" dirty="0"/>
                        <a:t>Nota promedio en la tarea</a:t>
                      </a:r>
                    </a:p>
                    <a:p>
                      <a:endParaRPr lang="es-V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VE" dirty="0"/>
                        <a:t>N° Estudiantes</a:t>
                      </a:r>
                    </a:p>
                    <a:p>
                      <a:pPr algn="ctr"/>
                      <a:endParaRPr lang="es-V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dirty="0"/>
                        <a:t>N° Estudiantes</a:t>
                      </a:r>
                      <a:r>
                        <a:rPr lang="es-VE" baseline="0" dirty="0"/>
                        <a:t> según su d</a:t>
                      </a:r>
                      <a:r>
                        <a:rPr lang="es-VE" dirty="0"/>
                        <a:t>esempeño en el examen en las dos preguntas evaluadas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107">
                <a:tc>
                  <a:txBody>
                    <a:bodyPr/>
                    <a:lstStyle/>
                    <a:p>
                      <a:r>
                        <a:rPr lang="es-VE" sz="2000" dirty="0"/>
                        <a:t>Con 20 puntos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20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20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107">
                <a:tc>
                  <a:txBody>
                    <a:bodyPr/>
                    <a:lstStyle/>
                    <a:p>
                      <a:r>
                        <a:rPr lang="es-VE" sz="2000" dirty="0"/>
                        <a:t>Con nota 18-19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2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20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107">
                <a:tc>
                  <a:txBody>
                    <a:bodyPr/>
                    <a:lstStyle/>
                    <a:p>
                      <a:r>
                        <a:rPr lang="es-VE" sz="2000" dirty="0"/>
                        <a:t>Con nota 16-17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20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2000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2 Rectángulo"/>
          <p:cNvSpPr/>
          <p:nvPr/>
        </p:nvSpPr>
        <p:spPr>
          <a:xfrm>
            <a:off x="1358164" y="1050985"/>
            <a:ext cx="94508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VE" sz="2000" dirty="0"/>
              <a:t>Notas obtenidas en la evaluación de la tarea y comparación con el desempeño en el examen parcial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358163" y="4094897"/>
            <a:ext cx="963368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s-VE" sz="2000" dirty="0"/>
              <a:t>Los estudiantes en general tuvieron un desempeño satisfactorio en los dos temas evaluados, existiendo una correspondencia entre el trabajo presentado y el desempeño en el examen </a:t>
            </a:r>
          </a:p>
          <a:p>
            <a:pPr marL="342900" indent="-342900" algn="just">
              <a:buClr>
                <a:srgbClr val="0000FF"/>
              </a:buClr>
              <a:buFont typeface="Wingdings" panose="05000000000000000000" pitchFamily="2" charset="2"/>
              <a:buChar char="§"/>
            </a:pPr>
            <a:endParaRPr lang="es-VE" sz="2000" dirty="0"/>
          </a:p>
          <a:p>
            <a:pPr marL="342900" indent="-342900" algn="just"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s-VE" sz="2000" dirty="0"/>
              <a:t>Se observa que fue efectiva la información obtenida y asimilada de los temas empleando la IA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 sz="1400" b="1" smtClean="0">
                <a:solidFill>
                  <a:srgbClr val="0000FF"/>
                </a:solidFill>
              </a:rPr>
              <a:t>16</a:t>
            </a:fld>
            <a:endParaRPr lang="es-US" sz="1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1997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" name="Google Shape;103;p2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4" name="Google Shape;104;p2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5" name="Google Shape;105;p2"/>
          <p:cNvSpPr txBox="1"/>
          <p:nvPr/>
        </p:nvSpPr>
        <p:spPr>
          <a:xfrm>
            <a:off x="6344424" y="268775"/>
            <a:ext cx="5591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0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7948" y="990600"/>
            <a:ext cx="2993686" cy="5230795"/>
          </a:xfrm>
          <a:prstGeom prst="rect">
            <a:avLst/>
          </a:prstGeom>
        </p:spPr>
      </p:pic>
      <p:sp>
        <p:nvSpPr>
          <p:cNvPr id="8" name="Text 2"/>
          <p:cNvSpPr/>
          <p:nvPr/>
        </p:nvSpPr>
        <p:spPr>
          <a:xfrm>
            <a:off x="856549" y="1272944"/>
            <a:ext cx="2847993" cy="52493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b="1" kern="0" spc="-131" dirty="0">
                <a:solidFill>
                  <a:srgbClr val="0000FF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Conclusión</a:t>
            </a:r>
            <a:endParaRPr lang="en-US" sz="4374" dirty="0">
              <a:solidFill>
                <a:srgbClr val="0000FF"/>
              </a:solidFill>
            </a:endParaRPr>
          </a:p>
        </p:txBody>
      </p:sp>
      <p:sp>
        <p:nvSpPr>
          <p:cNvPr id="9" name="Text 3"/>
          <p:cNvSpPr/>
          <p:nvPr/>
        </p:nvSpPr>
        <p:spPr>
          <a:xfrm>
            <a:off x="532263" y="2106834"/>
            <a:ext cx="6897237" cy="1612054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285750" indent="-285750" algn="just">
              <a:lnSpc>
                <a:spcPts val="2799"/>
              </a:lnSpc>
              <a:buClr>
                <a:srgbClr val="0000FF"/>
              </a:buClr>
              <a:buFont typeface="Wingdings" panose="05000000000000000000" pitchFamily="2" charset="2"/>
              <a:buChar char="Ø"/>
            </a:pPr>
            <a:r>
              <a:rPr lang="en-US" sz="1800" kern="0" spc="-35" dirty="0">
                <a:solidFill>
                  <a:srgbClr val="272525"/>
                </a:solidFill>
                <a:latin typeface="Arial" panose="020B0604020202020204" pitchFamily="34" charset="0"/>
                <a:ea typeface="Inter" pitchFamily="34" charset="-122"/>
                <a:cs typeface="Arial" panose="020B0604020202020204" pitchFamily="34" charset="0"/>
              </a:rPr>
              <a:t>La IA tiene enormes posibilidades para la química de ingeniería. Sus aplicaciones en la investigación y el descubrimiento de nuevos materiales son muy valiosas, y las ventajas en la educación son igual de importantes. Cada vez es más necesaria la regulación dinámica y la supervisión constante para asegurarse de que se está utilizando la tecnología de manera ética y </a:t>
            </a:r>
            <a:r>
              <a:rPr lang="es-VE" sz="1800" kern="0" spc="-35" dirty="0">
                <a:solidFill>
                  <a:srgbClr val="272525"/>
                </a:solidFill>
                <a:latin typeface="Arial" panose="020B0604020202020204" pitchFamily="34" charset="0"/>
                <a:ea typeface="Inter" pitchFamily="34" charset="-122"/>
                <a:cs typeface="Arial" panose="020B0604020202020204" pitchFamily="34" charset="0"/>
              </a:rPr>
              <a:t>responsable</a:t>
            </a:r>
            <a:r>
              <a:rPr lang="en-US" sz="1800" kern="0" spc="-35" dirty="0">
                <a:solidFill>
                  <a:srgbClr val="272525"/>
                </a:solidFill>
                <a:latin typeface="Arial" panose="020B0604020202020204" pitchFamily="34" charset="0"/>
                <a:ea typeface="Inter" pitchFamily="34" charset="-122"/>
                <a:cs typeface="Arial" panose="020B0604020202020204" pitchFamily="34" charset="0"/>
              </a:rPr>
              <a:t>.</a:t>
            </a:r>
            <a:endParaRPr lang="en-US" sz="900" kern="0" spc="-35" dirty="0">
              <a:solidFill>
                <a:srgbClr val="272525"/>
              </a:solidFill>
              <a:latin typeface="Arial" panose="020B0604020202020204" pitchFamily="34" charset="0"/>
              <a:ea typeface="Inter" pitchFamily="34" charset="-122"/>
              <a:cs typeface="Arial" panose="020B0604020202020204" pitchFamily="34" charset="0"/>
            </a:endParaRPr>
          </a:p>
          <a:p>
            <a:pPr marL="285750" indent="-285750" algn="just">
              <a:lnSpc>
                <a:spcPts val="2799"/>
              </a:lnSpc>
              <a:buClr>
                <a:srgbClr val="0000FF"/>
              </a:buClr>
              <a:buFont typeface="Wingdings" panose="05000000000000000000" pitchFamily="2" charset="2"/>
              <a:buChar char="Ø"/>
            </a:pPr>
            <a:r>
              <a:rPr lang="es-VE" sz="1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 uso de la IA tiene el potencial de transformar la educación química. La IA puede ayudar a los estudiantes a aprender de forma más efectiva, aumentar su motivación y reducir la carga de trabajo del profesorado.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ts val="2799"/>
              </a:lnSpc>
              <a:buNone/>
            </a:pPr>
            <a:endParaRPr lang="en-US" sz="1800" kern="0" spc="-35" dirty="0">
              <a:solidFill>
                <a:srgbClr val="272525"/>
              </a:solidFill>
              <a:latin typeface="Arial" panose="020B0604020202020204" pitchFamily="34" charset="0"/>
              <a:ea typeface="Inter" pitchFamily="34" charset="-122"/>
              <a:cs typeface="Arial" panose="020B0604020202020204" pitchFamily="34" charset="0"/>
            </a:endParaRPr>
          </a:p>
          <a:p>
            <a:pPr marL="0" indent="0" algn="just">
              <a:lnSpc>
                <a:spcPts val="2799"/>
              </a:lnSpc>
              <a:buNone/>
            </a:pPr>
            <a:endParaRPr lang="en-US" sz="1800" kern="0" spc="-35" dirty="0">
              <a:solidFill>
                <a:srgbClr val="272525"/>
              </a:solidFill>
              <a:latin typeface="Arial" panose="020B0604020202020204" pitchFamily="34" charset="0"/>
              <a:ea typeface="Inter" pitchFamily="34" charset="-122"/>
              <a:cs typeface="Arial" panose="020B0604020202020204" pitchFamily="34" charset="0"/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 sz="1400" b="1" smtClean="0">
                <a:solidFill>
                  <a:srgbClr val="0000FF"/>
                </a:solidFill>
              </a:rPr>
              <a:t>17</a:t>
            </a:fld>
            <a:endParaRPr lang="es-US" sz="1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362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1" y="207927"/>
            <a:ext cx="11804325" cy="6356102"/>
            <a:chOff x="0" y="207927"/>
            <a:chExt cx="12592407" cy="6523176"/>
          </a:xfrm>
        </p:grpSpPr>
        <p:cxnSp>
          <p:nvCxnSpPr>
            <p:cNvPr id="103" name="Google Shape;103;p2"/>
            <p:cNvCxnSpPr/>
            <p:nvPr/>
          </p:nvCxnSpPr>
          <p:spPr>
            <a:xfrm>
              <a:off x="0" y="856526"/>
              <a:ext cx="12192000" cy="0"/>
            </a:xfrm>
            <a:prstGeom prst="straightConnector1">
              <a:avLst/>
            </a:prstGeom>
            <a:noFill/>
            <a:ln w="12700" cap="flat" cmpd="sng">
              <a:solidFill>
                <a:srgbClr val="23374A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04" name="Google Shape;104;p2"/>
            <p:cNvCxnSpPr/>
            <p:nvPr/>
          </p:nvCxnSpPr>
          <p:spPr>
            <a:xfrm>
              <a:off x="0" y="6221395"/>
              <a:ext cx="12192000" cy="0"/>
            </a:xfrm>
            <a:prstGeom prst="straightConnector1">
              <a:avLst/>
            </a:prstGeom>
            <a:noFill/>
            <a:ln w="12700" cap="flat" cmpd="sng">
              <a:solidFill>
                <a:srgbClr val="23374A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sp>
          <p:nvSpPr>
            <p:cNvPr id="105" name="Google Shape;105;p2"/>
            <p:cNvSpPr txBox="1"/>
            <p:nvPr/>
          </p:nvSpPr>
          <p:spPr>
            <a:xfrm>
              <a:off x="6344424" y="268775"/>
              <a:ext cx="55911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US" sz="1800" b="0" i="0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 JORNADA</a:t>
              </a:r>
              <a:r>
                <a:rPr lang="es-US" sz="1800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s-US" sz="1800" b="0" i="0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DE INTELIGENCIA ARTIFICIAL</a:t>
              </a:r>
              <a:endParaRPr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2"/>
            <p:cNvSpPr txBox="1"/>
            <p:nvPr/>
          </p:nvSpPr>
          <p:spPr>
            <a:xfrm>
              <a:off x="256572" y="6355471"/>
              <a:ext cx="2913926" cy="3756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US" sz="1800" b="0" i="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Febrero - 2024</a:t>
              </a:r>
              <a:endParaRPr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07" name="Google Shape;107;p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56575" y="207927"/>
              <a:ext cx="3447967" cy="4910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Text 2"/>
            <p:cNvSpPr/>
            <p:nvPr/>
          </p:nvSpPr>
          <p:spPr>
            <a:xfrm>
              <a:off x="571500" y="957382"/>
              <a:ext cx="12020907" cy="1533288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ctr">
                <a:lnSpc>
                  <a:spcPts val="5468"/>
                </a:lnSpc>
                <a:buNone/>
              </a:pPr>
              <a:r>
                <a:rPr lang="es-VE" sz="4000" b="1" kern="0" spc="-131" dirty="0">
                  <a:solidFill>
                    <a:srgbClr val="0000FF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Recomendaciones</a:t>
              </a:r>
              <a:r>
                <a:rPr lang="en-US" sz="4000" b="1" kern="0" spc="-131" dirty="0">
                  <a:solidFill>
                    <a:srgbClr val="0000FF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 para el uso de la inteligencia artificial en las clases de ingeniería</a:t>
              </a:r>
              <a:endParaRPr lang="en-US" sz="4000" dirty="0">
                <a:solidFill>
                  <a:srgbClr val="0000FF"/>
                </a:solidFill>
              </a:endParaRPr>
            </a:p>
          </p:txBody>
        </p:sp>
        <p:sp>
          <p:nvSpPr>
            <p:cNvPr id="8" name="Shape 3"/>
            <p:cNvSpPr/>
            <p:nvPr/>
          </p:nvSpPr>
          <p:spPr>
            <a:xfrm>
              <a:off x="570460" y="2521507"/>
              <a:ext cx="3370064" cy="3498294"/>
            </a:xfrm>
            <a:prstGeom prst="roundRect">
              <a:avLst>
                <a:gd name="adj" fmla="val 2967"/>
              </a:avLst>
            </a:prstGeom>
            <a:solidFill>
              <a:srgbClr val="DADBF1"/>
            </a:solidFill>
            <a:ln w="13811">
              <a:solidFill>
                <a:srgbClr val="B5B7E3"/>
              </a:solidFill>
              <a:prstDash val="solid"/>
            </a:ln>
          </p:spPr>
        </p:sp>
        <p:sp>
          <p:nvSpPr>
            <p:cNvPr id="9" name="Text 4"/>
            <p:cNvSpPr/>
            <p:nvPr/>
          </p:nvSpPr>
          <p:spPr>
            <a:xfrm>
              <a:off x="824925" y="2796539"/>
              <a:ext cx="2898100" cy="694373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algn="ctr">
                <a:lnSpc>
                  <a:spcPts val="2734"/>
                </a:lnSpc>
              </a:pPr>
              <a:r>
                <a:rPr lang="en-US" sz="2000" b="1" spc="-66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Flexibilidad en la implementación</a:t>
              </a:r>
            </a:p>
          </p:txBody>
        </p:sp>
        <p:sp>
          <p:nvSpPr>
            <p:cNvPr id="10" name="Text 5"/>
            <p:cNvSpPr/>
            <p:nvPr/>
          </p:nvSpPr>
          <p:spPr>
            <a:xfrm>
              <a:off x="806442" y="3720822"/>
              <a:ext cx="2898100" cy="1777008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algn="just">
                <a:lnSpc>
                  <a:spcPts val="2799"/>
                </a:lnSpc>
              </a:pPr>
              <a:r>
                <a:rPr lang="en-US" sz="1600" spc="-35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Las instituciones educativas deben adaptar la IA a sus necesidades específicas, fomentando la flexibilidad y el enfoque experimental.</a:t>
              </a:r>
            </a:p>
          </p:txBody>
        </p:sp>
        <p:sp>
          <p:nvSpPr>
            <p:cNvPr id="11" name="Shape 6"/>
            <p:cNvSpPr/>
            <p:nvPr/>
          </p:nvSpPr>
          <p:spPr>
            <a:xfrm>
              <a:off x="4484144" y="2539247"/>
              <a:ext cx="3712524" cy="3480554"/>
            </a:xfrm>
            <a:prstGeom prst="roundRect">
              <a:avLst>
                <a:gd name="adj" fmla="val 2967"/>
              </a:avLst>
            </a:prstGeom>
            <a:solidFill>
              <a:srgbClr val="DADBF1"/>
            </a:solidFill>
            <a:ln w="13811">
              <a:solidFill>
                <a:srgbClr val="B5B7E3"/>
              </a:solidFill>
              <a:prstDash val="solid"/>
            </a:ln>
          </p:spPr>
        </p:sp>
        <p:sp>
          <p:nvSpPr>
            <p:cNvPr id="12" name="Text 7"/>
            <p:cNvSpPr/>
            <p:nvPr/>
          </p:nvSpPr>
          <p:spPr>
            <a:xfrm>
              <a:off x="4895374" y="2693313"/>
              <a:ext cx="2898100" cy="694373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algn="ctr">
                <a:lnSpc>
                  <a:spcPts val="2734"/>
                </a:lnSpc>
              </a:pPr>
              <a:r>
                <a:rPr lang="en-US" sz="2000" b="1" spc="-66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Colaboración interdisciplinaria</a:t>
              </a:r>
            </a:p>
          </p:txBody>
        </p:sp>
        <p:sp>
          <p:nvSpPr>
            <p:cNvPr id="13" name="Text 8"/>
            <p:cNvSpPr/>
            <p:nvPr/>
          </p:nvSpPr>
          <p:spPr>
            <a:xfrm>
              <a:off x="4687970" y="3720822"/>
              <a:ext cx="3217519" cy="2132409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algn="just">
                <a:lnSpc>
                  <a:spcPts val="2799"/>
                </a:lnSpc>
              </a:pPr>
              <a:r>
                <a:rPr lang="en-US" sz="1600" spc="-35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Promover la colaboración entre profesores de química y expertos en IA para aprovechar al máximo las posibilidades de esta tecnología.</a:t>
              </a:r>
            </a:p>
          </p:txBody>
        </p:sp>
        <p:sp>
          <p:nvSpPr>
            <p:cNvPr id="14" name="Shape 9"/>
            <p:cNvSpPr/>
            <p:nvPr/>
          </p:nvSpPr>
          <p:spPr>
            <a:xfrm>
              <a:off x="8764309" y="2490670"/>
              <a:ext cx="3581650" cy="3686640"/>
            </a:xfrm>
            <a:prstGeom prst="roundRect">
              <a:avLst>
                <a:gd name="adj" fmla="val 2967"/>
              </a:avLst>
            </a:prstGeom>
            <a:solidFill>
              <a:srgbClr val="DADBF1"/>
            </a:solidFill>
            <a:ln w="13811">
              <a:solidFill>
                <a:srgbClr val="B5B7E3"/>
              </a:solidFill>
              <a:prstDash val="solid"/>
            </a:ln>
          </p:spPr>
        </p:sp>
        <p:sp>
          <p:nvSpPr>
            <p:cNvPr id="15" name="Text 10"/>
            <p:cNvSpPr/>
            <p:nvPr/>
          </p:nvSpPr>
          <p:spPr>
            <a:xfrm>
              <a:off x="9037424" y="2693313"/>
              <a:ext cx="3154576" cy="694373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ctr">
                <a:lnSpc>
                  <a:spcPts val="2734"/>
                </a:lnSpc>
                <a:buNone/>
              </a:pPr>
              <a:r>
                <a:rPr lang="en-US" sz="2000" b="1" kern="0" spc="-66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Monitoreo y evaluación constante</a:t>
              </a:r>
              <a:endParaRPr lang="en-US" sz="2000" dirty="0"/>
            </a:p>
          </p:txBody>
        </p:sp>
        <p:sp>
          <p:nvSpPr>
            <p:cNvPr id="16" name="Text 11"/>
            <p:cNvSpPr/>
            <p:nvPr/>
          </p:nvSpPr>
          <p:spPr>
            <a:xfrm>
              <a:off x="8895496" y="3720822"/>
              <a:ext cx="3296504" cy="2487811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just">
                <a:lnSpc>
                  <a:spcPts val="2799"/>
                </a:lnSpc>
                <a:buNone/>
              </a:pPr>
              <a:r>
                <a:rPr lang="en-US" sz="1600" kern="0" spc="-35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Es crucial monitorear y evaluar regularmente los resultados de la implementación de IA en la enseñanza de química para realizar ajustes y mejoras continuas.</a:t>
              </a:r>
              <a:endParaRPr lang="en-US" sz="1600" dirty="0"/>
            </a:p>
          </p:txBody>
        </p:sp>
      </p:grpSp>
      <p:sp>
        <p:nvSpPr>
          <p:cNvPr id="3" name="2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 sz="1400" b="1" smtClean="0">
                <a:solidFill>
                  <a:srgbClr val="0000FF"/>
                </a:solidFill>
              </a:rPr>
              <a:t>18</a:t>
            </a:fld>
            <a:endParaRPr lang="es-US" sz="1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362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" name="Google Shape;103;p2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4" name="Google Shape;104;p2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5" name="Google Shape;105;p2"/>
          <p:cNvSpPr txBox="1"/>
          <p:nvPr/>
        </p:nvSpPr>
        <p:spPr>
          <a:xfrm>
            <a:off x="6344424" y="268775"/>
            <a:ext cx="5591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1 CuadroTexto"/>
          <p:cNvSpPr txBox="1"/>
          <p:nvPr/>
        </p:nvSpPr>
        <p:spPr>
          <a:xfrm>
            <a:off x="1713535" y="1390476"/>
            <a:ext cx="81564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solidFill>
                  <a:srgbClr val="0000FF"/>
                </a:solidFill>
              </a:rPr>
              <a:t>Muchas gracias por su atención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593407E5-7FDE-FF72-A071-365C6D8FE3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Cement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62249" y="2481911"/>
            <a:ext cx="5308049" cy="3556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2 CuadroTexto"/>
          <p:cNvSpPr txBox="1"/>
          <p:nvPr/>
        </p:nvSpPr>
        <p:spPr>
          <a:xfrm>
            <a:off x="8724900" y="5753100"/>
            <a:ext cx="20681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rgbClr val="0000FF"/>
                </a:solidFill>
              </a:rPr>
              <a:t>bsoledad@ucab.edu.ve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 sz="1400" b="1" smtClean="0">
                <a:solidFill>
                  <a:srgbClr val="0000FF"/>
                </a:solidFill>
              </a:rPr>
              <a:t>19</a:t>
            </a:fld>
            <a:endParaRPr lang="es-US" sz="1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47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3" name="Google Shape;113;p3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14" name="Google Shape;114;p3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15" name="Google Shape;115;p3"/>
          <p:cNvSpPr txBox="1"/>
          <p:nvPr/>
        </p:nvSpPr>
        <p:spPr>
          <a:xfrm>
            <a:off x="6532325" y="268775"/>
            <a:ext cx="5403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3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 - 2024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7" name="Google Shape;117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6 Grupo"/>
          <p:cNvGrpSpPr/>
          <p:nvPr/>
        </p:nvGrpSpPr>
        <p:grpSpPr>
          <a:xfrm>
            <a:off x="209974" y="1433446"/>
            <a:ext cx="11445578" cy="5451658"/>
            <a:chOff x="443192" y="1195750"/>
            <a:chExt cx="13675765" cy="5743332"/>
          </a:xfrm>
        </p:grpSpPr>
        <p:sp>
          <p:nvSpPr>
            <p:cNvPr id="8" name="Text 3"/>
            <p:cNvSpPr/>
            <p:nvPr/>
          </p:nvSpPr>
          <p:spPr>
            <a:xfrm>
              <a:off x="3026512" y="1195750"/>
              <a:ext cx="11092445" cy="862066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algn="just"/>
              <a:r>
                <a:rPr lang="es-VE" sz="1600" b="0" i="0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La química es una ciencia fundamental para la ingeniería. Los ingenieros necesitan comprender los principios de la química para poder diseñar y construir sistemas y productos seguros y eficientes.</a:t>
              </a:r>
            </a:p>
            <a:p>
              <a:pPr algn="just"/>
              <a:endParaRPr lang="es-VE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just"/>
              <a:r>
                <a:rPr lang="es-VE" sz="1600" b="0" i="0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La inteligencia artificial (IA) es una tecnología que tiene el potencial de revolucionar la educación y puede utilizarse para personalizar el aprendizaje, proporcionar retroalimentación inmediata y crear experiencias de aprendizaje más atractivas.</a:t>
              </a:r>
              <a:r>
                <a:rPr lang="en-US" sz="1600" kern="0" spc="-35" dirty="0">
                  <a:latin typeface="Arial" panose="020B0604020202020204" pitchFamily="34" charset="0"/>
                  <a:ea typeface="Inter" pitchFamily="34" charset="-122"/>
                  <a:cs typeface="Arial" panose="020B0604020202020204" pitchFamily="34" charset="0"/>
                </a:rPr>
                <a:t> </a:t>
              </a:r>
            </a:p>
            <a:p>
              <a:pPr algn="just"/>
              <a:endParaRPr lang="en-US" sz="1600" kern="0" spc="-35" dirty="0">
                <a:latin typeface="Arial" panose="020B0604020202020204" pitchFamily="34" charset="0"/>
                <a:ea typeface="Inter" pitchFamily="34" charset="-122"/>
                <a:cs typeface="Arial" panose="020B0604020202020204" pitchFamily="34" charset="0"/>
              </a:endParaRPr>
            </a:p>
            <a:p>
              <a:pPr algn="just"/>
              <a:r>
                <a:rPr lang="es-VE" sz="1600" kern="0" spc="-35" dirty="0">
                  <a:latin typeface="Arial" panose="020B0604020202020204" pitchFamily="34" charset="0"/>
                  <a:ea typeface="Inter" pitchFamily="34" charset="-122"/>
                  <a:cs typeface="Arial" panose="020B0604020202020204" pitchFamily="34" charset="0"/>
                </a:rPr>
                <a:t>Es una tecnología en rápida evolución que tiene aplicaciones en muchas áreas, incluyendo la química empleada en la ingeniería. En las clases de química, la IA puede utilizarse para:</a:t>
              </a:r>
            </a:p>
            <a:p>
              <a:pPr algn="just"/>
              <a:endParaRPr lang="es-VE" sz="1600" kern="0" spc="-35" dirty="0">
                <a:latin typeface="Arial" panose="020B0604020202020204" pitchFamily="34" charset="0"/>
                <a:ea typeface="Inter" pitchFamily="34" charset="-122"/>
                <a:cs typeface="Arial" panose="020B0604020202020204" pitchFamily="34" charset="0"/>
              </a:endParaRPr>
            </a:p>
            <a:p>
              <a:pPr marL="342900" indent="-342900" algn="just">
                <a:buClr>
                  <a:srgbClr val="0000FF"/>
                </a:buClr>
                <a:buFont typeface="Wingdings" panose="05000000000000000000" pitchFamily="2" charset="2"/>
                <a:buChar char="Ø"/>
              </a:pPr>
              <a:r>
                <a:rPr lang="es-VE" sz="1600" b="1" kern="0" spc="-35" dirty="0">
                  <a:latin typeface="Arial" panose="020B0604020202020204" pitchFamily="34" charset="0"/>
                  <a:ea typeface="Inter" pitchFamily="34" charset="-122"/>
                  <a:cs typeface="Arial" panose="020B0604020202020204" pitchFamily="34" charset="0"/>
                </a:rPr>
                <a:t>Personalizar el aprendizaje: </a:t>
              </a:r>
              <a:r>
                <a:rPr lang="es-VE" sz="1600" kern="0" spc="-35" dirty="0">
                  <a:latin typeface="Arial" panose="020B0604020202020204" pitchFamily="34" charset="0"/>
                  <a:ea typeface="Inter" pitchFamily="34" charset="-122"/>
                  <a:cs typeface="Arial" panose="020B0604020202020204" pitchFamily="34" charset="0"/>
                </a:rPr>
                <a:t>La IA puede utilizarse para rastrear el progreso de los estudiantes y proporcionarles contenido y actividades adaptadas a sus necesidades individuales.</a:t>
              </a:r>
            </a:p>
            <a:p>
              <a:pPr marL="342900" indent="-342900" algn="just">
                <a:buClr>
                  <a:srgbClr val="0000FF"/>
                </a:buClr>
                <a:buFont typeface="Wingdings" panose="05000000000000000000" pitchFamily="2" charset="2"/>
                <a:buChar char="Ø"/>
              </a:pPr>
              <a:endParaRPr lang="es-VE" sz="1600" kern="0" spc="-35" dirty="0">
                <a:latin typeface="Arial" panose="020B0604020202020204" pitchFamily="34" charset="0"/>
                <a:ea typeface="Inter" pitchFamily="34" charset="-122"/>
                <a:cs typeface="Arial" panose="020B0604020202020204" pitchFamily="34" charset="0"/>
              </a:endParaRPr>
            </a:p>
            <a:p>
              <a:pPr marL="342900" indent="-342900" algn="just">
                <a:buClr>
                  <a:srgbClr val="0000FF"/>
                </a:buClr>
                <a:buFont typeface="Wingdings" panose="05000000000000000000" pitchFamily="2" charset="2"/>
                <a:buChar char="Ø"/>
              </a:pPr>
              <a:r>
                <a:rPr lang="es-VE" sz="1600" b="1" kern="0" spc="-35" dirty="0">
                  <a:latin typeface="Arial" panose="020B0604020202020204" pitchFamily="34" charset="0"/>
                  <a:ea typeface="Inter" pitchFamily="34" charset="-122"/>
                  <a:cs typeface="Arial" panose="020B0604020202020204" pitchFamily="34" charset="0"/>
                </a:rPr>
                <a:t>Proporcionar retroalimentación inmediata: </a:t>
              </a:r>
              <a:r>
                <a:rPr lang="es-VE" sz="1600" kern="0" spc="-35" dirty="0">
                  <a:latin typeface="Arial" panose="020B0604020202020204" pitchFamily="34" charset="0"/>
                  <a:ea typeface="Inter" pitchFamily="34" charset="-122"/>
                  <a:cs typeface="Arial" panose="020B0604020202020204" pitchFamily="34" charset="0"/>
                </a:rPr>
                <a:t>La IA puede utilizarse para evaluar el trabajo de los estudiantes en tiempo real y proporcionarles retroalimentación inmediata.</a:t>
              </a:r>
            </a:p>
            <a:p>
              <a:pPr marL="342900" indent="-342900" algn="just">
                <a:buClr>
                  <a:srgbClr val="0000FF"/>
                </a:buClr>
                <a:buFont typeface="Wingdings" panose="05000000000000000000" pitchFamily="2" charset="2"/>
                <a:buChar char="Ø"/>
              </a:pPr>
              <a:endParaRPr lang="es-VE" sz="1600" kern="0" spc="-35" dirty="0">
                <a:latin typeface="Arial" panose="020B0604020202020204" pitchFamily="34" charset="0"/>
                <a:ea typeface="Inter" pitchFamily="34" charset="-122"/>
                <a:cs typeface="Arial" panose="020B0604020202020204" pitchFamily="34" charset="0"/>
              </a:endParaRPr>
            </a:p>
            <a:p>
              <a:pPr marL="342900" indent="-342900" algn="just">
                <a:buClr>
                  <a:srgbClr val="0000FF"/>
                </a:buClr>
                <a:buFont typeface="Wingdings" panose="05000000000000000000" pitchFamily="2" charset="2"/>
                <a:buChar char="Ø"/>
              </a:pPr>
              <a:r>
                <a:rPr lang="es-VE" sz="1600" b="1" kern="0" spc="-35" dirty="0">
                  <a:latin typeface="Arial" panose="020B0604020202020204" pitchFamily="34" charset="0"/>
                  <a:ea typeface="Inter" pitchFamily="34" charset="-122"/>
                  <a:cs typeface="Arial" panose="020B0604020202020204" pitchFamily="34" charset="0"/>
                </a:rPr>
                <a:t>Crear experiencias de aprendizaje más atractivas: </a:t>
              </a:r>
              <a:r>
                <a:rPr lang="es-VE" sz="1600" kern="0" spc="-35" dirty="0">
                  <a:latin typeface="Arial" panose="020B0604020202020204" pitchFamily="34" charset="0"/>
                  <a:ea typeface="Inter" pitchFamily="34" charset="-122"/>
                  <a:cs typeface="Arial" panose="020B0604020202020204" pitchFamily="34" charset="0"/>
                </a:rPr>
                <a:t>La IA puede utilizarse para crear simulaciones, juegos y otras experiencias de aprendizaje interactivas.</a:t>
              </a:r>
            </a:p>
          </p:txBody>
        </p:sp>
        <p:sp>
          <p:nvSpPr>
            <p:cNvPr id="9" name="Shape 4"/>
            <p:cNvSpPr/>
            <p:nvPr/>
          </p:nvSpPr>
          <p:spPr>
            <a:xfrm>
              <a:off x="6319599" y="6583680"/>
              <a:ext cx="355402" cy="355402"/>
            </a:xfrm>
            <a:prstGeom prst="roundRect">
              <a:avLst>
                <a:gd name="adj" fmla="val 25726039"/>
              </a:avLst>
            </a:prstGeom>
            <a:noFill/>
            <a:ln w="7620">
              <a:solidFill>
                <a:srgbClr val="FFFFFF"/>
              </a:solidFill>
              <a:prstDash val="solid"/>
            </a:ln>
          </p:spPr>
        </p:sp>
        <p:sp>
          <p:nvSpPr>
            <p:cNvPr id="11" name="CuadroTexto 15">
              <a:extLst>
                <a:ext uri="{FF2B5EF4-FFF2-40B4-BE49-F238E27FC236}">
                  <a16:creationId xmlns:a16="http://schemas.microsoft.com/office/drawing/2014/main" id="{A504D0A8-5E18-6137-15A0-3FFBE7CD10C9}"/>
                </a:ext>
              </a:extLst>
            </p:cNvPr>
            <p:cNvSpPr txBox="1"/>
            <p:nvPr/>
          </p:nvSpPr>
          <p:spPr>
            <a:xfrm>
              <a:off x="1115878" y="3332136"/>
              <a:ext cx="1847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s-VE" sz="1600" dirty="0"/>
            </a:p>
          </p:txBody>
        </p:sp>
        <p:pic>
          <p:nvPicPr>
            <p:cNvPr id="12" name="Imagen 19">
              <a:extLst>
                <a:ext uri="{FF2B5EF4-FFF2-40B4-BE49-F238E27FC236}">
                  <a16:creationId xmlns:a16="http://schemas.microsoft.com/office/drawing/2014/main" id="{40C80848-15D3-03BF-D64F-AA26D8414B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1839" r="32832"/>
            <a:stretch/>
          </p:blipFill>
          <p:spPr>
            <a:xfrm>
              <a:off x="443192" y="1195750"/>
              <a:ext cx="2369179" cy="4764320"/>
            </a:xfrm>
            <a:prstGeom prst="rect">
              <a:avLst/>
            </a:prstGeom>
          </p:spPr>
        </p:pic>
      </p:grpSp>
      <p:sp>
        <p:nvSpPr>
          <p:cNvPr id="13" name="CuadroTexto 10">
            <a:extLst>
              <a:ext uri="{FF2B5EF4-FFF2-40B4-BE49-F238E27FC236}">
                <a16:creationId xmlns:a16="http://schemas.microsoft.com/office/drawing/2014/main" id="{9CDE1346-9EED-2DE6-1646-B4AFF0AC0514}"/>
              </a:ext>
            </a:extLst>
          </p:cNvPr>
          <p:cNvSpPr txBox="1"/>
          <p:nvPr/>
        </p:nvSpPr>
        <p:spPr>
          <a:xfrm>
            <a:off x="5225448" y="901790"/>
            <a:ext cx="23615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idx="12"/>
          </p:nvPr>
        </p:nvSpPr>
        <p:spPr>
          <a:xfrm>
            <a:off x="8610600" y="6365978"/>
            <a:ext cx="27432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 sz="1400" b="1" smtClean="0">
                <a:solidFill>
                  <a:srgbClr val="0000FF"/>
                </a:solidFill>
              </a:rPr>
              <a:t>2</a:t>
            </a:fld>
            <a:endParaRPr lang="es-US" sz="1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" name="Google Shape;103;p2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4" name="Google Shape;104;p2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5" name="Google Shape;105;p2"/>
          <p:cNvSpPr txBox="1"/>
          <p:nvPr/>
        </p:nvSpPr>
        <p:spPr>
          <a:xfrm>
            <a:off x="6344424" y="268775"/>
            <a:ext cx="5591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6 Grupo"/>
          <p:cNvGrpSpPr/>
          <p:nvPr/>
        </p:nvGrpSpPr>
        <p:grpSpPr>
          <a:xfrm>
            <a:off x="160729" y="956147"/>
            <a:ext cx="11936412" cy="5025554"/>
            <a:chOff x="-120064" y="0"/>
            <a:chExt cx="14952924" cy="8229600"/>
          </a:xfrm>
        </p:grpSpPr>
        <p:sp>
          <p:nvSpPr>
            <p:cNvPr id="8" name="Shape 0"/>
            <p:cNvSpPr/>
            <p:nvPr/>
          </p:nvSpPr>
          <p:spPr>
            <a:xfrm>
              <a:off x="0" y="0"/>
              <a:ext cx="14630400" cy="8229600"/>
            </a:xfrm>
            <a:prstGeom prst="rect">
              <a:avLst/>
            </a:prstGeom>
            <a:solidFill>
              <a:srgbClr val="F6F4F4"/>
            </a:solidFill>
            <a:ln/>
          </p:spPr>
        </p:sp>
        <p:sp>
          <p:nvSpPr>
            <p:cNvPr id="9" name="Text 3"/>
            <p:cNvSpPr/>
            <p:nvPr/>
          </p:nvSpPr>
          <p:spPr>
            <a:xfrm>
              <a:off x="-120064" y="1319807"/>
              <a:ext cx="10894770" cy="1421607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algn="just"/>
              <a:r>
                <a:rPr lang="es-VE" sz="1700" kern="0" spc="-35" dirty="0">
                  <a:latin typeface="Arial" panose="020B0604020202020204" pitchFamily="34" charset="0"/>
                  <a:ea typeface="Inter" pitchFamily="34" charset="-122"/>
                  <a:cs typeface="Arial" panose="020B0604020202020204" pitchFamily="34" charset="0"/>
                </a:rPr>
                <a:t>El uso de la IA en las clases de química ofrece una serie de ventajas, entre las que se incluyen:</a:t>
              </a:r>
            </a:p>
            <a:p>
              <a:pPr algn="just"/>
              <a:endParaRPr lang="es-VE" sz="1700" kern="0" spc="-35" dirty="0">
                <a:latin typeface="Arial" panose="020B0604020202020204" pitchFamily="34" charset="0"/>
                <a:ea typeface="Inter" pitchFamily="34" charset="-122"/>
                <a:cs typeface="Arial" panose="020B0604020202020204" pitchFamily="34" charset="0"/>
              </a:endParaRPr>
            </a:p>
            <a:p>
              <a:pPr marL="342900" indent="-342900" algn="just">
                <a:buClr>
                  <a:srgbClr val="0000FF"/>
                </a:buClr>
                <a:buFont typeface="Wingdings" panose="05000000000000000000" pitchFamily="2" charset="2"/>
                <a:buChar char="ü"/>
              </a:pPr>
              <a:r>
                <a:rPr lang="es-VE" sz="1700" b="1" kern="0" spc="-35" dirty="0">
                  <a:latin typeface="Arial" panose="020B0604020202020204" pitchFamily="34" charset="0"/>
                  <a:ea typeface="Inter" pitchFamily="34" charset="-122"/>
                  <a:cs typeface="Arial" panose="020B0604020202020204" pitchFamily="34" charset="0"/>
                </a:rPr>
                <a:t>Mejora del aprendizaje: </a:t>
              </a:r>
              <a:r>
                <a:rPr lang="es-VE" sz="1700" kern="0" spc="-35" dirty="0">
                  <a:latin typeface="Arial" panose="020B0604020202020204" pitchFamily="34" charset="0"/>
                  <a:ea typeface="Inter" pitchFamily="34" charset="-122"/>
                  <a:cs typeface="Arial" panose="020B0604020202020204" pitchFamily="34" charset="0"/>
                </a:rPr>
                <a:t>La IA puede ayudar a los estudiantes a aprender de forma más efectiva, proporcionándoles contenido y actividades adaptadas a sus necesidades individuales.</a:t>
              </a:r>
            </a:p>
            <a:p>
              <a:pPr marL="342900" indent="-342900" algn="just">
                <a:buClr>
                  <a:srgbClr val="0000FF"/>
                </a:buClr>
                <a:buFont typeface="Wingdings" panose="05000000000000000000" pitchFamily="2" charset="2"/>
                <a:buChar char="ü"/>
              </a:pPr>
              <a:endParaRPr lang="es-VE" sz="1700" kern="0" spc="-35" dirty="0">
                <a:latin typeface="Arial" panose="020B0604020202020204" pitchFamily="34" charset="0"/>
                <a:ea typeface="Inter" pitchFamily="34" charset="-122"/>
                <a:cs typeface="Arial" panose="020B0604020202020204" pitchFamily="34" charset="0"/>
              </a:endParaRPr>
            </a:p>
            <a:p>
              <a:pPr marL="342900" indent="-342900" algn="just">
                <a:buClr>
                  <a:srgbClr val="0000FF"/>
                </a:buClr>
                <a:buFont typeface="Wingdings" panose="05000000000000000000" pitchFamily="2" charset="2"/>
                <a:buChar char="ü"/>
              </a:pPr>
              <a:r>
                <a:rPr lang="es-VE" sz="1700" b="1" kern="0" spc="-35" dirty="0">
                  <a:latin typeface="Arial" panose="020B0604020202020204" pitchFamily="34" charset="0"/>
                  <a:ea typeface="Inter" pitchFamily="34" charset="-122"/>
                  <a:cs typeface="Arial" panose="020B0604020202020204" pitchFamily="34" charset="0"/>
                </a:rPr>
                <a:t>Incrementa la motivación: </a:t>
              </a:r>
              <a:r>
                <a:rPr lang="es-VE" sz="1700" kern="0" spc="-35" dirty="0">
                  <a:latin typeface="Arial" panose="020B0604020202020204" pitchFamily="34" charset="0"/>
                  <a:ea typeface="Inter" pitchFamily="34" charset="-122"/>
                  <a:cs typeface="Arial" panose="020B0604020202020204" pitchFamily="34" charset="0"/>
                </a:rPr>
                <a:t>La IA puede hacer que el aprendizaje sea más atractivo y estimulante, lo que puede ayudar a los estudiantes a mantenerse motivados.</a:t>
              </a:r>
            </a:p>
            <a:p>
              <a:pPr marL="342900" indent="-342900" algn="just">
                <a:buClr>
                  <a:srgbClr val="0000FF"/>
                </a:buClr>
                <a:buFont typeface="Wingdings" panose="05000000000000000000" pitchFamily="2" charset="2"/>
                <a:buChar char="ü"/>
              </a:pPr>
              <a:endParaRPr lang="es-VE" sz="1700" kern="0" spc="-35" dirty="0">
                <a:latin typeface="Arial" panose="020B0604020202020204" pitchFamily="34" charset="0"/>
                <a:ea typeface="Inter" pitchFamily="34" charset="-122"/>
                <a:cs typeface="Arial" panose="020B0604020202020204" pitchFamily="34" charset="0"/>
              </a:endParaRPr>
            </a:p>
            <a:p>
              <a:pPr marL="342900" indent="-342900" algn="just">
                <a:buClr>
                  <a:srgbClr val="0000FF"/>
                </a:buClr>
                <a:buFont typeface="Wingdings" panose="05000000000000000000" pitchFamily="2" charset="2"/>
                <a:buChar char="ü"/>
              </a:pPr>
              <a:r>
                <a:rPr lang="es-VE" sz="1700" b="1" kern="0" spc="-35" dirty="0">
                  <a:latin typeface="Arial" panose="020B0604020202020204" pitchFamily="34" charset="0"/>
                  <a:ea typeface="Inter" pitchFamily="34" charset="-122"/>
                  <a:cs typeface="Arial" panose="020B0604020202020204" pitchFamily="34" charset="0"/>
                </a:rPr>
                <a:t>Reduce la carga de trabajo del profesorado</a:t>
              </a:r>
              <a:r>
                <a:rPr lang="es-VE" sz="1700" kern="0" spc="-35" dirty="0">
                  <a:latin typeface="Arial" panose="020B0604020202020204" pitchFamily="34" charset="0"/>
                  <a:ea typeface="Inter" pitchFamily="34" charset="-122"/>
                  <a:cs typeface="Arial" panose="020B0604020202020204" pitchFamily="34" charset="0"/>
                </a:rPr>
                <a:t>: La IA puede automatizar algunas tareas del profesorado, lo que les permite centrarse en tareas más importantes, como la enseñanza y la evaluación</a:t>
              </a:r>
              <a:endParaRPr lang="en-US" sz="1700" kern="0" spc="-35" dirty="0">
                <a:latin typeface="Arial" panose="020B0604020202020204" pitchFamily="34" charset="0"/>
                <a:ea typeface="Inter" pitchFamily="34" charset="-122"/>
                <a:cs typeface="Arial" panose="020B0604020202020204" pitchFamily="34" charset="0"/>
              </a:endParaRPr>
            </a:p>
            <a:p>
              <a:pPr algn="just"/>
              <a:endParaRPr lang="en-US" sz="1700" kern="0" spc="-35" dirty="0">
                <a:latin typeface="Arial" panose="020B0604020202020204" pitchFamily="34" charset="0"/>
                <a:ea typeface="Inter" pitchFamily="34" charset="-122"/>
                <a:cs typeface="Arial" panose="020B0604020202020204" pitchFamily="34" charset="0"/>
              </a:endParaRPr>
            </a:p>
            <a:p>
              <a:pPr algn="just"/>
              <a:r>
                <a:rPr lang="es-VE" sz="1700" kern="0" spc="-35" dirty="0">
                  <a:latin typeface="Arial" panose="020B0604020202020204" pitchFamily="34" charset="0"/>
                  <a:ea typeface="Inter" pitchFamily="34" charset="-122"/>
                  <a:cs typeface="Arial" panose="020B0604020202020204" pitchFamily="34" charset="0"/>
                </a:rPr>
                <a:t>En esta presentación, exploraremos cómo la IA se está utilizando en las clases de química y cómo está transformando la educación</a:t>
              </a:r>
              <a:endParaRPr lang="es-VE" sz="1700" b="0" i="0" dirty="0"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Shape 4"/>
            <p:cNvSpPr/>
            <p:nvPr/>
          </p:nvSpPr>
          <p:spPr>
            <a:xfrm>
              <a:off x="6319599" y="6583680"/>
              <a:ext cx="355402" cy="355402"/>
            </a:xfrm>
            <a:prstGeom prst="roundRect">
              <a:avLst>
                <a:gd name="adj" fmla="val 25726039"/>
              </a:avLst>
            </a:prstGeom>
            <a:noFill/>
            <a:ln w="7620">
              <a:solidFill>
                <a:srgbClr val="FFFFFF"/>
              </a:solidFill>
              <a:prstDash val="solid"/>
            </a:ln>
          </p:spPr>
        </p: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9CDE1346-9EED-2DE6-1646-B4AFF0AC0514}"/>
                </a:ext>
              </a:extLst>
            </p:cNvPr>
            <p:cNvSpPr txBox="1"/>
            <p:nvPr/>
          </p:nvSpPr>
          <p:spPr>
            <a:xfrm>
              <a:off x="3471890" y="34158"/>
              <a:ext cx="236154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Introducción</a:t>
              </a:r>
            </a:p>
          </p:txBody>
        </p:sp>
        <p:sp>
          <p:nvSpPr>
            <p:cNvPr id="12" name="CuadroTexto 15">
              <a:extLst>
                <a:ext uri="{FF2B5EF4-FFF2-40B4-BE49-F238E27FC236}">
                  <a16:creationId xmlns:a16="http://schemas.microsoft.com/office/drawing/2014/main" id="{A504D0A8-5E18-6137-15A0-3FFBE7CD10C9}"/>
                </a:ext>
              </a:extLst>
            </p:cNvPr>
            <p:cNvSpPr txBox="1"/>
            <p:nvPr/>
          </p:nvSpPr>
          <p:spPr>
            <a:xfrm>
              <a:off x="1115878" y="3332136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s-VE" dirty="0"/>
            </a:p>
          </p:txBody>
        </p:sp>
        <p:pic>
          <p:nvPicPr>
            <p:cNvPr id="13" name="Imagen 3">
              <a:extLst>
                <a:ext uri="{FF2B5EF4-FFF2-40B4-BE49-F238E27FC236}">
                  <a16:creationId xmlns:a16="http://schemas.microsoft.com/office/drawing/2014/main" id="{FDB0F218-5865-98D1-2FD2-266F84E1DA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MosiaicBubbles/>
                      </a14:imgEffect>
                    </a14:imgLayer>
                  </a14:imgProps>
                </a:ext>
              </a:extLst>
            </a:blip>
            <a:srcRect l="-1183" r="29646"/>
            <a:stretch/>
          </p:blipFill>
          <p:spPr>
            <a:xfrm>
              <a:off x="11128372" y="148976"/>
              <a:ext cx="3704488" cy="7689880"/>
            </a:xfrm>
            <a:prstGeom prst="rect">
              <a:avLst/>
            </a:prstGeom>
          </p:spPr>
        </p:pic>
      </p:grpSp>
      <p:sp>
        <p:nvSpPr>
          <p:cNvPr id="2" name="1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 sz="1400" b="1" smtClean="0">
                <a:solidFill>
                  <a:srgbClr val="0000FF"/>
                </a:solidFill>
              </a:rPr>
              <a:t>3</a:t>
            </a:fld>
            <a:endParaRPr lang="es-US" sz="1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o 14">
            <a:extLst>
              <a:ext uri="{FF2B5EF4-FFF2-40B4-BE49-F238E27FC236}">
                <a16:creationId xmlns:a16="http://schemas.microsoft.com/office/drawing/2014/main" id="{43BD69BF-3FF1-A6D2-1085-BE9126CA16C5}"/>
              </a:ext>
            </a:extLst>
          </p:cNvPr>
          <p:cNvGrpSpPr/>
          <p:nvPr/>
        </p:nvGrpSpPr>
        <p:grpSpPr>
          <a:xfrm>
            <a:off x="256572" y="861321"/>
            <a:ext cx="11595560" cy="5194947"/>
            <a:chOff x="0" y="0"/>
            <a:chExt cx="14680931" cy="8542799"/>
          </a:xfrm>
        </p:grpSpPr>
        <p:sp>
          <p:nvSpPr>
            <p:cNvPr id="10" name="Shape 0"/>
            <p:cNvSpPr/>
            <p:nvPr/>
          </p:nvSpPr>
          <p:spPr>
            <a:xfrm>
              <a:off x="0" y="0"/>
              <a:ext cx="14630400" cy="8229600"/>
            </a:xfrm>
            <a:prstGeom prst="rect">
              <a:avLst/>
            </a:prstGeom>
            <a:solidFill>
              <a:srgbClr val="F6F4F4"/>
            </a:solidFill>
            <a:ln/>
          </p:spPr>
        </p:sp>
        <p:sp>
          <p:nvSpPr>
            <p:cNvPr id="11" name="Shape 1"/>
            <p:cNvSpPr/>
            <p:nvPr/>
          </p:nvSpPr>
          <p:spPr>
            <a:xfrm>
              <a:off x="0" y="310580"/>
              <a:ext cx="14630400" cy="8232219"/>
            </a:xfrm>
            <a:prstGeom prst="rect">
              <a:avLst/>
            </a:prstGeom>
            <a:solidFill>
              <a:srgbClr val="FFFFFF"/>
            </a:solidFill>
            <a:ln w="12621">
              <a:solidFill>
                <a:srgbClr val="E5E0DF"/>
              </a:solidFill>
              <a:prstDash val="solid"/>
            </a:ln>
          </p:spPr>
        </p:sp>
        <p:sp>
          <p:nvSpPr>
            <p:cNvPr id="12" name="Text 2"/>
            <p:cNvSpPr/>
            <p:nvPr/>
          </p:nvSpPr>
          <p:spPr>
            <a:xfrm>
              <a:off x="1285233" y="61848"/>
              <a:ext cx="12214798" cy="1264683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ctr">
                <a:lnSpc>
                  <a:spcPts val="4979"/>
                </a:lnSpc>
                <a:buNone/>
              </a:pPr>
              <a:r>
                <a:rPr lang="en-US" sz="3600" b="1" kern="0" spc="-119" dirty="0">
                  <a:solidFill>
                    <a:srgbClr val="0000FF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IA y análisis de grandes cantidades de datos en química de ingeniería</a:t>
              </a:r>
              <a:endParaRPr lang="en-US" sz="3600" dirty="0">
                <a:solidFill>
                  <a:srgbClr val="0000FF"/>
                </a:solidFill>
              </a:endParaRPr>
            </a:p>
          </p:txBody>
        </p:sp>
        <p:pic>
          <p:nvPicPr>
            <p:cNvPr id="13" name="Image 0" descr="preencoded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72516" y="2225635"/>
              <a:ext cx="3410523" cy="2107764"/>
            </a:xfrm>
            <a:prstGeom prst="rect">
              <a:avLst/>
            </a:prstGeom>
          </p:spPr>
        </p:pic>
        <p:sp>
          <p:nvSpPr>
            <p:cNvPr id="14" name="Text 3"/>
            <p:cNvSpPr/>
            <p:nvPr/>
          </p:nvSpPr>
          <p:spPr>
            <a:xfrm>
              <a:off x="278130" y="4426688"/>
              <a:ext cx="4874530" cy="632221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l">
                <a:lnSpc>
                  <a:spcPts val="2489"/>
                </a:lnSpc>
                <a:buNone/>
              </a:pPr>
              <a:r>
                <a:rPr lang="en-US" sz="1992" b="1" kern="0" spc="-60" dirty="0">
                  <a:solidFill>
                    <a:srgbClr val="000000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Investigación y descubrimiento</a:t>
              </a:r>
              <a:endParaRPr lang="en-US" sz="1992" dirty="0"/>
            </a:p>
          </p:txBody>
        </p:sp>
        <p:sp>
          <p:nvSpPr>
            <p:cNvPr id="15" name="Text 4"/>
            <p:cNvSpPr/>
            <p:nvPr/>
          </p:nvSpPr>
          <p:spPr>
            <a:xfrm>
              <a:off x="4" y="5242023"/>
              <a:ext cx="5152658" cy="2588894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just">
                <a:lnSpc>
                  <a:spcPts val="2549"/>
                </a:lnSpc>
                <a:buNone/>
              </a:pPr>
              <a:r>
                <a:rPr lang="en-US" sz="1593" kern="0" spc="-32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La IA se puede utilizar para analizar grandes cantidades de datos y buscar patrones que los humanos podrían pasar por alto. Con esta tecnología, puede ayudar en la investigación y descubrimiento de nuevos compuestos químicos.</a:t>
              </a:r>
              <a:endParaRPr lang="en-US" sz="1593" dirty="0"/>
            </a:p>
          </p:txBody>
        </p:sp>
        <p:pic>
          <p:nvPicPr>
            <p:cNvPr id="16" name="Image 1" descr="preencoded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76200" y="2225635"/>
              <a:ext cx="3001327" cy="1854875"/>
            </a:xfrm>
            <a:prstGeom prst="rect">
              <a:avLst/>
            </a:prstGeom>
          </p:spPr>
        </p:pic>
        <p:sp>
          <p:nvSpPr>
            <p:cNvPr id="17" name="Text 5"/>
            <p:cNvSpPr/>
            <p:nvPr/>
          </p:nvSpPr>
          <p:spPr>
            <a:xfrm>
              <a:off x="5814417" y="4333399"/>
              <a:ext cx="2835473" cy="316111"/>
            </a:xfrm>
            <a:prstGeom prst="rect">
              <a:avLst/>
            </a:prstGeom>
            <a:noFill/>
            <a:ln/>
          </p:spPr>
          <p:txBody>
            <a:bodyPr wrap="none" rtlCol="0" anchor="t"/>
            <a:lstStyle/>
            <a:p>
              <a:pPr marL="0" indent="0" algn="l">
                <a:lnSpc>
                  <a:spcPts val="2489"/>
                </a:lnSpc>
                <a:buNone/>
              </a:pPr>
              <a:r>
                <a:rPr lang="en-US" sz="1992" b="1" kern="0" spc="-60" dirty="0">
                  <a:solidFill>
                    <a:srgbClr val="000000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Administración de datos</a:t>
              </a:r>
              <a:endParaRPr lang="en-US" sz="1992" dirty="0"/>
            </a:p>
          </p:txBody>
        </p:sp>
        <p:sp>
          <p:nvSpPr>
            <p:cNvPr id="18" name="Text 6"/>
            <p:cNvSpPr/>
            <p:nvPr/>
          </p:nvSpPr>
          <p:spPr>
            <a:xfrm>
              <a:off x="5608399" y="5271387"/>
              <a:ext cx="4172919" cy="2265283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just">
                <a:lnSpc>
                  <a:spcPts val="2549"/>
                </a:lnSpc>
                <a:buNone/>
              </a:pPr>
              <a:r>
                <a:rPr lang="es-VE" sz="1593" kern="0" spc="-32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Los sistemas basados ​​en IA se pueden utilizar para la gestión de datos, lo que ayuda a buscar información sobre compuestos químicos más fácil y rápidamente que cualquier ser humano</a:t>
              </a:r>
              <a:endParaRPr lang="es-VE" sz="1593" dirty="0"/>
            </a:p>
          </p:txBody>
        </p:sp>
        <p:pic>
          <p:nvPicPr>
            <p:cNvPr id="19" name="Image 2" descr="preencoded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019048" y="2225635"/>
              <a:ext cx="3001446" cy="1854994"/>
            </a:xfrm>
            <a:prstGeom prst="rect">
              <a:avLst/>
            </a:prstGeom>
          </p:spPr>
        </p:pic>
        <p:sp>
          <p:nvSpPr>
            <p:cNvPr id="20" name="Text 7"/>
            <p:cNvSpPr/>
            <p:nvPr/>
          </p:nvSpPr>
          <p:spPr>
            <a:xfrm>
              <a:off x="10498584" y="4292605"/>
              <a:ext cx="4182347" cy="632221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l">
                <a:lnSpc>
                  <a:spcPts val="2489"/>
                </a:lnSpc>
                <a:buNone/>
              </a:pPr>
              <a:r>
                <a:rPr lang="en-US" sz="1992" b="1" kern="0" spc="-60" dirty="0">
                  <a:solidFill>
                    <a:srgbClr val="000000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Investigación colaborativa</a:t>
              </a:r>
              <a:endParaRPr lang="en-US" sz="1992" dirty="0"/>
            </a:p>
          </p:txBody>
        </p:sp>
        <p:sp>
          <p:nvSpPr>
            <p:cNvPr id="21" name="Text 8"/>
            <p:cNvSpPr/>
            <p:nvPr/>
          </p:nvSpPr>
          <p:spPr>
            <a:xfrm>
              <a:off x="10343720" y="5291388"/>
              <a:ext cx="4337211" cy="2265282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just">
                <a:lnSpc>
                  <a:spcPts val="2549"/>
                </a:lnSpc>
                <a:buNone/>
              </a:pPr>
              <a:r>
                <a:rPr lang="es-VE" sz="1593" kern="0" spc="-32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La IA también permite la colaboración entre investigadores de todo el mundo, lo que hace posible compartir tanto los datos como los análisis</a:t>
              </a:r>
              <a:r>
                <a:rPr lang="es-VE" sz="1593" spc="-32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, </a:t>
              </a:r>
              <a:r>
                <a:rPr lang="es-VE" sz="1593" kern="0" spc="-32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lo que lleva a una investigación mas completa y precisa.</a:t>
              </a:r>
              <a:endParaRPr lang="es-VE" sz="1593" dirty="0"/>
            </a:p>
          </p:txBody>
        </p:sp>
      </p:grpSp>
      <p:cxnSp>
        <p:nvCxnSpPr>
          <p:cNvPr id="103" name="Google Shape;103;p2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4" name="Google Shape;104;p2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5" name="Google Shape;105;p2"/>
          <p:cNvSpPr txBox="1"/>
          <p:nvPr/>
        </p:nvSpPr>
        <p:spPr>
          <a:xfrm>
            <a:off x="6344424" y="268775"/>
            <a:ext cx="5591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1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 sz="1400" b="1" smtClean="0">
                <a:solidFill>
                  <a:srgbClr val="0000FF"/>
                </a:solidFill>
              </a:rPr>
              <a:t>4</a:t>
            </a:fld>
            <a:endParaRPr lang="es-US" sz="1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47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14">
            <a:extLst>
              <a:ext uri="{FF2B5EF4-FFF2-40B4-BE49-F238E27FC236}">
                <a16:creationId xmlns:a16="http://schemas.microsoft.com/office/drawing/2014/main" id="{8A52FDE1-6577-8DEC-D7B2-DB3FEC6561B2}"/>
              </a:ext>
            </a:extLst>
          </p:cNvPr>
          <p:cNvGrpSpPr/>
          <p:nvPr/>
        </p:nvGrpSpPr>
        <p:grpSpPr>
          <a:xfrm>
            <a:off x="256575" y="677845"/>
            <a:ext cx="11808272" cy="5543550"/>
            <a:chOff x="-247495" y="0"/>
            <a:chExt cx="15293008" cy="8229600"/>
          </a:xfrm>
        </p:grpSpPr>
        <p:sp>
          <p:nvSpPr>
            <p:cNvPr id="11" name="Shape 0"/>
            <p:cNvSpPr/>
            <p:nvPr/>
          </p:nvSpPr>
          <p:spPr>
            <a:xfrm>
              <a:off x="0" y="0"/>
              <a:ext cx="14630400" cy="8229600"/>
            </a:xfrm>
            <a:prstGeom prst="rect">
              <a:avLst/>
            </a:prstGeom>
            <a:solidFill>
              <a:srgbClr val="F6F4F4"/>
            </a:solidFill>
            <a:ln/>
          </p:spPr>
        </p:sp>
        <p:sp>
          <p:nvSpPr>
            <p:cNvPr id="13" name="Text 2"/>
            <p:cNvSpPr/>
            <p:nvPr/>
          </p:nvSpPr>
          <p:spPr>
            <a:xfrm>
              <a:off x="497897" y="258633"/>
              <a:ext cx="14132503" cy="1388745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ctr">
                <a:lnSpc>
                  <a:spcPts val="5468"/>
                </a:lnSpc>
                <a:buNone/>
              </a:pPr>
              <a:r>
                <a:rPr lang="en-US" sz="3600" b="1" kern="0" spc="-131" dirty="0">
                  <a:solidFill>
                    <a:srgbClr val="0000FF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Aplicación de la inteligencia artificial en ejercicios de química general</a:t>
              </a:r>
              <a:endParaRPr lang="en-US" sz="3600" dirty="0">
                <a:solidFill>
                  <a:srgbClr val="0000FF"/>
                </a:solidFill>
              </a:endParaRPr>
            </a:p>
          </p:txBody>
        </p:sp>
        <p:pic>
          <p:nvPicPr>
            <p:cNvPr id="14" name="Image 0" descr="preencoded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4698" y="2345387"/>
              <a:ext cx="3295888" cy="2036922"/>
            </a:xfrm>
            <a:prstGeom prst="rect">
              <a:avLst/>
            </a:prstGeom>
          </p:spPr>
        </p:pic>
        <p:sp>
          <p:nvSpPr>
            <p:cNvPr id="15" name="Text 3"/>
            <p:cNvSpPr/>
            <p:nvPr/>
          </p:nvSpPr>
          <p:spPr>
            <a:xfrm>
              <a:off x="429311" y="4721484"/>
              <a:ext cx="3788689" cy="694372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algn="ctr">
                <a:lnSpc>
                  <a:spcPts val="2734"/>
                </a:lnSpc>
              </a:pPr>
              <a:r>
                <a:rPr lang="es-VE" sz="1800" b="1" spc="-66" dirty="0">
                  <a:latin typeface="Inter" pitchFamily="34" charset="0"/>
                  <a:ea typeface="Inter" pitchFamily="34" charset="-122"/>
                  <a:cs typeface="Inter" pitchFamily="34" charset="-120"/>
                </a:rPr>
                <a:t>Inteligencia Artificial </a:t>
              </a:r>
            </a:p>
            <a:p>
              <a:pPr algn="ctr">
                <a:lnSpc>
                  <a:spcPts val="2734"/>
                </a:lnSpc>
              </a:pPr>
              <a:r>
                <a:rPr lang="es-VE" sz="1800" b="1" spc="-66" dirty="0">
                  <a:latin typeface="Inter" pitchFamily="34" charset="0"/>
                  <a:ea typeface="Inter" pitchFamily="34" charset="-122"/>
                  <a:cs typeface="Inter" pitchFamily="34" charset="-120"/>
                </a:rPr>
                <a:t>en los Laboratorios</a:t>
              </a:r>
            </a:p>
          </p:txBody>
        </p:sp>
        <p:sp>
          <p:nvSpPr>
            <p:cNvPr id="16" name="Text 4"/>
            <p:cNvSpPr/>
            <p:nvPr/>
          </p:nvSpPr>
          <p:spPr>
            <a:xfrm>
              <a:off x="-247495" y="5968451"/>
              <a:ext cx="4899450" cy="1777008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just">
                <a:lnSpc>
                  <a:spcPts val="2799"/>
                </a:lnSpc>
                <a:buNone/>
              </a:pPr>
              <a:r>
                <a:rPr lang="en-US" sz="1750" kern="0" spc="-35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La IA puede agilizar los procesos y análisis químicos en el laboratorio, brindando resultados precisos y rápidos.</a:t>
              </a:r>
              <a:endParaRPr lang="en-US" sz="1750" dirty="0"/>
            </a:p>
          </p:txBody>
        </p:sp>
        <p:pic>
          <p:nvPicPr>
            <p:cNvPr id="17" name="Image 1" descr="preencoded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12602" y="2345387"/>
              <a:ext cx="3296008" cy="2037040"/>
            </a:xfrm>
            <a:prstGeom prst="rect">
              <a:avLst/>
            </a:prstGeom>
          </p:spPr>
        </p:pic>
        <p:sp>
          <p:nvSpPr>
            <p:cNvPr id="18" name="Text 5"/>
            <p:cNvSpPr/>
            <p:nvPr/>
          </p:nvSpPr>
          <p:spPr>
            <a:xfrm>
              <a:off x="5864749" y="4758780"/>
              <a:ext cx="3544376" cy="694372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algn="ctr">
                <a:lnSpc>
                  <a:spcPts val="2734"/>
                </a:lnSpc>
              </a:pPr>
              <a:r>
                <a:rPr lang="es-VE" sz="1800" b="1" spc="-66" dirty="0">
                  <a:latin typeface="Inter" pitchFamily="34" charset="0"/>
                  <a:ea typeface="Inter" pitchFamily="34" charset="-122"/>
                  <a:cs typeface="Inter" pitchFamily="34" charset="-120"/>
                </a:rPr>
                <a:t>Laboratorios Virtuales</a:t>
              </a:r>
            </a:p>
            <a:p>
              <a:pPr algn="ctr">
                <a:lnSpc>
                  <a:spcPts val="2734"/>
                </a:lnSpc>
              </a:pPr>
              <a:r>
                <a:rPr lang="es-VE" sz="1800" b="1" spc="-66" dirty="0">
                  <a:latin typeface="Inter" pitchFamily="34" charset="0"/>
                  <a:ea typeface="Inter" pitchFamily="34" charset="-122"/>
                  <a:cs typeface="Inter" pitchFamily="34" charset="-120"/>
                </a:rPr>
                <a:t> asistidos por IA</a:t>
              </a:r>
            </a:p>
          </p:txBody>
        </p:sp>
        <p:sp>
          <p:nvSpPr>
            <p:cNvPr id="19" name="Text 6"/>
            <p:cNvSpPr/>
            <p:nvPr/>
          </p:nvSpPr>
          <p:spPr>
            <a:xfrm>
              <a:off x="5243769" y="5975681"/>
              <a:ext cx="4786335" cy="1777008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just">
                <a:lnSpc>
                  <a:spcPts val="2799"/>
                </a:lnSpc>
                <a:buNone/>
              </a:pPr>
              <a:r>
                <a:rPr lang="en-US" sz="1750" kern="0" spc="-35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Los estudiantes pueden experimentar en entornos virtuales seguros y mejorar sus habilidades en química sin riesgos.</a:t>
              </a:r>
              <a:endParaRPr lang="en-US" sz="1750" dirty="0"/>
            </a:p>
          </p:txBody>
        </p:sp>
        <p:pic>
          <p:nvPicPr>
            <p:cNvPr id="20" name="Image 2" descr="preencoded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226780" y="2345269"/>
              <a:ext cx="3296008" cy="2037040"/>
            </a:xfrm>
            <a:prstGeom prst="rect">
              <a:avLst/>
            </a:prstGeom>
          </p:spPr>
        </p:pic>
        <p:sp>
          <p:nvSpPr>
            <p:cNvPr id="21" name="Text 7"/>
            <p:cNvSpPr/>
            <p:nvPr/>
          </p:nvSpPr>
          <p:spPr>
            <a:xfrm>
              <a:off x="11085942" y="4758780"/>
              <a:ext cx="3544459" cy="694372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ctr">
                <a:lnSpc>
                  <a:spcPts val="2734"/>
                </a:lnSpc>
                <a:buNone/>
              </a:pPr>
              <a:r>
                <a:rPr lang="es-VE" sz="1800" b="1" kern="0" spc="-66" dirty="0">
                  <a:solidFill>
                    <a:srgbClr val="000000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Modelado Molecular </a:t>
              </a:r>
            </a:p>
            <a:p>
              <a:pPr marL="0" indent="0" algn="ctr">
                <a:lnSpc>
                  <a:spcPts val="2734"/>
                </a:lnSpc>
                <a:buNone/>
              </a:pPr>
              <a:r>
                <a:rPr lang="es-VE" sz="1800" b="1" spc="-66" dirty="0">
                  <a:latin typeface="Inter" pitchFamily="34" charset="0"/>
                  <a:ea typeface="Inter" pitchFamily="34" charset="-122"/>
                  <a:cs typeface="Inter" pitchFamily="34" charset="-120"/>
                </a:rPr>
                <a:t>a</a:t>
              </a:r>
              <a:r>
                <a:rPr lang="es-VE" sz="1800" b="1" kern="0" spc="-66" dirty="0">
                  <a:solidFill>
                    <a:srgbClr val="000000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sistido por IA</a:t>
              </a:r>
              <a:endParaRPr lang="es-VE" sz="1800" dirty="0"/>
            </a:p>
          </p:txBody>
        </p:sp>
        <p:sp>
          <p:nvSpPr>
            <p:cNvPr id="22" name="Text 8"/>
            <p:cNvSpPr/>
            <p:nvPr/>
          </p:nvSpPr>
          <p:spPr>
            <a:xfrm>
              <a:off x="10361471" y="6021716"/>
              <a:ext cx="4684042" cy="1777008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just">
                <a:lnSpc>
                  <a:spcPts val="2799"/>
                </a:lnSpc>
                <a:buNone/>
              </a:pPr>
              <a:r>
                <a:rPr lang="en-US" sz="1750" kern="0" spc="-35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La IA puede ayudar en la creación de modelos moleculares para entender mejor las interacciones y propiedades químicas.</a:t>
              </a:r>
              <a:endParaRPr lang="en-US" sz="1750" dirty="0"/>
            </a:p>
          </p:txBody>
        </p:sp>
      </p:grpSp>
      <p:cxnSp>
        <p:nvCxnSpPr>
          <p:cNvPr id="103" name="Google Shape;103;p2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4" name="Google Shape;104;p2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5" name="Google Shape;105;p2"/>
          <p:cNvSpPr txBox="1"/>
          <p:nvPr/>
        </p:nvSpPr>
        <p:spPr>
          <a:xfrm>
            <a:off x="6344424" y="268775"/>
            <a:ext cx="5591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1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 sz="1400" b="1" smtClean="0">
                <a:solidFill>
                  <a:srgbClr val="0000FF"/>
                </a:solidFill>
              </a:rPr>
              <a:t>5</a:t>
            </a:fld>
            <a:endParaRPr lang="es-US" sz="1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47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27 Grupo"/>
          <p:cNvGrpSpPr/>
          <p:nvPr/>
        </p:nvGrpSpPr>
        <p:grpSpPr>
          <a:xfrm>
            <a:off x="0" y="453439"/>
            <a:ext cx="12191999" cy="6277664"/>
            <a:chOff x="0" y="0"/>
            <a:chExt cx="14630400" cy="8229600"/>
          </a:xfrm>
        </p:grpSpPr>
        <p:sp>
          <p:nvSpPr>
            <p:cNvPr id="29" name="Shape 0"/>
            <p:cNvSpPr/>
            <p:nvPr/>
          </p:nvSpPr>
          <p:spPr>
            <a:xfrm>
              <a:off x="0" y="0"/>
              <a:ext cx="14630400" cy="8229600"/>
            </a:xfrm>
            <a:prstGeom prst="rect">
              <a:avLst/>
            </a:prstGeom>
            <a:solidFill>
              <a:srgbClr val="F6F4F4"/>
            </a:solidFill>
            <a:ln/>
          </p:spPr>
        </p:sp>
        <p:pic>
          <p:nvPicPr>
            <p:cNvPr id="31" name="Image 0" descr="preencoded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04443" y="500288"/>
              <a:ext cx="3138275" cy="7061119"/>
            </a:xfrm>
            <a:prstGeom prst="rect">
              <a:avLst/>
            </a:prstGeom>
          </p:spPr>
        </p:pic>
        <p:sp>
          <p:nvSpPr>
            <p:cNvPr id="32" name="Text 2"/>
            <p:cNvSpPr/>
            <p:nvPr/>
          </p:nvSpPr>
          <p:spPr>
            <a:xfrm>
              <a:off x="542896" y="563291"/>
              <a:ext cx="10023686" cy="1388744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ctr">
                <a:lnSpc>
                  <a:spcPts val="5468"/>
                </a:lnSpc>
                <a:buNone/>
              </a:pPr>
              <a:r>
                <a:rPr lang="en-US" sz="3600" b="1" kern="0" spc="-131" dirty="0">
                  <a:solidFill>
                    <a:srgbClr val="0000FF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Beneficios de utilizar la inteligencia artificial en clases de ingeniería</a:t>
              </a:r>
              <a:endParaRPr lang="en-US" sz="3600" dirty="0">
                <a:solidFill>
                  <a:srgbClr val="0000FF"/>
                </a:solidFill>
              </a:endParaRPr>
            </a:p>
          </p:txBody>
        </p:sp>
        <p:sp>
          <p:nvSpPr>
            <p:cNvPr id="33" name="Shape 3"/>
            <p:cNvSpPr/>
            <p:nvPr/>
          </p:nvSpPr>
          <p:spPr>
            <a:xfrm>
              <a:off x="833198" y="2560758"/>
              <a:ext cx="499943" cy="499943"/>
            </a:xfrm>
            <a:prstGeom prst="roundRect">
              <a:avLst>
                <a:gd name="adj" fmla="val 20000"/>
              </a:avLst>
            </a:prstGeom>
            <a:solidFill>
              <a:srgbClr val="DADBF1"/>
            </a:solidFill>
            <a:ln w="13811">
              <a:solidFill>
                <a:srgbClr val="B5B7E3"/>
              </a:solidFill>
              <a:prstDash val="solid"/>
            </a:ln>
          </p:spPr>
        </p:sp>
        <p:sp>
          <p:nvSpPr>
            <p:cNvPr id="34" name="Text 4"/>
            <p:cNvSpPr/>
            <p:nvPr/>
          </p:nvSpPr>
          <p:spPr>
            <a:xfrm>
              <a:off x="947147" y="2528463"/>
              <a:ext cx="273902" cy="541159"/>
            </a:xfrm>
            <a:prstGeom prst="rect">
              <a:avLst/>
            </a:prstGeom>
            <a:noFill/>
            <a:ln/>
          </p:spPr>
          <p:txBody>
            <a:bodyPr wrap="none" rtlCol="0" anchor="t"/>
            <a:lstStyle/>
            <a:p>
              <a:pPr marL="0" indent="0" algn="ctr">
                <a:lnSpc>
                  <a:spcPts val="3281"/>
                </a:lnSpc>
                <a:buNone/>
              </a:pPr>
              <a:r>
                <a:rPr lang="en-US" sz="2624" b="1" kern="0" spc="-35" dirty="0">
                  <a:solidFill>
                    <a:srgbClr val="0000FF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1</a:t>
              </a:r>
              <a:endParaRPr lang="en-US" sz="2624" dirty="0">
                <a:solidFill>
                  <a:srgbClr val="0000FF"/>
                </a:solidFill>
              </a:endParaRPr>
            </a:p>
          </p:txBody>
        </p:sp>
        <p:sp>
          <p:nvSpPr>
            <p:cNvPr id="35" name="Text 5"/>
            <p:cNvSpPr/>
            <p:nvPr/>
          </p:nvSpPr>
          <p:spPr>
            <a:xfrm>
              <a:off x="1458713" y="2539633"/>
              <a:ext cx="3077407" cy="347186"/>
            </a:xfrm>
            <a:prstGeom prst="rect">
              <a:avLst/>
            </a:prstGeom>
            <a:noFill/>
            <a:ln/>
          </p:spPr>
          <p:txBody>
            <a:bodyPr wrap="none" rtlCol="0" anchor="t"/>
            <a:lstStyle/>
            <a:p>
              <a:pPr marL="0" indent="0">
                <a:lnSpc>
                  <a:spcPts val="2734"/>
                </a:lnSpc>
                <a:buNone/>
              </a:pPr>
              <a:r>
                <a:rPr lang="en-US" sz="2187" b="1" kern="0" spc="-66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Optimización del tiempo</a:t>
              </a:r>
              <a:endParaRPr lang="en-US" sz="2187" dirty="0"/>
            </a:p>
          </p:txBody>
        </p:sp>
        <p:sp>
          <p:nvSpPr>
            <p:cNvPr id="36" name="Text 6"/>
            <p:cNvSpPr/>
            <p:nvPr/>
          </p:nvSpPr>
          <p:spPr>
            <a:xfrm>
              <a:off x="1084098" y="3279958"/>
              <a:ext cx="4752159" cy="1777008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algn="just">
                <a:lnSpc>
                  <a:spcPts val="2799"/>
                </a:lnSpc>
              </a:pPr>
              <a:r>
                <a:rPr lang="en-US" sz="1600" spc="-35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La IA reduce el tiempo necesario para llevar a cabo experimentos y análisis, permitiendo a los estudiantes enfocarse en comprender los fundamentos de la química.</a:t>
              </a:r>
            </a:p>
          </p:txBody>
        </p:sp>
        <p:sp>
          <p:nvSpPr>
            <p:cNvPr id="37" name="Shape 7"/>
            <p:cNvSpPr/>
            <p:nvPr/>
          </p:nvSpPr>
          <p:spPr>
            <a:xfrm>
              <a:off x="5938222" y="2539633"/>
              <a:ext cx="499943" cy="499943"/>
            </a:xfrm>
            <a:prstGeom prst="roundRect">
              <a:avLst>
                <a:gd name="adj" fmla="val 20000"/>
              </a:avLst>
            </a:prstGeom>
            <a:solidFill>
              <a:srgbClr val="DADBF1"/>
            </a:solidFill>
            <a:ln w="13811">
              <a:solidFill>
                <a:srgbClr val="B5B7E3"/>
              </a:solidFill>
              <a:prstDash val="solid"/>
            </a:ln>
          </p:spPr>
        </p:sp>
        <p:sp>
          <p:nvSpPr>
            <p:cNvPr id="38" name="Text 8"/>
            <p:cNvSpPr/>
            <p:nvPr/>
          </p:nvSpPr>
          <p:spPr>
            <a:xfrm>
              <a:off x="5993381" y="2485657"/>
              <a:ext cx="441403" cy="416481"/>
            </a:xfrm>
            <a:prstGeom prst="rect">
              <a:avLst/>
            </a:prstGeom>
            <a:noFill/>
            <a:ln/>
          </p:spPr>
          <p:txBody>
            <a:bodyPr wrap="none" rtlCol="0" anchor="t"/>
            <a:lstStyle/>
            <a:p>
              <a:pPr marL="0" indent="0" algn="ctr">
                <a:lnSpc>
                  <a:spcPts val="3281"/>
                </a:lnSpc>
                <a:buNone/>
              </a:pPr>
              <a:r>
                <a:rPr lang="en-US" sz="2624" b="1" kern="0" spc="-35" dirty="0">
                  <a:solidFill>
                    <a:srgbClr val="0000FF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2</a:t>
              </a:r>
              <a:endParaRPr lang="en-US" sz="2624" dirty="0">
                <a:solidFill>
                  <a:srgbClr val="0000FF"/>
                </a:solidFill>
              </a:endParaRPr>
            </a:p>
          </p:txBody>
        </p:sp>
        <p:sp>
          <p:nvSpPr>
            <p:cNvPr id="39" name="Text 9"/>
            <p:cNvSpPr/>
            <p:nvPr/>
          </p:nvSpPr>
          <p:spPr>
            <a:xfrm>
              <a:off x="6611211" y="2528463"/>
              <a:ext cx="3411260" cy="347186"/>
            </a:xfrm>
            <a:prstGeom prst="rect">
              <a:avLst/>
            </a:prstGeom>
            <a:noFill/>
            <a:ln/>
          </p:spPr>
          <p:txBody>
            <a:bodyPr wrap="none" rtlCol="0" anchor="t"/>
            <a:lstStyle/>
            <a:p>
              <a:pPr marL="0" indent="0">
                <a:lnSpc>
                  <a:spcPts val="2734"/>
                </a:lnSpc>
                <a:buNone/>
              </a:pPr>
              <a:r>
                <a:rPr lang="en-US" sz="2187" b="1" kern="0" spc="-66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Aprendizaje personalizado</a:t>
              </a:r>
              <a:endParaRPr lang="en-US" sz="2187" dirty="0"/>
            </a:p>
          </p:txBody>
        </p:sp>
        <p:sp>
          <p:nvSpPr>
            <p:cNvPr id="40" name="Text 10"/>
            <p:cNvSpPr/>
            <p:nvPr/>
          </p:nvSpPr>
          <p:spPr>
            <a:xfrm>
              <a:off x="6611211" y="3246022"/>
              <a:ext cx="4356759" cy="1777008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just">
                <a:lnSpc>
                  <a:spcPts val="2799"/>
                </a:lnSpc>
                <a:buNone/>
              </a:pPr>
              <a:r>
                <a:rPr lang="es-VE" sz="1600" kern="0" spc="-35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Al adaptarse a las necesidades de los estudiantes, la IA facilita el aprendizaje al ritmo individual, brindando ejercicios y explicaciones personalizadas.</a:t>
              </a:r>
              <a:endParaRPr lang="es-VE" sz="1600" dirty="0"/>
            </a:p>
          </p:txBody>
        </p:sp>
        <p:sp>
          <p:nvSpPr>
            <p:cNvPr id="41" name="Shape 11"/>
            <p:cNvSpPr/>
            <p:nvPr/>
          </p:nvSpPr>
          <p:spPr>
            <a:xfrm>
              <a:off x="809267" y="6013219"/>
              <a:ext cx="499943" cy="499943"/>
            </a:xfrm>
            <a:prstGeom prst="roundRect">
              <a:avLst>
                <a:gd name="adj" fmla="val 20000"/>
              </a:avLst>
            </a:prstGeom>
            <a:solidFill>
              <a:srgbClr val="DADBF1"/>
            </a:solidFill>
            <a:ln w="13811">
              <a:solidFill>
                <a:srgbClr val="B5B7E3"/>
              </a:solidFill>
              <a:prstDash val="solid"/>
            </a:ln>
          </p:spPr>
        </p:sp>
        <p:sp>
          <p:nvSpPr>
            <p:cNvPr id="42" name="Text 12"/>
            <p:cNvSpPr/>
            <p:nvPr/>
          </p:nvSpPr>
          <p:spPr>
            <a:xfrm>
              <a:off x="954760" y="6014413"/>
              <a:ext cx="208955" cy="416481"/>
            </a:xfrm>
            <a:prstGeom prst="rect">
              <a:avLst/>
            </a:prstGeom>
            <a:noFill/>
            <a:ln/>
          </p:spPr>
          <p:txBody>
            <a:bodyPr wrap="none" rtlCol="0" anchor="t"/>
            <a:lstStyle/>
            <a:p>
              <a:pPr marL="0" indent="0" algn="ctr">
                <a:lnSpc>
                  <a:spcPts val="3281"/>
                </a:lnSpc>
                <a:buNone/>
              </a:pPr>
              <a:r>
                <a:rPr lang="en-US" sz="2624" b="1" kern="0" spc="-35" dirty="0">
                  <a:solidFill>
                    <a:srgbClr val="0000FF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3</a:t>
              </a:r>
              <a:endParaRPr lang="en-US" sz="2624" dirty="0">
                <a:solidFill>
                  <a:srgbClr val="0000FF"/>
                </a:solidFill>
              </a:endParaRPr>
            </a:p>
          </p:txBody>
        </p:sp>
        <p:sp>
          <p:nvSpPr>
            <p:cNvPr id="43" name="Text 13"/>
            <p:cNvSpPr/>
            <p:nvPr/>
          </p:nvSpPr>
          <p:spPr>
            <a:xfrm>
              <a:off x="1597915" y="6014678"/>
              <a:ext cx="4948833" cy="347186"/>
            </a:xfrm>
            <a:prstGeom prst="rect">
              <a:avLst/>
            </a:prstGeom>
            <a:noFill/>
            <a:ln/>
          </p:spPr>
          <p:txBody>
            <a:bodyPr wrap="none" rtlCol="0" anchor="t"/>
            <a:lstStyle/>
            <a:p>
              <a:pPr marL="0" indent="0">
                <a:lnSpc>
                  <a:spcPts val="2734"/>
                </a:lnSpc>
                <a:buNone/>
              </a:pPr>
              <a:r>
                <a:rPr lang="en-US" sz="2187" b="1" kern="0" spc="-66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Mejora de la retención de conocimiento</a:t>
              </a:r>
              <a:endParaRPr lang="en-US" sz="2187" dirty="0"/>
            </a:p>
          </p:txBody>
        </p:sp>
        <p:sp>
          <p:nvSpPr>
            <p:cNvPr id="44" name="Text 14"/>
            <p:cNvSpPr/>
            <p:nvPr/>
          </p:nvSpPr>
          <p:spPr>
            <a:xfrm>
              <a:off x="1163713" y="6513162"/>
              <a:ext cx="9822379" cy="710803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just">
                <a:lnSpc>
                  <a:spcPts val="2799"/>
                </a:lnSpc>
                <a:buNone/>
              </a:pPr>
              <a:r>
                <a:rPr lang="en-US" sz="1600" kern="0" spc="-35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Al brindar interactividad y retroalimentación instantánea, la IA ayuda a los estudiantes a recordar y aplicar los conceptos químicos de manera más efectiva.</a:t>
              </a:r>
              <a:endParaRPr lang="en-US" sz="1600" dirty="0"/>
            </a:p>
          </p:txBody>
        </p:sp>
      </p:grpSp>
      <p:cxnSp>
        <p:nvCxnSpPr>
          <p:cNvPr id="103" name="Google Shape;103;p2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4" name="Google Shape;104;p2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5" name="Google Shape;105;p2"/>
          <p:cNvSpPr txBox="1"/>
          <p:nvPr/>
        </p:nvSpPr>
        <p:spPr>
          <a:xfrm>
            <a:off x="6344424" y="268775"/>
            <a:ext cx="5591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1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 sz="1400" b="1" smtClean="0">
                <a:solidFill>
                  <a:srgbClr val="0000FF"/>
                </a:solidFill>
              </a:rPr>
              <a:t>6</a:t>
            </a:fld>
            <a:endParaRPr lang="es-US" sz="1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47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-54519" y="605658"/>
            <a:ext cx="12087624" cy="5642899"/>
            <a:chOff x="-65989" y="39613"/>
            <a:chExt cx="14630400" cy="8229600"/>
          </a:xfrm>
        </p:grpSpPr>
        <p:sp>
          <p:nvSpPr>
            <p:cNvPr id="8" name="Shape 0"/>
            <p:cNvSpPr/>
            <p:nvPr/>
          </p:nvSpPr>
          <p:spPr>
            <a:xfrm>
              <a:off x="-65989" y="39613"/>
              <a:ext cx="14630400" cy="8229600"/>
            </a:xfrm>
            <a:prstGeom prst="rect">
              <a:avLst/>
            </a:prstGeom>
            <a:solidFill>
              <a:srgbClr val="F6F4F4"/>
            </a:solidFill>
            <a:ln/>
          </p:spPr>
        </p:sp>
        <p:grpSp>
          <p:nvGrpSpPr>
            <p:cNvPr id="10" name="Grupo 11">
              <a:extLst>
                <a:ext uri="{FF2B5EF4-FFF2-40B4-BE49-F238E27FC236}">
                  <a16:creationId xmlns:a16="http://schemas.microsoft.com/office/drawing/2014/main" id="{C82928B9-3933-818A-3A62-7ECD7CFF7BB9}"/>
                </a:ext>
              </a:extLst>
            </p:cNvPr>
            <p:cNvGrpSpPr/>
            <p:nvPr/>
          </p:nvGrpSpPr>
          <p:grpSpPr>
            <a:xfrm>
              <a:off x="0" y="495946"/>
              <a:ext cx="14446303" cy="7773266"/>
              <a:chOff x="1237910" y="924044"/>
              <a:chExt cx="11734935" cy="6813980"/>
            </a:xfrm>
          </p:grpSpPr>
          <p:sp>
            <p:nvSpPr>
              <p:cNvPr id="15" name="Text 2"/>
              <p:cNvSpPr/>
              <p:nvPr/>
            </p:nvSpPr>
            <p:spPr>
              <a:xfrm>
                <a:off x="1724885" y="924044"/>
                <a:ext cx="10787348" cy="1504627"/>
              </a:xfrm>
              <a:prstGeom prst="rect">
                <a:avLst/>
              </a:prstGeom>
              <a:noFill/>
              <a:ln/>
            </p:spPr>
            <p:txBody>
              <a:bodyPr wrap="square" rtlCol="0" anchor="t"/>
              <a:lstStyle/>
              <a:p>
                <a:pPr marL="0" indent="0" algn="ctr">
                  <a:lnSpc>
                    <a:spcPts val="4000"/>
                  </a:lnSpc>
                  <a:buNone/>
                </a:pPr>
                <a:r>
                  <a:rPr lang="en-US" sz="3200" b="1" kern="0" spc="-131" dirty="0">
                    <a:solidFill>
                      <a:srgbClr val="0000FF"/>
                    </a:solidFill>
                    <a:latin typeface="Arial" panose="020B0604020202020204" pitchFamily="34" charset="0"/>
                    <a:ea typeface="Inter" pitchFamily="34" charset="-122"/>
                    <a:cs typeface="Arial" panose="020B0604020202020204" pitchFamily="34" charset="0"/>
                  </a:rPr>
                  <a:t>Ejemplos concretos de ejercicios de química donde se emplea la inteligencia artificial</a:t>
                </a:r>
                <a:endParaRPr lang="en-US" sz="32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Text 3"/>
              <p:cNvSpPr/>
              <p:nvPr/>
            </p:nvSpPr>
            <p:spPr>
              <a:xfrm>
                <a:off x="1237910" y="4403705"/>
                <a:ext cx="3736023" cy="832961"/>
              </a:xfrm>
              <a:prstGeom prst="rect">
                <a:avLst/>
              </a:prstGeom>
              <a:noFill/>
              <a:ln/>
            </p:spPr>
            <p:txBody>
              <a:bodyPr wrap="square" rtlCol="0" anchor="t"/>
              <a:lstStyle/>
              <a:p>
                <a:pPr marL="0" indent="0" algn="ctr">
                  <a:lnSpc>
                    <a:spcPts val="3281"/>
                  </a:lnSpc>
                  <a:buNone/>
                </a:pPr>
                <a:r>
                  <a:rPr lang="en-US" sz="2000" b="1" kern="0" spc="-79" dirty="0">
                    <a:solidFill>
                      <a:srgbClr val="000000"/>
                    </a:solidFill>
                    <a:latin typeface="Inter" pitchFamily="34" charset="0"/>
                    <a:ea typeface="Inter" pitchFamily="34" charset="-122"/>
                    <a:cs typeface="Inter" pitchFamily="34" charset="-120"/>
                  </a:rPr>
                  <a:t>Identificación de compuestos</a:t>
                </a:r>
                <a:endParaRPr lang="en-US" sz="2000" dirty="0"/>
              </a:p>
            </p:txBody>
          </p:sp>
          <p:sp>
            <p:nvSpPr>
              <p:cNvPr id="17" name="Text 4"/>
              <p:cNvSpPr/>
              <p:nvPr/>
            </p:nvSpPr>
            <p:spPr>
              <a:xfrm>
                <a:off x="1580386" y="5250214"/>
                <a:ext cx="3393547" cy="2487810"/>
              </a:xfrm>
              <a:prstGeom prst="rect">
                <a:avLst/>
              </a:prstGeom>
              <a:noFill/>
              <a:ln/>
            </p:spPr>
            <p:txBody>
              <a:bodyPr wrap="square" rtlCol="0" anchor="t"/>
              <a:lstStyle/>
              <a:p>
                <a:pPr marL="0" indent="0" algn="just">
                  <a:lnSpc>
                    <a:spcPts val="2000"/>
                  </a:lnSpc>
                  <a:buNone/>
                </a:pPr>
                <a:r>
                  <a:rPr lang="en-US" sz="1600" kern="0" spc="-35" dirty="0">
                    <a:solidFill>
                      <a:srgbClr val="272525"/>
                    </a:solidFill>
                    <a:latin typeface="Inter" pitchFamily="34" charset="0"/>
                    <a:ea typeface="Inter" pitchFamily="34" charset="-122"/>
                    <a:cs typeface="Inter" pitchFamily="34" charset="-120"/>
                  </a:rPr>
                  <a:t>Mediante algoritmos de reconocimiento de patrones, la IA puede ayudar a los estudiantes a identificar compuestos químicos complejos a partir de sus propiedades.</a:t>
                </a:r>
                <a:endParaRPr lang="en-US" sz="1600" dirty="0"/>
              </a:p>
            </p:txBody>
          </p:sp>
          <p:sp>
            <p:nvSpPr>
              <p:cNvPr id="18" name="Text 5"/>
              <p:cNvSpPr/>
              <p:nvPr/>
            </p:nvSpPr>
            <p:spPr>
              <a:xfrm>
                <a:off x="5339746" y="4428260"/>
                <a:ext cx="3405986" cy="832961"/>
              </a:xfrm>
              <a:prstGeom prst="rect">
                <a:avLst/>
              </a:prstGeom>
              <a:noFill/>
              <a:ln/>
            </p:spPr>
            <p:txBody>
              <a:bodyPr wrap="square" rtlCol="0" anchor="t"/>
              <a:lstStyle/>
              <a:p>
                <a:pPr marL="0" indent="0" algn="ctr">
                  <a:lnSpc>
                    <a:spcPts val="3281"/>
                  </a:lnSpc>
                  <a:buNone/>
                </a:pPr>
                <a:r>
                  <a:rPr lang="en-US" sz="2000" b="1" kern="0" spc="-79" dirty="0">
                    <a:solidFill>
                      <a:srgbClr val="000000"/>
                    </a:solidFill>
                    <a:latin typeface="Inter" pitchFamily="34" charset="0"/>
                    <a:ea typeface="Inter" pitchFamily="34" charset="-122"/>
                    <a:cs typeface="Inter" pitchFamily="34" charset="-120"/>
                  </a:rPr>
                  <a:t>Análisis de espectros</a:t>
                </a:r>
                <a:endParaRPr lang="en-US" sz="2000" dirty="0"/>
              </a:p>
            </p:txBody>
          </p:sp>
          <p:sp>
            <p:nvSpPr>
              <p:cNvPr id="19" name="Text 6"/>
              <p:cNvSpPr/>
              <p:nvPr/>
            </p:nvSpPr>
            <p:spPr>
              <a:xfrm>
                <a:off x="5513671" y="5325556"/>
                <a:ext cx="3435576" cy="2132410"/>
              </a:xfrm>
              <a:prstGeom prst="rect">
                <a:avLst/>
              </a:prstGeom>
              <a:noFill/>
              <a:ln/>
            </p:spPr>
            <p:txBody>
              <a:bodyPr wrap="square" rtlCol="0" anchor="t"/>
              <a:lstStyle/>
              <a:p>
                <a:pPr algn="just">
                  <a:lnSpc>
                    <a:spcPts val="2000"/>
                  </a:lnSpc>
                </a:pPr>
                <a:r>
                  <a:rPr lang="en-US" sz="1600" spc="-35" dirty="0">
                    <a:solidFill>
                      <a:srgbClr val="272525"/>
                    </a:solidFill>
                    <a:latin typeface="Inter" pitchFamily="34" charset="0"/>
                    <a:ea typeface="Inter" pitchFamily="34" charset="-122"/>
                    <a:cs typeface="Inter" pitchFamily="34" charset="-120"/>
                  </a:rPr>
                  <a:t>La IA puede analizar y clasificar los resultados de espectros de sustancias, facilitando la interpretación de datos y ayudando a identificar nuevas composiciones químicas.</a:t>
                </a:r>
              </a:p>
            </p:txBody>
          </p:sp>
          <p:sp>
            <p:nvSpPr>
              <p:cNvPr id="20" name="Text 7"/>
              <p:cNvSpPr/>
              <p:nvPr/>
            </p:nvSpPr>
            <p:spPr>
              <a:xfrm>
                <a:off x="9535558" y="4437836"/>
                <a:ext cx="3351599" cy="832961"/>
              </a:xfrm>
              <a:prstGeom prst="rect">
                <a:avLst/>
              </a:prstGeom>
              <a:noFill/>
              <a:ln/>
            </p:spPr>
            <p:txBody>
              <a:bodyPr wrap="square" rtlCol="0" anchor="t"/>
              <a:lstStyle/>
              <a:p>
                <a:pPr marL="0" indent="0" algn="ctr">
                  <a:lnSpc>
                    <a:spcPts val="3281"/>
                  </a:lnSpc>
                  <a:buNone/>
                </a:pPr>
                <a:r>
                  <a:rPr lang="en-US" sz="2000" b="1" kern="0" spc="-79" dirty="0">
                    <a:solidFill>
                      <a:srgbClr val="000000"/>
                    </a:solidFill>
                    <a:latin typeface="Inter" pitchFamily="34" charset="0"/>
                    <a:ea typeface="Inter" pitchFamily="34" charset="-122"/>
                    <a:cs typeface="Inter" pitchFamily="34" charset="-120"/>
                  </a:rPr>
                  <a:t>Predicción de reacciones</a:t>
                </a:r>
                <a:endParaRPr lang="en-US" sz="2000" dirty="0"/>
              </a:p>
            </p:txBody>
          </p:sp>
          <p:sp>
            <p:nvSpPr>
              <p:cNvPr id="21" name="Text 8"/>
              <p:cNvSpPr/>
              <p:nvPr/>
            </p:nvSpPr>
            <p:spPr>
              <a:xfrm>
                <a:off x="9449873" y="5372306"/>
                <a:ext cx="3522972" cy="1777009"/>
              </a:xfrm>
              <a:prstGeom prst="rect">
                <a:avLst/>
              </a:prstGeom>
              <a:noFill/>
              <a:ln/>
            </p:spPr>
            <p:txBody>
              <a:bodyPr wrap="square" rtlCol="0" anchor="t"/>
              <a:lstStyle/>
              <a:p>
                <a:pPr algn="just">
                  <a:lnSpc>
                    <a:spcPts val="2000"/>
                  </a:lnSpc>
                </a:pPr>
                <a:r>
                  <a:rPr lang="en-US" sz="1600" spc="-35" dirty="0">
                    <a:solidFill>
                      <a:srgbClr val="272525"/>
                    </a:solidFill>
                    <a:latin typeface="Inter" pitchFamily="34" charset="0"/>
                    <a:ea typeface="Inter" pitchFamily="34" charset="-122"/>
                    <a:cs typeface="Inter" pitchFamily="34" charset="-120"/>
                  </a:rPr>
                  <a:t>Con base en datos históricos y modelos matemáticos, la IA puede predecir los productos y condiciones de reacción en diferentes escenarios químicos.</a:t>
                </a:r>
              </a:p>
            </p:txBody>
          </p:sp>
        </p:grpSp>
        <p:pic>
          <p:nvPicPr>
            <p:cNvPr id="11" name="Imagen 12">
              <a:extLst>
                <a:ext uri="{FF2B5EF4-FFF2-40B4-BE49-F238E27FC236}">
                  <a16:creationId xmlns:a16="http://schemas.microsoft.com/office/drawing/2014/main" id="{62FA428A-3B7D-3641-82C5-CFF812FF9B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9917" y="2525364"/>
              <a:ext cx="2819400" cy="1619251"/>
            </a:xfrm>
            <a:prstGeom prst="rect">
              <a:avLst/>
            </a:prstGeom>
          </p:spPr>
        </p:pic>
        <p:pic>
          <p:nvPicPr>
            <p:cNvPr id="12" name="Imagen 13">
              <a:extLst>
                <a:ext uri="{FF2B5EF4-FFF2-40B4-BE49-F238E27FC236}">
                  <a16:creationId xmlns:a16="http://schemas.microsoft.com/office/drawing/2014/main" id="{A0AD7FE1-E72E-8500-189B-8CB94D29AF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53161" y="2522447"/>
              <a:ext cx="3192100" cy="1728515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pic>
          <p:nvPicPr>
            <p:cNvPr id="13" name="Imagen 14">
              <a:extLst>
                <a:ext uri="{FF2B5EF4-FFF2-40B4-BE49-F238E27FC236}">
                  <a16:creationId xmlns:a16="http://schemas.microsoft.com/office/drawing/2014/main" id="{9061B1F9-A774-E2A3-2075-E5B6B1E5C1E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549420" y="2426283"/>
              <a:ext cx="3456803" cy="1935809"/>
            </a:xfrm>
            <a:prstGeom prst="rect">
              <a:avLst/>
            </a:prstGeom>
          </p:spPr>
        </p:pic>
      </p:grpSp>
      <p:cxnSp>
        <p:nvCxnSpPr>
          <p:cNvPr id="103" name="Google Shape;103;p2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4" name="Google Shape;104;p2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5" name="Google Shape;105;p2"/>
          <p:cNvSpPr txBox="1"/>
          <p:nvPr/>
        </p:nvSpPr>
        <p:spPr>
          <a:xfrm>
            <a:off x="6344424" y="268775"/>
            <a:ext cx="5591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1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 sz="1400" b="1" smtClean="0">
                <a:solidFill>
                  <a:srgbClr val="0000FF"/>
                </a:solidFill>
              </a:rPr>
              <a:t>7</a:t>
            </a:fld>
            <a:endParaRPr lang="es-US" sz="1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47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" name="Google Shape;103;p2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4" name="Google Shape;104;p2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5" name="Google Shape;105;p2"/>
          <p:cNvSpPr txBox="1"/>
          <p:nvPr/>
        </p:nvSpPr>
        <p:spPr>
          <a:xfrm>
            <a:off x="6344424" y="268775"/>
            <a:ext cx="5591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" name="Grupo 14">
            <a:extLst>
              <a:ext uri="{FF2B5EF4-FFF2-40B4-BE49-F238E27FC236}">
                <a16:creationId xmlns:a16="http://schemas.microsoft.com/office/drawing/2014/main" id="{A19E6846-1CD5-C8CB-BBCC-36B01B60CD8B}"/>
              </a:ext>
            </a:extLst>
          </p:cNvPr>
          <p:cNvGrpSpPr/>
          <p:nvPr/>
        </p:nvGrpSpPr>
        <p:grpSpPr>
          <a:xfrm>
            <a:off x="555144" y="1199244"/>
            <a:ext cx="11179657" cy="4866011"/>
            <a:chOff x="1248072" y="1135022"/>
            <a:chExt cx="13379792" cy="7021161"/>
          </a:xfrm>
        </p:grpSpPr>
        <p:sp>
          <p:nvSpPr>
            <p:cNvPr id="12" name="Text 2"/>
            <p:cNvSpPr/>
            <p:nvPr/>
          </p:nvSpPr>
          <p:spPr>
            <a:xfrm>
              <a:off x="1874992" y="1135022"/>
              <a:ext cx="12008731" cy="2083117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ctr">
                <a:lnSpc>
                  <a:spcPts val="4000"/>
                </a:lnSpc>
                <a:buNone/>
              </a:pPr>
              <a:r>
                <a:rPr lang="en-US" sz="3200" b="1" kern="0" spc="-131" dirty="0">
                  <a:solidFill>
                    <a:srgbClr val="0000FF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Resultados obtenidos al emplear la inteligencia artificial en el aprendizaje de química general</a:t>
              </a:r>
              <a:endParaRPr lang="en-US" sz="3200" dirty="0">
                <a:solidFill>
                  <a:srgbClr val="0000FF"/>
                </a:solidFill>
              </a:endParaRPr>
            </a:p>
          </p:txBody>
        </p:sp>
        <p:sp>
          <p:nvSpPr>
            <p:cNvPr id="13" name="Shape 3"/>
            <p:cNvSpPr/>
            <p:nvPr/>
          </p:nvSpPr>
          <p:spPr>
            <a:xfrm>
              <a:off x="1248072" y="3662481"/>
              <a:ext cx="3887183" cy="4493702"/>
            </a:xfrm>
            <a:prstGeom prst="roundRect">
              <a:avLst>
                <a:gd name="adj" fmla="val 2967"/>
              </a:avLst>
            </a:prstGeom>
            <a:solidFill>
              <a:srgbClr val="DADBF1"/>
            </a:solidFill>
            <a:ln w="13811">
              <a:solidFill>
                <a:srgbClr val="B5B7E3"/>
              </a:solidFill>
              <a:prstDash val="solid"/>
            </a:ln>
          </p:spPr>
        </p:sp>
        <p:sp>
          <p:nvSpPr>
            <p:cNvPr id="14" name="Text 4"/>
            <p:cNvSpPr/>
            <p:nvPr/>
          </p:nvSpPr>
          <p:spPr>
            <a:xfrm>
              <a:off x="1742614" y="3861780"/>
              <a:ext cx="2898100" cy="694373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ctr">
                <a:lnSpc>
                  <a:spcPts val="2734"/>
                </a:lnSpc>
                <a:buNone/>
              </a:pPr>
              <a:r>
                <a:rPr lang="en-US" sz="2187" b="1" kern="0" spc="-66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Mejora en la comprensión</a:t>
              </a:r>
              <a:endParaRPr lang="en-US" sz="2187" dirty="0"/>
            </a:p>
          </p:txBody>
        </p:sp>
        <p:sp>
          <p:nvSpPr>
            <p:cNvPr id="15" name="Text 5"/>
            <p:cNvSpPr/>
            <p:nvPr/>
          </p:nvSpPr>
          <p:spPr>
            <a:xfrm>
              <a:off x="1366064" y="5546818"/>
              <a:ext cx="3651201" cy="2132410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algn="just">
                <a:lnSpc>
                  <a:spcPts val="2000"/>
                </a:lnSpc>
              </a:pPr>
              <a:r>
                <a:rPr lang="en-US" sz="1600" spc="-35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Los estudiantes experimentan una mejora en la comprensión de conceptos químicos al recibir ejemplos más cercanos a situaciones del mundo real.</a:t>
              </a:r>
            </a:p>
          </p:txBody>
        </p:sp>
        <p:sp>
          <p:nvSpPr>
            <p:cNvPr id="16" name="Shape 6"/>
            <p:cNvSpPr/>
            <p:nvPr/>
          </p:nvSpPr>
          <p:spPr>
            <a:xfrm>
              <a:off x="5630227" y="3662481"/>
              <a:ext cx="4004653" cy="4483087"/>
            </a:xfrm>
            <a:prstGeom prst="roundRect">
              <a:avLst>
                <a:gd name="adj" fmla="val 2967"/>
              </a:avLst>
            </a:prstGeom>
            <a:solidFill>
              <a:srgbClr val="DADBF1"/>
            </a:solidFill>
            <a:ln w="13811">
              <a:solidFill>
                <a:srgbClr val="B5B7E3"/>
              </a:solidFill>
              <a:prstDash val="solid"/>
            </a:ln>
          </p:spPr>
        </p:sp>
        <p:sp>
          <p:nvSpPr>
            <p:cNvPr id="17" name="Text 7"/>
            <p:cNvSpPr/>
            <p:nvPr/>
          </p:nvSpPr>
          <p:spPr>
            <a:xfrm>
              <a:off x="6183502" y="3834292"/>
              <a:ext cx="2898100" cy="694373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ctr">
                <a:lnSpc>
                  <a:spcPts val="2734"/>
                </a:lnSpc>
                <a:buNone/>
              </a:pPr>
              <a:r>
                <a:rPr lang="en-US" sz="2187" b="1" kern="0" spc="-66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Aumento de la motivación</a:t>
              </a:r>
              <a:endParaRPr lang="en-US" sz="2187" dirty="0"/>
            </a:p>
          </p:txBody>
        </p:sp>
        <p:sp>
          <p:nvSpPr>
            <p:cNvPr id="18" name="Text 8"/>
            <p:cNvSpPr/>
            <p:nvPr/>
          </p:nvSpPr>
          <p:spPr>
            <a:xfrm>
              <a:off x="5866209" y="5602237"/>
              <a:ext cx="3563481" cy="1777008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algn="just">
                <a:lnSpc>
                  <a:spcPts val="2000"/>
                </a:lnSpc>
              </a:pPr>
              <a:r>
                <a:rPr lang="en-US" sz="1600" spc="-35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La interacción con la IA aumenta la motivación de los estudiantes al brindar un aprendizaje más dinámico y estimulante.</a:t>
              </a:r>
            </a:p>
          </p:txBody>
        </p:sp>
        <p:sp>
          <p:nvSpPr>
            <p:cNvPr id="19" name="Shape 9"/>
            <p:cNvSpPr/>
            <p:nvPr/>
          </p:nvSpPr>
          <p:spPr>
            <a:xfrm>
              <a:off x="10366236" y="3662481"/>
              <a:ext cx="4261628" cy="4483086"/>
            </a:xfrm>
            <a:prstGeom prst="roundRect">
              <a:avLst>
                <a:gd name="adj" fmla="val 2967"/>
              </a:avLst>
            </a:prstGeom>
            <a:solidFill>
              <a:srgbClr val="DADBF1"/>
            </a:solidFill>
            <a:ln w="13811">
              <a:solidFill>
                <a:srgbClr val="B5B7E3"/>
              </a:solidFill>
              <a:prstDash val="solid"/>
            </a:ln>
          </p:spPr>
        </p:sp>
        <p:sp>
          <p:nvSpPr>
            <p:cNvPr id="20" name="Text 10"/>
            <p:cNvSpPr/>
            <p:nvPr/>
          </p:nvSpPr>
          <p:spPr>
            <a:xfrm>
              <a:off x="10738306" y="3816001"/>
              <a:ext cx="3517486" cy="694373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ctr">
                <a:lnSpc>
                  <a:spcPts val="2734"/>
                </a:lnSpc>
                <a:buNone/>
              </a:pPr>
              <a:r>
                <a:rPr lang="en-US" sz="2187" b="1" kern="0" spc="-66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Desarrollo de habilidades técnicas</a:t>
              </a:r>
              <a:endParaRPr lang="en-US" sz="2187" dirty="0"/>
            </a:p>
          </p:txBody>
        </p:sp>
        <p:sp>
          <p:nvSpPr>
            <p:cNvPr id="21" name="Text 11"/>
            <p:cNvSpPr/>
            <p:nvPr/>
          </p:nvSpPr>
          <p:spPr>
            <a:xfrm>
              <a:off x="10585607" y="5546819"/>
              <a:ext cx="3822887" cy="2132410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just">
                <a:lnSpc>
                  <a:spcPts val="2000"/>
                </a:lnSpc>
                <a:buNone/>
              </a:pPr>
              <a:r>
                <a:rPr lang="en-US" sz="1600" kern="0" spc="-35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Los estudiantes adquieren habilidades en el uso de herramientas y software relacionados con la química, mejorando su competencia técnica.</a:t>
              </a:r>
              <a:endParaRPr lang="en-US" sz="1600" dirty="0"/>
            </a:p>
          </p:txBody>
        </p:sp>
      </p:grpSp>
      <p:sp>
        <p:nvSpPr>
          <p:cNvPr id="2" name="1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 sz="1400" b="1" smtClean="0">
                <a:solidFill>
                  <a:srgbClr val="0000FF"/>
                </a:solidFill>
              </a:rPr>
              <a:t>8</a:t>
            </a:fld>
            <a:endParaRPr lang="es-US" sz="1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47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" name="Google Shape;103;p2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4" name="Google Shape;104;p2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5" name="Google Shape;105;p2"/>
          <p:cNvSpPr txBox="1"/>
          <p:nvPr/>
        </p:nvSpPr>
        <p:spPr>
          <a:xfrm>
            <a:off x="6344424" y="268775"/>
            <a:ext cx="5591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" name="22 Grupo"/>
          <p:cNvGrpSpPr/>
          <p:nvPr/>
        </p:nvGrpSpPr>
        <p:grpSpPr>
          <a:xfrm>
            <a:off x="533400" y="893194"/>
            <a:ext cx="11402123" cy="5248179"/>
            <a:chOff x="826294" y="607576"/>
            <a:chExt cx="13206426" cy="7250788"/>
          </a:xfrm>
        </p:grpSpPr>
        <p:pic>
          <p:nvPicPr>
            <p:cNvPr id="25" name="Image 0" descr="preencoded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505143" y="876473"/>
              <a:ext cx="2527577" cy="6981891"/>
            </a:xfrm>
            <a:prstGeom prst="rect">
              <a:avLst/>
            </a:prstGeom>
          </p:spPr>
        </p:pic>
        <p:sp>
          <p:nvSpPr>
            <p:cNvPr id="26" name="Text 2"/>
            <p:cNvSpPr/>
            <p:nvPr/>
          </p:nvSpPr>
          <p:spPr>
            <a:xfrm>
              <a:off x="826294" y="607576"/>
              <a:ext cx="9320213" cy="1377077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ctr">
                <a:lnSpc>
                  <a:spcPts val="5422"/>
                </a:lnSpc>
                <a:buNone/>
              </a:pPr>
              <a:r>
                <a:rPr lang="en-US" sz="3600" b="1" kern="0" spc="-130" dirty="0">
                  <a:solidFill>
                    <a:srgbClr val="0000FF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Retos y desafíos al implementar la inteligencia artificial en el aula</a:t>
              </a:r>
              <a:endParaRPr lang="en-US" sz="3600" dirty="0">
                <a:solidFill>
                  <a:srgbClr val="0000FF"/>
                </a:solidFill>
              </a:endParaRPr>
            </a:p>
          </p:txBody>
        </p:sp>
        <p:sp>
          <p:nvSpPr>
            <p:cNvPr id="27" name="Shape 3"/>
            <p:cNvSpPr/>
            <p:nvPr/>
          </p:nvSpPr>
          <p:spPr>
            <a:xfrm>
              <a:off x="1134785" y="2315170"/>
              <a:ext cx="44053" cy="5306854"/>
            </a:xfrm>
            <a:prstGeom prst="roundRect">
              <a:avLst>
                <a:gd name="adj" fmla="val 225099"/>
              </a:avLst>
            </a:prstGeom>
            <a:solidFill>
              <a:srgbClr val="B5B7E3"/>
            </a:solidFill>
            <a:ln/>
          </p:spPr>
        </p:sp>
        <p:sp>
          <p:nvSpPr>
            <p:cNvPr id="28" name="Shape 4"/>
            <p:cNvSpPr/>
            <p:nvPr/>
          </p:nvSpPr>
          <p:spPr>
            <a:xfrm>
              <a:off x="1404699" y="2713077"/>
              <a:ext cx="771168" cy="44053"/>
            </a:xfrm>
            <a:prstGeom prst="roundRect">
              <a:avLst>
                <a:gd name="adj" fmla="val 225099"/>
              </a:avLst>
            </a:prstGeom>
            <a:solidFill>
              <a:srgbClr val="B5B7E3"/>
            </a:solidFill>
            <a:ln/>
          </p:spPr>
        </p:sp>
        <p:sp>
          <p:nvSpPr>
            <p:cNvPr id="29" name="Shape 5"/>
            <p:cNvSpPr/>
            <p:nvPr/>
          </p:nvSpPr>
          <p:spPr>
            <a:xfrm>
              <a:off x="908923" y="2487335"/>
              <a:ext cx="495776" cy="495776"/>
            </a:xfrm>
            <a:prstGeom prst="roundRect">
              <a:avLst>
                <a:gd name="adj" fmla="val 20002"/>
              </a:avLst>
            </a:prstGeom>
            <a:solidFill>
              <a:srgbClr val="DADBF1"/>
            </a:solidFill>
            <a:ln w="13692">
              <a:solidFill>
                <a:srgbClr val="B5B7E3"/>
              </a:solidFill>
              <a:prstDash val="solid"/>
            </a:ln>
          </p:spPr>
        </p:sp>
        <p:sp>
          <p:nvSpPr>
            <p:cNvPr id="30" name="Text 6"/>
            <p:cNvSpPr/>
            <p:nvPr/>
          </p:nvSpPr>
          <p:spPr>
            <a:xfrm>
              <a:off x="1045677" y="2409449"/>
              <a:ext cx="192693" cy="626627"/>
            </a:xfrm>
            <a:prstGeom prst="rect">
              <a:avLst/>
            </a:prstGeom>
            <a:noFill/>
            <a:ln/>
          </p:spPr>
          <p:txBody>
            <a:bodyPr wrap="none" rtlCol="0" anchor="t"/>
            <a:lstStyle/>
            <a:p>
              <a:pPr marL="0" indent="0" algn="ctr">
                <a:lnSpc>
                  <a:spcPts val="3253"/>
                </a:lnSpc>
                <a:buNone/>
              </a:pPr>
              <a:r>
                <a:rPr lang="en-US" sz="2603" b="1" kern="0" spc="-35" dirty="0">
                  <a:solidFill>
                    <a:srgbClr val="0000FF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1</a:t>
              </a:r>
              <a:endParaRPr lang="en-US" sz="2603" dirty="0">
                <a:solidFill>
                  <a:srgbClr val="0000FF"/>
                </a:solidFill>
              </a:endParaRPr>
            </a:p>
          </p:txBody>
        </p:sp>
        <p:sp>
          <p:nvSpPr>
            <p:cNvPr id="31" name="Text 7"/>
            <p:cNvSpPr/>
            <p:nvPr/>
          </p:nvSpPr>
          <p:spPr>
            <a:xfrm>
              <a:off x="2368748" y="2535436"/>
              <a:ext cx="3525322" cy="344329"/>
            </a:xfrm>
            <a:prstGeom prst="rect">
              <a:avLst/>
            </a:prstGeom>
            <a:noFill/>
            <a:ln/>
          </p:spPr>
          <p:txBody>
            <a:bodyPr wrap="none" rtlCol="0" anchor="t"/>
            <a:lstStyle/>
            <a:p>
              <a:pPr marL="0" indent="0" algn="l">
                <a:lnSpc>
                  <a:spcPts val="2711"/>
                </a:lnSpc>
                <a:buNone/>
              </a:pPr>
              <a:r>
                <a:rPr lang="en-US" sz="2169" b="1" kern="0" spc="-65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Falta de acceso a tecnología</a:t>
              </a:r>
              <a:endParaRPr lang="en-US" sz="2169" dirty="0"/>
            </a:p>
          </p:txBody>
        </p:sp>
        <p:sp>
          <p:nvSpPr>
            <p:cNvPr id="32" name="Text 8"/>
            <p:cNvSpPr/>
            <p:nvPr/>
          </p:nvSpPr>
          <p:spPr>
            <a:xfrm>
              <a:off x="2368748" y="3011924"/>
              <a:ext cx="8683575" cy="705088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l">
                <a:lnSpc>
                  <a:spcPts val="2776"/>
                </a:lnSpc>
                <a:buNone/>
              </a:pPr>
              <a:r>
                <a:rPr lang="en-US" sz="1735" kern="0" spc="-35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Algunas instituciones pueden enfrentar limitaciones tecnológicas que dificultan la implementación efectiva de la IA en las clases de química.</a:t>
              </a:r>
              <a:endParaRPr lang="en-US" sz="1735" dirty="0"/>
            </a:p>
          </p:txBody>
        </p:sp>
        <p:sp>
          <p:nvSpPr>
            <p:cNvPr id="33" name="Shape 9"/>
            <p:cNvSpPr/>
            <p:nvPr/>
          </p:nvSpPr>
          <p:spPr>
            <a:xfrm>
              <a:off x="1404699" y="4555450"/>
              <a:ext cx="771168" cy="44053"/>
            </a:xfrm>
            <a:prstGeom prst="roundRect">
              <a:avLst>
                <a:gd name="adj" fmla="val 225099"/>
              </a:avLst>
            </a:prstGeom>
            <a:solidFill>
              <a:srgbClr val="B5B7E3"/>
            </a:solidFill>
            <a:ln/>
          </p:spPr>
        </p:sp>
        <p:sp>
          <p:nvSpPr>
            <p:cNvPr id="34" name="Shape 10"/>
            <p:cNvSpPr/>
            <p:nvPr/>
          </p:nvSpPr>
          <p:spPr>
            <a:xfrm>
              <a:off x="908923" y="4367420"/>
              <a:ext cx="495776" cy="495776"/>
            </a:xfrm>
            <a:prstGeom prst="roundRect">
              <a:avLst>
                <a:gd name="adj" fmla="val 20002"/>
              </a:avLst>
            </a:prstGeom>
            <a:solidFill>
              <a:srgbClr val="DADBF1"/>
            </a:solidFill>
            <a:ln w="13692">
              <a:solidFill>
                <a:srgbClr val="B5B7E3"/>
              </a:solidFill>
              <a:prstDash val="solid"/>
            </a:ln>
          </p:spPr>
        </p:sp>
        <p:sp>
          <p:nvSpPr>
            <p:cNvPr id="35" name="Text 11"/>
            <p:cNvSpPr/>
            <p:nvPr/>
          </p:nvSpPr>
          <p:spPr>
            <a:xfrm>
              <a:off x="1056084" y="4254283"/>
              <a:ext cx="205144" cy="454464"/>
            </a:xfrm>
            <a:prstGeom prst="rect">
              <a:avLst/>
            </a:prstGeom>
            <a:noFill/>
            <a:ln/>
          </p:spPr>
          <p:txBody>
            <a:bodyPr wrap="none" rtlCol="0" anchor="t"/>
            <a:lstStyle/>
            <a:p>
              <a:pPr marL="0" indent="0" algn="ctr">
                <a:lnSpc>
                  <a:spcPts val="3253"/>
                </a:lnSpc>
                <a:buNone/>
              </a:pPr>
              <a:r>
                <a:rPr lang="en-US" sz="2603" b="1" kern="0" spc="-35" dirty="0">
                  <a:solidFill>
                    <a:srgbClr val="0000FF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2</a:t>
              </a:r>
              <a:endParaRPr lang="en-US" sz="2603" dirty="0">
                <a:solidFill>
                  <a:srgbClr val="0000FF"/>
                </a:solidFill>
              </a:endParaRPr>
            </a:p>
          </p:txBody>
        </p:sp>
        <p:sp>
          <p:nvSpPr>
            <p:cNvPr id="36" name="Text 12"/>
            <p:cNvSpPr/>
            <p:nvPr/>
          </p:nvSpPr>
          <p:spPr>
            <a:xfrm>
              <a:off x="2368748" y="4377809"/>
              <a:ext cx="4436507" cy="344329"/>
            </a:xfrm>
            <a:prstGeom prst="rect">
              <a:avLst/>
            </a:prstGeom>
            <a:noFill/>
            <a:ln/>
          </p:spPr>
          <p:txBody>
            <a:bodyPr wrap="none" rtlCol="0" anchor="t"/>
            <a:lstStyle/>
            <a:p>
              <a:pPr marL="0" indent="0" algn="l">
                <a:lnSpc>
                  <a:spcPts val="2711"/>
                </a:lnSpc>
                <a:buNone/>
              </a:pPr>
              <a:r>
                <a:rPr lang="en-US" sz="2169" b="1" kern="0" spc="-65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Necesidad de capacitación docente</a:t>
              </a:r>
              <a:endParaRPr lang="en-US" sz="2169" dirty="0"/>
            </a:p>
          </p:txBody>
        </p:sp>
        <p:sp>
          <p:nvSpPr>
            <p:cNvPr id="37" name="Text 13"/>
            <p:cNvSpPr/>
            <p:nvPr/>
          </p:nvSpPr>
          <p:spPr>
            <a:xfrm>
              <a:off x="2368747" y="4854297"/>
              <a:ext cx="8683576" cy="705088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l">
                <a:lnSpc>
                  <a:spcPts val="2776"/>
                </a:lnSpc>
                <a:buNone/>
              </a:pPr>
              <a:r>
                <a:rPr lang="en-US" sz="1735" kern="0" spc="-35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Los profesores deben recibir capacitación adecuada para aprovechar al máximo las herramientas de IA y guiar a los estudiantes en su uso.</a:t>
              </a:r>
              <a:endParaRPr lang="en-US" sz="1735" dirty="0"/>
            </a:p>
          </p:txBody>
        </p:sp>
        <p:sp>
          <p:nvSpPr>
            <p:cNvPr id="38" name="Shape 14"/>
            <p:cNvSpPr/>
            <p:nvPr/>
          </p:nvSpPr>
          <p:spPr>
            <a:xfrm>
              <a:off x="1404699" y="6397823"/>
              <a:ext cx="771168" cy="44053"/>
            </a:xfrm>
            <a:prstGeom prst="roundRect">
              <a:avLst>
                <a:gd name="adj" fmla="val 225099"/>
              </a:avLst>
            </a:prstGeom>
            <a:solidFill>
              <a:srgbClr val="B5B7E3"/>
            </a:solidFill>
            <a:ln/>
          </p:spPr>
        </p:sp>
        <p:sp>
          <p:nvSpPr>
            <p:cNvPr id="39" name="Shape 15"/>
            <p:cNvSpPr/>
            <p:nvPr/>
          </p:nvSpPr>
          <p:spPr>
            <a:xfrm>
              <a:off x="908923" y="6172081"/>
              <a:ext cx="495776" cy="495776"/>
            </a:xfrm>
            <a:prstGeom prst="roundRect">
              <a:avLst>
                <a:gd name="adj" fmla="val 20002"/>
              </a:avLst>
            </a:prstGeom>
            <a:solidFill>
              <a:srgbClr val="DADBF1"/>
            </a:solidFill>
            <a:ln w="13692">
              <a:solidFill>
                <a:srgbClr val="B5B7E3"/>
              </a:solidFill>
              <a:prstDash val="solid"/>
            </a:ln>
          </p:spPr>
        </p:sp>
        <p:sp>
          <p:nvSpPr>
            <p:cNvPr id="40" name="Text 16"/>
            <p:cNvSpPr/>
            <p:nvPr/>
          </p:nvSpPr>
          <p:spPr>
            <a:xfrm>
              <a:off x="1052274" y="6081405"/>
              <a:ext cx="208955" cy="413147"/>
            </a:xfrm>
            <a:prstGeom prst="rect">
              <a:avLst/>
            </a:prstGeom>
            <a:noFill/>
            <a:ln/>
          </p:spPr>
          <p:txBody>
            <a:bodyPr wrap="none" rtlCol="0" anchor="t"/>
            <a:lstStyle/>
            <a:p>
              <a:pPr marL="0" indent="0" algn="ctr">
                <a:lnSpc>
                  <a:spcPts val="3253"/>
                </a:lnSpc>
                <a:buNone/>
              </a:pPr>
              <a:r>
                <a:rPr lang="en-US" sz="2603" b="1" kern="0" spc="-35" dirty="0">
                  <a:solidFill>
                    <a:srgbClr val="0000FF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3</a:t>
              </a:r>
              <a:endParaRPr lang="en-US" sz="2603" dirty="0">
                <a:solidFill>
                  <a:srgbClr val="0000FF"/>
                </a:solidFill>
              </a:endParaRPr>
            </a:p>
          </p:txBody>
        </p:sp>
        <p:sp>
          <p:nvSpPr>
            <p:cNvPr id="41" name="Text 17"/>
            <p:cNvSpPr/>
            <p:nvPr/>
          </p:nvSpPr>
          <p:spPr>
            <a:xfrm>
              <a:off x="2368748" y="6220182"/>
              <a:ext cx="4018717" cy="344329"/>
            </a:xfrm>
            <a:prstGeom prst="rect">
              <a:avLst/>
            </a:prstGeom>
            <a:noFill/>
            <a:ln/>
          </p:spPr>
          <p:txBody>
            <a:bodyPr wrap="none" rtlCol="0" anchor="t"/>
            <a:lstStyle/>
            <a:p>
              <a:pPr marL="0" indent="0" algn="l">
                <a:lnSpc>
                  <a:spcPts val="2711"/>
                </a:lnSpc>
                <a:buNone/>
              </a:pPr>
              <a:r>
                <a:rPr lang="en-US" sz="2169" b="1" kern="0" spc="-65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Seguridad y protección de datos</a:t>
              </a:r>
              <a:endParaRPr lang="en-US" sz="2169" dirty="0"/>
            </a:p>
          </p:txBody>
        </p:sp>
        <p:sp>
          <p:nvSpPr>
            <p:cNvPr id="42" name="Text 18"/>
            <p:cNvSpPr/>
            <p:nvPr/>
          </p:nvSpPr>
          <p:spPr>
            <a:xfrm>
              <a:off x="2368747" y="6696670"/>
              <a:ext cx="8369136" cy="705088"/>
            </a:xfrm>
            <a:prstGeom prst="rect">
              <a:avLst/>
            </a:prstGeom>
            <a:noFill/>
            <a:ln/>
          </p:spPr>
          <p:txBody>
            <a:bodyPr wrap="square" rtlCol="0" anchor="t"/>
            <a:lstStyle/>
            <a:p>
              <a:pPr marL="0" indent="0" algn="l">
                <a:lnSpc>
                  <a:spcPts val="2776"/>
                </a:lnSpc>
                <a:buNone/>
              </a:pPr>
              <a:r>
                <a:rPr lang="en-US" sz="1735" kern="0" spc="-35" dirty="0">
                  <a:solidFill>
                    <a:srgbClr val="272525"/>
                  </a:solidFill>
                  <a:latin typeface="Inter" pitchFamily="34" charset="0"/>
                  <a:ea typeface="Inter" pitchFamily="34" charset="-122"/>
                  <a:cs typeface="Inter" pitchFamily="34" charset="-120"/>
                </a:rPr>
                <a:t>La utilización de IA en la enseñanza de química requiere medidas sólidas de protección de datos para garantizar la seguridad de los estudiantes.</a:t>
              </a:r>
              <a:endParaRPr lang="en-US" sz="1735" dirty="0"/>
            </a:p>
          </p:txBody>
        </p:sp>
      </p:grpSp>
      <p:sp>
        <p:nvSpPr>
          <p:cNvPr id="2" name="1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 sz="1400" b="1" smtClean="0">
                <a:solidFill>
                  <a:srgbClr val="0000FF"/>
                </a:solidFill>
              </a:rPr>
              <a:t>9</a:t>
            </a:fld>
            <a:endParaRPr lang="es-US" sz="1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4785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573</TotalTime>
  <Words>2129</Words>
  <Application>Microsoft Office PowerPoint</Application>
  <PresentationFormat>Panorámica</PresentationFormat>
  <Paragraphs>241</Paragraphs>
  <Slides>19</Slides>
  <Notes>19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4" baseType="lpstr">
      <vt:lpstr>Arial</vt:lpstr>
      <vt:lpstr>Calibri</vt:lpstr>
      <vt:lpstr>Inter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Luis Ricardo Martín Lira</dc:creator>
  <cp:lastModifiedBy>Beatriz Soledad</cp:lastModifiedBy>
  <cp:revision>86</cp:revision>
  <dcterms:created xsi:type="dcterms:W3CDTF">2024-01-17T19:46:58Z</dcterms:created>
  <dcterms:modified xsi:type="dcterms:W3CDTF">2024-07-25T17:03:43Z</dcterms:modified>
</cp:coreProperties>
</file>