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60" r:id="rId2"/>
    <p:sldId id="258" r:id="rId3"/>
    <p:sldId id="257" r:id="rId4"/>
    <p:sldId id="261" r:id="rId5"/>
    <p:sldId id="265" r:id="rId6"/>
    <p:sldId id="262" r:id="rId7"/>
    <p:sldId id="264" r:id="rId8"/>
    <p:sldId id="266" r:id="rId9"/>
    <p:sldId id="263"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68" r:id="rId23"/>
    <p:sldId id="288" r:id="rId24"/>
    <p:sldId id="267" r:id="rId25"/>
    <p:sldId id="281" r:id="rId26"/>
    <p:sldId id="282" r:id="rId27"/>
    <p:sldId id="283" r:id="rId28"/>
    <p:sldId id="284" r:id="rId29"/>
    <p:sldId id="285" r:id="rId30"/>
    <p:sldId id="286" r:id="rId31"/>
    <p:sldId id="287" r:id="rId32"/>
  </p:sldIdLst>
  <p:sldSz cx="12192000" cy="6858000"/>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9" d="100"/>
          <a:sy n="69" d="100"/>
        </p:scale>
        <p:origin x="7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D05F7B-938E-49FE-9F2C-2BD9CA7EF108}" type="datetimeFigureOut">
              <a:rPr lang="es-VE" smtClean="0"/>
              <a:t>13/10/2025</a:t>
            </a:fld>
            <a:endParaRPr lang="es-VE"/>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V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93EFD-B1E7-4F60-83EE-EA8F9507E660}" type="slidenum">
              <a:rPr lang="es-VE" smtClean="0"/>
              <a:t>‹Nº›</a:t>
            </a:fld>
            <a:endParaRPr lang="es-VE"/>
          </a:p>
        </p:txBody>
      </p:sp>
    </p:spTree>
    <p:extLst>
      <p:ext uri="{BB962C8B-B14F-4D97-AF65-F5344CB8AC3E}">
        <p14:creationId xmlns:p14="http://schemas.microsoft.com/office/powerpoint/2010/main" val="3890258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VE" dirty="0"/>
          </a:p>
        </p:txBody>
      </p:sp>
      <p:sp>
        <p:nvSpPr>
          <p:cNvPr id="4" name="Marcador de número de diapositiva 3"/>
          <p:cNvSpPr>
            <a:spLocks noGrp="1"/>
          </p:cNvSpPr>
          <p:nvPr>
            <p:ph type="sldNum" sz="quarter" idx="5"/>
          </p:nvPr>
        </p:nvSpPr>
        <p:spPr/>
        <p:txBody>
          <a:bodyPr/>
          <a:lstStyle/>
          <a:p>
            <a:fld id="{9B893EFD-B1E7-4F60-83EE-EA8F9507E660}" type="slidenum">
              <a:rPr lang="es-VE" smtClean="0"/>
              <a:t>16</a:t>
            </a:fld>
            <a:endParaRPr lang="es-VE"/>
          </a:p>
        </p:txBody>
      </p:sp>
    </p:spTree>
    <p:extLst>
      <p:ext uri="{BB962C8B-B14F-4D97-AF65-F5344CB8AC3E}">
        <p14:creationId xmlns:p14="http://schemas.microsoft.com/office/powerpoint/2010/main" val="1640609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VE" dirty="0"/>
          </a:p>
        </p:txBody>
      </p:sp>
      <p:sp>
        <p:nvSpPr>
          <p:cNvPr id="4" name="Marcador de número de diapositiva 3"/>
          <p:cNvSpPr>
            <a:spLocks noGrp="1"/>
          </p:cNvSpPr>
          <p:nvPr>
            <p:ph type="sldNum" sz="quarter" idx="5"/>
          </p:nvPr>
        </p:nvSpPr>
        <p:spPr/>
        <p:txBody>
          <a:bodyPr/>
          <a:lstStyle/>
          <a:p>
            <a:fld id="{9B893EFD-B1E7-4F60-83EE-EA8F9507E660}" type="slidenum">
              <a:rPr lang="es-VE" smtClean="0"/>
              <a:t>19</a:t>
            </a:fld>
            <a:endParaRPr lang="es-VE"/>
          </a:p>
        </p:txBody>
      </p:sp>
    </p:spTree>
    <p:extLst>
      <p:ext uri="{BB962C8B-B14F-4D97-AF65-F5344CB8AC3E}">
        <p14:creationId xmlns:p14="http://schemas.microsoft.com/office/powerpoint/2010/main" val="2555481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453270-8377-99D5-3488-3CD9EE14CB2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VE"/>
          </a:p>
        </p:txBody>
      </p:sp>
      <p:sp>
        <p:nvSpPr>
          <p:cNvPr id="3" name="Subtítulo 2">
            <a:extLst>
              <a:ext uri="{FF2B5EF4-FFF2-40B4-BE49-F238E27FC236}">
                <a16:creationId xmlns:a16="http://schemas.microsoft.com/office/drawing/2014/main" id="{82A3BCFF-C720-3400-9753-866FE7D6C6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VE"/>
          </a:p>
        </p:txBody>
      </p:sp>
      <p:sp>
        <p:nvSpPr>
          <p:cNvPr id="4" name="Marcador de fecha 3">
            <a:extLst>
              <a:ext uri="{FF2B5EF4-FFF2-40B4-BE49-F238E27FC236}">
                <a16:creationId xmlns:a16="http://schemas.microsoft.com/office/drawing/2014/main" id="{0FED6D59-FB36-CD24-43F4-94B06B150365}"/>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5" name="Marcador de pie de página 4">
            <a:extLst>
              <a:ext uri="{FF2B5EF4-FFF2-40B4-BE49-F238E27FC236}">
                <a16:creationId xmlns:a16="http://schemas.microsoft.com/office/drawing/2014/main" id="{F3AE5FC6-6561-7196-CC0A-E570DC4330A4}"/>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id="{C4F9A6C9-6BEA-067D-10AF-BBB46CF21EAF}"/>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2578574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28D045-C807-CF86-4F80-EFA03AD0C37C}"/>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texto vertical 2">
            <a:extLst>
              <a:ext uri="{FF2B5EF4-FFF2-40B4-BE49-F238E27FC236}">
                <a16:creationId xmlns:a16="http://schemas.microsoft.com/office/drawing/2014/main" id="{B0CCE90E-962E-A330-7833-C9DFC5A99F3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id="{A2734464-1C3F-FAE7-AEAA-E660235BE3F7}"/>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5" name="Marcador de pie de página 4">
            <a:extLst>
              <a:ext uri="{FF2B5EF4-FFF2-40B4-BE49-F238E27FC236}">
                <a16:creationId xmlns:a16="http://schemas.microsoft.com/office/drawing/2014/main" id="{DE33737F-5433-78F6-7DFD-C7DEA706E510}"/>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id="{754E3875-9DDB-7D62-3700-9551BFD95CC6}"/>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1519001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CD7751C-6F0D-3D86-5C9D-316B39C25CF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VE"/>
          </a:p>
        </p:txBody>
      </p:sp>
      <p:sp>
        <p:nvSpPr>
          <p:cNvPr id="3" name="Marcador de texto vertical 2">
            <a:extLst>
              <a:ext uri="{FF2B5EF4-FFF2-40B4-BE49-F238E27FC236}">
                <a16:creationId xmlns:a16="http://schemas.microsoft.com/office/drawing/2014/main" id="{A61471B1-3FE0-C32E-28EB-EA80FA96490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id="{16F27C9C-5B6E-0726-7ED9-FD9CC69F6DED}"/>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5" name="Marcador de pie de página 4">
            <a:extLst>
              <a:ext uri="{FF2B5EF4-FFF2-40B4-BE49-F238E27FC236}">
                <a16:creationId xmlns:a16="http://schemas.microsoft.com/office/drawing/2014/main" id="{3A2276B7-F0D2-5B2C-877D-70A458B7DA4E}"/>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id="{A9C385ED-A514-40AF-2A0B-B5B771AF8F61}"/>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246243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27D4A7-BE28-2497-57B5-263B3DC2BEFF}"/>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contenido 2">
            <a:extLst>
              <a:ext uri="{FF2B5EF4-FFF2-40B4-BE49-F238E27FC236}">
                <a16:creationId xmlns:a16="http://schemas.microsoft.com/office/drawing/2014/main" id="{77AFB478-47EF-5B01-D319-651D83E0EE3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id="{2917DEA4-A193-832D-4530-463BE522E139}"/>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5" name="Marcador de pie de página 4">
            <a:extLst>
              <a:ext uri="{FF2B5EF4-FFF2-40B4-BE49-F238E27FC236}">
                <a16:creationId xmlns:a16="http://schemas.microsoft.com/office/drawing/2014/main" id="{C75FAB77-4110-638A-2912-36778E94C713}"/>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id="{0B058A92-F012-6020-CFDE-FC1B5614CFB9}"/>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2610279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865956-8750-582E-C903-B32BCEDC028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VE"/>
          </a:p>
        </p:txBody>
      </p:sp>
      <p:sp>
        <p:nvSpPr>
          <p:cNvPr id="3" name="Marcador de texto 2">
            <a:extLst>
              <a:ext uri="{FF2B5EF4-FFF2-40B4-BE49-F238E27FC236}">
                <a16:creationId xmlns:a16="http://schemas.microsoft.com/office/drawing/2014/main" id="{423E5F0D-16E7-286A-A533-BF39E11175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8AFBFF8-3C7B-F41C-7E27-6344532232C3}"/>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5" name="Marcador de pie de página 4">
            <a:extLst>
              <a:ext uri="{FF2B5EF4-FFF2-40B4-BE49-F238E27FC236}">
                <a16:creationId xmlns:a16="http://schemas.microsoft.com/office/drawing/2014/main" id="{7FFFBD40-5C2B-C35D-226A-9710E50A4656}"/>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id="{433EAE8A-FED7-3261-32C3-063535C45A5F}"/>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842926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582641-1D14-539E-AC14-902C79AED786}"/>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contenido 2">
            <a:extLst>
              <a:ext uri="{FF2B5EF4-FFF2-40B4-BE49-F238E27FC236}">
                <a16:creationId xmlns:a16="http://schemas.microsoft.com/office/drawing/2014/main" id="{FC2DC474-0F0C-2629-60B6-2C683894E95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contenido 3">
            <a:extLst>
              <a:ext uri="{FF2B5EF4-FFF2-40B4-BE49-F238E27FC236}">
                <a16:creationId xmlns:a16="http://schemas.microsoft.com/office/drawing/2014/main" id="{C35211F3-12A7-9A22-8929-F792C2C898D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5" name="Marcador de fecha 4">
            <a:extLst>
              <a:ext uri="{FF2B5EF4-FFF2-40B4-BE49-F238E27FC236}">
                <a16:creationId xmlns:a16="http://schemas.microsoft.com/office/drawing/2014/main" id="{129BC5B9-3F16-3AE4-2ACA-C6214340D4F8}"/>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6" name="Marcador de pie de página 5">
            <a:extLst>
              <a:ext uri="{FF2B5EF4-FFF2-40B4-BE49-F238E27FC236}">
                <a16:creationId xmlns:a16="http://schemas.microsoft.com/office/drawing/2014/main" id="{6AA5E522-C986-ACEE-E464-66A5205FE36B}"/>
              </a:ext>
            </a:extLst>
          </p:cNvPr>
          <p:cNvSpPr>
            <a:spLocks noGrp="1"/>
          </p:cNvSpPr>
          <p:nvPr>
            <p:ph type="ftr" sz="quarter" idx="11"/>
          </p:nvPr>
        </p:nvSpPr>
        <p:spPr/>
        <p:txBody>
          <a:bodyPr/>
          <a:lstStyle/>
          <a:p>
            <a:endParaRPr lang="es-VE"/>
          </a:p>
        </p:txBody>
      </p:sp>
      <p:sp>
        <p:nvSpPr>
          <p:cNvPr id="7" name="Marcador de número de diapositiva 6">
            <a:extLst>
              <a:ext uri="{FF2B5EF4-FFF2-40B4-BE49-F238E27FC236}">
                <a16:creationId xmlns:a16="http://schemas.microsoft.com/office/drawing/2014/main" id="{53B4F26D-8678-A1B7-F647-30DF679C3E7E}"/>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1835071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EAA259-53D6-C195-E597-14D60B86D1F2}"/>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VE"/>
          </a:p>
        </p:txBody>
      </p:sp>
      <p:sp>
        <p:nvSpPr>
          <p:cNvPr id="3" name="Marcador de texto 2">
            <a:extLst>
              <a:ext uri="{FF2B5EF4-FFF2-40B4-BE49-F238E27FC236}">
                <a16:creationId xmlns:a16="http://schemas.microsoft.com/office/drawing/2014/main" id="{76008B8D-54C8-D878-9719-27B462D65A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1AE1D73-4847-7D15-577D-37C17B13C733}"/>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5" name="Marcador de texto 4">
            <a:extLst>
              <a:ext uri="{FF2B5EF4-FFF2-40B4-BE49-F238E27FC236}">
                <a16:creationId xmlns:a16="http://schemas.microsoft.com/office/drawing/2014/main" id="{FC075A3E-3CC7-895E-7E20-66C450A4F1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78E2E70-6B7B-1F11-B292-B8B21831C65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7" name="Marcador de fecha 6">
            <a:extLst>
              <a:ext uri="{FF2B5EF4-FFF2-40B4-BE49-F238E27FC236}">
                <a16:creationId xmlns:a16="http://schemas.microsoft.com/office/drawing/2014/main" id="{7FDFEE29-E21E-FED1-29E6-C7EE7A4E6808}"/>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8" name="Marcador de pie de página 7">
            <a:extLst>
              <a:ext uri="{FF2B5EF4-FFF2-40B4-BE49-F238E27FC236}">
                <a16:creationId xmlns:a16="http://schemas.microsoft.com/office/drawing/2014/main" id="{C6DA4B75-52E9-5664-5FD9-A43D9C445164}"/>
              </a:ext>
            </a:extLst>
          </p:cNvPr>
          <p:cNvSpPr>
            <a:spLocks noGrp="1"/>
          </p:cNvSpPr>
          <p:nvPr>
            <p:ph type="ftr" sz="quarter" idx="11"/>
          </p:nvPr>
        </p:nvSpPr>
        <p:spPr/>
        <p:txBody>
          <a:bodyPr/>
          <a:lstStyle/>
          <a:p>
            <a:endParaRPr lang="es-VE"/>
          </a:p>
        </p:txBody>
      </p:sp>
      <p:sp>
        <p:nvSpPr>
          <p:cNvPr id="9" name="Marcador de número de diapositiva 8">
            <a:extLst>
              <a:ext uri="{FF2B5EF4-FFF2-40B4-BE49-F238E27FC236}">
                <a16:creationId xmlns:a16="http://schemas.microsoft.com/office/drawing/2014/main" id="{094AEF96-D569-1F1A-C6AC-92EC24E1AA61}"/>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3075986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50F277-5909-08CF-B110-6334DA43EBF3}"/>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fecha 2">
            <a:extLst>
              <a:ext uri="{FF2B5EF4-FFF2-40B4-BE49-F238E27FC236}">
                <a16:creationId xmlns:a16="http://schemas.microsoft.com/office/drawing/2014/main" id="{A5D85A69-B844-FCCC-DC5F-11DA573D5908}"/>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4" name="Marcador de pie de página 3">
            <a:extLst>
              <a:ext uri="{FF2B5EF4-FFF2-40B4-BE49-F238E27FC236}">
                <a16:creationId xmlns:a16="http://schemas.microsoft.com/office/drawing/2014/main" id="{89931281-A187-118C-717E-41619BD396EB}"/>
              </a:ext>
            </a:extLst>
          </p:cNvPr>
          <p:cNvSpPr>
            <a:spLocks noGrp="1"/>
          </p:cNvSpPr>
          <p:nvPr>
            <p:ph type="ftr" sz="quarter" idx="11"/>
          </p:nvPr>
        </p:nvSpPr>
        <p:spPr/>
        <p:txBody>
          <a:bodyPr/>
          <a:lstStyle/>
          <a:p>
            <a:endParaRPr lang="es-VE"/>
          </a:p>
        </p:txBody>
      </p:sp>
      <p:sp>
        <p:nvSpPr>
          <p:cNvPr id="5" name="Marcador de número de diapositiva 4">
            <a:extLst>
              <a:ext uri="{FF2B5EF4-FFF2-40B4-BE49-F238E27FC236}">
                <a16:creationId xmlns:a16="http://schemas.microsoft.com/office/drawing/2014/main" id="{077B68CB-649D-C6F9-9D8E-90864E6DA930}"/>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106844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5855030-3EFE-AE19-D5FE-1E34D637B448}"/>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3" name="Marcador de pie de página 2">
            <a:extLst>
              <a:ext uri="{FF2B5EF4-FFF2-40B4-BE49-F238E27FC236}">
                <a16:creationId xmlns:a16="http://schemas.microsoft.com/office/drawing/2014/main" id="{6D3DDE54-1497-64C7-AF62-154AC7DE8C98}"/>
              </a:ext>
            </a:extLst>
          </p:cNvPr>
          <p:cNvSpPr>
            <a:spLocks noGrp="1"/>
          </p:cNvSpPr>
          <p:nvPr>
            <p:ph type="ftr" sz="quarter" idx="11"/>
          </p:nvPr>
        </p:nvSpPr>
        <p:spPr/>
        <p:txBody>
          <a:bodyPr/>
          <a:lstStyle/>
          <a:p>
            <a:endParaRPr lang="es-VE"/>
          </a:p>
        </p:txBody>
      </p:sp>
      <p:sp>
        <p:nvSpPr>
          <p:cNvPr id="4" name="Marcador de número de diapositiva 3">
            <a:extLst>
              <a:ext uri="{FF2B5EF4-FFF2-40B4-BE49-F238E27FC236}">
                <a16:creationId xmlns:a16="http://schemas.microsoft.com/office/drawing/2014/main" id="{F72A9698-F41C-86E7-193A-743B6800FDC0}"/>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386717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EA4524-88D9-56D8-BA01-67680DD40FD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VE"/>
          </a:p>
        </p:txBody>
      </p:sp>
      <p:sp>
        <p:nvSpPr>
          <p:cNvPr id="3" name="Marcador de contenido 2">
            <a:extLst>
              <a:ext uri="{FF2B5EF4-FFF2-40B4-BE49-F238E27FC236}">
                <a16:creationId xmlns:a16="http://schemas.microsoft.com/office/drawing/2014/main" id="{4D13A5BB-5CBA-6949-6C27-DC6093361B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texto 3">
            <a:extLst>
              <a:ext uri="{FF2B5EF4-FFF2-40B4-BE49-F238E27FC236}">
                <a16:creationId xmlns:a16="http://schemas.microsoft.com/office/drawing/2014/main" id="{A85A6C18-0552-F682-4B4E-9C1809F74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A0CD510-E5CF-7050-F224-8F15AD314AD3}"/>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6" name="Marcador de pie de página 5">
            <a:extLst>
              <a:ext uri="{FF2B5EF4-FFF2-40B4-BE49-F238E27FC236}">
                <a16:creationId xmlns:a16="http://schemas.microsoft.com/office/drawing/2014/main" id="{34C27BF4-02F4-6AC0-CA3B-C4092FCF5B7C}"/>
              </a:ext>
            </a:extLst>
          </p:cNvPr>
          <p:cNvSpPr>
            <a:spLocks noGrp="1"/>
          </p:cNvSpPr>
          <p:nvPr>
            <p:ph type="ftr" sz="quarter" idx="11"/>
          </p:nvPr>
        </p:nvSpPr>
        <p:spPr/>
        <p:txBody>
          <a:bodyPr/>
          <a:lstStyle/>
          <a:p>
            <a:endParaRPr lang="es-VE"/>
          </a:p>
        </p:txBody>
      </p:sp>
      <p:sp>
        <p:nvSpPr>
          <p:cNvPr id="7" name="Marcador de número de diapositiva 6">
            <a:extLst>
              <a:ext uri="{FF2B5EF4-FFF2-40B4-BE49-F238E27FC236}">
                <a16:creationId xmlns:a16="http://schemas.microsoft.com/office/drawing/2014/main" id="{B211FFC8-72D2-158C-D628-D2B8D6108A2D}"/>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2490139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6AAABF-352F-5326-26A6-42187AA4BE1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VE"/>
          </a:p>
        </p:txBody>
      </p:sp>
      <p:sp>
        <p:nvSpPr>
          <p:cNvPr id="3" name="Marcador de posición de imagen 2">
            <a:extLst>
              <a:ext uri="{FF2B5EF4-FFF2-40B4-BE49-F238E27FC236}">
                <a16:creationId xmlns:a16="http://schemas.microsoft.com/office/drawing/2014/main" id="{61D83D01-F721-B5F5-ADB5-A94E06DBE8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Marcador de texto 3">
            <a:extLst>
              <a:ext uri="{FF2B5EF4-FFF2-40B4-BE49-F238E27FC236}">
                <a16:creationId xmlns:a16="http://schemas.microsoft.com/office/drawing/2014/main" id="{9FDF6F8E-3774-4F8B-004F-D07BD1A73D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E0C154D-AC09-7E8C-CE12-834277E16512}"/>
              </a:ext>
            </a:extLst>
          </p:cNvPr>
          <p:cNvSpPr>
            <a:spLocks noGrp="1"/>
          </p:cNvSpPr>
          <p:nvPr>
            <p:ph type="dt" sz="half" idx="10"/>
          </p:nvPr>
        </p:nvSpPr>
        <p:spPr/>
        <p:txBody>
          <a:bodyPr/>
          <a:lstStyle/>
          <a:p>
            <a:fld id="{EF5BD30C-5FFB-4597-9CB5-45B97DC0A356}" type="datetimeFigureOut">
              <a:rPr lang="es-VE" smtClean="0"/>
              <a:t>13/10/2025</a:t>
            </a:fld>
            <a:endParaRPr lang="es-VE"/>
          </a:p>
        </p:txBody>
      </p:sp>
      <p:sp>
        <p:nvSpPr>
          <p:cNvPr id="6" name="Marcador de pie de página 5">
            <a:extLst>
              <a:ext uri="{FF2B5EF4-FFF2-40B4-BE49-F238E27FC236}">
                <a16:creationId xmlns:a16="http://schemas.microsoft.com/office/drawing/2014/main" id="{E0A2C9E5-E404-0C74-A54C-C2AF6043848F}"/>
              </a:ext>
            </a:extLst>
          </p:cNvPr>
          <p:cNvSpPr>
            <a:spLocks noGrp="1"/>
          </p:cNvSpPr>
          <p:nvPr>
            <p:ph type="ftr" sz="quarter" idx="11"/>
          </p:nvPr>
        </p:nvSpPr>
        <p:spPr/>
        <p:txBody>
          <a:bodyPr/>
          <a:lstStyle/>
          <a:p>
            <a:endParaRPr lang="es-VE"/>
          </a:p>
        </p:txBody>
      </p:sp>
      <p:sp>
        <p:nvSpPr>
          <p:cNvPr id="7" name="Marcador de número de diapositiva 6">
            <a:extLst>
              <a:ext uri="{FF2B5EF4-FFF2-40B4-BE49-F238E27FC236}">
                <a16:creationId xmlns:a16="http://schemas.microsoft.com/office/drawing/2014/main" id="{E98E5CD9-B69F-3F88-F1BB-8425E3D893B0}"/>
              </a:ext>
            </a:extLst>
          </p:cNvPr>
          <p:cNvSpPr>
            <a:spLocks noGrp="1"/>
          </p:cNvSpPr>
          <p:nvPr>
            <p:ph type="sldNum" sz="quarter" idx="12"/>
          </p:nvPr>
        </p:nvSpPr>
        <p:spPr/>
        <p:txBody>
          <a:bodyPr/>
          <a:lstStyle/>
          <a:p>
            <a:fld id="{281AB604-7A25-4079-B662-E5B7D818391E}" type="slidenum">
              <a:rPr lang="es-VE" smtClean="0"/>
              <a:t>‹Nº›</a:t>
            </a:fld>
            <a:endParaRPr lang="es-VE"/>
          </a:p>
        </p:txBody>
      </p:sp>
    </p:spTree>
    <p:extLst>
      <p:ext uri="{BB962C8B-B14F-4D97-AF65-F5344CB8AC3E}">
        <p14:creationId xmlns:p14="http://schemas.microsoft.com/office/powerpoint/2010/main" val="1491843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5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8D79924-AE5E-7DB8-7569-61A1C8B52C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VE"/>
          </a:p>
        </p:txBody>
      </p:sp>
      <p:sp>
        <p:nvSpPr>
          <p:cNvPr id="3" name="Marcador de texto 2">
            <a:extLst>
              <a:ext uri="{FF2B5EF4-FFF2-40B4-BE49-F238E27FC236}">
                <a16:creationId xmlns:a16="http://schemas.microsoft.com/office/drawing/2014/main" id="{066D84A5-F2A0-D9E2-3325-818F28A2BE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id="{807BA869-457F-C4AE-1F7E-68C576C9C7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BD30C-5FFB-4597-9CB5-45B97DC0A356}" type="datetimeFigureOut">
              <a:rPr lang="es-VE" smtClean="0"/>
              <a:t>13/10/2025</a:t>
            </a:fld>
            <a:endParaRPr lang="es-VE"/>
          </a:p>
        </p:txBody>
      </p:sp>
      <p:sp>
        <p:nvSpPr>
          <p:cNvPr id="5" name="Marcador de pie de página 4">
            <a:extLst>
              <a:ext uri="{FF2B5EF4-FFF2-40B4-BE49-F238E27FC236}">
                <a16:creationId xmlns:a16="http://schemas.microsoft.com/office/drawing/2014/main" id="{22BEE659-C839-4091-D937-93A9E16601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Marcador de número de diapositiva 5">
            <a:extLst>
              <a:ext uri="{FF2B5EF4-FFF2-40B4-BE49-F238E27FC236}">
                <a16:creationId xmlns:a16="http://schemas.microsoft.com/office/drawing/2014/main" id="{19BEDC67-2175-13EC-1059-E000801B23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AB604-7A25-4079-B662-E5B7D818391E}" type="slidenum">
              <a:rPr lang="es-VE" smtClean="0"/>
              <a:t>‹Nº›</a:t>
            </a:fld>
            <a:endParaRPr lang="es-VE"/>
          </a:p>
        </p:txBody>
      </p:sp>
    </p:spTree>
    <p:extLst>
      <p:ext uri="{BB962C8B-B14F-4D97-AF65-F5344CB8AC3E}">
        <p14:creationId xmlns:p14="http://schemas.microsoft.com/office/powerpoint/2010/main" val="3134391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2EC94A0-0420-B842-731F-0CEA9F81E57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572403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8DF28-08E1-0BC6-2747-9AFBB2BB3024}"/>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F6BDDA1D-3148-B12B-6BD4-860FF076840A}"/>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0D75D8F3-681D-AB76-3B52-B0CDA380F2EC}"/>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8FF4D19F-B2CC-A6E9-BACA-D0978E68A754}"/>
              </a:ext>
            </a:extLst>
          </p:cNvPr>
          <p:cNvPicPr>
            <a:picLocks noChangeAspect="1"/>
          </p:cNvPicPr>
          <p:nvPr/>
        </p:nvPicPr>
        <p:blipFill>
          <a:blip r:embed="rId4"/>
          <a:stretch>
            <a:fillRect/>
          </a:stretch>
        </p:blipFill>
        <p:spPr>
          <a:xfrm>
            <a:off x="7984504" y="76443"/>
            <a:ext cx="2780906" cy="536300"/>
          </a:xfrm>
          <a:prstGeom prst="rect">
            <a:avLst/>
          </a:prstGeom>
        </p:spPr>
      </p:pic>
      <p:sp>
        <p:nvSpPr>
          <p:cNvPr id="9" name="CuadroTexto 8">
            <a:extLst>
              <a:ext uri="{FF2B5EF4-FFF2-40B4-BE49-F238E27FC236}">
                <a16:creationId xmlns:a16="http://schemas.microsoft.com/office/drawing/2014/main" id="{3E93EA1D-B682-EB0A-F6D1-318452EB2145}"/>
              </a:ext>
            </a:extLst>
          </p:cNvPr>
          <p:cNvSpPr txBox="1"/>
          <p:nvPr/>
        </p:nvSpPr>
        <p:spPr>
          <a:xfrm>
            <a:off x="256881" y="880565"/>
            <a:ext cx="6169842" cy="369332"/>
          </a:xfrm>
          <a:prstGeom prst="rect">
            <a:avLst/>
          </a:prstGeom>
          <a:noFill/>
        </p:spPr>
        <p:txBody>
          <a:bodyPr wrap="square">
            <a:spAutoFit/>
          </a:bodyPr>
          <a:lstStyle/>
          <a:p>
            <a:r>
              <a:rPr lang="es-VE" b="1" i="1" dirty="0"/>
              <a:t>ELABORACIÓN DEL PROYECTO</a:t>
            </a:r>
          </a:p>
        </p:txBody>
      </p:sp>
      <p:sp>
        <p:nvSpPr>
          <p:cNvPr id="11" name="CuadroTexto 10">
            <a:extLst>
              <a:ext uri="{FF2B5EF4-FFF2-40B4-BE49-F238E27FC236}">
                <a16:creationId xmlns:a16="http://schemas.microsoft.com/office/drawing/2014/main" id="{AAABE605-FF59-531E-8969-E79B9A6F5722}"/>
              </a:ext>
            </a:extLst>
          </p:cNvPr>
          <p:cNvSpPr txBox="1"/>
          <p:nvPr/>
        </p:nvSpPr>
        <p:spPr>
          <a:xfrm>
            <a:off x="313443" y="1281572"/>
            <a:ext cx="6169842" cy="2031325"/>
          </a:xfrm>
          <a:prstGeom prst="rect">
            <a:avLst/>
          </a:prstGeom>
          <a:noFill/>
        </p:spPr>
        <p:txBody>
          <a:bodyPr wrap="square">
            <a:spAutoFit/>
          </a:bodyPr>
          <a:lstStyle/>
          <a:p>
            <a:r>
              <a:rPr lang="es-ES" b="1" dirty="0"/>
              <a:t>1. Título del Proyecto</a:t>
            </a:r>
            <a:r>
              <a:rPr lang="es-ES" dirty="0"/>
              <a:t>: </a:t>
            </a:r>
          </a:p>
          <a:p>
            <a:r>
              <a:rPr lang="es-ES" dirty="0"/>
              <a:t>Debe ser relevante e indicativo de lo que se desea poner en marcha (¿Qué acción se hará?, ¿sobre quién o qué se actuará?, ¿dónde?). </a:t>
            </a:r>
          </a:p>
          <a:p>
            <a:r>
              <a:rPr lang="es-ES" dirty="0"/>
              <a:t>Ejemplo: “</a:t>
            </a:r>
            <a:r>
              <a:rPr lang="es-ES" b="1" dirty="0"/>
              <a:t>Mejoramiento de la producción de leche y creación de una microempresa para producción y comercialización de quesos en la comunidad de…   </a:t>
            </a:r>
            <a:r>
              <a:rPr lang="es-ES" dirty="0"/>
              <a:t>”</a:t>
            </a:r>
            <a:endParaRPr lang="es-VE" dirty="0"/>
          </a:p>
        </p:txBody>
      </p:sp>
      <p:sp>
        <p:nvSpPr>
          <p:cNvPr id="13" name="CuadroTexto 12">
            <a:extLst>
              <a:ext uri="{FF2B5EF4-FFF2-40B4-BE49-F238E27FC236}">
                <a16:creationId xmlns:a16="http://schemas.microsoft.com/office/drawing/2014/main" id="{2CBEC81B-795E-929D-AF0D-595398540622}"/>
              </a:ext>
            </a:extLst>
          </p:cNvPr>
          <p:cNvSpPr txBox="1"/>
          <p:nvPr/>
        </p:nvSpPr>
        <p:spPr>
          <a:xfrm>
            <a:off x="398280" y="3933404"/>
            <a:ext cx="5097547" cy="1754326"/>
          </a:xfrm>
          <a:prstGeom prst="rect">
            <a:avLst/>
          </a:prstGeom>
          <a:noFill/>
        </p:spPr>
        <p:txBody>
          <a:bodyPr wrap="square">
            <a:spAutoFit/>
          </a:bodyPr>
          <a:lstStyle/>
          <a:p>
            <a:r>
              <a:rPr lang="es-ES" b="1" dirty="0"/>
              <a:t>2. Antecedentes:</a:t>
            </a:r>
          </a:p>
          <a:p>
            <a:r>
              <a:rPr lang="es-ES" dirty="0"/>
              <a:t>¿Cómo se origina la propuesta y el entorno donde se desarrollará? </a:t>
            </a:r>
          </a:p>
          <a:p>
            <a:r>
              <a:rPr lang="es-ES" dirty="0"/>
              <a:t>Describir el problema.</a:t>
            </a:r>
          </a:p>
          <a:p>
            <a:r>
              <a:rPr lang="es-ES" dirty="0"/>
              <a:t>¿A quiénes afecta?, ¿dónde?, ¿cuál es la causa o las causas del problema? </a:t>
            </a:r>
            <a:endParaRPr lang="es-VE" dirty="0"/>
          </a:p>
        </p:txBody>
      </p:sp>
      <p:sp>
        <p:nvSpPr>
          <p:cNvPr id="15" name="CuadroTexto 14">
            <a:extLst>
              <a:ext uri="{FF2B5EF4-FFF2-40B4-BE49-F238E27FC236}">
                <a16:creationId xmlns:a16="http://schemas.microsoft.com/office/drawing/2014/main" id="{4815F8D0-F44A-AD65-1BCC-08D61CDB3DB1}"/>
              </a:ext>
            </a:extLst>
          </p:cNvPr>
          <p:cNvSpPr txBox="1"/>
          <p:nvPr/>
        </p:nvSpPr>
        <p:spPr>
          <a:xfrm>
            <a:off x="5790416" y="4396039"/>
            <a:ext cx="6169842" cy="1477328"/>
          </a:xfrm>
          <a:prstGeom prst="rect">
            <a:avLst/>
          </a:prstGeom>
          <a:noFill/>
        </p:spPr>
        <p:txBody>
          <a:bodyPr wrap="square">
            <a:spAutoFit/>
          </a:bodyPr>
          <a:lstStyle/>
          <a:p>
            <a:r>
              <a:rPr lang="es-ES" b="1" dirty="0"/>
              <a:t>3. Justificación</a:t>
            </a:r>
            <a:r>
              <a:rPr lang="es-ES" dirty="0"/>
              <a:t>: </a:t>
            </a:r>
          </a:p>
          <a:p>
            <a:r>
              <a:rPr lang="es-ES" dirty="0"/>
              <a:t>¿Por qué es importante solucionar el problema con el proyecto que estamos presentando?</a:t>
            </a:r>
          </a:p>
          <a:p>
            <a:r>
              <a:rPr lang="es-ES" dirty="0"/>
              <a:t>Indicar que podría pasar con el problema a mediano plazo, si el proyecto no se realiza.</a:t>
            </a:r>
            <a:endParaRPr lang="es-VE" dirty="0"/>
          </a:p>
        </p:txBody>
      </p:sp>
      <p:sp>
        <p:nvSpPr>
          <p:cNvPr id="17" name="CuadroTexto 16">
            <a:extLst>
              <a:ext uri="{FF2B5EF4-FFF2-40B4-BE49-F238E27FC236}">
                <a16:creationId xmlns:a16="http://schemas.microsoft.com/office/drawing/2014/main" id="{7B7C0482-EBF7-37D2-F820-A49568270C54}"/>
              </a:ext>
            </a:extLst>
          </p:cNvPr>
          <p:cNvSpPr txBox="1"/>
          <p:nvPr/>
        </p:nvSpPr>
        <p:spPr>
          <a:xfrm>
            <a:off x="6469145" y="2187019"/>
            <a:ext cx="5491113" cy="1477328"/>
          </a:xfrm>
          <a:prstGeom prst="rect">
            <a:avLst/>
          </a:prstGeom>
          <a:solidFill>
            <a:schemeClr val="accent6">
              <a:lumMod val="40000"/>
              <a:lumOff val="60000"/>
            </a:schemeClr>
          </a:solidFill>
        </p:spPr>
        <p:txBody>
          <a:bodyPr wrap="square">
            <a:spAutoFit/>
          </a:bodyPr>
          <a:lstStyle/>
          <a:p>
            <a:r>
              <a:rPr lang="es-ES" b="1" dirty="0"/>
              <a:t>Objetivo General:</a:t>
            </a:r>
          </a:p>
          <a:p>
            <a:r>
              <a:rPr lang="es-ES" b="1" dirty="0"/>
              <a:t>Lograr el mejoramiento de los ingresos económicos de los pequeños productores de leche de…. brindando alternativas que mejoren la producción y venta de sus productos”.</a:t>
            </a:r>
            <a:endParaRPr lang="es-VE" b="1" dirty="0"/>
          </a:p>
        </p:txBody>
      </p:sp>
      <p:pic>
        <p:nvPicPr>
          <p:cNvPr id="21" name="Imagen 20">
            <a:extLst>
              <a:ext uri="{FF2B5EF4-FFF2-40B4-BE49-F238E27FC236}">
                <a16:creationId xmlns:a16="http://schemas.microsoft.com/office/drawing/2014/main" id="{1DABDE29-693F-D552-652C-2FBF466DCAEA}"/>
              </a:ext>
            </a:extLst>
          </p:cNvPr>
          <p:cNvPicPr>
            <a:picLocks noChangeAspect="1"/>
          </p:cNvPicPr>
          <p:nvPr/>
        </p:nvPicPr>
        <p:blipFill>
          <a:blip r:embed="rId5"/>
          <a:stretch>
            <a:fillRect/>
          </a:stretch>
        </p:blipFill>
        <p:spPr>
          <a:xfrm>
            <a:off x="8917757" y="869227"/>
            <a:ext cx="2675134" cy="1110402"/>
          </a:xfrm>
          <a:prstGeom prst="rect">
            <a:avLst/>
          </a:prstGeom>
        </p:spPr>
      </p:pic>
    </p:spTree>
    <p:extLst>
      <p:ext uri="{BB962C8B-B14F-4D97-AF65-F5344CB8AC3E}">
        <p14:creationId xmlns:p14="http://schemas.microsoft.com/office/powerpoint/2010/main" val="4249921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E84EE-FEE9-8F58-805F-30890DE9A9B0}"/>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2FC4B99B-21E1-9C76-55C0-41B233CD5004}"/>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46537ED0-30F5-80D0-43D2-30A6424D2240}"/>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DFFD0234-4E7B-872B-ABE1-D9C9788DBCD2}"/>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DAC6A737-C7E7-DD24-9D2A-1603416EF354}"/>
              </a:ext>
            </a:extLst>
          </p:cNvPr>
          <p:cNvSpPr txBox="1"/>
          <p:nvPr/>
        </p:nvSpPr>
        <p:spPr>
          <a:xfrm>
            <a:off x="603315" y="789943"/>
            <a:ext cx="11001081" cy="1754326"/>
          </a:xfrm>
          <a:prstGeom prst="rect">
            <a:avLst/>
          </a:prstGeom>
          <a:noFill/>
        </p:spPr>
        <p:txBody>
          <a:bodyPr wrap="square">
            <a:spAutoFit/>
          </a:bodyPr>
          <a:lstStyle/>
          <a:p>
            <a:r>
              <a:rPr lang="es-ES" b="1" dirty="0"/>
              <a:t>4. Objetivo general: </a:t>
            </a:r>
          </a:p>
          <a:p>
            <a:r>
              <a:rPr lang="es-ES" dirty="0"/>
              <a:t>Debe responder la pregunta: ¿Qué cambio deseo lograr con el proyecto? </a:t>
            </a:r>
          </a:p>
          <a:p>
            <a:r>
              <a:rPr lang="es-ES" dirty="0"/>
              <a:t>Dicho en otras palabras, es el resultado final y de más amplia cobertura que queremos conseguir.</a:t>
            </a:r>
          </a:p>
          <a:p>
            <a:r>
              <a:rPr lang="es-ES" dirty="0"/>
              <a:t>Ejemplo: </a:t>
            </a:r>
            <a:r>
              <a:rPr lang="es-ES" b="1" dirty="0"/>
              <a:t>“Lograr el mejoramiento de los ingresos económicos de los pequeños productores de leche de….brindando alternativas que mejoren la producción y venta de sus productos”.</a:t>
            </a:r>
          </a:p>
          <a:p>
            <a:endParaRPr lang="es-ES" b="1" dirty="0"/>
          </a:p>
        </p:txBody>
      </p:sp>
      <p:sp>
        <p:nvSpPr>
          <p:cNvPr id="8" name="CuadroTexto 7">
            <a:extLst>
              <a:ext uri="{FF2B5EF4-FFF2-40B4-BE49-F238E27FC236}">
                <a16:creationId xmlns:a16="http://schemas.microsoft.com/office/drawing/2014/main" id="{B734827E-51EC-FCCB-C61D-88B08BBAF898}"/>
              </a:ext>
            </a:extLst>
          </p:cNvPr>
          <p:cNvSpPr txBox="1"/>
          <p:nvPr/>
        </p:nvSpPr>
        <p:spPr>
          <a:xfrm>
            <a:off x="256882" y="3343143"/>
            <a:ext cx="5672578" cy="1754326"/>
          </a:xfrm>
          <a:prstGeom prst="rect">
            <a:avLst/>
          </a:prstGeom>
          <a:noFill/>
        </p:spPr>
        <p:txBody>
          <a:bodyPr wrap="square">
            <a:spAutoFit/>
          </a:bodyPr>
          <a:lstStyle/>
          <a:p>
            <a:r>
              <a:rPr lang="es-ES" b="1" dirty="0"/>
              <a:t>5. Objetivos específicos</a:t>
            </a:r>
            <a:r>
              <a:rPr lang="es-ES" dirty="0"/>
              <a:t>: </a:t>
            </a:r>
          </a:p>
          <a:p>
            <a:r>
              <a:rPr lang="es-ES" dirty="0"/>
              <a:t>Son los logros concretos que permiten determinar </a:t>
            </a:r>
          </a:p>
          <a:p>
            <a:r>
              <a:rPr lang="es-ES" dirty="0"/>
              <a:t>con más claridad lo que se pretende alcanzar con la ejecución del proyecto. </a:t>
            </a:r>
          </a:p>
          <a:p>
            <a:r>
              <a:rPr lang="es-ES" dirty="0"/>
              <a:t>Con los objetivos específicos hacemos posible</a:t>
            </a:r>
          </a:p>
          <a:p>
            <a:r>
              <a:rPr lang="es-ES" dirty="0"/>
              <a:t>el logro del objetivo general</a:t>
            </a:r>
            <a:endParaRPr lang="es-VE" dirty="0"/>
          </a:p>
        </p:txBody>
      </p:sp>
      <p:sp>
        <p:nvSpPr>
          <p:cNvPr id="10" name="CuadroTexto 9">
            <a:extLst>
              <a:ext uri="{FF2B5EF4-FFF2-40B4-BE49-F238E27FC236}">
                <a16:creationId xmlns:a16="http://schemas.microsoft.com/office/drawing/2014/main" id="{E2CE6AFB-7C9D-4596-3472-F666D8C82D1E}"/>
              </a:ext>
            </a:extLst>
          </p:cNvPr>
          <p:cNvSpPr txBox="1"/>
          <p:nvPr/>
        </p:nvSpPr>
        <p:spPr>
          <a:xfrm>
            <a:off x="5941240" y="3764449"/>
            <a:ext cx="6169842" cy="923330"/>
          </a:xfrm>
          <a:prstGeom prst="rect">
            <a:avLst/>
          </a:prstGeom>
          <a:noFill/>
        </p:spPr>
        <p:txBody>
          <a:bodyPr wrap="square">
            <a:spAutoFit/>
          </a:bodyPr>
          <a:lstStyle/>
          <a:p>
            <a:r>
              <a:rPr lang="es-ES" b="1" dirty="0"/>
              <a:t>5.1. </a:t>
            </a:r>
            <a:r>
              <a:rPr lang="es-ES" dirty="0"/>
              <a:t>Al final del primer año de proyecto, </a:t>
            </a:r>
            <a:r>
              <a:rPr lang="es-ES" b="1" dirty="0"/>
              <a:t>aumentar</a:t>
            </a:r>
            <a:r>
              <a:rPr lang="es-ES" dirty="0"/>
              <a:t> </a:t>
            </a:r>
          </a:p>
          <a:p>
            <a:r>
              <a:rPr lang="es-ES" dirty="0"/>
              <a:t>la cantidad y calidad de la leche producida por los pequeños productores de … </a:t>
            </a:r>
            <a:endParaRPr lang="es-VE" dirty="0"/>
          </a:p>
        </p:txBody>
      </p:sp>
      <p:sp>
        <p:nvSpPr>
          <p:cNvPr id="12" name="CuadroTexto 11">
            <a:extLst>
              <a:ext uri="{FF2B5EF4-FFF2-40B4-BE49-F238E27FC236}">
                <a16:creationId xmlns:a16="http://schemas.microsoft.com/office/drawing/2014/main" id="{C3CA0727-FB01-BB5C-50B3-D05C6158D2AC}"/>
              </a:ext>
            </a:extLst>
          </p:cNvPr>
          <p:cNvSpPr txBox="1"/>
          <p:nvPr/>
        </p:nvSpPr>
        <p:spPr>
          <a:xfrm>
            <a:off x="5960094" y="4851432"/>
            <a:ext cx="6169842" cy="1200329"/>
          </a:xfrm>
          <a:prstGeom prst="rect">
            <a:avLst/>
          </a:prstGeom>
          <a:noFill/>
        </p:spPr>
        <p:txBody>
          <a:bodyPr wrap="square">
            <a:spAutoFit/>
          </a:bodyPr>
          <a:lstStyle/>
          <a:p>
            <a:r>
              <a:rPr lang="es-ES" b="1" dirty="0"/>
              <a:t>5.2</a:t>
            </a:r>
            <a:r>
              <a:rPr lang="es-ES" dirty="0"/>
              <a:t>. Al final del proyecto de dos años, </a:t>
            </a:r>
            <a:r>
              <a:rPr lang="es-ES" b="1" dirty="0"/>
              <a:t>mejorar</a:t>
            </a:r>
          </a:p>
          <a:p>
            <a:r>
              <a:rPr lang="es-ES" dirty="0"/>
              <a:t>los ingresos de los pequeños productores de leche de </a:t>
            </a:r>
            <a:r>
              <a:rPr lang="es-ES" u="sng" dirty="0"/>
              <a:t>(localidad)</a:t>
            </a:r>
            <a:r>
              <a:rPr lang="es-ES" dirty="0"/>
              <a:t>_ con la venta asociativa de leche y derivados directamente al consumidor.</a:t>
            </a:r>
            <a:endParaRPr lang="es-VE" dirty="0"/>
          </a:p>
        </p:txBody>
      </p:sp>
      <p:pic>
        <p:nvPicPr>
          <p:cNvPr id="14" name="Imagen 13">
            <a:extLst>
              <a:ext uri="{FF2B5EF4-FFF2-40B4-BE49-F238E27FC236}">
                <a16:creationId xmlns:a16="http://schemas.microsoft.com/office/drawing/2014/main" id="{A1162AA2-BBB6-94BB-F1C1-D72BC8A9BAF5}"/>
              </a:ext>
            </a:extLst>
          </p:cNvPr>
          <p:cNvPicPr>
            <a:picLocks noChangeAspect="1"/>
          </p:cNvPicPr>
          <p:nvPr/>
        </p:nvPicPr>
        <p:blipFill>
          <a:blip r:embed="rId5"/>
          <a:stretch>
            <a:fillRect/>
          </a:stretch>
        </p:blipFill>
        <p:spPr>
          <a:xfrm>
            <a:off x="3481353" y="5254787"/>
            <a:ext cx="1732410" cy="1474394"/>
          </a:xfrm>
          <a:prstGeom prst="rect">
            <a:avLst/>
          </a:prstGeom>
        </p:spPr>
      </p:pic>
      <p:pic>
        <p:nvPicPr>
          <p:cNvPr id="15" name="Imagen 14">
            <a:extLst>
              <a:ext uri="{FF2B5EF4-FFF2-40B4-BE49-F238E27FC236}">
                <a16:creationId xmlns:a16="http://schemas.microsoft.com/office/drawing/2014/main" id="{2C96FFED-B684-53E2-4B7A-57BB0D4D9129}"/>
              </a:ext>
            </a:extLst>
          </p:cNvPr>
          <p:cNvPicPr>
            <a:picLocks noChangeAspect="1"/>
          </p:cNvPicPr>
          <p:nvPr/>
        </p:nvPicPr>
        <p:blipFill>
          <a:blip r:embed="rId6"/>
          <a:stretch>
            <a:fillRect/>
          </a:stretch>
        </p:blipFill>
        <p:spPr>
          <a:xfrm>
            <a:off x="9473941" y="2215299"/>
            <a:ext cx="2205870" cy="1481039"/>
          </a:xfrm>
          <a:prstGeom prst="rect">
            <a:avLst/>
          </a:prstGeom>
        </p:spPr>
      </p:pic>
    </p:spTree>
    <p:extLst>
      <p:ext uri="{BB962C8B-B14F-4D97-AF65-F5344CB8AC3E}">
        <p14:creationId xmlns:p14="http://schemas.microsoft.com/office/powerpoint/2010/main" val="1165491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65F87-8DD0-B6EE-FCD5-8C3CDD9FE818}"/>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43DDBB6C-E756-A514-8E81-AD901D22CE70}"/>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AA367528-32AD-33A4-3DB4-B7228B395E7D}"/>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56B862F5-6173-FD22-0BA7-A528C7055508}"/>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7BF8C232-F067-2147-7054-04BCC388AFC6}"/>
              </a:ext>
            </a:extLst>
          </p:cNvPr>
          <p:cNvSpPr txBox="1"/>
          <p:nvPr/>
        </p:nvSpPr>
        <p:spPr>
          <a:xfrm>
            <a:off x="518473" y="1698537"/>
            <a:ext cx="10350631" cy="3693319"/>
          </a:xfrm>
          <a:prstGeom prst="rect">
            <a:avLst/>
          </a:prstGeom>
          <a:noFill/>
        </p:spPr>
        <p:txBody>
          <a:bodyPr wrap="square">
            <a:spAutoFit/>
          </a:bodyPr>
          <a:lstStyle/>
          <a:p>
            <a:r>
              <a:rPr lang="es-ES" b="1" dirty="0"/>
              <a:t>6. Componentes/ Resultados/Productos esperados</a:t>
            </a:r>
            <a:r>
              <a:rPr lang="es-ES" dirty="0"/>
              <a:t>: </a:t>
            </a:r>
          </a:p>
          <a:p>
            <a:r>
              <a:rPr lang="es-ES" b="1" dirty="0"/>
              <a:t>Son parte de lo que el proyecto pretende y son necesarios para cumplir los objetivos específicos </a:t>
            </a:r>
          </a:p>
          <a:p>
            <a:r>
              <a:rPr lang="es-ES" b="1" dirty="0"/>
              <a:t>que nos planteamos, </a:t>
            </a:r>
            <a:r>
              <a:rPr lang="es-ES" b="1" dirty="0">
                <a:solidFill>
                  <a:srgbClr val="FF0000"/>
                </a:solidFill>
              </a:rPr>
              <a:t>(algunas guías de proyectos los nombran como resultados o productos esperados</a:t>
            </a:r>
            <a:r>
              <a:rPr lang="es-ES" dirty="0">
                <a:solidFill>
                  <a:srgbClr val="FF0000"/>
                </a:solidFill>
              </a:rPr>
              <a:t>).</a:t>
            </a:r>
          </a:p>
          <a:p>
            <a:r>
              <a:rPr lang="es-ES" dirty="0">
                <a:solidFill>
                  <a:srgbClr val="FF0000"/>
                </a:solidFill>
              </a:rPr>
              <a:t> </a:t>
            </a:r>
          </a:p>
          <a:p>
            <a:r>
              <a:rPr lang="es-ES" b="1" dirty="0"/>
              <a:t>Ejemplo</a:t>
            </a:r>
            <a:r>
              <a:rPr lang="es-ES" dirty="0"/>
              <a:t>: </a:t>
            </a:r>
          </a:p>
          <a:p>
            <a:endParaRPr lang="es-ES" dirty="0"/>
          </a:p>
          <a:p>
            <a:r>
              <a:rPr lang="es-ES" dirty="0"/>
              <a:t>• </a:t>
            </a:r>
            <a:r>
              <a:rPr lang="es-ES" b="1" dirty="0"/>
              <a:t>Resultado 1:  Mejoramiento de la cantidad y calidad de la producción de leche.</a:t>
            </a:r>
          </a:p>
          <a:p>
            <a:r>
              <a:rPr lang="es-ES" b="1" dirty="0"/>
              <a:t> </a:t>
            </a:r>
          </a:p>
          <a:p>
            <a:r>
              <a:rPr lang="es-ES" dirty="0"/>
              <a:t>• </a:t>
            </a:r>
            <a:r>
              <a:rPr lang="es-ES" b="1" dirty="0"/>
              <a:t>Resultado 2</a:t>
            </a:r>
            <a:r>
              <a:rPr lang="es-ES" dirty="0"/>
              <a:t>: Capacitación y elaboración con valor agregado de derivados de la leche. </a:t>
            </a:r>
          </a:p>
          <a:p>
            <a:endParaRPr lang="es-ES" dirty="0"/>
          </a:p>
          <a:p>
            <a:r>
              <a:rPr lang="es-ES" dirty="0"/>
              <a:t>• </a:t>
            </a:r>
            <a:r>
              <a:rPr lang="es-ES" b="1" dirty="0"/>
              <a:t>Resultado 3</a:t>
            </a:r>
            <a:r>
              <a:rPr lang="es-ES" dirty="0"/>
              <a:t>: Construcción y equipamiento de una planta artesanal para la producción </a:t>
            </a:r>
          </a:p>
          <a:p>
            <a:r>
              <a:rPr lang="es-ES" dirty="0"/>
              <a:t>                           de derivados de la leche. </a:t>
            </a:r>
          </a:p>
          <a:p>
            <a:r>
              <a:rPr lang="es-ES" dirty="0"/>
              <a:t>• </a:t>
            </a:r>
            <a:r>
              <a:rPr lang="es-ES" b="1" dirty="0"/>
              <a:t>Resultado 4: </a:t>
            </a:r>
            <a:r>
              <a:rPr lang="es-ES" dirty="0"/>
              <a:t>Mercadeo y comercialización de derivados de la leche</a:t>
            </a:r>
            <a:endParaRPr lang="es-VE" dirty="0"/>
          </a:p>
        </p:txBody>
      </p:sp>
      <p:pic>
        <p:nvPicPr>
          <p:cNvPr id="8" name="Imagen 7">
            <a:extLst>
              <a:ext uri="{FF2B5EF4-FFF2-40B4-BE49-F238E27FC236}">
                <a16:creationId xmlns:a16="http://schemas.microsoft.com/office/drawing/2014/main" id="{10C7BDC8-FB37-3263-C0DB-8E5A227A893B}"/>
              </a:ext>
            </a:extLst>
          </p:cNvPr>
          <p:cNvPicPr>
            <a:picLocks noChangeAspect="1"/>
          </p:cNvPicPr>
          <p:nvPr/>
        </p:nvPicPr>
        <p:blipFill>
          <a:blip r:embed="rId5"/>
          <a:stretch>
            <a:fillRect/>
          </a:stretch>
        </p:blipFill>
        <p:spPr>
          <a:xfrm>
            <a:off x="9539926" y="2705492"/>
            <a:ext cx="2516957" cy="1897687"/>
          </a:xfrm>
          <a:prstGeom prst="rect">
            <a:avLst/>
          </a:prstGeom>
        </p:spPr>
      </p:pic>
    </p:spTree>
    <p:extLst>
      <p:ext uri="{BB962C8B-B14F-4D97-AF65-F5344CB8AC3E}">
        <p14:creationId xmlns:p14="http://schemas.microsoft.com/office/powerpoint/2010/main" val="621273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278F1-F245-57B5-E8E0-8E1FA146DCE1}"/>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F8F2C529-E171-C7D3-1620-59E92DB65510}"/>
              </a:ext>
            </a:extLst>
          </p:cNvPr>
          <p:cNvPicPr>
            <a:picLocks noChangeAspect="1"/>
          </p:cNvPicPr>
          <p:nvPr/>
        </p:nvPicPr>
        <p:blipFill>
          <a:blip r:embed="rId2">
            <a:lum bright="70000" contrast="-70000"/>
          </a:blip>
          <a:stretch>
            <a:fillRect/>
          </a:stretch>
        </p:blipFill>
        <p:spPr>
          <a:xfrm>
            <a:off x="0" y="-76443"/>
            <a:ext cx="12192000" cy="7033424"/>
          </a:xfrm>
          <a:prstGeom prst="rect">
            <a:avLst/>
          </a:prstGeom>
        </p:spPr>
      </p:pic>
      <p:pic>
        <p:nvPicPr>
          <p:cNvPr id="6" name="Imagen 5">
            <a:extLst>
              <a:ext uri="{FF2B5EF4-FFF2-40B4-BE49-F238E27FC236}">
                <a16:creationId xmlns:a16="http://schemas.microsoft.com/office/drawing/2014/main" id="{8D92D15D-F1EC-BAE5-79FA-942C24CFD3EF}"/>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3F40BB8D-645A-58AB-D9F9-805E4806B532}"/>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D9355ED9-FBC4-E08B-AF84-CDE4B9D3C705}"/>
              </a:ext>
            </a:extLst>
          </p:cNvPr>
          <p:cNvSpPr txBox="1"/>
          <p:nvPr/>
        </p:nvSpPr>
        <p:spPr>
          <a:xfrm>
            <a:off x="782425" y="1240995"/>
            <a:ext cx="10228082" cy="3139321"/>
          </a:xfrm>
          <a:prstGeom prst="rect">
            <a:avLst/>
          </a:prstGeom>
          <a:noFill/>
        </p:spPr>
        <p:txBody>
          <a:bodyPr wrap="square">
            <a:spAutoFit/>
          </a:bodyPr>
          <a:lstStyle/>
          <a:p>
            <a:r>
              <a:rPr lang="es-ES" b="1" dirty="0"/>
              <a:t>7. Actividades: </a:t>
            </a:r>
            <a:r>
              <a:rPr lang="es-ES" dirty="0"/>
              <a:t>Las acciones que el proyecto tiene que ejecutar a fin de producir los resultados esperados.</a:t>
            </a:r>
          </a:p>
          <a:p>
            <a:r>
              <a:rPr lang="es-ES" b="1" dirty="0"/>
              <a:t>Ejemplo: </a:t>
            </a:r>
          </a:p>
          <a:p>
            <a:r>
              <a:rPr lang="es-ES" b="1" dirty="0"/>
              <a:t>Resultado 1</a:t>
            </a:r>
            <a:r>
              <a:rPr lang="es-ES" dirty="0"/>
              <a:t>: </a:t>
            </a:r>
            <a:r>
              <a:rPr lang="es-ES" b="1" dirty="0"/>
              <a:t>Mejoramiento de la cantidad y calidad de la producción de leche</a:t>
            </a:r>
            <a:r>
              <a:rPr lang="es-ES" dirty="0"/>
              <a:t>.</a:t>
            </a:r>
          </a:p>
          <a:p>
            <a:r>
              <a:rPr lang="es-ES" b="1" dirty="0"/>
              <a:t>Actividades</a:t>
            </a:r>
          </a:p>
          <a:p>
            <a:endParaRPr lang="es-ES" b="1" dirty="0"/>
          </a:p>
          <a:p>
            <a:r>
              <a:rPr lang="es-ES" b="1" dirty="0"/>
              <a:t>• Actividad 1</a:t>
            </a:r>
            <a:r>
              <a:rPr lang="es-ES" dirty="0"/>
              <a:t>: Iniciar una campaña cada 6 meses de vacunación y desparasitación de los animales de la comunidad.</a:t>
            </a:r>
          </a:p>
          <a:p>
            <a:r>
              <a:rPr lang="es-ES" dirty="0"/>
              <a:t>• </a:t>
            </a:r>
            <a:r>
              <a:rPr lang="es-ES" b="1" dirty="0"/>
              <a:t>Actividad 2</a:t>
            </a:r>
            <a:r>
              <a:rPr lang="es-ES" dirty="0"/>
              <a:t>: Compra de semilla certificada y renovación de 10 hectáreas de potreros en la comunidad.</a:t>
            </a:r>
          </a:p>
          <a:p>
            <a:r>
              <a:rPr lang="es-ES" dirty="0"/>
              <a:t>• </a:t>
            </a:r>
            <a:r>
              <a:rPr lang="es-ES" b="1" dirty="0"/>
              <a:t>Actividad 3: </a:t>
            </a:r>
            <a:r>
              <a:rPr lang="es-ES" dirty="0"/>
              <a:t>Compra y distribución mensual de alimentos para complementar la dieta de los animales de                  	        los socios de la quesería.</a:t>
            </a:r>
          </a:p>
          <a:p>
            <a:r>
              <a:rPr lang="es-ES" dirty="0"/>
              <a:t>• </a:t>
            </a:r>
            <a:r>
              <a:rPr lang="es-ES" b="1" dirty="0"/>
              <a:t>Actividad 4</a:t>
            </a:r>
            <a:r>
              <a:rPr lang="es-ES" dirty="0"/>
              <a:t>: Charlas de capacitación para manejo y mejoramiento de ganado  lechero.</a:t>
            </a:r>
            <a:endParaRPr lang="es-VE" dirty="0"/>
          </a:p>
        </p:txBody>
      </p:sp>
      <p:pic>
        <p:nvPicPr>
          <p:cNvPr id="8" name="Imagen 7">
            <a:extLst>
              <a:ext uri="{FF2B5EF4-FFF2-40B4-BE49-F238E27FC236}">
                <a16:creationId xmlns:a16="http://schemas.microsoft.com/office/drawing/2014/main" id="{25EFAC21-D7A3-4151-7988-D9C50DC4D912}"/>
              </a:ext>
            </a:extLst>
          </p:cNvPr>
          <p:cNvPicPr>
            <a:picLocks noChangeAspect="1"/>
          </p:cNvPicPr>
          <p:nvPr/>
        </p:nvPicPr>
        <p:blipFill>
          <a:blip r:embed="rId5"/>
          <a:stretch>
            <a:fillRect/>
          </a:stretch>
        </p:blipFill>
        <p:spPr>
          <a:xfrm>
            <a:off x="773000" y="4699732"/>
            <a:ext cx="10133814" cy="1813717"/>
          </a:xfrm>
          <a:prstGeom prst="rect">
            <a:avLst/>
          </a:prstGeom>
        </p:spPr>
      </p:pic>
    </p:spTree>
    <p:extLst>
      <p:ext uri="{BB962C8B-B14F-4D97-AF65-F5344CB8AC3E}">
        <p14:creationId xmlns:p14="http://schemas.microsoft.com/office/powerpoint/2010/main" val="320005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EB0F9-D6BA-1B13-ABD5-CC765DB611FF}"/>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54B10A3E-0B90-B5E2-D036-D4C5B6FBFE7A}"/>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25E8F2C9-337E-9796-A612-FD0822522A71}"/>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ADB9148F-D4BF-0543-5124-775B4D7B5333}"/>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7E68B061-4535-E3D1-B008-38B5F8C2C2E7}"/>
              </a:ext>
            </a:extLst>
          </p:cNvPr>
          <p:cNvSpPr txBox="1"/>
          <p:nvPr/>
        </p:nvSpPr>
        <p:spPr>
          <a:xfrm>
            <a:off x="405355" y="1193859"/>
            <a:ext cx="11189616" cy="2862322"/>
          </a:xfrm>
          <a:prstGeom prst="rect">
            <a:avLst/>
          </a:prstGeom>
          <a:noFill/>
        </p:spPr>
        <p:txBody>
          <a:bodyPr wrap="square">
            <a:spAutoFit/>
          </a:bodyPr>
          <a:lstStyle/>
          <a:p>
            <a:r>
              <a:rPr lang="es-ES" b="1" dirty="0"/>
              <a:t>8. Indicadores y medio de verificación</a:t>
            </a:r>
            <a:r>
              <a:rPr lang="es-ES" dirty="0"/>
              <a:t>: Son las medidas (directas o indirectas) para averiguar hasta qué grado se han cumplido los objetivos,  resultados  y actividades planificadas. </a:t>
            </a:r>
          </a:p>
          <a:p>
            <a:r>
              <a:rPr lang="es-ES" dirty="0"/>
              <a:t>Desde las actividades hasta el objetivo general deben de tener un indicador que mida su grado de cumplimiento.</a:t>
            </a:r>
          </a:p>
          <a:p>
            <a:endParaRPr lang="es-ES" dirty="0"/>
          </a:p>
          <a:p>
            <a:r>
              <a:rPr lang="es-ES" b="1" dirty="0"/>
              <a:t>Ejemplo:</a:t>
            </a:r>
          </a:p>
          <a:p>
            <a:r>
              <a:rPr lang="es-ES" b="1" dirty="0"/>
              <a:t>• Indicador de la actividad 1</a:t>
            </a:r>
            <a:r>
              <a:rPr lang="es-ES" dirty="0"/>
              <a:t>, </a:t>
            </a:r>
            <a:r>
              <a:rPr lang="es-ES" b="1" dirty="0"/>
              <a:t>resultado 1: </a:t>
            </a:r>
            <a:r>
              <a:rPr lang="es-ES" dirty="0"/>
              <a:t>180 animales tratados y desparasitados.</a:t>
            </a:r>
          </a:p>
          <a:p>
            <a:r>
              <a:rPr lang="es-ES" dirty="0"/>
              <a:t>• </a:t>
            </a:r>
            <a:r>
              <a:rPr lang="es-ES" b="1" dirty="0"/>
              <a:t>Medio de verificación</a:t>
            </a:r>
            <a:r>
              <a:rPr lang="es-ES" dirty="0"/>
              <a:t>: Facturas de productos comprados, lista de productores beneficiados y animales tratados.</a:t>
            </a:r>
          </a:p>
          <a:p>
            <a:r>
              <a:rPr lang="es-ES" dirty="0"/>
              <a:t>• </a:t>
            </a:r>
            <a:r>
              <a:rPr lang="es-ES" b="1" dirty="0"/>
              <a:t>Indicador del resultado  1</a:t>
            </a:r>
            <a:r>
              <a:rPr lang="es-ES" dirty="0"/>
              <a:t>: Aumento de la producción de leche en un 50%</a:t>
            </a:r>
          </a:p>
          <a:p>
            <a:r>
              <a:rPr lang="es-ES" dirty="0"/>
              <a:t>• </a:t>
            </a:r>
            <a:r>
              <a:rPr lang="es-ES" b="1" dirty="0"/>
              <a:t>Medio de verificación</a:t>
            </a:r>
            <a:r>
              <a:rPr lang="es-ES" dirty="0"/>
              <a:t>: Comparaciones con datos al inicio del proyecto, reportes de leche recibida por la quesería y de venta directa, informes técnicos de los representantes por finca.</a:t>
            </a:r>
            <a:endParaRPr lang="es-VE" dirty="0"/>
          </a:p>
        </p:txBody>
      </p:sp>
      <p:pic>
        <p:nvPicPr>
          <p:cNvPr id="7" name="Imagen 6">
            <a:extLst>
              <a:ext uri="{FF2B5EF4-FFF2-40B4-BE49-F238E27FC236}">
                <a16:creationId xmlns:a16="http://schemas.microsoft.com/office/drawing/2014/main" id="{C5393618-7E29-6FAF-D4B0-893BDB60FC59}"/>
              </a:ext>
            </a:extLst>
          </p:cNvPr>
          <p:cNvPicPr>
            <a:picLocks noChangeAspect="1"/>
          </p:cNvPicPr>
          <p:nvPr/>
        </p:nvPicPr>
        <p:blipFill>
          <a:blip r:embed="rId5"/>
          <a:stretch>
            <a:fillRect/>
          </a:stretch>
        </p:blipFill>
        <p:spPr>
          <a:xfrm>
            <a:off x="2592369" y="4213781"/>
            <a:ext cx="7220931" cy="2347276"/>
          </a:xfrm>
          <a:prstGeom prst="rect">
            <a:avLst/>
          </a:prstGeom>
        </p:spPr>
      </p:pic>
    </p:spTree>
    <p:extLst>
      <p:ext uri="{BB962C8B-B14F-4D97-AF65-F5344CB8AC3E}">
        <p14:creationId xmlns:p14="http://schemas.microsoft.com/office/powerpoint/2010/main" val="1168907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32B47-4637-5C35-E130-A769A0A6A042}"/>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01340C50-E9E8-B66A-65A3-1BC0F1805FAF}"/>
              </a:ext>
            </a:extLst>
          </p:cNvPr>
          <p:cNvPicPr>
            <a:picLocks noChangeAspect="1"/>
          </p:cNvPicPr>
          <p:nvPr/>
        </p:nvPicPr>
        <p:blipFill>
          <a:blip r:embed="rId2">
            <a:lum bright="70000" contrast="-70000"/>
          </a:blip>
          <a:stretch>
            <a:fillRect/>
          </a:stretch>
        </p:blipFill>
        <p:spPr>
          <a:xfrm>
            <a:off x="0" y="-19881"/>
            <a:ext cx="12192000" cy="6858000"/>
          </a:xfrm>
          <a:prstGeom prst="rect">
            <a:avLst/>
          </a:prstGeom>
        </p:spPr>
      </p:pic>
      <p:pic>
        <p:nvPicPr>
          <p:cNvPr id="6" name="Imagen 5">
            <a:extLst>
              <a:ext uri="{FF2B5EF4-FFF2-40B4-BE49-F238E27FC236}">
                <a16:creationId xmlns:a16="http://schemas.microsoft.com/office/drawing/2014/main" id="{5C841513-7E44-D8AB-089F-897FA3722889}"/>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C77EFC80-638A-64E7-8C5C-64255048F64E}"/>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8459B844-9924-1BE0-3125-34BC6667E09B}"/>
              </a:ext>
            </a:extLst>
          </p:cNvPr>
          <p:cNvSpPr txBox="1"/>
          <p:nvPr/>
        </p:nvSpPr>
        <p:spPr>
          <a:xfrm>
            <a:off x="631595" y="937178"/>
            <a:ext cx="10887959" cy="5909310"/>
          </a:xfrm>
          <a:prstGeom prst="rect">
            <a:avLst/>
          </a:prstGeom>
          <a:noFill/>
        </p:spPr>
        <p:txBody>
          <a:bodyPr wrap="square">
            <a:spAutoFit/>
          </a:bodyPr>
          <a:lstStyle/>
          <a:p>
            <a:r>
              <a:rPr lang="es-ES" b="1" dirty="0"/>
              <a:t>9. Factores externos (supuestos): </a:t>
            </a:r>
            <a:r>
              <a:rPr lang="es-ES" dirty="0"/>
              <a:t>Acontecimientos importantes, condiciones, decisiones fuera del dominio de la                 		gestión del proyecto.</a:t>
            </a:r>
          </a:p>
          <a:p>
            <a:r>
              <a:rPr lang="es-ES" dirty="0"/>
              <a:t>	 </a:t>
            </a:r>
          </a:p>
          <a:p>
            <a:r>
              <a:rPr lang="es-ES" b="1" dirty="0"/>
              <a:t>	Cuando elaboramos un proyecto nos plateamos este supuesto fundamental</a:t>
            </a:r>
            <a:r>
              <a:rPr lang="es-ES" dirty="0"/>
              <a:t>:</a:t>
            </a:r>
          </a:p>
          <a:p>
            <a:r>
              <a:rPr lang="es-ES" dirty="0"/>
              <a:t>	 Miembros de la comunidad, Asociaciones y Participación Ciudadana</a:t>
            </a:r>
          </a:p>
          <a:p>
            <a:r>
              <a:rPr lang="es-ES" dirty="0"/>
              <a:t>	• Si los insumos están disponibles, entonces las actividades se realizarán</a:t>
            </a:r>
          </a:p>
          <a:p>
            <a:r>
              <a:rPr lang="es-ES" dirty="0"/>
              <a:t>	• Si las actividades se realizan entonces, se concretarán los resultados</a:t>
            </a:r>
          </a:p>
          <a:p>
            <a:r>
              <a:rPr lang="es-ES" dirty="0"/>
              <a:t>	• Si se concretan los resultados, entonces, se logrará el objetivo específico</a:t>
            </a:r>
          </a:p>
          <a:p>
            <a:endParaRPr lang="es-ES" dirty="0"/>
          </a:p>
          <a:p>
            <a:r>
              <a:rPr lang="es-ES" b="1" dirty="0"/>
              <a:t>	• A largo plazo, esto contribuirá al cumplimiento del objetivo general</a:t>
            </a:r>
          </a:p>
          <a:p>
            <a:endParaRPr lang="es-ES" b="1" dirty="0"/>
          </a:p>
          <a:p>
            <a:r>
              <a:rPr lang="es-ES" dirty="0"/>
              <a:t>	 Este es el proceso ideal cuando iniciamos un proyecto, pero debemos tomar en cuenta que hay factores 	que no podemos controlar y que están fuera del alcance de las personas encargadas y que pueden 	retrasar las actividades que planificamos. </a:t>
            </a:r>
          </a:p>
          <a:p>
            <a:r>
              <a:rPr lang="es-ES" dirty="0"/>
              <a:t>	Ejemplo:</a:t>
            </a:r>
          </a:p>
          <a:p>
            <a:r>
              <a:rPr lang="es-ES" dirty="0"/>
              <a:t>		• Supuesto para las actividades: Contamos con los insumos necesarios para realizarlos.</a:t>
            </a:r>
          </a:p>
          <a:p>
            <a:r>
              <a:rPr lang="es-ES" dirty="0"/>
              <a:t>		• Uno de los supuestos para lograr el resultado 1 (aumentar la producción</a:t>
            </a:r>
          </a:p>
          <a:p>
            <a:r>
              <a:rPr lang="es-ES" dirty="0"/>
              <a:t>		de leche): Se cuenta con las condiciones climáticas favorables.</a:t>
            </a:r>
          </a:p>
          <a:p>
            <a:r>
              <a:rPr lang="es-ES" dirty="0"/>
              <a:t>		Por este motivo, debemos tomar en cuenta todos estos factores</a:t>
            </a:r>
          </a:p>
          <a:p>
            <a:r>
              <a:rPr lang="es-ES" dirty="0"/>
              <a:t>	(clima, situación política, compromisos de terceras personas, el mercado, etc.) e incluirlos cuando 	elaboramos el proyecto.</a:t>
            </a:r>
            <a:endParaRPr lang="es-VE" dirty="0"/>
          </a:p>
        </p:txBody>
      </p:sp>
      <p:pic>
        <p:nvPicPr>
          <p:cNvPr id="8" name="Imagen 7">
            <a:extLst>
              <a:ext uri="{FF2B5EF4-FFF2-40B4-BE49-F238E27FC236}">
                <a16:creationId xmlns:a16="http://schemas.microsoft.com/office/drawing/2014/main" id="{8D6D3701-F735-C548-2864-103935756AEF}"/>
              </a:ext>
            </a:extLst>
          </p:cNvPr>
          <p:cNvPicPr>
            <a:picLocks noChangeAspect="1"/>
          </p:cNvPicPr>
          <p:nvPr/>
        </p:nvPicPr>
        <p:blipFill>
          <a:blip r:embed="rId5"/>
          <a:stretch>
            <a:fillRect/>
          </a:stretch>
        </p:blipFill>
        <p:spPr>
          <a:xfrm>
            <a:off x="9096865" y="1569802"/>
            <a:ext cx="3035869" cy="2078371"/>
          </a:xfrm>
          <a:prstGeom prst="rect">
            <a:avLst/>
          </a:prstGeom>
        </p:spPr>
      </p:pic>
    </p:spTree>
    <p:extLst>
      <p:ext uri="{BB962C8B-B14F-4D97-AF65-F5344CB8AC3E}">
        <p14:creationId xmlns:p14="http://schemas.microsoft.com/office/powerpoint/2010/main" val="2943309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3A5A755-7F3C-7EC3-5401-4FFAA239BCA8}"/>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9BE84F33-33BB-44CD-B602-248B9CC0CDBC}"/>
              </a:ext>
            </a:extLst>
          </p:cNvPr>
          <p:cNvPicPr>
            <a:picLocks noChangeAspect="1"/>
          </p:cNvPicPr>
          <p:nvPr/>
        </p:nvPicPr>
        <p:blipFill>
          <a:blip r:embed="rId3">
            <a:lum bright="70000" contrast="-70000"/>
          </a:blip>
          <a:stretch>
            <a:fillRect/>
          </a:stretch>
        </p:blipFill>
        <p:spPr>
          <a:xfrm>
            <a:off x="0" y="-76444"/>
            <a:ext cx="12192000" cy="6934443"/>
          </a:xfrm>
          <a:prstGeom prst="rect">
            <a:avLst/>
          </a:prstGeom>
        </p:spPr>
      </p:pic>
      <p:pic>
        <p:nvPicPr>
          <p:cNvPr id="6" name="Imagen 5">
            <a:extLst>
              <a:ext uri="{FF2B5EF4-FFF2-40B4-BE49-F238E27FC236}">
                <a16:creationId xmlns:a16="http://schemas.microsoft.com/office/drawing/2014/main" id="{0AA248B2-34D9-5BFD-BF11-47F6EAFB0C35}"/>
              </a:ext>
            </a:extLst>
          </p:cNvPr>
          <p:cNvPicPr>
            <a:picLocks noChangeAspect="1"/>
          </p:cNvPicPr>
          <p:nvPr/>
        </p:nvPicPr>
        <p:blipFill>
          <a:blip r:embed="rId4"/>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57B3FDB6-F276-BE3A-9CAE-698021906BF8}"/>
              </a:ext>
            </a:extLst>
          </p:cNvPr>
          <p:cNvPicPr>
            <a:picLocks noChangeAspect="1"/>
          </p:cNvPicPr>
          <p:nvPr/>
        </p:nvPicPr>
        <p:blipFill>
          <a:blip r:embed="rId5"/>
          <a:stretch>
            <a:fillRect/>
          </a:stretch>
        </p:blipFill>
        <p:spPr>
          <a:xfrm>
            <a:off x="7984504" y="76443"/>
            <a:ext cx="2780906" cy="536300"/>
          </a:xfrm>
          <a:prstGeom prst="rect">
            <a:avLst/>
          </a:prstGeom>
        </p:spPr>
      </p:pic>
      <p:sp>
        <p:nvSpPr>
          <p:cNvPr id="8" name="CuadroTexto 7">
            <a:extLst>
              <a:ext uri="{FF2B5EF4-FFF2-40B4-BE49-F238E27FC236}">
                <a16:creationId xmlns:a16="http://schemas.microsoft.com/office/drawing/2014/main" id="{8F2D7DCF-2D1C-5C8F-2EA6-5548C5511FDD}"/>
              </a:ext>
            </a:extLst>
          </p:cNvPr>
          <p:cNvSpPr txBox="1"/>
          <p:nvPr/>
        </p:nvSpPr>
        <p:spPr>
          <a:xfrm>
            <a:off x="113120" y="955258"/>
            <a:ext cx="9181707" cy="923330"/>
          </a:xfrm>
          <a:prstGeom prst="rect">
            <a:avLst/>
          </a:prstGeom>
          <a:noFill/>
        </p:spPr>
        <p:txBody>
          <a:bodyPr wrap="square">
            <a:spAutoFit/>
          </a:bodyPr>
          <a:lstStyle/>
          <a:p>
            <a:r>
              <a:rPr lang="es-ES" b="1" dirty="0"/>
              <a:t>10. Insumos: </a:t>
            </a:r>
            <a:r>
              <a:rPr lang="es-ES" dirty="0"/>
              <a:t>Bienes y servicios necesarios para llevar a cabo las actividades planificadas. Ejemplo de insumos para la actividad 1: </a:t>
            </a:r>
          </a:p>
          <a:p>
            <a:r>
              <a:rPr lang="es-ES" dirty="0"/>
              <a:t>Desparasitantes, jeringas, protectores, etc. </a:t>
            </a:r>
            <a:endParaRPr lang="es-VE" dirty="0"/>
          </a:p>
        </p:txBody>
      </p:sp>
      <p:sp>
        <p:nvSpPr>
          <p:cNvPr id="10" name="CuadroTexto 9">
            <a:extLst>
              <a:ext uri="{FF2B5EF4-FFF2-40B4-BE49-F238E27FC236}">
                <a16:creationId xmlns:a16="http://schemas.microsoft.com/office/drawing/2014/main" id="{04B9439F-69CC-1001-CA7D-C4903BE97A69}"/>
              </a:ext>
            </a:extLst>
          </p:cNvPr>
          <p:cNvSpPr txBox="1"/>
          <p:nvPr/>
        </p:nvSpPr>
        <p:spPr>
          <a:xfrm>
            <a:off x="124907" y="3192315"/>
            <a:ext cx="4041740" cy="2308324"/>
          </a:xfrm>
          <a:prstGeom prst="rect">
            <a:avLst/>
          </a:prstGeom>
          <a:noFill/>
        </p:spPr>
        <p:txBody>
          <a:bodyPr wrap="square">
            <a:spAutoFit/>
          </a:bodyPr>
          <a:lstStyle/>
          <a:p>
            <a:r>
              <a:rPr lang="es-ES" b="1" dirty="0"/>
              <a:t>11. Viabilidad</a:t>
            </a:r>
            <a:r>
              <a:rPr lang="es-ES" dirty="0"/>
              <a:t>: </a:t>
            </a:r>
          </a:p>
          <a:p>
            <a:r>
              <a:rPr lang="es-ES" dirty="0"/>
              <a:t>Es factible la ejecución del proyecto, </a:t>
            </a:r>
          </a:p>
          <a:p>
            <a:r>
              <a:rPr lang="es-ES" dirty="0"/>
              <a:t>desde el punto de vista técnico, </a:t>
            </a:r>
          </a:p>
          <a:p>
            <a:r>
              <a:rPr lang="es-ES" dirty="0"/>
              <a:t>si existen los recursos económicos </a:t>
            </a:r>
          </a:p>
          <a:p>
            <a:r>
              <a:rPr lang="es-ES" dirty="0"/>
              <a:t>y humanos necesarios, </a:t>
            </a:r>
          </a:p>
          <a:p>
            <a:r>
              <a:rPr lang="es-ES" dirty="0"/>
              <a:t>el respaldo institucional, </a:t>
            </a:r>
          </a:p>
          <a:p>
            <a:r>
              <a:rPr lang="es-ES" dirty="0"/>
              <a:t>políticas de apoyo </a:t>
            </a:r>
          </a:p>
          <a:p>
            <a:r>
              <a:rPr lang="es-ES" dirty="0"/>
              <a:t>y aspectos socioculturales positivos.</a:t>
            </a:r>
            <a:endParaRPr lang="es-VE" dirty="0"/>
          </a:p>
        </p:txBody>
      </p:sp>
      <p:sp>
        <p:nvSpPr>
          <p:cNvPr id="12" name="CuadroTexto 11">
            <a:extLst>
              <a:ext uri="{FF2B5EF4-FFF2-40B4-BE49-F238E27FC236}">
                <a16:creationId xmlns:a16="http://schemas.microsoft.com/office/drawing/2014/main" id="{7805E7EA-2C61-A383-6680-6455E05ADC07}"/>
              </a:ext>
            </a:extLst>
          </p:cNvPr>
          <p:cNvSpPr txBox="1"/>
          <p:nvPr/>
        </p:nvSpPr>
        <p:spPr>
          <a:xfrm>
            <a:off x="4656842" y="1903024"/>
            <a:ext cx="7409467" cy="2031325"/>
          </a:xfrm>
          <a:prstGeom prst="rect">
            <a:avLst/>
          </a:prstGeom>
          <a:noFill/>
        </p:spPr>
        <p:txBody>
          <a:bodyPr wrap="square">
            <a:spAutoFit/>
          </a:bodyPr>
          <a:lstStyle/>
          <a:p>
            <a:r>
              <a:rPr lang="es-ES" b="1" dirty="0">
                <a:solidFill>
                  <a:srgbClr val="0070C0"/>
                </a:solidFill>
              </a:rPr>
              <a:t>a. Impacto Social: </a:t>
            </a:r>
            <a:r>
              <a:rPr lang="es-ES" dirty="0">
                <a:solidFill>
                  <a:srgbClr val="0070C0"/>
                </a:solidFill>
              </a:rPr>
              <a:t>Beneficiarios directos e indirectos, para</a:t>
            </a:r>
          </a:p>
          <a:p>
            <a:r>
              <a:rPr lang="es-ES" dirty="0">
                <a:solidFill>
                  <a:srgbClr val="0070C0"/>
                </a:solidFill>
              </a:rPr>
              <a:t>nuestro ejemplo, 30 familias productoras de leche son las directamente, beneficiadas. El resto de la comunidad que</a:t>
            </a:r>
          </a:p>
          <a:p>
            <a:r>
              <a:rPr lang="es-ES" dirty="0">
                <a:solidFill>
                  <a:srgbClr val="0070C0"/>
                </a:solidFill>
              </a:rPr>
              <a:t>se beneficia de una mayor producción y comercio en el sector, son los beneficiarios indirectos.</a:t>
            </a:r>
          </a:p>
          <a:p>
            <a:r>
              <a:rPr lang="es-ES" dirty="0">
                <a:solidFill>
                  <a:srgbClr val="0070C0"/>
                </a:solidFill>
              </a:rPr>
              <a:t>Otros indicadores importantes </a:t>
            </a:r>
            <a:r>
              <a:rPr lang="es-ES" dirty="0"/>
              <a:t>a considerar son la generación de empleo, participación de mujeres, niños, jóvenes, adultos mayores.</a:t>
            </a:r>
            <a:endParaRPr lang="es-VE" dirty="0"/>
          </a:p>
        </p:txBody>
      </p:sp>
      <p:sp>
        <p:nvSpPr>
          <p:cNvPr id="13" name="Flecha: a la derecha 12">
            <a:extLst>
              <a:ext uri="{FF2B5EF4-FFF2-40B4-BE49-F238E27FC236}">
                <a16:creationId xmlns:a16="http://schemas.microsoft.com/office/drawing/2014/main" id="{8C476660-4B7A-8B18-BBD1-E31ECA89BE3F}"/>
              </a:ext>
            </a:extLst>
          </p:cNvPr>
          <p:cNvSpPr/>
          <p:nvPr/>
        </p:nvSpPr>
        <p:spPr>
          <a:xfrm rot="20118798">
            <a:off x="3692473" y="3094668"/>
            <a:ext cx="807145" cy="6264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a:extLst>
              <a:ext uri="{FF2B5EF4-FFF2-40B4-BE49-F238E27FC236}">
                <a16:creationId xmlns:a16="http://schemas.microsoft.com/office/drawing/2014/main" id="{ED355CF6-D664-1137-A154-1D39B51B5451}"/>
              </a:ext>
            </a:extLst>
          </p:cNvPr>
          <p:cNvSpPr txBox="1"/>
          <p:nvPr/>
        </p:nvSpPr>
        <p:spPr>
          <a:xfrm>
            <a:off x="4166647" y="3813493"/>
            <a:ext cx="8025353" cy="2585323"/>
          </a:xfrm>
          <a:prstGeom prst="rect">
            <a:avLst/>
          </a:prstGeom>
          <a:noFill/>
        </p:spPr>
        <p:txBody>
          <a:bodyPr wrap="square">
            <a:spAutoFit/>
          </a:bodyPr>
          <a:lstStyle/>
          <a:p>
            <a:r>
              <a:rPr lang="es-ES" b="1" dirty="0">
                <a:solidFill>
                  <a:schemeClr val="tx2">
                    <a:lumMod val="50000"/>
                  </a:schemeClr>
                </a:solidFill>
              </a:rPr>
              <a:t>b. Análisis económico</a:t>
            </a:r>
            <a:r>
              <a:rPr lang="es-ES" dirty="0">
                <a:solidFill>
                  <a:schemeClr val="tx2">
                    <a:lumMod val="50000"/>
                  </a:schemeClr>
                </a:solidFill>
              </a:rPr>
              <a:t>: Los proyectos productivos y de pequeña industria deben</a:t>
            </a:r>
          </a:p>
          <a:p>
            <a:r>
              <a:rPr lang="es-ES" dirty="0">
                <a:solidFill>
                  <a:schemeClr val="tx2">
                    <a:lumMod val="50000"/>
                  </a:schemeClr>
                </a:solidFill>
              </a:rPr>
              <a:t>presentar un análisis básico de rentabilidad (Ingresos y costos, Flujo de Caja,</a:t>
            </a:r>
          </a:p>
          <a:p>
            <a:r>
              <a:rPr lang="es-ES" dirty="0">
                <a:solidFill>
                  <a:schemeClr val="tx2">
                    <a:lumMod val="50000"/>
                  </a:schemeClr>
                </a:solidFill>
              </a:rPr>
              <a:t> costo beneficio, Punto de equilibrio </a:t>
            </a:r>
          </a:p>
          <a:p>
            <a:r>
              <a:rPr lang="es-ES" b="1" dirty="0">
                <a:solidFill>
                  <a:srgbClr val="00B050"/>
                </a:solidFill>
              </a:rPr>
              <a:t>c. Mercadeo y comercialización: </a:t>
            </a:r>
            <a:r>
              <a:rPr lang="es-ES" dirty="0">
                <a:solidFill>
                  <a:srgbClr val="00B050"/>
                </a:solidFill>
              </a:rPr>
              <a:t>¿Dónde y cómo se venderá?, ¿cómo está la</a:t>
            </a:r>
          </a:p>
          <a:p>
            <a:r>
              <a:rPr lang="es-ES" dirty="0">
                <a:solidFill>
                  <a:srgbClr val="00B050"/>
                </a:solidFill>
              </a:rPr>
              <a:t>oferta y la demanda en la zona?</a:t>
            </a:r>
          </a:p>
          <a:p>
            <a:r>
              <a:rPr lang="es-ES" b="1" dirty="0"/>
              <a:t>d. </a:t>
            </a:r>
            <a:r>
              <a:rPr lang="es-ES" b="1" dirty="0">
                <a:solidFill>
                  <a:srgbClr val="FF0000"/>
                </a:solidFill>
              </a:rPr>
              <a:t>Impacto ambiental: I</a:t>
            </a:r>
            <a:r>
              <a:rPr lang="es-ES" dirty="0">
                <a:solidFill>
                  <a:srgbClr val="FF0000"/>
                </a:solidFill>
              </a:rPr>
              <a:t>mpactos en el aire, agua, suelo, paisaje y como se van a</a:t>
            </a:r>
          </a:p>
          <a:p>
            <a:r>
              <a:rPr lang="es-ES" dirty="0">
                <a:solidFill>
                  <a:srgbClr val="FF0000"/>
                </a:solidFill>
              </a:rPr>
              <a:t>prevenir esos impactos. También el proyecto puede generar impactos positivos que se deben citar, por lo que es importante especificar cómo la organización y/o comunidad conservará el ambiente.</a:t>
            </a:r>
            <a:endParaRPr lang="es-VE" dirty="0">
              <a:solidFill>
                <a:srgbClr val="FF0000"/>
              </a:solidFill>
            </a:endParaRPr>
          </a:p>
        </p:txBody>
      </p:sp>
      <p:sp>
        <p:nvSpPr>
          <p:cNvPr id="16" name="Flecha: a la derecha 15">
            <a:extLst>
              <a:ext uri="{FF2B5EF4-FFF2-40B4-BE49-F238E27FC236}">
                <a16:creationId xmlns:a16="http://schemas.microsoft.com/office/drawing/2014/main" id="{C98AF376-AE81-B1EF-ABF3-C152E126A04A}"/>
              </a:ext>
            </a:extLst>
          </p:cNvPr>
          <p:cNvSpPr/>
          <p:nvPr/>
        </p:nvSpPr>
        <p:spPr>
          <a:xfrm rot="20415383" flipV="1">
            <a:off x="3627918" y="4043577"/>
            <a:ext cx="569563" cy="834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Flecha: a la derecha 16">
            <a:extLst>
              <a:ext uri="{FF2B5EF4-FFF2-40B4-BE49-F238E27FC236}">
                <a16:creationId xmlns:a16="http://schemas.microsoft.com/office/drawing/2014/main" id="{3653364D-13C6-4618-F652-036E36671B8D}"/>
              </a:ext>
            </a:extLst>
          </p:cNvPr>
          <p:cNvSpPr/>
          <p:nvPr/>
        </p:nvSpPr>
        <p:spPr>
          <a:xfrm>
            <a:off x="3467998" y="4847581"/>
            <a:ext cx="571056" cy="10149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Flecha: a la derecha 17">
            <a:extLst>
              <a:ext uri="{FF2B5EF4-FFF2-40B4-BE49-F238E27FC236}">
                <a16:creationId xmlns:a16="http://schemas.microsoft.com/office/drawing/2014/main" id="{D50BA7CD-156C-D27A-B30E-F995086A5D24}"/>
              </a:ext>
            </a:extLst>
          </p:cNvPr>
          <p:cNvSpPr/>
          <p:nvPr/>
        </p:nvSpPr>
        <p:spPr>
          <a:xfrm rot="1106236" flipV="1">
            <a:off x="3464573" y="5599269"/>
            <a:ext cx="577906" cy="721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9535152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2480B-FE25-8A06-CE38-027B65A8C68A}"/>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4C1EF747-6795-AC31-9E43-F836D8C68820}"/>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4ACCD2CF-F72A-D00E-D8E8-5B772903F08A}"/>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E1C5B3DA-62C8-EFFC-A531-D215B65B0B52}"/>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426D5FF9-F7DA-1DCC-E533-701FC72D0FBD}"/>
              </a:ext>
            </a:extLst>
          </p:cNvPr>
          <p:cNvSpPr txBox="1"/>
          <p:nvPr/>
        </p:nvSpPr>
        <p:spPr>
          <a:xfrm>
            <a:off x="490194" y="814633"/>
            <a:ext cx="11142482" cy="3693319"/>
          </a:xfrm>
          <a:prstGeom prst="rect">
            <a:avLst/>
          </a:prstGeom>
          <a:noFill/>
        </p:spPr>
        <p:txBody>
          <a:bodyPr wrap="square">
            <a:spAutoFit/>
          </a:bodyPr>
          <a:lstStyle/>
          <a:p>
            <a:r>
              <a:rPr lang="es-ES" b="1" dirty="0"/>
              <a:t>12.Metodología: </a:t>
            </a:r>
            <a:r>
              <a:rPr lang="es-ES" dirty="0"/>
              <a:t>¿</a:t>
            </a:r>
            <a:r>
              <a:rPr lang="es-ES" b="1" dirty="0"/>
              <a:t>Quién y cómo va a desarrollar las actividades que se planificaron?, ¿Cuáles son los recursos necesarios para su ejecución?</a:t>
            </a:r>
          </a:p>
          <a:p>
            <a:r>
              <a:rPr lang="es-ES" b="1" dirty="0"/>
              <a:t>Desglose presupuestario y calendario de desembolsos: El presupuesto es un punto fundamental de la presentación del proyecto. Ninguna institución entrega los fondos solicitados en un solo desembolso. Por ello es importante presentar el calendario de desembolsos el cual debe estar de acuerdo en el tiempo con las actividades que planificamos (los desembolsos suelen ser mensuales, bimestrales, trimestrales, semestrales o anuales)</a:t>
            </a:r>
          </a:p>
          <a:p>
            <a:r>
              <a:rPr lang="es-ES" dirty="0"/>
              <a:t>	 </a:t>
            </a:r>
          </a:p>
          <a:p>
            <a:r>
              <a:rPr lang="es-ES" dirty="0"/>
              <a:t>	</a:t>
            </a:r>
            <a:r>
              <a:rPr lang="es-ES" b="1" dirty="0"/>
              <a:t>Al elaborar el presupuesto debemos hacernos las siguientes preguntas:</a:t>
            </a:r>
          </a:p>
          <a:p>
            <a:endParaRPr lang="es-ES" b="1" dirty="0"/>
          </a:p>
          <a:p>
            <a:r>
              <a:rPr lang="es-ES" b="1" dirty="0"/>
              <a:t>	• ¿Qué recursos financieros necesitamos para la ejecución del proyecto?</a:t>
            </a:r>
          </a:p>
          <a:p>
            <a:r>
              <a:rPr lang="es-ES" b="1" dirty="0"/>
              <a:t>	• ¿Qué recursos humanos vamos a emplear?</a:t>
            </a:r>
          </a:p>
          <a:p>
            <a:r>
              <a:rPr lang="es-ES" b="1" dirty="0"/>
              <a:t>	• ¿Qué recursos materiales necesitamos?</a:t>
            </a:r>
          </a:p>
          <a:p>
            <a:r>
              <a:rPr lang="es-ES" b="1" dirty="0"/>
              <a:t>	• ¿Qué recursos puede aportar mi organización y/o  comunidad</a:t>
            </a:r>
            <a:r>
              <a:rPr lang="es-ES" dirty="0"/>
              <a:t>?</a:t>
            </a:r>
            <a:endParaRPr lang="es-VE" dirty="0"/>
          </a:p>
        </p:txBody>
      </p:sp>
      <p:pic>
        <p:nvPicPr>
          <p:cNvPr id="8" name="Imagen 7">
            <a:extLst>
              <a:ext uri="{FF2B5EF4-FFF2-40B4-BE49-F238E27FC236}">
                <a16:creationId xmlns:a16="http://schemas.microsoft.com/office/drawing/2014/main" id="{0542672B-5EB0-8676-A9ED-CCA3EACE149D}"/>
              </a:ext>
            </a:extLst>
          </p:cNvPr>
          <p:cNvPicPr>
            <a:picLocks noChangeAspect="1"/>
          </p:cNvPicPr>
          <p:nvPr/>
        </p:nvPicPr>
        <p:blipFill>
          <a:blip r:embed="rId5"/>
          <a:stretch>
            <a:fillRect/>
          </a:stretch>
        </p:blipFill>
        <p:spPr>
          <a:xfrm>
            <a:off x="9671901" y="2611223"/>
            <a:ext cx="2168165" cy="1809948"/>
          </a:xfrm>
          <a:prstGeom prst="rect">
            <a:avLst/>
          </a:prstGeom>
        </p:spPr>
      </p:pic>
    </p:spTree>
    <p:extLst>
      <p:ext uri="{BB962C8B-B14F-4D97-AF65-F5344CB8AC3E}">
        <p14:creationId xmlns:p14="http://schemas.microsoft.com/office/powerpoint/2010/main" val="1295871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5301B7-5FE2-C62C-967B-88D9ABCA88C6}"/>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8E76830E-5195-524C-24DD-A727D8384F9E}"/>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9D254044-97F1-6310-2718-F87D1D7B1C1D}"/>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3E548163-CC7D-703B-0592-69955021AC1A}"/>
              </a:ext>
            </a:extLst>
          </p:cNvPr>
          <p:cNvPicPr>
            <a:picLocks noChangeAspect="1"/>
          </p:cNvPicPr>
          <p:nvPr/>
        </p:nvPicPr>
        <p:blipFill>
          <a:blip r:embed="rId4"/>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C31AFCCA-BC50-D757-3847-80073BB57A28}"/>
              </a:ext>
            </a:extLst>
          </p:cNvPr>
          <p:cNvSpPr txBox="1"/>
          <p:nvPr/>
        </p:nvSpPr>
        <p:spPr>
          <a:xfrm>
            <a:off x="235670" y="1101746"/>
            <a:ext cx="8031637" cy="1477328"/>
          </a:xfrm>
          <a:prstGeom prst="rect">
            <a:avLst/>
          </a:prstGeom>
          <a:noFill/>
        </p:spPr>
        <p:txBody>
          <a:bodyPr wrap="square">
            <a:spAutoFit/>
          </a:bodyPr>
          <a:lstStyle/>
          <a:p>
            <a:r>
              <a:rPr lang="es-ES" b="1" dirty="0"/>
              <a:t>13. Calendario de ejecución de actividades</a:t>
            </a:r>
            <a:r>
              <a:rPr lang="es-ES" dirty="0"/>
              <a:t>: </a:t>
            </a:r>
          </a:p>
          <a:p>
            <a:r>
              <a:rPr lang="es-ES" dirty="0"/>
              <a:t>Mediante un cuadro se hace un resumen ordenado de acuerdo al tiempo de inicio y terminación del proyecto. En él debemos plasmar todas las actividades que platicamos y se constituye una importante fuente de consulta para los encargados del proyecto.</a:t>
            </a:r>
            <a:endParaRPr lang="es-VE" dirty="0"/>
          </a:p>
        </p:txBody>
      </p:sp>
      <p:sp>
        <p:nvSpPr>
          <p:cNvPr id="10" name="CuadroTexto 9">
            <a:extLst>
              <a:ext uri="{FF2B5EF4-FFF2-40B4-BE49-F238E27FC236}">
                <a16:creationId xmlns:a16="http://schemas.microsoft.com/office/drawing/2014/main" id="{95986B47-10A9-A5DE-33C7-865D020DDAF0}"/>
              </a:ext>
            </a:extLst>
          </p:cNvPr>
          <p:cNvSpPr txBox="1"/>
          <p:nvPr/>
        </p:nvSpPr>
        <p:spPr>
          <a:xfrm>
            <a:off x="103697" y="3172741"/>
            <a:ext cx="12122870" cy="923330"/>
          </a:xfrm>
          <a:prstGeom prst="rect">
            <a:avLst/>
          </a:prstGeom>
          <a:noFill/>
        </p:spPr>
        <p:txBody>
          <a:bodyPr wrap="square">
            <a:spAutoFit/>
          </a:bodyPr>
          <a:lstStyle/>
          <a:p>
            <a:r>
              <a:rPr lang="es-ES" b="1" dirty="0"/>
              <a:t>Actividad Específica  </a:t>
            </a:r>
            <a:r>
              <a:rPr lang="es-ES" dirty="0"/>
              <a:t>	     </a:t>
            </a:r>
            <a:r>
              <a:rPr lang="es-ES" b="1" dirty="0"/>
              <a:t>Indicador Clave (para medir avance)	            Responsable Principal	                    Duración</a:t>
            </a:r>
          </a:p>
          <a:p>
            <a:endParaRPr lang="es-ES" dirty="0"/>
          </a:p>
          <a:p>
            <a:r>
              <a:rPr lang="es-ES" dirty="0"/>
              <a:t>(desparasitación del rebaño  	% de animales vacunados/desparasitados         Veterinario/Ganadero	                     1 semana	</a:t>
            </a:r>
            <a:endParaRPr lang="es-VE" dirty="0"/>
          </a:p>
        </p:txBody>
      </p:sp>
      <p:cxnSp>
        <p:nvCxnSpPr>
          <p:cNvPr id="12" name="Conector recto 11">
            <a:extLst>
              <a:ext uri="{FF2B5EF4-FFF2-40B4-BE49-F238E27FC236}">
                <a16:creationId xmlns:a16="http://schemas.microsoft.com/office/drawing/2014/main" id="{ED5A4038-D29A-9426-EF75-B97AC43C65DE}"/>
              </a:ext>
            </a:extLst>
          </p:cNvPr>
          <p:cNvCxnSpPr>
            <a:cxnSpLocks/>
          </p:cNvCxnSpPr>
          <p:nvPr/>
        </p:nvCxnSpPr>
        <p:spPr>
          <a:xfrm>
            <a:off x="103697" y="3073138"/>
            <a:ext cx="11984606" cy="996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4C688032-BC61-C337-84BB-C6F73093067D}"/>
              </a:ext>
            </a:extLst>
          </p:cNvPr>
          <p:cNvCxnSpPr>
            <a:cxnSpLocks/>
          </p:cNvCxnSpPr>
          <p:nvPr/>
        </p:nvCxnSpPr>
        <p:spPr>
          <a:xfrm>
            <a:off x="114692" y="5685935"/>
            <a:ext cx="11984606" cy="9960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377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FFA2F-9DDB-D749-6871-6443FF45AC40}"/>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30B61F80-BEAA-3546-5F5B-BCEEF7E015EA}"/>
              </a:ext>
            </a:extLst>
          </p:cNvPr>
          <p:cNvPicPr>
            <a:picLocks noChangeAspect="1"/>
          </p:cNvPicPr>
          <p:nvPr/>
        </p:nvPicPr>
        <p:blipFill>
          <a:blip r:embed="rId3">
            <a:lum bright="70000" contrast="-70000"/>
          </a:blip>
          <a:stretch>
            <a:fillRect/>
          </a:stretch>
        </p:blipFill>
        <p:spPr>
          <a:xfrm>
            <a:off x="-461913" y="-10454"/>
            <a:ext cx="13775705" cy="6858000"/>
          </a:xfrm>
          <a:prstGeom prst="rect">
            <a:avLst/>
          </a:prstGeom>
        </p:spPr>
      </p:pic>
      <p:pic>
        <p:nvPicPr>
          <p:cNvPr id="6" name="Imagen 5">
            <a:extLst>
              <a:ext uri="{FF2B5EF4-FFF2-40B4-BE49-F238E27FC236}">
                <a16:creationId xmlns:a16="http://schemas.microsoft.com/office/drawing/2014/main" id="{54790C14-27B8-0843-A117-0269E3E407C4}"/>
              </a:ext>
            </a:extLst>
          </p:cNvPr>
          <p:cNvPicPr>
            <a:picLocks noChangeAspect="1"/>
          </p:cNvPicPr>
          <p:nvPr/>
        </p:nvPicPr>
        <p:blipFill>
          <a:blip r:embed="rId4"/>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F00B80D8-CADB-B982-B5F1-07FA390BD93D}"/>
              </a:ext>
            </a:extLst>
          </p:cNvPr>
          <p:cNvPicPr>
            <a:picLocks noChangeAspect="1"/>
          </p:cNvPicPr>
          <p:nvPr/>
        </p:nvPicPr>
        <p:blipFill>
          <a:blip r:embed="rId5"/>
          <a:stretch>
            <a:fillRect/>
          </a:stretch>
        </p:blipFill>
        <p:spPr>
          <a:xfrm>
            <a:off x="7984504" y="76443"/>
            <a:ext cx="2780906" cy="536300"/>
          </a:xfrm>
          <a:prstGeom prst="rect">
            <a:avLst/>
          </a:prstGeom>
        </p:spPr>
      </p:pic>
      <p:sp>
        <p:nvSpPr>
          <p:cNvPr id="3" name="CuadroTexto 2">
            <a:extLst>
              <a:ext uri="{FF2B5EF4-FFF2-40B4-BE49-F238E27FC236}">
                <a16:creationId xmlns:a16="http://schemas.microsoft.com/office/drawing/2014/main" id="{255F442A-C81A-4B6E-5979-AF4FDF922F61}"/>
              </a:ext>
            </a:extLst>
          </p:cNvPr>
          <p:cNvSpPr txBox="1"/>
          <p:nvPr/>
        </p:nvSpPr>
        <p:spPr>
          <a:xfrm>
            <a:off x="-37705" y="1121790"/>
            <a:ext cx="12811025" cy="4524315"/>
          </a:xfrm>
          <a:prstGeom prst="rect">
            <a:avLst/>
          </a:prstGeom>
          <a:noFill/>
        </p:spPr>
        <p:txBody>
          <a:bodyPr wrap="square">
            <a:spAutoFit/>
          </a:bodyPr>
          <a:lstStyle/>
          <a:p>
            <a:r>
              <a:rPr lang="es-ES" b="1" dirty="0"/>
              <a:t>           </a:t>
            </a:r>
            <a:r>
              <a:rPr lang="es-ES" sz="2000" b="1" dirty="0"/>
              <a:t>14. Monitoreo y evaluación:</a:t>
            </a:r>
          </a:p>
          <a:p>
            <a:r>
              <a:rPr lang="es-ES" dirty="0"/>
              <a:t>                                              </a:t>
            </a:r>
            <a:r>
              <a:rPr lang="es-ES" b="1" dirty="0"/>
              <a:t>  Monitoreo es el seguimiento continuo que permite ver si las actividades del</a:t>
            </a:r>
          </a:p>
          <a:p>
            <a:r>
              <a:rPr lang="es-ES" b="1" dirty="0"/>
              <a:t>                                                 proyecto se están realizando de acuerdo a lo planificado.</a:t>
            </a:r>
          </a:p>
          <a:p>
            <a:endParaRPr lang="es-ES" dirty="0"/>
          </a:p>
          <a:p>
            <a:r>
              <a:rPr lang="es-ES" dirty="0"/>
              <a:t>     </a:t>
            </a:r>
            <a:r>
              <a:rPr lang="es-ES" b="1" dirty="0"/>
              <a:t>La Evaluación permite conocer si se está logrando cumplir con los objetivos, resultados y actividades planteados      	originalmente, lo cual se refleja en los grupos que se han beneficiado, ¿en qué cuantía, de qué manera y por  qué?.</a:t>
            </a:r>
          </a:p>
          <a:p>
            <a:r>
              <a:rPr lang="es-ES" b="1" dirty="0"/>
              <a:t>	Se debe precisar quién realizará la evaluación dentro de la organización y con qué frecuencia se llevará a cabo.</a:t>
            </a:r>
          </a:p>
          <a:p>
            <a:endParaRPr lang="es-ES" dirty="0"/>
          </a:p>
          <a:p>
            <a:r>
              <a:rPr lang="es-ES" b="1" dirty="0"/>
              <a:t>    Los responsables deberán presentar un informe de actividades, que por lo general se acuerda con la institución que apoya    	económicamente el proyecto.</a:t>
            </a:r>
          </a:p>
          <a:p>
            <a:r>
              <a:rPr lang="es-ES" b="1" dirty="0"/>
              <a:t>	</a:t>
            </a:r>
          </a:p>
          <a:p>
            <a:r>
              <a:rPr lang="es-ES" b="1" dirty="0"/>
              <a:t>                              Los periodos para la evaluación se acuerdan con la institución que apoya o financia el proyecto.</a:t>
            </a:r>
          </a:p>
          <a:p>
            <a:endParaRPr lang="es-ES" dirty="0"/>
          </a:p>
          <a:p>
            <a:pPr algn="ctr"/>
            <a:r>
              <a:rPr lang="es-ES" b="1" dirty="0"/>
              <a:t>Debemos ver el monitoreo y evaluación como una importante herramienta con la cual podemos cumplir lo planificado, </a:t>
            </a:r>
          </a:p>
          <a:p>
            <a:pPr algn="ctr"/>
            <a:r>
              <a:rPr lang="es-ES" b="1" dirty="0"/>
              <a:t>una herramienta que mejora nuestra gestión y sobre todo un instrumento que transparenta nuestra labor, primero con la</a:t>
            </a:r>
          </a:p>
          <a:p>
            <a:pPr algn="ctr"/>
            <a:r>
              <a:rPr lang="es-ES" b="1" dirty="0"/>
              <a:t> gente que buscamos beneficiar y después con los organismos que nos apoyan.   </a:t>
            </a:r>
            <a:endParaRPr lang="es-VE" b="1" dirty="0"/>
          </a:p>
        </p:txBody>
      </p:sp>
    </p:spTree>
    <p:extLst>
      <p:ext uri="{BB962C8B-B14F-4D97-AF65-F5344CB8AC3E}">
        <p14:creationId xmlns:p14="http://schemas.microsoft.com/office/powerpoint/2010/main" val="1634352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1D55FE6-B8EE-A6C5-25EB-EEB128E21EA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83622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E5054-584C-C448-8C2F-3A085E24054E}"/>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2F91C50D-36CF-0CD5-E5B6-0DEF4F307357}"/>
              </a:ext>
            </a:extLst>
          </p:cNvPr>
          <p:cNvPicPr>
            <a:picLocks noChangeAspect="1"/>
          </p:cNvPicPr>
          <p:nvPr/>
        </p:nvPicPr>
        <p:blipFill>
          <a:blip r:embed="rId2">
            <a:lum bright="70000" contrast="-70000"/>
          </a:blip>
          <a:stretch>
            <a:fillRect/>
          </a:stretch>
        </p:blipFill>
        <p:spPr>
          <a:xfrm>
            <a:off x="0" y="8399"/>
            <a:ext cx="12192000" cy="6858000"/>
          </a:xfrm>
          <a:prstGeom prst="rect">
            <a:avLst/>
          </a:prstGeom>
        </p:spPr>
      </p:pic>
      <p:pic>
        <p:nvPicPr>
          <p:cNvPr id="6" name="Imagen 5">
            <a:extLst>
              <a:ext uri="{FF2B5EF4-FFF2-40B4-BE49-F238E27FC236}">
                <a16:creationId xmlns:a16="http://schemas.microsoft.com/office/drawing/2014/main" id="{244690EB-A6C1-6F6F-C7BA-2E91F1544D0F}"/>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CA06A8E1-9229-4589-C349-B528882957A1}"/>
              </a:ext>
            </a:extLst>
          </p:cNvPr>
          <p:cNvPicPr>
            <a:picLocks noChangeAspect="1"/>
          </p:cNvPicPr>
          <p:nvPr/>
        </p:nvPicPr>
        <p:blipFill>
          <a:blip r:embed="rId4"/>
          <a:stretch>
            <a:fillRect/>
          </a:stretch>
        </p:blipFill>
        <p:spPr>
          <a:xfrm>
            <a:off x="7984504" y="76443"/>
            <a:ext cx="2780906" cy="536300"/>
          </a:xfrm>
          <a:prstGeom prst="rect">
            <a:avLst/>
          </a:prstGeom>
        </p:spPr>
      </p:pic>
      <p:pic>
        <p:nvPicPr>
          <p:cNvPr id="3" name="Imagen 2">
            <a:extLst>
              <a:ext uri="{FF2B5EF4-FFF2-40B4-BE49-F238E27FC236}">
                <a16:creationId xmlns:a16="http://schemas.microsoft.com/office/drawing/2014/main" id="{E0FDD7AF-978F-F47C-488E-51D7CED7F423}"/>
              </a:ext>
            </a:extLst>
          </p:cNvPr>
          <p:cNvPicPr>
            <a:picLocks noChangeAspect="1"/>
          </p:cNvPicPr>
          <p:nvPr/>
        </p:nvPicPr>
        <p:blipFill>
          <a:blip r:embed="rId5"/>
          <a:stretch>
            <a:fillRect/>
          </a:stretch>
        </p:blipFill>
        <p:spPr>
          <a:xfrm>
            <a:off x="603316" y="3412959"/>
            <a:ext cx="10840824" cy="3086367"/>
          </a:xfrm>
          <a:prstGeom prst="rect">
            <a:avLst/>
          </a:prstGeom>
        </p:spPr>
      </p:pic>
      <p:sp>
        <p:nvSpPr>
          <p:cNvPr id="8" name="CuadroTexto 7">
            <a:extLst>
              <a:ext uri="{FF2B5EF4-FFF2-40B4-BE49-F238E27FC236}">
                <a16:creationId xmlns:a16="http://schemas.microsoft.com/office/drawing/2014/main" id="{30F64D19-0A24-CF9F-D453-49C392E1DE3F}"/>
              </a:ext>
            </a:extLst>
          </p:cNvPr>
          <p:cNvSpPr txBox="1"/>
          <p:nvPr/>
        </p:nvSpPr>
        <p:spPr>
          <a:xfrm>
            <a:off x="1055803" y="1302240"/>
            <a:ext cx="10199802" cy="1754326"/>
          </a:xfrm>
          <a:prstGeom prst="rect">
            <a:avLst/>
          </a:prstGeom>
          <a:noFill/>
        </p:spPr>
        <p:txBody>
          <a:bodyPr wrap="square">
            <a:spAutoFit/>
          </a:bodyPr>
          <a:lstStyle/>
          <a:p>
            <a:r>
              <a:rPr lang="es-ES" b="1" dirty="0"/>
              <a:t>Finalmente, es recomendable  que en todo este proceso participe la mayor cantidad de personas de una</a:t>
            </a:r>
          </a:p>
          <a:p>
            <a:endParaRPr lang="es-ES" b="1" dirty="0"/>
          </a:p>
          <a:p>
            <a:r>
              <a:rPr lang="es-ES" b="1" dirty="0"/>
              <a:t> organización y/o comunidad beneficiada. Esto permitirá llegar a consensos y compromisos que facilitarán</a:t>
            </a:r>
          </a:p>
          <a:p>
            <a:endParaRPr lang="es-ES" b="1" dirty="0"/>
          </a:p>
          <a:p>
            <a:r>
              <a:rPr lang="es-ES" b="1" dirty="0"/>
              <a:t> el inicio y desarrollo del proyecto planteado.</a:t>
            </a:r>
          </a:p>
          <a:p>
            <a:endParaRPr lang="es-VE" b="1" dirty="0"/>
          </a:p>
        </p:txBody>
      </p:sp>
    </p:spTree>
    <p:extLst>
      <p:ext uri="{BB962C8B-B14F-4D97-AF65-F5344CB8AC3E}">
        <p14:creationId xmlns:p14="http://schemas.microsoft.com/office/powerpoint/2010/main" val="2667773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FB200-1319-AA5E-6A39-747028D4CE57}"/>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C645235C-E70C-30BA-B136-8240B063E134}"/>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FE7F7E8B-E95F-ECF8-3A13-76362E72A898}"/>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05ACE602-FB9D-958C-D443-4D1D4224EAE6}"/>
              </a:ext>
            </a:extLst>
          </p:cNvPr>
          <p:cNvPicPr>
            <a:picLocks noChangeAspect="1"/>
          </p:cNvPicPr>
          <p:nvPr/>
        </p:nvPicPr>
        <p:blipFill>
          <a:blip r:embed="rId4"/>
          <a:stretch>
            <a:fillRect/>
          </a:stretch>
        </p:blipFill>
        <p:spPr>
          <a:xfrm>
            <a:off x="7984504" y="76443"/>
            <a:ext cx="2780906" cy="536300"/>
          </a:xfrm>
          <a:prstGeom prst="rect">
            <a:avLst/>
          </a:prstGeom>
        </p:spPr>
      </p:pic>
      <p:pic>
        <p:nvPicPr>
          <p:cNvPr id="3" name="Imagen 2">
            <a:extLst>
              <a:ext uri="{FF2B5EF4-FFF2-40B4-BE49-F238E27FC236}">
                <a16:creationId xmlns:a16="http://schemas.microsoft.com/office/drawing/2014/main" id="{1506C793-AA53-749A-E7ED-0E858CB41A54}"/>
              </a:ext>
            </a:extLst>
          </p:cNvPr>
          <p:cNvPicPr>
            <a:picLocks noChangeAspect="1"/>
          </p:cNvPicPr>
          <p:nvPr/>
        </p:nvPicPr>
        <p:blipFill>
          <a:blip r:embed="rId5"/>
          <a:stretch>
            <a:fillRect/>
          </a:stretch>
        </p:blipFill>
        <p:spPr>
          <a:xfrm>
            <a:off x="2102176" y="1262799"/>
            <a:ext cx="7984503" cy="4515831"/>
          </a:xfrm>
          <a:prstGeom prst="rect">
            <a:avLst/>
          </a:prstGeom>
        </p:spPr>
      </p:pic>
    </p:spTree>
    <p:extLst>
      <p:ext uri="{BB962C8B-B14F-4D97-AF65-F5344CB8AC3E}">
        <p14:creationId xmlns:p14="http://schemas.microsoft.com/office/powerpoint/2010/main" val="825303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F783B-62F3-966C-1A97-2147B576848F}"/>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50BF8540-245D-FB34-3B67-620BE5BD8E2D}"/>
              </a:ext>
            </a:extLst>
          </p:cNvPr>
          <p:cNvPicPr>
            <a:picLocks noChangeAspect="1"/>
          </p:cNvPicPr>
          <p:nvPr/>
        </p:nvPicPr>
        <p:blipFill>
          <a:blip r:embed="rId2">
            <a:lum bright="70000" contrast="-70000"/>
          </a:blip>
          <a:stretch>
            <a:fillRect/>
          </a:stretch>
        </p:blipFill>
        <p:spPr>
          <a:xfrm>
            <a:off x="0" y="-10454"/>
            <a:ext cx="12192000" cy="7060678"/>
          </a:xfrm>
          <a:prstGeom prst="rect">
            <a:avLst/>
          </a:prstGeom>
        </p:spPr>
      </p:pic>
      <p:pic>
        <p:nvPicPr>
          <p:cNvPr id="6" name="Imagen 5">
            <a:extLst>
              <a:ext uri="{FF2B5EF4-FFF2-40B4-BE49-F238E27FC236}">
                <a16:creationId xmlns:a16="http://schemas.microsoft.com/office/drawing/2014/main" id="{4D206E86-9EA6-C330-7B65-E5EDB06E015D}"/>
              </a:ext>
            </a:extLst>
          </p:cNvPr>
          <p:cNvPicPr>
            <a:picLocks noChangeAspect="1"/>
          </p:cNvPicPr>
          <p:nvPr/>
        </p:nvPicPr>
        <p:blipFill>
          <a:blip r:embed="rId3"/>
          <a:stretch>
            <a:fillRect/>
          </a:stretch>
        </p:blipFill>
        <p:spPr>
          <a:xfrm>
            <a:off x="235670" y="-45014"/>
            <a:ext cx="6522479" cy="480699"/>
          </a:xfrm>
          <a:prstGeom prst="rect">
            <a:avLst/>
          </a:prstGeom>
        </p:spPr>
      </p:pic>
      <p:pic>
        <p:nvPicPr>
          <p:cNvPr id="5" name="Imagen 4">
            <a:extLst>
              <a:ext uri="{FF2B5EF4-FFF2-40B4-BE49-F238E27FC236}">
                <a16:creationId xmlns:a16="http://schemas.microsoft.com/office/drawing/2014/main" id="{EF97327A-3386-7B9A-F2F3-578EA0551765}"/>
              </a:ext>
            </a:extLst>
          </p:cNvPr>
          <p:cNvPicPr>
            <a:picLocks noChangeAspect="1"/>
          </p:cNvPicPr>
          <p:nvPr/>
        </p:nvPicPr>
        <p:blipFill>
          <a:blip r:embed="rId4"/>
          <a:stretch>
            <a:fillRect/>
          </a:stretch>
        </p:blipFill>
        <p:spPr>
          <a:xfrm>
            <a:off x="7984504" y="76443"/>
            <a:ext cx="2780906" cy="359242"/>
          </a:xfrm>
          <a:prstGeom prst="rect">
            <a:avLst/>
          </a:prstGeom>
        </p:spPr>
      </p:pic>
      <p:sp>
        <p:nvSpPr>
          <p:cNvPr id="7" name="CuadroTexto 6">
            <a:extLst>
              <a:ext uri="{FF2B5EF4-FFF2-40B4-BE49-F238E27FC236}">
                <a16:creationId xmlns:a16="http://schemas.microsoft.com/office/drawing/2014/main" id="{F2065DF9-6CA7-B4CA-C028-4076A3BCE12C}"/>
              </a:ext>
            </a:extLst>
          </p:cNvPr>
          <p:cNvSpPr txBox="1"/>
          <p:nvPr/>
        </p:nvSpPr>
        <p:spPr>
          <a:xfrm>
            <a:off x="2375556" y="628936"/>
            <a:ext cx="6850929" cy="369332"/>
          </a:xfrm>
          <a:prstGeom prst="rect">
            <a:avLst/>
          </a:prstGeom>
          <a:noFill/>
        </p:spPr>
        <p:txBody>
          <a:bodyPr wrap="square">
            <a:spAutoFit/>
          </a:bodyPr>
          <a:lstStyle/>
          <a:p>
            <a:r>
              <a:rPr lang="es-ES" b="1" dirty="0"/>
              <a:t>FORMULARIO PARA LA PRESENTACIÓN DE PROYECTO PRODUCTIVO </a:t>
            </a:r>
            <a:endParaRPr lang="es-VE" b="1" dirty="0"/>
          </a:p>
        </p:txBody>
      </p:sp>
      <p:sp>
        <p:nvSpPr>
          <p:cNvPr id="9" name="CuadroTexto 8">
            <a:extLst>
              <a:ext uri="{FF2B5EF4-FFF2-40B4-BE49-F238E27FC236}">
                <a16:creationId xmlns:a16="http://schemas.microsoft.com/office/drawing/2014/main" id="{24BD61DE-DC08-F5F6-5361-1031C6070D7C}"/>
              </a:ext>
            </a:extLst>
          </p:cNvPr>
          <p:cNvSpPr txBox="1"/>
          <p:nvPr/>
        </p:nvSpPr>
        <p:spPr>
          <a:xfrm>
            <a:off x="575035" y="1046644"/>
            <a:ext cx="10906812" cy="5909310"/>
          </a:xfrm>
          <a:prstGeom prst="rect">
            <a:avLst/>
          </a:prstGeom>
          <a:noFill/>
        </p:spPr>
        <p:txBody>
          <a:bodyPr wrap="square">
            <a:spAutoFit/>
          </a:bodyPr>
          <a:lstStyle/>
          <a:p>
            <a:pPr marL="342900" indent="-342900">
              <a:buAutoNum type="arabicPeriod"/>
            </a:pPr>
            <a:r>
              <a:rPr lang="es-ES" dirty="0"/>
              <a:t>Nombre del proyecto: </a:t>
            </a:r>
          </a:p>
          <a:p>
            <a:pPr marL="342900" indent="-342900">
              <a:buAutoNum type="arabicPeriod"/>
            </a:pPr>
            <a:r>
              <a:rPr lang="es-ES" dirty="0"/>
              <a:t>Justificación y antecedentes del proyecto: </a:t>
            </a:r>
          </a:p>
          <a:p>
            <a:pPr marL="342900" indent="-342900">
              <a:buAutoNum type="arabicPeriod"/>
            </a:pPr>
            <a:r>
              <a:rPr lang="es-ES" dirty="0"/>
              <a:t>Objetivo del proyecto: </a:t>
            </a:r>
          </a:p>
          <a:p>
            <a:pPr marL="342900" indent="-342900">
              <a:buAutoNum type="arabicPeriod"/>
            </a:pPr>
            <a:r>
              <a:rPr lang="es-ES" dirty="0"/>
              <a:t>Productos o servicios a prestar:</a:t>
            </a:r>
          </a:p>
          <a:p>
            <a:pPr marL="342900" indent="-342900">
              <a:buAutoNum type="arabicPeriod"/>
            </a:pPr>
            <a:r>
              <a:rPr lang="es-ES" dirty="0"/>
              <a:t>Descripción del proyecto </a:t>
            </a:r>
          </a:p>
          <a:p>
            <a:pPr marL="342900" indent="-342900">
              <a:buAutoNum type="arabicPeriod"/>
            </a:pPr>
            <a:r>
              <a:rPr lang="es-ES" dirty="0"/>
              <a:t>Plan de actividades para llevar a cabo el proyecto </a:t>
            </a:r>
          </a:p>
          <a:p>
            <a:pPr marL="342900" indent="-342900">
              <a:buAutoNum type="arabicPeriod"/>
            </a:pPr>
            <a:r>
              <a:rPr lang="es-ES" dirty="0"/>
              <a:t>Ubicación para la ejecución del Proyecto: Localidad, Calle y número, Municipio, Estado: Teléfono,  Correo electrónico</a:t>
            </a:r>
          </a:p>
          <a:p>
            <a:pPr marL="342900" indent="-342900">
              <a:buAutoNum type="arabicPeriod"/>
            </a:pPr>
            <a:r>
              <a:rPr lang="es-ES" dirty="0"/>
              <a:t>Duración estimada para instrumentación del proyecto (en meses, semanas, días) </a:t>
            </a:r>
          </a:p>
          <a:p>
            <a:pPr marL="342900" indent="-342900">
              <a:buAutoNum type="arabicPeriod"/>
            </a:pPr>
            <a:r>
              <a:rPr lang="es-ES" dirty="0"/>
              <a:t>Presupuesto aproximado (Moneda):</a:t>
            </a:r>
          </a:p>
          <a:p>
            <a:pPr marL="342900" indent="-342900">
              <a:buAutoNum type="arabicPeriod"/>
            </a:pPr>
            <a:r>
              <a:rPr lang="es-ES" dirty="0"/>
              <a:t> Rubro:</a:t>
            </a:r>
          </a:p>
          <a:p>
            <a:r>
              <a:rPr lang="es-ES" dirty="0"/>
              <a:t> 	Maquinarias y Equipos: ______________________</a:t>
            </a:r>
          </a:p>
          <a:p>
            <a:r>
              <a:rPr lang="es-ES" dirty="0"/>
              <a:t> 	Personal: _________________________________</a:t>
            </a:r>
          </a:p>
          <a:p>
            <a:r>
              <a:rPr lang="es-ES" dirty="0"/>
              <a:t>	Instalaciones: ______________________________</a:t>
            </a:r>
          </a:p>
          <a:p>
            <a:r>
              <a:rPr lang="es-ES" dirty="0"/>
              <a:t> 	Materiales e insumos: _______________________</a:t>
            </a:r>
          </a:p>
          <a:p>
            <a:r>
              <a:rPr lang="es-ES" dirty="0"/>
              <a:t> 	Servicios de terceros: ________________________</a:t>
            </a:r>
          </a:p>
          <a:p>
            <a:r>
              <a:rPr lang="es-ES" dirty="0"/>
              <a:t> 	Otros: ____________________________________</a:t>
            </a:r>
          </a:p>
          <a:p>
            <a:r>
              <a:rPr lang="es-ES" dirty="0"/>
              <a:t>			TOTAL: ____________________</a:t>
            </a:r>
          </a:p>
          <a:p>
            <a:r>
              <a:rPr lang="es-ES" dirty="0"/>
              <a:t>10. Factores de riesgo para el proyecto: </a:t>
            </a:r>
          </a:p>
          <a:p>
            <a:pPr algn="ctr"/>
            <a:r>
              <a:rPr lang="es-ES" dirty="0"/>
              <a:t>Lugar y fecha: _______________________________________________ </a:t>
            </a:r>
          </a:p>
          <a:p>
            <a:r>
              <a:rPr lang="es-ES" dirty="0"/>
              <a:t>Nombre(s) y Firma (s) del (los) participante(s) _______________, __________________, _____________________</a:t>
            </a:r>
            <a:endParaRPr lang="es-VE" dirty="0"/>
          </a:p>
        </p:txBody>
      </p:sp>
      <p:sp>
        <p:nvSpPr>
          <p:cNvPr id="10" name="Rectángulo 9">
            <a:extLst>
              <a:ext uri="{FF2B5EF4-FFF2-40B4-BE49-F238E27FC236}">
                <a16:creationId xmlns:a16="http://schemas.microsoft.com/office/drawing/2014/main" id="{79FCD36A-87A1-E279-CEB7-3CBF92FDA49C}"/>
              </a:ext>
            </a:extLst>
          </p:cNvPr>
          <p:cNvSpPr/>
          <p:nvPr/>
        </p:nvSpPr>
        <p:spPr>
          <a:xfrm>
            <a:off x="9549353" y="707010"/>
            <a:ext cx="1932494" cy="791852"/>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EJEMPLO QUE PUEDE SER MODIFICADO</a:t>
            </a:r>
            <a:endParaRPr lang="es-VE" dirty="0"/>
          </a:p>
        </p:txBody>
      </p:sp>
    </p:spTree>
    <p:extLst>
      <p:ext uri="{BB962C8B-B14F-4D97-AF65-F5344CB8AC3E}">
        <p14:creationId xmlns:p14="http://schemas.microsoft.com/office/powerpoint/2010/main" val="1061896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132E0-660D-5886-A8DC-8D0AC643CC2F}"/>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3D07897D-3B4D-718C-4A3C-D1E3B7673817}"/>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9D21249B-C5FA-68A8-54A3-BADA798932F6}"/>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A0069665-46D1-7146-D563-59B633F04B2D}"/>
              </a:ext>
            </a:extLst>
          </p:cNvPr>
          <p:cNvPicPr>
            <a:picLocks noChangeAspect="1"/>
          </p:cNvPicPr>
          <p:nvPr/>
        </p:nvPicPr>
        <p:blipFill>
          <a:blip r:embed="rId4"/>
          <a:stretch>
            <a:fillRect/>
          </a:stretch>
        </p:blipFill>
        <p:spPr>
          <a:xfrm>
            <a:off x="7984504" y="76443"/>
            <a:ext cx="2780906" cy="536300"/>
          </a:xfrm>
          <a:prstGeom prst="rect">
            <a:avLst/>
          </a:prstGeom>
        </p:spPr>
      </p:pic>
      <p:pic>
        <p:nvPicPr>
          <p:cNvPr id="3" name="Imagen 2">
            <a:extLst>
              <a:ext uri="{FF2B5EF4-FFF2-40B4-BE49-F238E27FC236}">
                <a16:creationId xmlns:a16="http://schemas.microsoft.com/office/drawing/2014/main" id="{E1B47F39-69FB-761D-AC71-121859934E13}"/>
              </a:ext>
            </a:extLst>
          </p:cNvPr>
          <p:cNvPicPr>
            <a:picLocks noChangeAspect="1"/>
          </p:cNvPicPr>
          <p:nvPr/>
        </p:nvPicPr>
        <p:blipFill>
          <a:blip r:embed="rId5"/>
          <a:stretch>
            <a:fillRect/>
          </a:stretch>
        </p:blipFill>
        <p:spPr>
          <a:xfrm>
            <a:off x="1498859" y="1606137"/>
            <a:ext cx="8908329" cy="4455297"/>
          </a:xfrm>
          <a:prstGeom prst="rect">
            <a:avLst/>
          </a:prstGeom>
        </p:spPr>
      </p:pic>
    </p:spTree>
    <p:extLst>
      <p:ext uri="{BB962C8B-B14F-4D97-AF65-F5344CB8AC3E}">
        <p14:creationId xmlns:p14="http://schemas.microsoft.com/office/powerpoint/2010/main" val="988710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4DB8FE-368C-7520-DC6B-41B49BD5AFBB}"/>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D6380956-0ED5-9AB0-2D94-5E690AC075E5}"/>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A5277B5D-DD46-7532-1DF3-96AB87766525}"/>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E1E07ACC-DCDA-10AF-A471-E30DB9958CBE}"/>
              </a:ext>
            </a:extLst>
          </p:cNvPr>
          <p:cNvPicPr>
            <a:picLocks noChangeAspect="1"/>
          </p:cNvPicPr>
          <p:nvPr/>
        </p:nvPicPr>
        <p:blipFill>
          <a:blip r:embed="rId4"/>
          <a:stretch>
            <a:fillRect/>
          </a:stretch>
        </p:blipFill>
        <p:spPr>
          <a:xfrm>
            <a:off x="7984504" y="76443"/>
            <a:ext cx="2780906" cy="536300"/>
          </a:xfrm>
          <a:prstGeom prst="rect">
            <a:avLst/>
          </a:prstGeom>
        </p:spPr>
      </p:pic>
      <p:sp>
        <p:nvSpPr>
          <p:cNvPr id="2" name="Rectángulo 1">
            <a:extLst>
              <a:ext uri="{FF2B5EF4-FFF2-40B4-BE49-F238E27FC236}">
                <a16:creationId xmlns:a16="http://schemas.microsoft.com/office/drawing/2014/main" id="{E50B76F7-81B4-EE41-13AE-E09361946E53}"/>
              </a:ext>
            </a:extLst>
          </p:cNvPr>
          <p:cNvSpPr/>
          <p:nvPr/>
        </p:nvSpPr>
        <p:spPr>
          <a:xfrm>
            <a:off x="490194" y="923827"/>
            <a:ext cx="11095348" cy="5476973"/>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indent="-457200" algn="ctr">
              <a:lnSpc>
                <a:spcPct val="150000"/>
              </a:lnSpc>
            </a:pPr>
            <a:endParaRPr lang="es-ES" sz="2400" b="1" dirty="0">
              <a:solidFill>
                <a:schemeClr val="tx1"/>
              </a:solidFill>
            </a:endParaRPr>
          </a:p>
          <a:p>
            <a:pPr indent="-457200" algn="ctr">
              <a:lnSpc>
                <a:spcPct val="150000"/>
              </a:lnSpc>
            </a:pPr>
            <a:r>
              <a:rPr lang="es-ES" sz="2400" b="1" dirty="0">
                <a:solidFill>
                  <a:schemeClr val="tx1"/>
                </a:solidFill>
              </a:rPr>
              <a:t>Bibliografía</a:t>
            </a:r>
          </a:p>
          <a:p>
            <a:pPr indent="-457200" algn="just">
              <a:lnSpc>
                <a:spcPct val="150000"/>
              </a:lnSpc>
            </a:pPr>
            <a:r>
              <a:rPr lang="es-ES" dirty="0">
                <a:solidFill>
                  <a:schemeClr val="tx1"/>
                </a:solidFill>
              </a:rPr>
              <a:t>Contreras, José (2019).  De la Idea al Proyecto Productivo. Cuadernos Populares de Formación Socioeconómica.</a:t>
            </a:r>
          </a:p>
          <a:p>
            <a:pPr indent="-457200" algn="just">
              <a:lnSpc>
                <a:spcPct val="150000"/>
              </a:lnSpc>
            </a:pPr>
            <a:r>
              <a:rPr lang="es-ES" dirty="0">
                <a:solidFill>
                  <a:schemeClr val="tx1"/>
                </a:solidFill>
              </a:rPr>
              <a:t>	Banco Central de Venezuela</a:t>
            </a:r>
          </a:p>
          <a:p>
            <a:pPr indent="-457200" algn="just">
              <a:lnSpc>
                <a:spcPct val="150000"/>
              </a:lnSpc>
            </a:pPr>
            <a:r>
              <a:rPr lang="es-ES" dirty="0">
                <a:solidFill>
                  <a:schemeClr val="tx1"/>
                </a:solidFill>
              </a:rPr>
              <a:t>Müller Eguren, Ricardo. Manual para la presentación de proyectos productivos sostenibles (2011). Tercera edición.  	Fondo Nacional de Capacitación Laboral y de Promoción del Empleo. Perú</a:t>
            </a:r>
          </a:p>
          <a:p>
            <a:pPr indent="-457200" algn="just">
              <a:lnSpc>
                <a:spcPct val="150000"/>
              </a:lnSpc>
            </a:pPr>
            <a:r>
              <a:rPr lang="es-ES" dirty="0">
                <a:solidFill>
                  <a:schemeClr val="tx1"/>
                </a:solidFill>
              </a:rPr>
              <a:t>Guía del Formulario para la presentación de Proyectos Productivos (s.f.). Secretaría de Educación Pública. Estados 	Unidos Mexicanos</a:t>
            </a:r>
          </a:p>
          <a:p>
            <a:pPr indent="-457200" algn="just">
              <a:lnSpc>
                <a:spcPct val="150000"/>
              </a:lnSpc>
            </a:pPr>
            <a:r>
              <a:rPr lang="es-ES" dirty="0">
                <a:solidFill>
                  <a:schemeClr val="tx1"/>
                </a:solidFill>
              </a:rPr>
              <a:t>Guía para la elaboración de proyectos productivos y sociales  Secretaría de Pueblos, Movimientos</a:t>
            </a:r>
          </a:p>
          <a:p>
            <a:pPr indent="-457200" algn="just">
              <a:lnSpc>
                <a:spcPct val="150000"/>
              </a:lnSpc>
            </a:pPr>
            <a:r>
              <a:rPr lang="es-ES" dirty="0">
                <a:solidFill>
                  <a:schemeClr val="tx1"/>
                </a:solidFill>
              </a:rPr>
              <a:t>	Sociales y Participación Ciudadana.  Plan de Gobierno del Movimiento País 2007-2011. </a:t>
            </a:r>
            <a:r>
              <a:rPr lang="es-ES">
                <a:solidFill>
                  <a:schemeClr val="tx1"/>
                </a:solidFill>
              </a:rPr>
              <a:t>Ecuador</a:t>
            </a:r>
          </a:p>
          <a:p>
            <a:pPr indent="-457200" algn="just">
              <a:lnSpc>
                <a:spcPct val="150000"/>
              </a:lnSpc>
            </a:pPr>
            <a:endParaRPr lang="es-ES" dirty="0">
              <a:solidFill>
                <a:schemeClr val="tx1"/>
              </a:solidFill>
            </a:endParaRPr>
          </a:p>
          <a:p>
            <a:pPr indent="-457200" algn="just">
              <a:lnSpc>
                <a:spcPct val="150000"/>
              </a:lnSpc>
            </a:pPr>
            <a:r>
              <a:rPr lang="es-VE" dirty="0" err="1">
                <a:solidFill>
                  <a:schemeClr val="tx1"/>
                </a:solidFill>
              </a:rPr>
              <a:t>blogdelgrupoluijesbri</a:t>
            </a:r>
            <a:endParaRPr lang="es-VE" dirty="0">
              <a:solidFill>
                <a:schemeClr val="tx1"/>
              </a:solidFill>
            </a:endParaRPr>
          </a:p>
          <a:p>
            <a:pPr indent="-457200" algn="just">
              <a:lnSpc>
                <a:spcPct val="150000"/>
              </a:lnSpc>
            </a:pPr>
            <a:r>
              <a:rPr lang="es-ES" dirty="0">
                <a:solidFill>
                  <a:schemeClr val="tx1"/>
                </a:solidFill>
              </a:rPr>
              <a:t>file:///D:/Proyectos%20Productivos/PROYECTO%20PRODUCTIVO.html</a:t>
            </a:r>
          </a:p>
          <a:p>
            <a:pPr algn="ctr"/>
            <a:endParaRPr lang="es-VE" dirty="0"/>
          </a:p>
          <a:p>
            <a:pPr algn="ctr"/>
            <a:endParaRPr lang="es-VE" dirty="0"/>
          </a:p>
        </p:txBody>
      </p:sp>
    </p:spTree>
    <p:extLst>
      <p:ext uri="{BB962C8B-B14F-4D97-AF65-F5344CB8AC3E}">
        <p14:creationId xmlns:p14="http://schemas.microsoft.com/office/powerpoint/2010/main" val="4240607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6560B05-AD13-17F5-49FB-9C851B62B110}"/>
              </a:ext>
            </a:extLst>
          </p:cNvPr>
          <p:cNvSpPr>
            <a:spLocks noGrp="1"/>
          </p:cNvSpPr>
          <p:nvPr>
            <p:ph idx="1"/>
          </p:nvPr>
        </p:nvSpPr>
        <p:spPr>
          <a:xfrm>
            <a:off x="838200" y="231200"/>
            <a:ext cx="10515600" cy="4351338"/>
          </a:xfrm>
        </p:spPr>
        <p:txBody>
          <a:bodyPr>
            <a:normAutofit fontScale="70000" lnSpcReduction="20000"/>
          </a:bodyPr>
          <a:lstStyle/>
          <a:p>
            <a:pPr marL="0" indent="0" algn="ctr">
              <a:buNone/>
            </a:pPr>
            <a:r>
              <a:rPr lang="es-ES" dirty="0"/>
              <a:t>Elementos de un Proyecto Típico</a:t>
            </a:r>
          </a:p>
          <a:p>
            <a:pPr marL="0" indent="0">
              <a:buNone/>
            </a:pPr>
            <a:r>
              <a:rPr lang="es-ES" dirty="0"/>
              <a:t>			Generalmente, un proyecto incluye:</a:t>
            </a:r>
          </a:p>
          <a:p>
            <a:pPr marL="0" indent="0">
              <a:buNone/>
            </a:pPr>
            <a:r>
              <a:rPr lang="es-ES" dirty="0"/>
              <a:t>•	Objetivos: Lo que se espera lograr. Deben ser SMART (Específicos, Medibles, 	Alcanzables, Relevantes, con Plazo definido).</a:t>
            </a:r>
          </a:p>
          <a:p>
            <a:pPr marL="0" indent="0">
              <a:buNone/>
            </a:pPr>
            <a:r>
              <a:rPr lang="es-ES" dirty="0"/>
              <a:t>•	Alcance: Define el trabajo necesario y lo que está incluido o excluido del proyecto.</a:t>
            </a:r>
          </a:p>
          <a:p>
            <a:pPr marL="0" indent="0">
              <a:buNone/>
            </a:pPr>
            <a:r>
              <a:rPr lang="es-ES" dirty="0"/>
              <a:t>•	Tareas/Actividades: Los pasos específicos que deben realizarse para alcanzar el 	objetivo.</a:t>
            </a:r>
          </a:p>
          <a:p>
            <a:pPr marL="0" indent="0">
              <a:buNone/>
            </a:pPr>
            <a:r>
              <a:rPr lang="es-ES" dirty="0"/>
              <a:t>•	Cronograma: El marco de tiempo y las fechas límite para completar las tareas.</a:t>
            </a:r>
          </a:p>
          <a:p>
            <a:pPr marL="0" indent="0">
              <a:buNone/>
            </a:pPr>
            <a:r>
              <a:rPr lang="es-ES" dirty="0"/>
              <a:t>•	Riesgos: Los eventos potenciales que podrían afectar negativamente el proyecto.</a:t>
            </a:r>
          </a:p>
          <a:p>
            <a:pPr marL="0" indent="0">
              <a:buNone/>
            </a:pPr>
            <a:r>
              <a:rPr lang="es-ES" dirty="0"/>
              <a:t>•	Interesados (</a:t>
            </a:r>
            <a:r>
              <a:rPr lang="es-ES" dirty="0" err="1"/>
              <a:t>Stakeholders</a:t>
            </a:r>
            <a:r>
              <a:rPr lang="es-ES" dirty="0"/>
              <a:t>): Las personas u organizaciones que están involucradas o 	cuyas intereses podrían verse afectados por el proyecto.</a:t>
            </a:r>
          </a:p>
          <a:p>
            <a:pPr marL="0" indent="0">
              <a:buNone/>
            </a:pPr>
            <a:endParaRPr lang="es-ES" dirty="0"/>
          </a:p>
          <a:p>
            <a:r>
              <a:rPr lang="es-VE" dirty="0" smtClean="0"/>
              <a:t>Información consolidada a partir de Inteligencia Artificial </a:t>
            </a:r>
            <a:r>
              <a:rPr lang="es-VE"/>
              <a:t>Generativa (https</a:t>
            </a:r>
            <a:r>
              <a:rPr lang="es-VE"/>
              <a:t>://</a:t>
            </a:r>
            <a:r>
              <a:rPr lang="es-VE" smtClean="0"/>
              <a:t>gemini.google.com/app?hl=es)</a:t>
            </a:r>
            <a:endParaRPr lang="es-VE" dirty="0"/>
          </a:p>
        </p:txBody>
      </p:sp>
      <p:sp>
        <p:nvSpPr>
          <p:cNvPr id="9" name="CuadroTexto 8">
            <a:extLst>
              <a:ext uri="{FF2B5EF4-FFF2-40B4-BE49-F238E27FC236}">
                <a16:creationId xmlns:a16="http://schemas.microsoft.com/office/drawing/2014/main" id="{3B3773C5-2DA1-3201-B894-563F9ACF0132}"/>
              </a:ext>
            </a:extLst>
          </p:cNvPr>
          <p:cNvSpPr txBox="1"/>
          <p:nvPr/>
        </p:nvSpPr>
        <p:spPr>
          <a:xfrm>
            <a:off x="828771" y="5684321"/>
            <a:ext cx="11030146" cy="856068"/>
          </a:xfrm>
          <a:prstGeom prst="rect">
            <a:avLst/>
          </a:prstGeom>
          <a:noFill/>
        </p:spPr>
        <p:txBody>
          <a:bodyPr wrap="square">
            <a:spAutoFit/>
          </a:bodyPr>
          <a:lstStyle/>
          <a:p>
            <a:pPr>
              <a:lnSpc>
                <a:spcPct val="107000"/>
              </a:lnSpc>
              <a:spcAft>
                <a:spcPts val="800"/>
              </a:spcAft>
              <a:buNone/>
            </a:pPr>
            <a:r>
              <a:rPr lang="es-VE" sz="2400" b="1" dirty="0">
                <a:effectLst/>
                <a:latin typeface="Times New Roman" panose="02020603050405020304" pitchFamily="18" charset="0"/>
                <a:ea typeface="Times New Roman" panose="02020603050405020304" pitchFamily="18" charset="0"/>
                <a:cs typeface="Times New Roman" panose="02020603050405020304" pitchFamily="18" charset="0"/>
              </a:rPr>
              <a:t>En resumen, un proyecto es una forma organizada de alcanzar una meta específica y única en un tiempo limitado</a:t>
            </a:r>
            <a:r>
              <a:rPr lang="es-VE" sz="1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VE"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9841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29F52-7D47-4424-59EF-43CEE7041CF1}"/>
            </a:ext>
          </a:extLst>
        </p:cNvPr>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C0469FDC-8E36-6808-8E03-C98B49411FAE}"/>
              </a:ext>
            </a:extLst>
          </p:cNvPr>
          <p:cNvSpPr>
            <a:spLocks noGrp="1"/>
          </p:cNvSpPr>
          <p:nvPr>
            <p:ph idx="1"/>
          </p:nvPr>
        </p:nvSpPr>
        <p:spPr>
          <a:xfrm>
            <a:off x="838200" y="575035"/>
            <a:ext cx="10515600" cy="4128940"/>
          </a:xfrm>
        </p:spPr>
        <p:txBody>
          <a:bodyPr/>
          <a:lstStyle/>
          <a:p>
            <a:pPr marL="0" indent="0">
              <a:buNone/>
            </a:pPr>
            <a:endParaRPr lang="es-ES" dirty="0"/>
          </a:p>
          <a:p>
            <a:pPr marL="0" indent="0">
              <a:buNone/>
            </a:pPr>
            <a:r>
              <a:rPr lang="es-ES" dirty="0"/>
              <a:t>¿Qué es un proyecto social? </a:t>
            </a:r>
          </a:p>
          <a:p>
            <a:pPr marL="0" indent="0">
              <a:buNone/>
            </a:pPr>
            <a:r>
              <a:rPr lang="es-ES" dirty="0"/>
              <a:t>Un proyecto social es una iniciativa con un propósito bien definido y temporal (como cualquier proyecto), pero cuyo objetivo principal no es la ganancia económica, sino generar un impacto positivo y significativo en la calidad de vida de un grupo de personas o una comunidad específica.</a:t>
            </a:r>
          </a:p>
          <a:p>
            <a:endParaRPr lang="es-VE" dirty="0"/>
          </a:p>
        </p:txBody>
      </p:sp>
      <p:sp>
        <p:nvSpPr>
          <p:cNvPr id="6" name="CuadroTexto 5">
            <a:extLst>
              <a:ext uri="{FF2B5EF4-FFF2-40B4-BE49-F238E27FC236}">
                <a16:creationId xmlns:a16="http://schemas.microsoft.com/office/drawing/2014/main" id="{63A8C52A-B004-67F2-652F-A12AA1C22DE3}"/>
              </a:ext>
            </a:extLst>
          </p:cNvPr>
          <p:cNvSpPr txBox="1"/>
          <p:nvPr/>
        </p:nvSpPr>
        <p:spPr>
          <a:xfrm>
            <a:off x="989814" y="5709988"/>
            <a:ext cx="10642862" cy="830997"/>
          </a:xfrm>
          <a:prstGeom prst="rect">
            <a:avLst/>
          </a:prstGeom>
          <a:noFill/>
        </p:spPr>
        <p:txBody>
          <a:bodyPr wrap="square">
            <a:spAutoFit/>
          </a:bodyPr>
          <a:lstStyle/>
          <a:p>
            <a:r>
              <a:rPr lang="es-ES" sz="2400" b="1" dirty="0"/>
              <a:t>En esencia, busca resolver o mitigar una carencia, necesidad o problemática social que afecta a ese grupo</a:t>
            </a:r>
            <a:r>
              <a:rPr lang="es-ES" dirty="0"/>
              <a:t>.</a:t>
            </a:r>
          </a:p>
        </p:txBody>
      </p:sp>
    </p:spTree>
    <p:extLst>
      <p:ext uri="{BB962C8B-B14F-4D97-AF65-F5344CB8AC3E}">
        <p14:creationId xmlns:p14="http://schemas.microsoft.com/office/powerpoint/2010/main" val="1604627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5AAC4-E60C-3C90-D212-31DDEDE684A3}"/>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39A73A9-3AB8-8A7F-22C2-2C58A6E9F44E}"/>
              </a:ext>
            </a:extLst>
          </p:cNvPr>
          <p:cNvSpPr>
            <a:spLocks noGrp="1"/>
          </p:cNvSpPr>
          <p:nvPr>
            <p:ph idx="1"/>
          </p:nvPr>
        </p:nvSpPr>
        <p:spPr>
          <a:xfrm>
            <a:off x="188536" y="468165"/>
            <a:ext cx="11764652" cy="4612882"/>
          </a:xfrm>
        </p:spPr>
        <p:txBody>
          <a:bodyPr>
            <a:normAutofit fontScale="92500" lnSpcReduction="10000"/>
          </a:bodyPr>
          <a:lstStyle/>
          <a:p>
            <a:pPr marL="0" indent="0" algn="ctr">
              <a:buNone/>
            </a:pPr>
            <a:r>
              <a:rPr lang="es-VE" b="1" dirty="0"/>
              <a:t>Características Clave de un Proyecto Social:</a:t>
            </a:r>
          </a:p>
          <a:p>
            <a:pPr marL="0" indent="0" algn="ctr">
              <a:buNone/>
            </a:pPr>
            <a:endParaRPr lang="es-VE" dirty="0"/>
          </a:p>
          <a:p>
            <a:pPr lvl="0"/>
            <a:r>
              <a:rPr lang="es-VE" b="1" dirty="0"/>
              <a:t>Enfoque en el Bienestar:</a:t>
            </a:r>
            <a:r>
              <a:rPr lang="es-VE" dirty="0"/>
              <a:t> Su meta fundamental es el </a:t>
            </a:r>
            <a:r>
              <a:rPr lang="es-VE" b="1" dirty="0"/>
              <a:t>beneficio social</a:t>
            </a:r>
            <a:r>
              <a:rPr lang="es-VE" dirty="0"/>
              <a:t>, la mejora de las condiciones de vida, el acceso a derechos (como educación, salud, vivienda), o la protección del medio ambiente en beneficio de las personas.</a:t>
            </a:r>
          </a:p>
          <a:p>
            <a:pPr lvl="0"/>
            <a:r>
              <a:rPr lang="es-VE" b="1" dirty="0"/>
              <a:t>Población Beneficiaria:</a:t>
            </a:r>
            <a:r>
              <a:rPr lang="es-VE" dirty="0"/>
              <a:t> Está dirigido a un grupo específico de la población que se encuentra en una situación de vulnerabilidad o necesidad (los </a:t>
            </a:r>
            <a:r>
              <a:rPr lang="es-VE" b="1" dirty="0"/>
              <a:t>beneficiarios</a:t>
            </a:r>
            <a:r>
              <a:rPr lang="es-VE" dirty="0"/>
              <a:t>).</a:t>
            </a:r>
          </a:p>
          <a:p>
            <a:pPr lvl="0"/>
            <a:r>
              <a:rPr lang="es-VE" b="1" dirty="0"/>
              <a:t>Resultado No Lucrativo:</a:t>
            </a:r>
            <a:r>
              <a:rPr lang="es-VE" dirty="0"/>
              <a:t> A diferencia de un proyecto productivo o de inversión, el éxito no se mide por la rentabilidad financiera, sino por el </a:t>
            </a:r>
            <a:r>
              <a:rPr lang="es-VE" b="1" dirty="0"/>
              <a:t>cambio social</a:t>
            </a:r>
            <a:r>
              <a:rPr lang="es-VE" dirty="0"/>
              <a:t> que logra.</a:t>
            </a:r>
          </a:p>
          <a:p>
            <a:pPr lvl="0"/>
            <a:r>
              <a:rPr lang="es-VE" b="1" dirty="0"/>
              <a:t>Sostenibilidad e Integralidad:</a:t>
            </a:r>
            <a:r>
              <a:rPr lang="es-VE" dirty="0"/>
              <a:t> Buscan soluciones que perduren en el tiempo y a menudo abordan el problema desde una perspectiva integral (social, económico y ambiental).</a:t>
            </a:r>
          </a:p>
          <a:p>
            <a:pPr lvl="0"/>
            <a:endParaRPr lang="es-VE" dirty="0"/>
          </a:p>
        </p:txBody>
      </p:sp>
      <p:sp>
        <p:nvSpPr>
          <p:cNvPr id="7" name="CuadroTexto 6">
            <a:extLst>
              <a:ext uri="{FF2B5EF4-FFF2-40B4-BE49-F238E27FC236}">
                <a16:creationId xmlns:a16="http://schemas.microsoft.com/office/drawing/2014/main" id="{327737FD-B233-C713-43DD-0C4FD3567146}"/>
              </a:ext>
            </a:extLst>
          </p:cNvPr>
          <p:cNvSpPr txBox="1"/>
          <p:nvPr/>
        </p:nvSpPr>
        <p:spPr>
          <a:xfrm>
            <a:off x="509046" y="5533062"/>
            <a:ext cx="11255605" cy="2123658"/>
          </a:xfrm>
          <a:prstGeom prst="rect">
            <a:avLst/>
          </a:prstGeom>
          <a:noFill/>
        </p:spPr>
        <p:txBody>
          <a:bodyPr wrap="square">
            <a:spAutoFit/>
          </a:bodyPr>
          <a:lstStyle/>
          <a:p>
            <a:r>
              <a:rPr lang="es-ES" sz="2400" b="1" dirty="0"/>
              <a:t>Participación Comunitaria: Fomentan la participación y el empoderamiento de la comunidad beneficiaria para que las soluciones sean adecuadas a su contexto y puedan sostenerse con sus propios medios.</a:t>
            </a:r>
          </a:p>
          <a:p>
            <a:r>
              <a:rPr lang="es-ES" sz="2800" dirty="0"/>
              <a:t/>
            </a:r>
            <a:br>
              <a:rPr lang="es-ES" sz="2800" dirty="0"/>
            </a:br>
            <a:endParaRPr lang="es-ES" sz="2800" dirty="0"/>
          </a:p>
        </p:txBody>
      </p:sp>
    </p:spTree>
    <p:extLst>
      <p:ext uri="{BB962C8B-B14F-4D97-AF65-F5344CB8AC3E}">
        <p14:creationId xmlns:p14="http://schemas.microsoft.com/office/powerpoint/2010/main" val="25543588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4E03C-F013-2B5B-CFD5-972BA2C556F6}"/>
            </a:ext>
          </a:extLst>
        </p:cNvPr>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12C9D7AC-CEEF-F7E0-B919-E13157EA4BA3}"/>
              </a:ext>
            </a:extLst>
          </p:cNvPr>
          <p:cNvSpPr>
            <a:spLocks noGrp="1"/>
          </p:cNvSpPr>
          <p:nvPr>
            <p:ph idx="1"/>
          </p:nvPr>
        </p:nvSpPr>
        <p:spPr>
          <a:xfrm>
            <a:off x="838200" y="499621"/>
            <a:ext cx="10515600" cy="4308049"/>
          </a:xfrm>
        </p:spPr>
        <p:txBody>
          <a:bodyPr>
            <a:normAutofit fontScale="92500" lnSpcReduction="10000"/>
          </a:bodyPr>
          <a:lstStyle/>
          <a:p>
            <a:pPr marL="0" indent="0">
              <a:buNone/>
            </a:pPr>
            <a:r>
              <a:rPr lang="es-ES" b="1" dirty="0"/>
              <a:t>Ejemplos de Proyectos Sociales:</a:t>
            </a:r>
          </a:p>
          <a:p>
            <a:pPr marL="0" indent="0">
              <a:buNone/>
            </a:pPr>
            <a:r>
              <a:rPr lang="es-ES" dirty="0"/>
              <a:t>•	</a:t>
            </a:r>
            <a:r>
              <a:rPr lang="es-ES" b="1" dirty="0"/>
              <a:t>Educación: </a:t>
            </a:r>
            <a:r>
              <a:rPr lang="es-ES" dirty="0"/>
              <a:t>Programas de alfabetización para adultos, talleres de 	refuerzo escolar en zonas desfavorecidas.</a:t>
            </a:r>
          </a:p>
          <a:p>
            <a:pPr marL="0" indent="0">
              <a:buNone/>
            </a:pPr>
            <a:r>
              <a:rPr lang="es-ES" dirty="0"/>
              <a:t>•	</a:t>
            </a:r>
            <a:r>
              <a:rPr lang="es-ES" b="1" dirty="0"/>
              <a:t>Salud</a:t>
            </a:r>
            <a:r>
              <a:rPr lang="es-ES" dirty="0"/>
              <a:t>: Campañas de vacunación, instalación de un comedor social 	para la nutrición infantil.</a:t>
            </a:r>
          </a:p>
          <a:p>
            <a:pPr marL="0" indent="0">
              <a:buNone/>
            </a:pPr>
            <a:r>
              <a:rPr lang="es-ES" dirty="0"/>
              <a:t>•	</a:t>
            </a:r>
            <a:r>
              <a:rPr lang="es-ES" b="1" dirty="0"/>
              <a:t>Vivienda</a:t>
            </a:r>
            <a:r>
              <a:rPr lang="es-ES" dirty="0"/>
              <a:t>: Construcción de </a:t>
            </a:r>
            <a:r>
              <a:rPr lang="es-ES" dirty="0" err="1"/>
              <a:t>microcasas</a:t>
            </a:r>
            <a:r>
              <a:rPr lang="es-ES" dirty="0"/>
              <a:t> o refugios para personas sin 	hogar.</a:t>
            </a:r>
          </a:p>
          <a:p>
            <a:pPr marL="0" indent="0">
              <a:buNone/>
            </a:pPr>
            <a:r>
              <a:rPr lang="es-ES" dirty="0"/>
              <a:t>•	</a:t>
            </a:r>
            <a:r>
              <a:rPr lang="es-ES" b="1" dirty="0"/>
              <a:t>Medio Ambiente y Comunidad</a:t>
            </a:r>
            <a:r>
              <a:rPr lang="es-ES" dirty="0"/>
              <a:t>: Creación de huertos urbanos 	comunitarios, programas de reciclaje gestionados por la comunidad.</a:t>
            </a:r>
          </a:p>
          <a:p>
            <a:pPr marL="0" indent="0">
              <a:buNone/>
            </a:pPr>
            <a:r>
              <a:rPr lang="es-ES" dirty="0"/>
              <a:t>•	</a:t>
            </a:r>
            <a:r>
              <a:rPr lang="es-ES" b="1" dirty="0"/>
              <a:t>Empleo</a:t>
            </a:r>
            <a:r>
              <a:rPr lang="es-ES" dirty="0"/>
              <a:t>: Talleres de capacitación en oficios para personas en situación 	de vulnerabilidad.</a:t>
            </a:r>
          </a:p>
          <a:p>
            <a:endParaRPr lang="es-VE" dirty="0"/>
          </a:p>
        </p:txBody>
      </p:sp>
      <p:sp>
        <p:nvSpPr>
          <p:cNvPr id="6" name="CuadroTexto 5">
            <a:extLst>
              <a:ext uri="{FF2B5EF4-FFF2-40B4-BE49-F238E27FC236}">
                <a16:creationId xmlns:a16="http://schemas.microsoft.com/office/drawing/2014/main" id="{7DA4155F-914F-B596-BFF6-C564BA1117E6}"/>
              </a:ext>
            </a:extLst>
          </p:cNvPr>
          <p:cNvSpPr txBox="1"/>
          <p:nvPr/>
        </p:nvSpPr>
        <p:spPr>
          <a:xfrm>
            <a:off x="599780" y="5215682"/>
            <a:ext cx="10992439" cy="1393330"/>
          </a:xfrm>
          <a:prstGeom prst="rect">
            <a:avLst/>
          </a:prstGeom>
          <a:noFill/>
        </p:spPr>
        <p:txBody>
          <a:bodyPr wrap="square">
            <a:spAutoFit/>
          </a:bodyPr>
          <a:lstStyle/>
          <a:p>
            <a:pPr>
              <a:lnSpc>
                <a:spcPct val="107000"/>
              </a:lnSpc>
              <a:spcAft>
                <a:spcPts val="800"/>
              </a:spcAft>
              <a:buNone/>
            </a:pPr>
            <a:r>
              <a:rPr lang="es-VE" sz="2000" b="1" dirty="0">
                <a:effectLst/>
                <a:latin typeface="Times New Roman" panose="02020603050405020304" pitchFamily="18" charset="0"/>
                <a:ea typeface="Times New Roman" panose="02020603050405020304" pitchFamily="18" charset="0"/>
                <a:cs typeface="Times New Roman" panose="02020603050405020304" pitchFamily="18" charset="0"/>
              </a:rPr>
              <a:t>Nota Importante: En la práctica, muchos proyectos son integrales y combinan varios tipos. Por ejemplo, un proyecto que construye una escuela (infraestructura) y al mismo tiempo ofrece talleres de formación para el empleo (socioeconómico) y promueve la participación de los padres (comunitario).</a:t>
            </a:r>
            <a:endParaRPr lang="es-VE"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93062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F423B-DF7A-2C3A-936C-D42269E4559F}"/>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8476F4B-D8F8-E5B0-8B00-8014BBCF7847}"/>
              </a:ext>
            </a:extLst>
          </p:cNvPr>
          <p:cNvSpPr>
            <a:spLocks noGrp="1"/>
          </p:cNvSpPr>
          <p:nvPr>
            <p:ph idx="1"/>
          </p:nvPr>
        </p:nvSpPr>
        <p:spPr>
          <a:xfrm>
            <a:off x="226243" y="499621"/>
            <a:ext cx="11127557" cy="5677342"/>
          </a:xfrm>
        </p:spPr>
        <p:txBody>
          <a:bodyPr/>
          <a:lstStyle/>
          <a:p>
            <a:r>
              <a:rPr lang="es-ES" dirty="0"/>
              <a:t>Proyecto sostenible</a:t>
            </a:r>
            <a:endParaRPr lang="es-VE" dirty="0"/>
          </a:p>
        </p:txBody>
      </p:sp>
      <p:sp>
        <p:nvSpPr>
          <p:cNvPr id="6" name="CuadroTexto 5">
            <a:extLst>
              <a:ext uri="{FF2B5EF4-FFF2-40B4-BE49-F238E27FC236}">
                <a16:creationId xmlns:a16="http://schemas.microsoft.com/office/drawing/2014/main" id="{941B6860-90EB-AFFB-0AC0-0692B3EE6232}"/>
              </a:ext>
            </a:extLst>
          </p:cNvPr>
          <p:cNvSpPr txBox="1"/>
          <p:nvPr/>
        </p:nvSpPr>
        <p:spPr>
          <a:xfrm>
            <a:off x="339365" y="1464165"/>
            <a:ext cx="11014435" cy="3477875"/>
          </a:xfrm>
          <a:prstGeom prst="rect">
            <a:avLst/>
          </a:prstGeom>
          <a:noFill/>
        </p:spPr>
        <p:txBody>
          <a:bodyPr wrap="square">
            <a:spAutoFit/>
          </a:bodyPr>
          <a:lstStyle/>
          <a:p>
            <a:r>
              <a:rPr lang="es-ES" sz="2000" b="1" dirty="0"/>
              <a:t>¿Qué es un proyecto sostenible?</a:t>
            </a:r>
          </a:p>
          <a:p>
            <a:endParaRPr lang="es-ES" sz="2000" b="1" dirty="0"/>
          </a:p>
          <a:p>
            <a:r>
              <a:rPr lang="es-ES" sz="2000" b="1" dirty="0"/>
              <a:t>Un proyecto sostenible es una iniciativa (temporal) que está diseñada para cumplir sus objetivos sin comprometer la capacidad de las futuras generaciones para satisfacer sus propias necesidades.</a:t>
            </a:r>
          </a:p>
          <a:p>
            <a:endParaRPr lang="es-ES" sz="2000" b="1" dirty="0"/>
          </a:p>
          <a:p>
            <a:r>
              <a:rPr lang="es-ES" sz="2000" b="1" dirty="0"/>
              <a:t>El concepto de sostenibilidad se basa en el principio de buscar el equilibrio a largo plazo entre tres dimensiones fundamentales.</a:t>
            </a:r>
          </a:p>
          <a:p>
            <a:endParaRPr lang="es-ES" sz="2000" b="1" dirty="0"/>
          </a:p>
          <a:p>
            <a:endParaRPr lang="es-ES" sz="2000" b="1" dirty="0"/>
          </a:p>
          <a:p>
            <a:endParaRPr lang="es-ES" sz="2000" b="1" dirty="0"/>
          </a:p>
          <a:p>
            <a:endParaRPr lang="es-ES" sz="2000" b="1" dirty="0"/>
          </a:p>
        </p:txBody>
      </p:sp>
    </p:spTree>
    <p:extLst>
      <p:ext uri="{BB962C8B-B14F-4D97-AF65-F5344CB8AC3E}">
        <p14:creationId xmlns:p14="http://schemas.microsoft.com/office/powerpoint/2010/main" val="2653604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DC98E4D-65EE-092B-77BA-7A28FBB2C829}"/>
              </a:ext>
            </a:extLst>
          </p:cNvPr>
          <p:cNvSpPr txBox="1"/>
          <p:nvPr/>
        </p:nvSpPr>
        <p:spPr>
          <a:xfrm>
            <a:off x="3047215" y="3108191"/>
            <a:ext cx="6094428" cy="646331"/>
          </a:xfrm>
          <a:prstGeom prst="rect">
            <a:avLst/>
          </a:prstGeom>
          <a:noFill/>
        </p:spPr>
        <p:txBody>
          <a:bodyPr wrap="square">
            <a:spAutoFit/>
          </a:bodyPr>
          <a:lstStyle/>
          <a:p>
            <a:r>
              <a:rPr lang="es-VE" dirty="0"/>
              <a:t/>
            </a:r>
            <a:br>
              <a:rPr lang="es-VE" dirty="0"/>
            </a:br>
            <a:endParaRPr lang="es-VE" dirty="0"/>
          </a:p>
        </p:txBody>
      </p:sp>
      <p:pic>
        <p:nvPicPr>
          <p:cNvPr id="4" name="Imagen 3">
            <a:extLst>
              <a:ext uri="{FF2B5EF4-FFF2-40B4-BE49-F238E27FC236}">
                <a16:creationId xmlns:a16="http://schemas.microsoft.com/office/drawing/2014/main" id="{BD8D8CEE-0081-7136-3B0F-4C1A952400DA}"/>
              </a:ext>
            </a:extLst>
          </p:cNvPr>
          <p:cNvPicPr>
            <a:picLocks noChangeAspect="1"/>
          </p:cNvPicPr>
          <p:nvPr/>
        </p:nvPicPr>
        <p:blipFill>
          <a:blip r:embed="rId2"/>
          <a:stretch>
            <a:fillRect/>
          </a:stretch>
        </p:blipFill>
        <p:spPr>
          <a:xfrm>
            <a:off x="1" y="0"/>
            <a:ext cx="12192000" cy="6858000"/>
          </a:xfrm>
          <a:prstGeom prst="rect">
            <a:avLst/>
          </a:prstGeom>
        </p:spPr>
      </p:pic>
    </p:spTree>
    <p:extLst>
      <p:ext uri="{BB962C8B-B14F-4D97-AF65-F5344CB8AC3E}">
        <p14:creationId xmlns:p14="http://schemas.microsoft.com/office/powerpoint/2010/main" val="3746258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29EC6-DEAA-39BD-BFCC-BBB70AA3B317}"/>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D8F03CB-B19E-753A-8F2B-4D1C47E1F522}"/>
              </a:ext>
            </a:extLst>
          </p:cNvPr>
          <p:cNvSpPr>
            <a:spLocks noGrp="1"/>
          </p:cNvSpPr>
          <p:nvPr>
            <p:ph idx="1"/>
          </p:nvPr>
        </p:nvSpPr>
        <p:spPr>
          <a:xfrm>
            <a:off x="226243" y="56560"/>
            <a:ext cx="11764652" cy="5677342"/>
          </a:xfrm>
        </p:spPr>
        <p:txBody>
          <a:bodyPr>
            <a:normAutofit/>
          </a:bodyPr>
          <a:lstStyle/>
          <a:p>
            <a:pPr marL="0" indent="0" algn="ctr">
              <a:buNone/>
            </a:pPr>
            <a:r>
              <a:rPr lang="es-ES" b="1" dirty="0"/>
              <a:t>Los Tres Pilares de la Sostenibilidad</a:t>
            </a:r>
          </a:p>
          <a:p>
            <a:pPr marL="0" indent="0">
              <a:buNone/>
            </a:pPr>
            <a:r>
              <a:rPr lang="es-ES" dirty="0"/>
              <a:t>Para que un proyecto sea verdaderamente sostenible, </a:t>
            </a:r>
            <a:r>
              <a:rPr lang="es-ES" b="1" dirty="0"/>
              <a:t>debe ser viable en el cruce de estas tres áreas, conocidas como el Triple Resultado (Triple Bottom Line):</a:t>
            </a:r>
            <a:r>
              <a:rPr lang="es-ES" dirty="0"/>
              <a:t>.	.</a:t>
            </a:r>
          </a:p>
          <a:p>
            <a:pPr marL="0" indent="0">
              <a:buNone/>
            </a:pPr>
            <a:r>
              <a:rPr lang="es-ES" dirty="0"/>
              <a:t>		</a:t>
            </a:r>
          </a:p>
          <a:p>
            <a:pPr marL="0" indent="0">
              <a:buNone/>
            </a:pPr>
            <a:endParaRPr lang="es-VE" dirty="0"/>
          </a:p>
        </p:txBody>
      </p:sp>
      <p:graphicFrame>
        <p:nvGraphicFramePr>
          <p:cNvPr id="2" name="Tabla 1">
            <a:extLst>
              <a:ext uri="{FF2B5EF4-FFF2-40B4-BE49-F238E27FC236}">
                <a16:creationId xmlns:a16="http://schemas.microsoft.com/office/drawing/2014/main" id="{A00C5974-6C1A-A58D-EAC8-EED71A6D7A66}"/>
              </a:ext>
            </a:extLst>
          </p:cNvPr>
          <p:cNvGraphicFramePr>
            <a:graphicFrameLocks noGrp="1"/>
          </p:cNvGraphicFramePr>
          <p:nvPr>
            <p:extLst>
              <p:ext uri="{D42A27DB-BD31-4B8C-83A1-F6EECF244321}">
                <p14:modId xmlns:p14="http://schemas.microsoft.com/office/powerpoint/2010/main" val="3862000312"/>
              </p:ext>
            </p:extLst>
          </p:nvPr>
        </p:nvGraphicFramePr>
        <p:xfrm>
          <a:off x="320512" y="1982857"/>
          <a:ext cx="11453565" cy="3937000"/>
        </p:xfrm>
        <a:graphic>
          <a:graphicData uri="http://schemas.openxmlformats.org/drawingml/2006/table">
            <a:tbl>
              <a:tblPr firstRow="1" bandRow="1">
                <a:tableStyleId>{5C22544A-7EE6-4342-B048-85BDC9FD1C3A}</a:tableStyleId>
              </a:tblPr>
              <a:tblGrid>
                <a:gridCol w="3817855">
                  <a:extLst>
                    <a:ext uri="{9D8B030D-6E8A-4147-A177-3AD203B41FA5}">
                      <a16:colId xmlns:a16="http://schemas.microsoft.com/office/drawing/2014/main" val="1840134873"/>
                    </a:ext>
                  </a:extLst>
                </a:gridCol>
                <a:gridCol w="3817855">
                  <a:extLst>
                    <a:ext uri="{9D8B030D-6E8A-4147-A177-3AD203B41FA5}">
                      <a16:colId xmlns:a16="http://schemas.microsoft.com/office/drawing/2014/main" val="799593642"/>
                    </a:ext>
                  </a:extLst>
                </a:gridCol>
                <a:gridCol w="3817855">
                  <a:extLst>
                    <a:ext uri="{9D8B030D-6E8A-4147-A177-3AD203B41FA5}">
                      <a16:colId xmlns:a16="http://schemas.microsoft.com/office/drawing/2014/main" val="3511787527"/>
                    </a:ext>
                  </a:extLst>
                </a:gridCol>
              </a:tblGrid>
              <a:tr h="370840">
                <a:tc>
                  <a:txBody>
                    <a:bodyPr/>
                    <a:lstStyle/>
                    <a:p>
                      <a:pPr algn="ctr"/>
                      <a:r>
                        <a:rPr lang="es-ES" dirty="0"/>
                        <a:t>DIMENSIÓN</a:t>
                      </a:r>
                      <a:endParaRPr lang="es-VE" dirty="0"/>
                    </a:p>
                  </a:txBody>
                  <a:tcPr/>
                </a:tc>
                <a:tc>
                  <a:txBody>
                    <a:bodyPr/>
                    <a:lstStyle/>
                    <a:p>
                      <a:r>
                        <a:rPr lang="es-ES" dirty="0"/>
                        <a:t>ENFOQUE (VIABILIDAD)</a:t>
                      </a:r>
                      <a:endParaRPr lang="es-VE" dirty="0"/>
                    </a:p>
                  </a:txBody>
                  <a:tcPr/>
                </a:tc>
                <a:tc>
                  <a:txBody>
                    <a:bodyPr/>
                    <a:lstStyle/>
                    <a:p>
                      <a:r>
                        <a:rPr lang="es-ES" dirty="0"/>
                        <a:t>CRITERIOS DE ÉXITO</a:t>
                      </a:r>
                      <a:endParaRPr lang="es-VE" dirty="0"/>
                    </a:p>
                  </a:txBody>
                  <a:tcPr/>
                </a:tc>
                <a:extLst>
                  <a:ext uri="{0D108BD9-81ED-4DB2-BD59-A6C34878D82A}">
                    <a16:rowId xmlns:a16="http://schemas.microsoft.com/office/drawing/2014/main" val="2521148366"/>
                  </a:ext>
                </a:extLst>
              </a:tr>
              <a:tr h="370840">
                <a:tc>
                  <a:txBody>
                    <a:bodyPr/>
                    <a:lstStyle/>
                    <a:p>
                      <a:pPr algn="ctr"/>
                      <a:r>
                        <a:rPr lang="es-ES" sz="2000" b="1" dirty="0"/>
                        <a:t>Ambiental (Ecológica): </a:t>
                      </a:r>
                      <a:endParaRPr lang="es-VE" sz="2000" b="1" dirty="0"/>
                    </a:p>
                  </a:txBody>
                  <a:tcPr/>
                </a:tc>
                <a:tc>
                  <a:txBody>
                    <a:bodyPr/>
                    <a:lstStyle/>
                    <a:p>
                      <a:r>
                        <a:rPr lang="es-ES" dirty="0"/>
                        <a:t>Minimizar el impacto negativo en el medio ambiente y optimizar el uso de recursos</a:t>
                      </a:r>
                      <a:endParaRPr lang="es-VE" dirty="0"/>
                    </a:p>
                  </a:txBody>
                  <a:tcPr/>
                </a:tc>
                <a:tc>
                  <a:txBody>
                    <a:bodyPr/>
                    <a:lstStyle/>
                    <a:p>
                      <a:r>
                        <a:rPr lang="es-ES" dirty="0"/>
                        <a:t>Reducción de la huella de carbono, uso de energías renovables, manejo responsable de residuos, conservación de la biodiversidad</a:t>
                      </a:r>
                      <a:endParaRPr lang="es-VE" dirty="0"/>
                    </a:p>
                  </a:txBody>
                  <a:tcPr/>
                </a:tc>
                <a:extLst>
                  <a:ext uri="{0D108BD9-81ED-4DB2-BD59-A6C34878D82A}">
                    <a16:rowId xmlns:a16="http://schemas.microsoft.com/office/drawing/2014/main" val="1284578752"/>
                  </a:ext>
                </a:extLst>
              </a:tr>
              <a:tr h="370840">
                <a:tc>
                  <a:txBody>
                    <a:bodyPr/>
                    <a:lstStyle/>
                    <a:p>
                      <a:pPr algn="ctr"/>
                      <a:r>
                        <a:rPr lang="es-ES" sz="2000" b="1" dirty="0"/>
                        <a:t>Social</a:t>
                      </a:r>
                      <a:endParaRPr lang="es-VE" sz="2000" b="1" dirty="0"/>
                    </a:p>
                  </a:txBody>
                  <a:tcPr/>
                </a:tc>
                <a:tc>
                  <a:txBody>
                    <a:bodyPr/>
                    <a:lstStyle/>
                    <a:p>
                      <a:r>
                        <a:rPr lang="es-ES" dirty="0"/>
                        <a:t>Promover la equidad, el bienestar y el desarrollo de las personas y la comunidad.</a:t>
                      </a:r>
                      <a:endParaRPr lang="es-VE" dirty="0"/>
                    </a:p>
                  </a:txBody>
                  <a:tcPr/>
                </a:tc>
                <a:tc>
                  <a:txBody>
                    <a:bodyPr/>
                    <a:lstStyle/>
                    <a:p>
                      <a:r>
                        <a:rPr lang="es-ES" dirty="0"/>
                        <a:t>	Generación de empleo justo, mejora en el acceso a educación/salud, promoción de la inclusión y la participación comunitaria</a:t>
                      </a:r>
                      <a:endParaRPr lang="es-VE" dirty="0"/>
                    </a:p>
                  </a:txBody>
                  <a:tcPr/>
                </a:tc>
                <a:extLst>
                  <a:ext uri="{0D108BD9-81ED-4DB2-BD59-A6C34878D82A}">
                    <a16:rowId xmlns:a16="http://schemas.microsoft.com/office/drawing/2014/main" val="1391964226"/>
                  </a:ext>
                </a:extLst>
              </a:tr>
              <a:tr h="370840">
                <a:tc>
                  <a:txBody>
                    <a:bodyPr/>
                    <a:lstStyle/>
                    <a:p>
                      <a:r>
                        <a:rPr lang="es-ES" sz="2000" b="1" dirty="0"/>
                        <a:t>	Económica</a:t>
                      </a:r>
                      <a:endParaRPr lang="es-VE" sz="2000" b="1" dirty="0"/>
                    </a:p>
                  </a:txBody>
                  <a:tcPr/>
                </a:tc>
                <a:tc>
                  <a:txBody>
                    <a:bodyPr/>
                    <a:lstStyle/>
                    <a:p>
                      <a:r>
                        <a:rPr lang="es-ES" dirty="0"/>
                        <a:t>Ser financieramente viable y rentable a largo plazo, garantizando que el proyecto pueda autosostenerse</a:t>
                      </a:r>
                      <a:endParaRPr lang="es-V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Rentabilidad, eficiencia en el uso de los recursos (materiales, energía), generación de riqueza local.</a:t>
                      </a:r>
                    </a:p>
                    <a:p>
                      <a:endParaRPr lang="es-VE" dirty="0"/>
                    </a:p>
                  </a:txBody>
                  <a:tcPr/>
                </a:tc>
                <a:extLst>
                  <a:ext uri="{0D108BD9-81ED-4DB2-BD59-A6C34878D82A}">
                    <a16:rowId xmlns:a16="http://schemas.microsoft.com/office/drawing/2014/main" val="4199855882"/>
                  </a:ext>
                </a:extLst>
              </a:tr>
            </a:tbl>
          </a:graphicData>
        </a:graphic>
      </p:graphicFrame>
    </p:spTree>
    <p:extLst>
      <p:ext uri="{BB962C8B-B14F-4D97-AF65-F5344CB8AC3E}">
        <p14:creationId xmlns:p14="http://schemas.microsoft.com/office/powerpoint/2010/main" val="1980536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59A51B-1EBB-620B-AB61-A91798D678EA}"/>
            </a:ext>
          </a:extLst>
        </p:cNvPr>
        <p:cNvGrpSpPr/>
        <p:nvPr/>
      </p:nvGrpSpPr>
      <p:grpSpPr>
        <a:xfrm>
          <a:off x="0" y="0"/>
          <a:ext cx="0" cy="0"/>
          <a:chOff x="0" y="0"/>
          <a:chExt cx="0" cy="0"/>
        </a:xfrm>
      </p:grpSpPr>
      <p:sp>
        <p:nvSpPr>
          <p:cNvPr id="7" name="CuadroTexto 6">
            <a:extLst>
              <a:ext uri="{FF2B5EF4-FFF2-40B4-BE49-F238E27FC236}">
                <a16:creationId xmlns:a16="http://schemas.microsoft.com/office/drawing/2014/main" id="{9F004C0B-7A25-F5B1-AD47-F8632570B8E1}"/>
              </a:ext>
            </a:extLst>
          </p:cNvPr>
          <p:cNvSpPr txBox="1"/>
          <p:nvPr/>
        </p:nvSpPr>
        <p:spPr>
          <a:xfrm>
            <a:off x="299258" y="289679"/>
            <a:ext cx="11712633" cy="4278094"/>
          </a:xfrm>
          <a:prstGeom prst="rect">
            <a:avLst/>
          </a:prstGeom>
          <a:noFill/>
        </p:spPr>
        <p:txBody>
          <a:bodyPr wrap="square">
            <a:spAutoFit/>
          </a:bodyPr>
          <a:lstStyle/>
          <a:p>
            <a:pPr algn="ctr"/>
            <a:r>
              <a:rPr lang="es-ES" sz="2000" b="1" dirty="0"/>
              <a:t>Características Esenciales de un Proyecto Sostenible</a:t>
            </a:r>
          </a:p>
          <a:p>
            <a:pPr algn="ctr"/>
            <a:endParaRPr lang="es-ES" dirty="0"/>
          </a:p>
          <a:p>
            <a:r>
              <a:rPr lang="es-ES" dirty="0"/>
              <a:t>Un proyecto que incorpora la sostenibilidad se distingue por:</a:t>
            </a:r>
          </a:p>
          <a:p>
            <a:endParaRPr lang="es-ES" dirty="0"/>
          </a:p>
          <a:p>
            <a:pPr marL="342900" indent="-342900">
              <a:buAutoNum type="arabicPeriod"/>
            </a:pPr>
            <a:r>
              <a:rPr lang="es-ES" dirty="0"/>
              <a:t>Visión a Largo Plazo: No solo resuelve un problema actual, sino que se planifica para perdurar y seguir generando beneficios mucho después de que termine la fase inicial de ejecución.</a:t>
            </a:r>
          </a:p>
          <a:p>
            <a:endParaRPr lang="es-ES" dirty="0"/>
          </a:p>
          <a:p>
            <a:pPr marL="342900" indent="-342900">
              <a:buAutoNum type="arabicPeriod" startAt="2"/>
            </a:pPr>
            <a:r>
              <a:rPr lang="es-ES" dirty="0"/>
              <a:t>Uso Responsable de Recursos: Prioriza el uso eficiente de la energía y el agua, e integra materiales reciclados, locales o renovables para reducir su impacto ecológico.</a:t>
            </a:r>
          </a:p>
          <a:p>
            <a:pPr marL="342900" indent="-342900">
              <a:buAutoNum type="arabicPeriod" startAt="2"/>
            </a:pPr>
            <a:endParaRPr lang="es-ES" dirty="0"/>
          </a:p>
          <a:p>
            <a:pPr marL="342900" indent="-342900">
              <a:buAutoNum type="arabicPeriod" startAt="3"/>
            </a:pPr>
            <a:r>
              <a:rPr lang="es-ES" dirty="0"/>
              <a:t>Compromiso con la Comunidad: Asegura que los beneficios (y costos) se distribuyan de manera justa, involucrando a los beneficiarios directos e indirectos en la toma de decisiones.</a:t>
            </a:r>
          </a:p>
          <a:p>
            <a:endParaRPr lang="es-ES" dirty="0"/>
          </a:p>
          <a:p>
            <a:r>
              <a:rPr lang="es-ES" dirty="0"/>
              <a:t>4.	Resiliencia y Adaptación: Está diseñado para ser flexible y capaz de resistir cambios o crisis económicas, sociales o ambientales (como los efectos del cambio climático).</a:t>
            </a:r>
          </a:p>
        </p:txBody>
      </p:sp>
    </p:spTree>
    <p:extLst>
      <p:ext uri="{BB962C8B-B14F-4D97-AF65-F5344CB8AC3E}">
        <p14:creationId xmlns:p14="http://schemas.microsoft.com/office/powerpoint/2010/main" val="3507264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FD96F-5C64-A66F-D94D-1470465F5891}"/>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D7BCA40D-FC39-FB0C-B332-8FB15320CA84}"/>
              </a:ext>
            </a:extLst>
          </p:cNvPr>
          <p:cNvPicPr>
            <a:picLocks noChangeAspect="1"/>
          </p:cNvPicPr>
          <p:nvPr/>
        </p:nvPicPr>
        <p:blipFill>
          <a:blip r:embed="rId2">
            <a:lum bright="70000" contrast="-70000"/>
          </a:blip>
          <a:stretch>
            <a:fillRect/>
          </a:stretch>
        </p:blipFill>
        <p:spPr>
          <a:xfrm>
            <a:off x="0" y="0"/>
            <a:ext cx="12192000" cy="6858000"/>
          </a:xfrm>
          <a:prstGeom prst="rect">
            <a:avLst/>
          </a:prstGeom>
        </p:spPr>
      </p:pic>
      <p:pic>
        <p:nvPicPr>
          <p:cNvPr id="6" name="Imagen 5">
            <a:extLst>
              <a:ext uri="{FF2B5EF4-FFF2-40B4-BE49-F238E27FC236}">
                <a16:creationId xmlns:a16="http://schemas.microsoft.com/office/drawing/2014/main" id="{22DA207C-6850-C34F-C0BB-015907E1A989}"/>
              </a:ext>
            </a:extLst>
          </p:cNvPr>
          <p:cNvPicPr>
            <a:picLocks noChangeAspect="1"/>
          </p:cNvPicPr>
          <p:nvPr/>
        </p:nvPicPr>
        <p:blipFill>
          <a:blip r:embed="rId3"/>
          <a:stretch>
            <a:fillRect/>
          </a:stretch>
        </p:blipFill>
        <p:spPr>
          <a:xfrm>
            <a:off x="858611" y="365123"/>
            <a:ext cx="5765925" cy="1192950"/>
          </a:xfrm>
          <a:prstGeom prst="rect">
            <a:avLst/>
          </a:prstGeom>
        </p:spPr>
      </p:pic>
      <p:pic>
        <p:nvPicPr>
          <p:cNvPr id="5" name="Imagen 4">
            <a:extLst>
              <a:ext uri="{FF2B5EF4-FFF2-40B4-BE49-F238E27FC236}">
                <a16:creationId xmlns:a16="http://schemas.microsoft.com/office/drawing/2014/main" id="{3AE7BAAF-3C42-426C-BA24-638E22ECBFEF}"/>
              </a:ext>
            </a:extLst>
          </p:cNvPr>
          <p:cNvPicPr>
            <a:picLocks noChangeAspect="1"/>
          </p:cNvPicPr>
          <p:nvPr/>
        </p:nvPicPr>
        <p:blipFill>
          <a:blip r:embed="rId4"/>
          <a:stretch>
            <a:fillRect/>
          </a:stretch>
        </p:blipFill>
        <p:spPr>
          <a:xfrm>
            <a:off x="7984504" y="481795"/>
            <a:ext cx="2780906" cy="1087963"/>
          </a:xfrm>
          <a:prstGeom prst="rect">
            <a:avLst/>
          </a:prstGeom>
        </p:spPr>
      </p:pic>
      <p:sp>
        <p:nvSpPr>
          <p:cNvPr id="8" name="Título 7">
            <a:extLst>
              <a:ext uri="{FF2B5EF4-FFF2-40B4-BE49-F238E27FC236}">
                <a16:creationId xmlns:a16="http://schemas.microsoft.com/office/drawing/2014/main" id="{41AEF62D-2DC1-0C55-0493-AEFBB675C71F}"/>
              </a:ext>
            </a:extLst>
          </p:cNvPr>
          <p:cNvSpPr>
            <a:spLocks noGrp="1"/>
          </p:cNvSpPr>
          <p:nvPr>
            <p:ph type="title"/>
          </p:nvPr>
        </p:nvSpPr>
        <p:spPr/>
        <p:txBody>
          <a:bodyPr>
            <a:normAutofit fontScale="90000"/>
          </a:bodyPr>
          <a:lstStyle/>
          <a:p>
            <a:r>
              <a:rPr lang="es-ES" dirty="0"/>
              <a:t/>
            </a:r>
            <a:br>
              <a:rPr lang="es-ES" dirty="0"/>
            </a:br>
            <a:r>
              <a:rPr lang="es-VE" dirty="0"/>
              <a:t/>
            </a:r>
            <a:br>
              <a:rPr lang="es-VE" dirty="0"/>
            </a:br>
            <a:r>
              <a:rPr lang="es-VE" dirty="0"/>
              <a:t>          </a:t>
            </a:r>
            <a:r>
              <a:rPr lang="es-VE" sz="2700" b="1" dirty="0"/>
              <a:t>Centro de Estudios Regionales</a:t>
            </a:r>
          </a:p>
        </p:txBody>
      </p:sp>
      <p:sp>
        <p:nvSpPr>
          <p:cNvPr id="9" name="Rectángulo 8">
            <a:extLst>
              <a:ext uri="{FF2B5EF4-FFF2-40B4-BE49-F238E27FC236}">
                <a16:creationId xmlns:a16="http://schemas.microsoft.com/office/drawing/2014/main" id="{DD08AC7E-3505-DAF8-471E-5BDCA68F3F3B}"/>
              </a:ext>
            </a:extLst>
          </p:cNvPr>
          <p:cNvSpPr/>
          <p:nvPr/>
        </p:nvSpPr>
        <p:spPr>
          <a:xfrm>
            <a:off x="1050301" y="2511531"/>
            <a:ext cx="10209229" cy="2588370"/>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3600" dirty="0">
                <a:ln>
                  <a:solidFill>
                    <a:schemeClr val="accent6"/>
                  </a:solidFill>
                </a:ln>
                <a:solidFill>
                  <a:schemeClr val="tx1"/>
                </a:solidFill>
              </a:rPr>
              <a:t>PROYECTOS PRODUCTIVOS</a:t>
            </a:r>
            <a:endParaRPr lang="es-VE" sz="3600" dirty="0">
              <a:ln>
                <a:solidFill>
                  <a:schemeClr val="accent6"/>
                </a:solidFill>
              </a:ln>
              <a:solidFill>
                <a:schemeClr val="tx1"/>
              </a:solidFill>
            </a:endParaRPr>
          </a:p>
        </p:txBody>
      </p:sp>
      <p:sp>
        <p:nvSpPr>
          <p:cNvPr id="10" name="Rectángulo 9">
            <a:extLst>
              <a:ext uri="{FF2B5EF4-FFF2-40B4-BE49-F238E27FC236}">
                <a16:creationId xmlns:a16="http://schemas.microsoft.com/office/drawing/2014/main" id="{C5076011-C5A4-0F7B-A7C8-5B7F1ECA6BC1}"/>
              </a:ext>
            </a:extLst>
          </p:cNvPr>
          <p:cNvSpPr/>
          <p:nvPr/>
        </p:nvSpPr>
        <p:spPr>
          <a:xfrm>
            <a:off x="6457361" y="5382705"/>
            <a:ext cx="4802169" cy="377072"/>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Gilberto Resplandor Barreto</a:t>
            </a:r>
            <a:endParaRPr lang="es-VE" dirty="0"/>
          </a:p>
        </p:txBody>
      </p:sp>
      <p:sp>
        <p:nvSpPr>
          <p:cNvPr id="11" name="Rectángulo 10">
            <a:extLst>
              <a:ext uri="{FF2B5EF4-FFF2-40B4-BE49-F238E27FC236}">
                <a16:creationId xmlns:a16="http://schemas.microsoft.com/office/drawing/2014/main" id="{CAE6BDA0-3946-257F-F80D-8B82F719F03A}"/>
              </a:ext>
            </a:extLst>
          </p:cNvPr>
          <p:cNvSpPr/>
          <p:nvPr/>
        </p:nvSpPr>
        <p:spPr>
          <a:xfrm>
            <a:off x="3442356" y="6336385"/>
            <a:ext cx="4802169" cy="377072"/>
          </a:xfrm>
          <a:prstGeom prst="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Ciudad Guayana, octubre 2025</a:t>
            </a:r>
            <a:endParaRPr lang="es-VE" dirty="0"/>
          </a:p>
        </p:txBody>
      </p:sp>
    </p:spTree>
    <p:extLst>
      <p:ext uri="{BB962C8B-B14F-4D97-AF65-F5344CB8AC3E}">
        <p14:creationId xmlns:p14="http://schemas.microsoft.com/office/powerpoint/2010/main" val="3007859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132E0-660D-5886-A8DC-8D0AC643CC2F}"/>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3D07897D-3B4D-718C-4A3C-D1E3B7673817}"/>
              </a:ext>
            </a:extLst>
          </p:cNvPr>
          <p:cNvPicPr>
            <a:picLocks noChangeAspect="1"/>
          </p:cNvPicPr>
          <p:nvPr/>
        </p:nvPicPr>
        <p:blipFill>
          <a:blip r:embed="rId2">
            <a:lum bright="70000" contrast="-70000"/>
          </a:blip>
          <a:stretch>
            <a:fillRect/>
          </a:stretch>
        </p:blipFill>
        <p:spPr>
          <a:xfrm>
            <a:off x="0" y="-76443"/>
            <a:ext cx="12192000" cy="6858000"/>
          </a:xfrm>
          <a:prstGeom prst="rect">
            <a:avLst/>
          </a:prstGeom>
        </p:spPr>
      </p:pic>
      <p:pic>
        <p:nvPicPr>
          <p:cNvPr id="6" name="Imagen 5">
            <a:extLst>
              <a:ext uri="{FF2B5EF4-FFF2-40B4-BE49-F238E27FC236}">
                <a16:creationId xmlns:a16="http://schemas.microsoft.com/office/drawing/2014/main" id="{9D21249B-C5FA-68A8-54A3-BADA798932F6}"/>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A0069665-46D1-7146-D563-59B633F04B2D}"/>
              </a:ext>
            </a:extLst>
          </p:cNvPr>
          <p:cNvPicPr>
            <a:picLocks noChangeAspect="1"/>
          </p:cNvPicPr>
          <p:nvPr/>
        </p:nvPicPr>
        <p:blipFill>
          <a:blip r:embed="rId4"/>
          <a:stretch>
            <a:fillRect/>
          </a:stretch>
        </p:blipFill>
        <p:spPr>
          <a:xfrm>
            <a:off x="7984504" y="76443"/>
            <a:ext cx="2780906" cy="536300"/>
          </a:xfrm>
          <a:prstGeom prst="rect">
            <a:avLst/>
          </a:prstGeom>
        </p:spPr>
      </p:pic>
      <p:pic>
        <p:nvPicPr>
          <p:cNvPr id="3" name="Imagen 2">
            <a:extLst>
              <a:ext uri="{FF2B5EF4-FFF2-40B4-BE49-F238E27FC236}">
                <a16:creationId xmlns:a16="http://schemas.microsoft.com/office/drawing/2014/main" id="{E1B47F39-69FB-761D-AC71-121859934E13}"/>
              </a:ext>
            </a:extLst>
          </p:cNvPr>
          <p:cNvPicPr>
            <a:picLocks noChangeAspect="1"/>
          </p:cNvPicPr>
          <p:nvPr/>
        </p:nvPicPr>
        <p:blipFill>
          <a:blip r:embed="rId5"/>
          <a:stretch>
            <a:fillRect/>
          </a:stretch>
        </p:blipFill>
        <p:spPr>
          <a:xfrm>
            <a:off x="1498859" y="1606137"/>
            <a:ext cx="8908329" cy="4455297"/>
          </a:xfrm>
          <a:prstGeom prst="rect">
            <a:avLst/>
          </a:prstGeom>
        </p:spPr>
      </p:pic>
    </p:spTree>
    <p:extLst>
      <p:ext uri="{BB962C8B-B14F-4D97-AF65-F5344CB8AC3E}">
        <p14:creationId xmlns:p14="http://schemas.microsoft.com/office/powerpoint/2010/main" val="100069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8D0E3-412E-8F4F-E7D9-890ADFACB30B}"/>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061B015E-DC54-49BE-2EDF-DB5C49DA00B8}"/>
              </a:ext>
            </a:extLst>
          </p:cNvPr>
          <p:cNvPicPr>
            <a:picLocks noChangeAspect="1"/>
          </p:cNvPicPr>
          <p:nvPr/>
        </p:nvPicPr>
        <p:blipFill>
          <a:blip r:embed="rId2">
            <a:lum bright="70000" contrast="-70000"/>
          </a:blip>
          <a:stretch>
            <a:fillRect/>
          </a:stretch>
        </p:blipFill>
        <p:spPr>
          <a:xfrm>
            <a:off x="0" y="0"/>
            <a:ext cx="12192000" cy="6858000"/>
          </a:xfrm>
          <a:prstGeom prst="rect">
            <a:avLst/>
          </a:prstGeom>
        </p:spPr>
      </p:pic>
      <p:pic>
        <p:nvPicPr>
          <p:cNvPr id="6" name="Imagen 5">
            <a:extLst>
              <a:ext uri="{FF2B5EF4-FFF2-40B4-BE49-F238E27FC236}">
                <a16:creationId xmlns:a16="http://schemas.microsoft.com/office/drawing/2014/main" id="{38CC86AC-3FBB-C51E-8516-80942E0B9667}"/>
              </a:ext>
            </a:extLst>
          </p:cNvPr>
          <p:cNvPicPr>
            <a:picLocks noChangeAspect="1"/>
          </p:cNvPicPr>
          <p:nvPr/>
        </p:nvPicPr>
        <p:blipFill>
          <a:blip r:embed="rId3"/>
          <a:stretch>
            <a:fillRect/>
          </a:stretch>
        </p:blipFill>
        <p:spPr>
          <a:xfrm>
            <a:off x="0" y="-27188"/>
            <a:ext cx="6522479" cy="677639"/>
          </a:xfrm>
          <a:prstGeom prst="rect">
            <a:avLst/>
          </a:prstGeom>
        </p:spPr>
      </p:pic>
      <p:pic>
        <p:nvPicPr>
          <p:cNvPr id="5" name="Imagen 4">
            <a:extLst>
              <a:ext uri="{FF2B5EF4-FFF2-40B4-BE49-F238E27FC236}">
                <a16:creationId xmlns:a16="http://schemas.microsoft.com/office/drawing/2014/main" id="{000FC1FC-B403-DADF-19CD-63A2CBB339FC}"/>
              </a:ext>
            </a:extLst>
          </p:cNvPr>
          <p:cNvPicPr>
            <a:picLocks noChangeAspect="1"/>
          </p:cNvPicPr>
          <p:nvPr/>
        </p:nvPicPr>
        <p:blipFill>
          <a:blip r:embed="rId4"/>
          <a:stretch>
            <a:fillRect/>
          </a:stretch>
        </p:blipFill>
        <p:spPr>
          <a:xfrm>
            <a:off x="7984504" y="76443"/>
            <a:ext cx="2780906" cy="536300"/>
          </a:xfrm>
          <a:prstGeom prst="rect">
            <a:avLst/>
          </a:prstGeom>
        </p:spPr>
      </p:pic>
      <p:sp>
        <p:nvSpPr>
          <p:cNvPr id="12" name="CuadroTexto 11">
            <a:extLst>
              <a:ext uri="{FF2B5EF4-FFF2-40B4-BE49-F238E27FC236}">
                <a16:creationId xmlns:a16="http://schemas.microsoft.com/office/drawing/2014/main" id="{4D112D68-3A77-A3F2-00D3-818713A00374}"/>
              </a:ext>
            </a:extLst>
          </p:cNvPr>
          <p:cNvSpPr txBox="1"/>
          <p:nvPr/>
        </p:nvSpPr>
        <p:spPr>
          <a:xfrm>
            <a:off x="3403076" y="1113705"/>
            <a:ext cx="8201320" cy="1323439"/>
          </a:xfrm>
          <a:prstGeom prst="rect">
            <a:avLst/>
          </a:prstGeom>
          <a:noFill/>
        </p:spPr>
        <p:txBody>
          <a:bodyPr wrap="square">
            <a:spAutoFit/>
          </a:bodyPr>
          <a:lstStyle/>
          <a:p>
            <a:r>
              <a:rPr lang="es-ES" sz="2000" b="1" dirty="0"/>
              <a:t>Conjunto de actividades desarrolladas en forma coherente por una o varias PERSONAS o comunidades durante un tiempo determinado en respuesta a una necesidad u oportunidad, mediante la utilización de recursos humanos, financieros y materiales para obtener buenos resultados finales</a:t>
            </a:r>
            <a:r>
              <a:rPr lang="es-ES" b="1" dirty="0"/>
              <a:t>.</a:t>
            </a:r>
            <a:endParaRPr lang="es-VE" b="1" dirty="0"/>
          </a:p>
        </p:txBody>
      </p:sp>
      <p:sp>
        <p:nvSpPr>
          <p:cNvPr id="14" name="Rectángulo 13">
            <a:extLst>
              <a:ext uri="{FF2B5EF4-FFF2-40B4-BE49-F238E27FC236}">
                <a16:creationId xmlns:a16="http://schemas.microsoft.com/office/drawing/2014/main" id="{1D3729E8-EE34-88D8-2A07-9537FAEF0AB9}"/>
              </a:ext>
            </a:extLst>
          </p:cNvPr>
          <p:cNvSpPr/>
          <p:nvPr/>
        </p:nvSpPr>
        <p:spPr>
          <a:xfrm>
            <a:off x="141398" y="1131887"/>
            <a:ext cx="3044858" cy="4242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ln w="0"/>
                <a:solidFill>
                  <a:schemeClr val="bg1"/>
                </a:solidFill>
                <a:effectLst>
                  <a:outerShdw blurRad="38100" dist="19050" dir="2700000" algn="tl" rotWithShape="0">
                    <a:schemeClr val="dk1">
                      <a:alpha val="40000"/>
                    </a:schemeClr>
                  </a:outerShdw>
                </a:effectLst>
              </a:rPr>
              <a:t>¿QUÉ ES UN PROYECTO?</a:t>
            </a:r>
            <a:endParaRPr lang="es-VE" dirty="0">
              <a:ln w="0"/>
              <a:solidFill>
                <a:schemeClr val="bg1"/>
              </a:solidFill>
              <a:effectLst>
                <a:outerShdw blurRad="38100" dist="19050" dir="2700000" algn="tl" rotWithShape="0">
                  <a:schemeClr val="dk1">
                    <a:alpha val="40000"/>
                  </a:schemeClr>
                </a:outerShdw>
              </a:effectLst>
            </a:endParaRPr>
          </a:p>
        </p:txBody>
      </p:sp>
      <p:sp>
        <p:nvSpPr>
          <p:cNvPr id="16" name="CuadroTexto 15">
            <a:extLst>
              <a:ext uri="{FF2B5EF4-FFF2-40B4-BE49-F238E27FC236}">
                <a16:creationId xmlns:a16="http://schemas.microsoft.com/office/drawing/2014/main" id="{7552054E-F214-0E93-46DC-5270788707AB}"/>
              </a:ext>
            </a:extLst>
          </p:cNvPr>
          <p:cNvSpPr txBox="1"/>
          <p:nvPr/>
        </p:nvSpPr>
        <p:spPr>
          <a:xfrm>
            <a:off x="904972" y="4201293"/>
            <a:ext cx="9860437" cy="461665"/>
          </a:xfrm>
          <a:prstGeom prst="rect">
            <a:avLst/>
          </a:prstGeom>
          <a:noFill/>
        </p:spPr>
        <p:txBody>
          <a:bodyPr wrap="square">
            <a:spAutoFit/>
          </a:bodyPr>
          <a:lstStyle/>
          <a:p>
            <a:r>
              <a:rPr lang="es-ES" sz="2400" b="1" dirty="0"/>
              <a:t>Es un esfuerzo temporal emprendido para crear un producto o un servicio</a:t>
            </a:r>
            <a:endParaRPr lang="es-VE" sz="2400" b="1" dirty="0"/>
          </a:p>
        </p:txBody>
      </p:sp>
      <p:sp>
        <p:nvSpPr>
          <p:cNvPr id="18" name="CuadroTexto 17">
            <a:extLst>
              <a:ext uri="{FF2B5EF4-FFF2-40B4-BE49-F238E27FC236}">
                <a16:creationId xmlns:a16="http://schemas.microsoft.com/office/drawing/2014/main" id="{66F16890-CC3E-FEFE-60D3-B6F982EBFB40}"/>
              </a:ext>
            </a:extLst>
          </p:cNvPr>
          <p:cNvSpPr txBox="1"/>
          <p:nvPr/>
        </p:nvSpPr>
        <p:spPr>
          <a:xfrm>
            <a:off x="904972" y="5051205"/>
            <a:ext cx="10558022" cy="1200329"/>
          </a:xfrm>
          <a:prstGeom prst="rect">
            <a:avLst/>
          </a:prstGeom>
          <a:noFill/>
        </p:spPr>
        <p:txBody>
          <a:bodyPr wrap="square">
            <a:spAutoFit/>
          </a:bodyPr>
          <a:lstStyle/>
          <a:p>
            <a:r>
              <a:rPr lang="es-ES" sz="2400" dirty="0"/>
              <a:t>Este esfuerzo del ser humano para emprender sueños e ilusiones que den respuesta a las necesidades u oportunidades de las comunidades se puede consolidar en un proyecto, de allí la necesidad de formularlo y evaluarlo</a:t>
            </a:r>
            <a:endParaRPr lang="es-VE" sz="2400" dirty="0"/>
          </a:p>
        </p:txBody>
      </p:sp>
      <p:sp>
        <p:nvSpPr>
          <p:cNvPr id="3" name="CuadroTexto 2">
            <a:extLst>
              <a:ext uri="{FF2B5EF4-FFF2-40B4-BE49-F238E27FC236}">
                <a16:creationId xmlns:a16="http://schemas.microsoft.com/office/drawing/2014/main" id="{3F3445FF-F11E-1ECA-2B21-FE11F7F7C033}"/>
              </a:ext>
            </a:extLst>
          </p:cNvPr>
          <p:cNvSpPr txBox="1"/>
          <p:nvPr/>
        </p:nvSpPr>
        <p:spPr>
          <a:xfrm>
            <a:off x="3403076" y="2675647"/>
            <a:ext cx="7944439" cy="1015663"/>
          </a:xfrm>
          <a:prstGeom prst="rect">
            <a:avLst/>
          </a:prstGeom>
          <a:noFill/>
        </p:spPr>
        <p:txBody>
          <a:bodyPr wrap="square">
            <a:spAutoFit/>
          </a:bodyPr>
          <a:lstStyle/>
          <a:p>
            <a:r>
              <a:rPr lang="es-ES" sz="2000" b="1" dirty="0"/>
              <a:t>Un proyecto es un plan para organizar de un modo específico la utilización de una determinada cantidad de recursos, con el objeto de lograr ciertos resultados en un período de tiempo definido</a:t>
            </a:r>
            <a:endParaRPr lang="es-VE" sz="2000" b="1" dirty="0"/>
          </a:p>
        </p:txBody>
      </p:sp>
    </p:spTree>
    <p:extLst>
      <p:ext uri="{BB962C8B-B14F-4D97-AF65-F5344CB8AC3E}">
        <p14:creationId xmlns:p14="http://schemas.microsoft.com/office/powerpoint/2010/main" val="3610423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C9B40-C3EA-2C3A-71A7-34D607C877CE}"/>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AAF99FA7-BA0F-CB43-B677-5C89ED23681C}"/>
              </a:ext>
            </a:extLst>
          </p:cNvPr>
          <p:cNvPicPr>
            <a:picLocks noChangeAspect="1"/>
          </p:cNvPicPr>
          <p:nvPr/>
        </p:nvPicPr>
        <p:blipFill>
          <a:blip r:embed="rId2">
            <a:lum bright="70000" contrast="-70000"/>
          </a:blip>
          <a:stretch>
            <a:fillRect/>
          </a:stretch>
        </p:blipFill>
        <p:spPr>
          <a:xfrm>
            <a:off x="0" y="0"/>
            <a:ext cx="12192000" cy="6858000"/>
          </a:xfrm>
          <a:prstGeom prst="rect">
            <a:avLst/>
          </a:prstGeom>
        </p:spPr>
      </p:pic>
      <p:pic>
        <p:nvPicPr>
          <p:cNvPr id="6" name="Imagen 5">
            <a:extLst>
              <a:ext uri="{FF2B5EF4-FFF2-40B4-BE49-F238E27FC236}">
                <a16:creationId xmlns:a16="http://schemas.microsoft.com/office/drawing/2014/main" id="{09EA2436-B68C-3556-8CAA-CCF9406C7877}"/>
              </a:ext>
            </a:extLst>
          </p:cNvPr>
          <p:cNvPicPr>
            <a:picLocks noChangeAspect="1"/>
          </p:cNvPicPr>
          <p:nvPr/>
        </p:nvPicPr>
        <p:blipFill>
          <a:blip r:embed="rId3"/>
          <a:stretch>
            <a:fillRect/>
          </a:stretch>
        </p:blipFill>
        <p:spPr>
          <a:xfrm>
            <a:off x="0" y="-27188"/>
            <a:ext cx="6522479" cy="677639"/>
          </a:xfrm>
          <a:prstGeom prst="rect">
            <a:avLst/>
          </a:prstGeom>
        </p:spPr>
      </p:pic>
      <p:pic>
        <p:nvPicPr>
          <p:cNvPr id="5" name="Imagen 4">
            <a:extLst>
              <a:ext uri="{FF2B5EF4-FFF2-40B4-BE49-F238E27FC236}">
                <a16:creationId xmlns:a16="http://schemas.microsoft.com/office/drawing/2014/main" id="{E5A6B93D-57F7-4768-975D-BE5918522870}"/>
              </a:ext>
            </a:extLst>
          </p:cNvPr>
          <p:cNvPicPr>
            <a:picLocks noChangeAspect="1"/>
          </p:cNvPicPr>
          <p:nvPr/>
        </p:nvPicPr>
        <p:blipFill>
          <a:blip r:embed="rId4"/>
          <a:stretch>
            <a:fillRect/>
          </a:stretch>
        </p:blipFill>
        <p:spPr>
          <a:xfrm>
            <a:off x="7984504" y="76443"/>
            <a:ext cx="2780906" cy="536300"/>
          </a:xfrm>
          <a:prstGeom prst="rect">
            <a:avLst/>
          </a:prstGeom>
        </p:spPr>
      </p:pic>
      <p:pic>
        <p:nvPicPr>
          <p:cNvPr id="2" name="Imagen 1">
            <a:extLst>
              <a:ext uri="{FF2B5EF4-FFF2-40B4-BE49-F238E27FC236}">
                <a16:creationId xmlns:a16="http://schemas.microsoft.com/office/drawing/2014/main" id="{D6995360-C3B8-892E-1FC5-BC4A4D4202DD}"/>
              </a:ext>
            </a:extLst>
          </p:cNvPr>
          <p:cNvPicPr>
            <a:picLocks noChangeAspect="1"/>
          </p:cNvPicPr>
          <p:nvPr/>
        </p:nvPicPr>
        <p:blipFill>
          <a:blip r:embed="rId5"/>
          <a:stretch>
            <a:fillRect/>
          </a:stretch>
        </p:blipFill>
        <p:spPr>
          <a:xfrm>
            <a:off x="999241" y="9425"/>
            <a:ext cx="10180949" cy="5005635"/>
          </a:xfrm>
          <a:prstGeom prst="rect">
            <a:avLst/>
          </a:prstGeom>
        </p:spPr>
      </p:pic>
      <p:sp>
        <p:nvSpPr>
          <p:cNvPr id="8" name="CuadroTexto 7">
            <a:extLst>
              <a:ext uri="{FF2B5EF4-FFF2-40B4-BE49-F238E27FC236}">
                <a16:creationId xmlns:a16="http://schemas.microsoft.com/office/drawing/2014/main" id="{FE9A5207-A748-76F0-60F6-15C76497CCEE}"/>
              </a:ext>
            </a:extLst>
          </p:cNvPr>
          <p:cNvSpPr txBox="1"/>
          <p:nvPr/>
        </p:nvSpPr>
        <p:spPr>
          <a:xfrm>
            <a:off x="1011810" y="5054821"/>
            <a:ext cx="10262648" cy="1200329"/>
          </a:xfrm>
          <a:prstGeom prst="rect">
            <a:avLst/>
          </a:prstGeom>
          <a:noFill/>
        </p:spPr>
        <p:txBody>
          <a:bodyPr wrap="square">
            <a:spAutoFit/>
          </a:bodyPr>
          <a:lstStyle/>
          <a:p>
            <a:r>
              <a:rPr lang="es-ES" sz="2400" b="1" dirty="0"/>
              <a:t>¿Cuál es el problema o problemas que tenemos en la comunidad en la que vivimos?, </a:t>
            </a:r>
          </a:p>
          <a:p>
            <a:r>
              <a:rPr lang="es-ES" sz="2400" b="1" dirty="0"/>
              <a:t>¿Cuál debemos priorizar?</a:t>
            </a:r>
            <a:endParaRPr lang="es-VE" sz="2400" b="1" dirty="0"/>
          </a:p>
        </p:txBody>
      </p:sp>
    </p:spTree>
    <p:extLst>
      <p:ext uri="{BB962C8B-B14F-4D97-AF65-F5344CB8AC3E}">
        <p14:creationId xmlns:p14="http://schemas.microsoft.com/office/powerpoint/2010/main" val="3921378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7A9A5C-488B-6550-1259-AB2ED57BA1DF}"/>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859F136B-C33F-0E55-7B83-255E462E45D1}"/>
              </a:ext>
            </a:extLst>
          </p:cNvPr>
          <p:cNvPicPr>
            <a:picLocks noChangeAspect="1"/>
          </p:cNvPicPr>
          <p:nvPr/>
        </p:nvPicPr>
        <p:blipFill>
          <a:blip r:embed="rId2">
            <a:lum bright="70000" contrast="-70000"/>
          </a:blip>
          <a:stretch>
            <a:fillRect/>
          </a:stretch>
        </p:blipFill>
        <p:spPr>
          <a:xfrm>
            <a:off x="0" y="83814"/>
            <a:ext cx="12192000" cy="6858000"/>
          </a:xfrm>
          <a:prstGeom prst="rect">
            <a:avLst/>
          </a:prstGeom>
        </p:spPr>
      </p:pic>
      <p:pic>
        <p:nvPicPr>
          <p:cNvPr id="6" name="Imagen 5">
            <a:extLst>
              <a:ext uri="{FF2B5EF4-FFF2-40B4-BE49-F238E27FC236}">
                <a16:creationId xmlns:a16="http://schemas.microsoft.com/office/drawing/2014/main" id="{D31960E5-06E0-DCA5-8E16-304C642292C0}"/>
              </a:ext>
            </a:extLst>
          </p:cNvPr>
          <p:cNvPicPr>
            <a:picLocks noChangeAspect="1"/>
          </p:cNvPicPr>
          <p:nvPr/>
        </p:nvPicPr>
        <p:blipFill>
          <a:blip r:embed="rId3"/>
          <a:stretch>
            <a:fillRect/>
          </a:stretch>
        </p:blipFill>
        <p:spPr>
          <a:xfrm>
            <a:off x="235670" y="-45014"/>
            <a:ext cx="6522479" cy="677639"/>
          </a:xfrm>
          <a:prstGeom prst="rect">
            <a:avLst/>
          </a:prstGeom>
        </p:spPr>
      </p:pic>
      <p:pic>
        <p:nvPicPr>
          <p:cNvPr id="5" name="Imagen 4">
            <a:extLst>
              <a:ext uri="{FF2B5EF4-FFF2-40B4-BE49-F238E27FC236}">
                <a16:creationId xmlns:a16="http://schemas.microsoft.com/office/drawing/2014/main" id="{19F82CC7-0428-699E-C3B6-593CC5B23077}"/>
              </a:ext>
            </a:extLst>
          </p:cNvPr>
          <p:cNvPicPr>
            <a:picLocks noChangeAspect="1"/>
          </p:cNvPicPr>
          <p:nvPr/>
        </p:nvPicPr>
        <p:blipFill>
          <a:blip r:embed="rId4"/>
          <a:stretch>
            <a:fillRect/>
          </a:stretch>
        </p:blipFill>
        <p:spPr>
          <a:xfrm>
            <a:off x="7984504" y="76443"/>
            <a:ext cx="2780906" cy="536300"/>
          </a:xfrm>
          <a:prstGeom prst="rect">
            <a:avLst/>
          </a:prstGeom>
        </p:spPr>
      </p:pic>
      <p:sp>
        <p:nvSpPr>
          <p:cNvPr id="7" name="CuadroTexto 6">
            <a:extLst>
              <a:ext uri="{FF2B5EF4-FFF2-40B4-BE49-F238E27FC236}">
                <a16:creationId xmlns:a16="http://schemas.microsoft.com/office/drawing/2014/main" id="{927E2286-253D-0983-F934-6361EF81B9A2}"/>
              </a:ext>
            </a:extLst>
          </p:cNvPr>
          <p:cNvSpPr txBox="1"/>
          <p:nvPr/>
        </p:nvSpPr>
        <p:spPr>
          <a:xfrm>
            <a:off x="235670" y="973391"/>
            <a:ext cx="11510128" cy="1477328"/>
          </a:xfrm>
          <a:prstGeom prst="rect">
            <a:avLst/>
          </a:prstGeom>
          <a:noFill/>
        </p:spPr>
        <p:txBody>
          <a:bodyPr wrap="square">
            <a:spAutoFit/>
          </a:bodyPr>
          <a:lstStyle/>
          <a:p>
            <a:pPr algn="ctr">
              <a:buNone/>
            </a:pPr>
            <a:r>
              <a:rPr lang="es-ES" b="1" i="0" dirty="0">
                <a:solidFill>
                  <a:srgbClr val="000000"/>
                </a:solidFill>
                <a:effectLst/>
                <a:latin typeface="Arial Black" panose="020B0A04020102020204" pitchFamily="34" charset="0"/>
              </a:rPr>
              <a:t>PROYECTO PRODUCTIVO</a:t>
            </a:r>
            <a:br>
              <a:rPr lang="es-ES" b="1" i="0" dirty="0">
                <a:solidFill>
                  <a:srgbClr val="000000"/>
                </a:solidFill>
                <a:effectLst/>
                <a:latin typeface="Arial Black" panose="020B0A04020102020204" pitchFamily="34" charset="0"/>
              </a:rPr>
            </a:br>
            <a:endParaRPr lang="es-ES" b="1" i="0" dirty="0">
              <a:solidFill>
                <a:srgbClr val="000000"/>
              </a:solidFill>
              <a:effectLst/>
              <a:latin typeface="Arial Black" panose="020B0A04020102020204" pitchFamily="34" charset="0"/>
            </a:endParaRPr>
          </a:p>
          <a:p>
            <a:pPr algn="ctr">
              <a:buNone/>
            </a:pPr>
            <a:r>
              <a:rPr lang="es-ES" b="1" i="0" dirty="0">
                <a:solidFill>
                  <a:srgbClr val="000000"/>
                </a:solidFill>
                <a:effectLst/>
                <a:latin typeface="Arial Black" panose="020B0A04020102020204" pitchFamily="34" charset="0"/>
              </a:rPr>
              <a:t>Un proyecto productivo es la búsqueda de una solución para un problema o una necesidad humana, con un esfuerzo temporal para la creación de un producto o servicio.</a:t>
            </a:r>
          </a:p>
          <a:p>
            <a:pPr algn="ctr">
              <a:buNone/>
            </a:pPr>
            <a:endParaRPr lang="es-ES" b="0" i="0" dirty="0">
              <a:solidFill>
                <a:srgbClr val="000000"/>
              </a:solidFill>
              <a:effectLst/>
              <a:latin typeface="Trebuchet MS" panose="020B0603020202020204" pitchFamily="34" charset="0"/>
            </a:endParaRPr>
          </a:p>
        </p:txBody>
      </p:sp>
      <p:sp>
        <p:nvSpPr>
          <p:cNvPr id="9" name="CuadroTexto 8">
            <a:extLst>
              <a:ext uri="{FF2B5EF4-FFF2-40B4-BE49-F238E27FC236}">
                <a16:creationId xmlns:a16="http://schemas.microsoft.com/office/drawing/2014/main" id="{5F8794E0-1EDB-F29B-098B-4F7469A345CB}"/>
              </a:ext>
            </a:extLst>
          </p:cNvPr>
          <p:cNvSpPr txBox="1"/>
          <p:nvPr/>
        </p:nvSpPr>
        <p:spPr>
          <a:xfrm>
            <a:off x="235669" y="2710481"/>
            <a:ext cx="11142483" cy="3416320"/>
          </a:xfrm>
          <a:prstGeom prst="rect">
            <a:avLst/>
          </a:prstGeom>
          <a:noFill/>
        </p:spPr>
        <p:txBody>
          <a:bodyPr wrap="square">
            <a:spAutoFit/>
          </a:bodyPr>
          <a:lstStyle/>
          <a:p>
            <a:pPr algn="just"/>
            <a:r>
              <a:rPr lang="es-ES" b="1" i="0" dirty="0">
                <a:effectLst/>
                <a:latin typeface="Arial Black" panose="020B0A04020102020204" pitchFamily="34" charset="0"/>
              </a:rPr>
              <a:t>Los proyectos productivos se deben hacer a partir del conocimiento del contexto, teniendo en cuenta características como: para quién se va a dirigir el proyecto, en qué aspecto se podría clasificar, qué beneficios les puede traer a las personas, entre otros. </a:t>
            </a:r>
          </a:p>
          <a:p>
            <a:pPr algn="just"/>
            <a:endParaRPr lang="es-ES" b="1" dirty="0">
              <a:latin typeface="Arial Black" panose="020B0A04020102020204" pitchFamily="34" charset="0"/>
            </a:endParaRPr>
          </a:p>
          <a:p>
            <a:pPr algn="just"/>
            <a:r>
              <a:rPr lang="es-ES" b="1" i="0" dirty="0">
                <a:effectLst/>
                <a:latin typeface="Arial Black" panose="020B0A04020102020204" pitchFamily="34" charset="0"/>
              </a:rPr>
              <a:t>He ahí la importancia de tener una idea clara de lo que se quiere hacer y cómo se va a   hacer. Antes de empezar un proyecto debemos </a:t>
            </a:r>
            <a:r>
              <a:rPr lang="es-ES" b="1" dirty="0">
                <a:latin typeface="Arial Black" panose="020B0A04020102020204" pitchFamily="34" charset="0"/>
              </a:rPr>
              <a:t>encontrar respuestas a varias</a:t>
            </a:r>
            <a:r>
              <a:rPr lang="es-ES" b="1" i="0" dirty="0">
                <a:effectLst/>
                <a:latin typeface="Arial Black" panose="020B0A04020102020204" pitchFamily="34" charset="0"/>
              </a:rPr>
              <a:t> preguntas...</a:t>
            </a:r>
          </a:p>
          <a:p>
            <a:endParaRPr lang="es-ES" b="1" dirty="0">
              <a:latin typeface="Arial Black" panose="020B0A04020102020204" pitchFamily="34" charset="0"/>
            </a:endParaRPr>
          </a:p>
          <a:p>
            <a:pPr algn="ctr"/>
            <a:endParaRPr lang="es-ES" b="1" i="0" dirty="0">
              <a:effectLst/>
              <a:latin typeface="Arial Black" panose="020B0A04020102020204" pitchFamily="34" charset="0"/>
            </a:endParaRPr>
          </a:p>
          <a:p>
            <a:pPr algn="ctr"/>
            <a:endParaRPr lang="es-ES" b="1" dirty="0">
              <a:latin typeface="Arial Black" panose="020B0A04020102020204" pitchFamily="34" charset="0"/>
            </a:endParaRPr>
          </a:p>
          <a:p>
            <a:pPr algn="ctr"/>
            <a:endParaRPr lang="es-ES" b="1" i="0" dirty="0">
              <a:effectLst/>
              <a:latin typeface="Arial Black" panose="020B0A04020102020204" pitchFamily="34" charset="0"/>
            </a:endParaRPr>
          </a:p>
          <a:p>
            <a:pPr algn="ctr"/>
            <a:r>
              <a:rPr lang="es-ES" b="1" i="0" dirty="0">
                <a:effectLst/>
                <a:latin typeface="Arial Black" panose="020B0A04020102020204" pitchFamily="34" charset="0"/>
              </a:rPr>
              <a:t>EMPIEZA CON TU PROYECTO PRODUCTIVO...</a:t>
            </a:r>
            <a:endParaRPr lang="es-VE" dirty="0"/>
          </a:p>
        </p:txBody>
      </p:sp>
    </p:spTree>
    <p:extLst>
      <p:ext uri="{BB962C8B-B14F-4D97-AF65-F5344CB8AC3E}">
        <p14:creationId xmlns:p14="http://schemas.microsoft.com/office/powerpoint/2010/main" val="1154166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26664-E4AE-33DC-39EE-1E1A5ABBF9FA}"/>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C2A92C57-1A95-E5AF-9FF2-EB9105B40A27}"/>
              </a:ext>
            </a:extLst>
          </p:cNvPr>
          <p:cNvPicPr>
            <a:picLocks noChangeAspect="1"/>
          </p:cNvPicPr>
          <p:nvPr/>
        </p:nvPicPr>
        <p:blipFill>
          <a:blip r:embed="rId2">
            <a:lum bright="70000" contrast="-70000"/>
          </a:blip>
          <a:stretch>
            <a:fillRect/>
          </a:stretch>
        </p:blipFill>
        <p:spPr>
          <a:xfrm>
            <a:off x="0" y="0"/>
            <a:ext cx="12192000" cy="6858000"/>
          </a:xfrm>
          <a:prstGeom prst="rect">
            <a:avLst/>
          </a:prstGeom>
        </p:spPr>
      </p:pic>
      <p:pic>
        <p:nvPicPr>
          <p:cNvPr id="6" name="Imagen 5">
            <a:extLst>
              <a:ext uri="{FF2B5EF4-FFF2-40B4-BE49-F238E27FC236}">
                <a16:creationId xmlns:a16="http://schemas.microsoft.com/office/drawing/2014/main" id="{26B181B0-9F2C-CAAF-434C-C8A96E9DFDF4}"/>
              </a:ext>
            </a:extLst>
          </p:cNvPr>
          <p:cNvPicPr>
            <a:picLocks noChangeAspect="1"/>
          </p:cNvPicPr>
          <p:nvPr/>
        </p:nvPicPr>
        <p:blipFill>
          <a:blip r:embed="rId3"/>
          <a:stretch>
            <a:fillRect/>
          </a:stretch>
        </p:blipFill>
        <p:spPr>
          <a:xfrm>
            <a:off x="0" y="-27188"/>
            <a:ext cx="6522479" cy="677639"/>
          </a:xfrm>
          <a:prstGeom prst="rect">
            <a:avLst/>
          </a:prstGeom>
        </p:spPr>
      </p:pic>
      <p:pic>
        <p:nvPicPr>
          <p:cNvPr id="5" name="Imagen 4">
            <a:extLst>
              <a:ext uri="{FF2B5EF4-FFF2-40B4-BE49-F238E27FC236}">
                <a16:creationId xmlns:a16="http://schemas.microsoft.com/office/drawing/2014/main" id="{CE851AF4-1532-9C55-052C-F68D9980EFEC}"/>
              </a:ext>
            </a:extLst>
          </p:cNvPr>
          <p:cNvPicPr>
            <a:picLocks noChangeAspect="1"/>
          </p:cNvPicPr>
          <p:nvPr/>
        </p:nvPicPr>
        <p:blipFill>
          <a:blip r:embed="rId4"/>
          <a:stretch>
            <a:fillRect/>
          </a:stretch>
        </p:blipFill>
        <p:spPr>
          <a:xfrm>
            <a:off x="7984504" y="76443"/>
            <a:ext cx="2780906" cy="536300"/>
          </a:xfrm>
          <a:prstGeom prst="rect">
            <a:avLst/>
          </a:prstGeom>
        </p:spPr>
      </p:pic>
      <p:sp>
        <p:nvSpPr>
          <p:cNvPr id="7" name="CuadroTexto 6">
            <a:extLst>
              <a:ext uri="{FF2B5EF4-FFF2-40B4-BE49-F238E27FC236}">
                <a16:creationId xmlns:a16="http://schemas.microsoft.com/office/drawing/2014/main" id="{8494D6A8-6C03-074C-F9BA-C3E9EBD469C7}"/>
              </a:ext>
            </a:extLst>
          </p:cNvPr>
          <p:cNvSpPr txBox="1"/>
          <p:nvPr/>
        </p:nvSpPr>
        <p:spPr>
          <a:xfrm>
            <a:off x="0" y="759851"/>
            <a:ext cx="12192000" cy="6740307"/>
          </a:xfrm>
          <a:prstGeom prst="rect">
            <a:avLst/>
          </a:prstGeom>
          <a:noFill/>
        </p:spPr>
        <p:txBody>
          <a:bodyPr wrap="square">
            <a:spAutoFit/>
          </a:bodyPr>
          <a:lstStyle/>
          <a:p>
            <a:endParaRPr lang="es-ES" sz="2400" b="1" dirty="0"/>
          </a:p>
          <a:p>
            <a:r>
              <a:rPr lang="es-ES" sz="2400" b="1" dirty="0"/>
              <a:t>¿Cómo emprender ese camino?...Organizando las ideas… </a:t>
            </a:r>
            <a:r>
              <a:rPr lang="es-ES" sz="2200" b="1" dirty="0"/>
              <a:t>Conviene plantearse varias preguntas que ayudarán a armar la estructura del proyecto y a ordenar actividades futuras</a:t>
            </a:r>
            <a:r>
              <a:rPr lang="es-ES" sz="2400" b="1" dirty="0"/>
              <a:t>. </a:t>
            </a:r>
          </a:p>
          <a:p>
            <a:endParaRPr lang="es-ES" dirty="0"/>
          </a:p>
          <a:p>
            <a:r>
              <a:rPr lang="es-ES" sz="2400" dirty="0"/>
              <a:t>1. ¿</a:t>
            </a:r>
            <a:r>
              <a:rPr lang="es-ES" sz="2400" b="1" dirty="0"/>
              <a:t>QUÉ</a:t>
            </a:r>
            <a:r>
              <a:rPr lang="es-ES" sz="2400" dirty="0"/>
              <a:t> se quiere modificar? Diagnóstico</a:t>
            </a:r>
          </a:p>
          <a:p>
            <a:r>
              <a:rPr lang="es-ES" sz="2400" dirty="0"/>
              <a:t>	2. ¿</a:t>
            </a:r>
            <a:r>
              <a:rPr lang="es-ES" sz="2400" b="1" dirty="0"/>
              <a:t>POR QUÉ </a:t>
            </a:r>
            <a:r>
              <a:rPr lang="es-ES" sz="2400" dirty="0"/>
              <a:t>se quiere hacer? Fundamentación </a:t>
            </a:r>
          </a:p>
          <a:p>
            <a:r>
              <a:rPr lang="es-ES" sz="2400" dirty="0"/>
              <a:t>		3. ¿</a:t>
            </a:r>
            <a:r>
              <a:rPr lang="es-ES" sz="2400" b="1" dirty="0"/>
              <a:t>PARA QUÉ </a:t>
            </a:r>
            <a:r>
              <a:rPr lang="es-ES" sz="2400" dirty="0"/>
              <a:t>se quiere hacer? Objetivos </a:t>
            </a:r>
          </a:p>
          <a:p>
            <a:r>
              <a:rPr lang="es-ES" sz="2400" dirty="0"/>
              <a:t>			4. ¿</a:t>
            </a:r>
            <a:r>
              <a:rPr lang="es-ES" sz="2400" b="1" dirty="0"/>
              <a:t>CUÁNTO</a:t>
            </a:r>
            <a:r>
              <a:rPr lang="es-ES" sz="2400" dirty="0"/>
              <a:t> se quiere hacer? Metas </a:t>
            </a:r>
          </a:p>
          <a:p>
            <a:r>
              <a:rPr lang="es-ES" sz="2400" dirty="0"/>
              <a:t>				5. ¿</a:t>
            </a:r>
            <a:r>
              <a:rPr lang="es-ES" sz="2400" b="1" dirty="0"/>
              <a:t>CÓMO</a:t>
            </a:r>
            <a:r>
              <a:rPr lang="es-ES" sz="2400" dirty="0"/>
              <a:t> se va a hacer? Descripción del proyecto </a:t>
            </a:r>
          </a:p>
          <a:p>
            <a:r>
              <a:rPr lang="es-ES" sz="2400" dirty="0"/>
              <a:t>					6. ¿</a:t>
            </a:r>
            <a:r>
              <a:rPr lang="es-ES" sz="2400" b="1" dirty="0"/>
              <a:t>CUÁNDO</a:t>
            </a:r>
            <a:r>
              <a:rPr lang="es-ES" sz="2400" dirty="0"/>
              <a:t> se va a hacer? Cronograma de actividades </a:t>
            </a:r>
          </a:p>
          <a:p>
            <a:r>
              <a:rPr lang="es-ES" sz="2400" dirty="0"/>
              <a:t>			7. ¿</a:t>
            </a:r>
            <a:r>
              <a:rPr lang="es-ES" sz="2400" b="1" dirty="0"/>
              <a:t>QUIÉNES </a:t>
            </a:r>
            <a:r>
              <a:rPr lang="es-ES" sz="2400" dirty="0"/>
              <a:t>lo van a hacer? Emprendedores </a:t>
            </a:r>
          </a:p>
          <a:p>
            <a:r>
              <a:rPr lang="es-ES" sz="2400" dirty="0"/>
              <a:t>					8. ¿</a:t>
            </a:r>
            <a:r>
              <a:rPr lang="es-ES" sz="2400" b="1" dirty="0"/>
              <a:t>DÓNDE</a:t>
            </a:r>
            <a:r>
              <a:rPr lang="es-ES" sz="2400" dirty="0"/>
              <a:t> se quiere hacer? Localización física del proyecto </a:t>
            </a:r>
          </a:p>
          <a:p>
            <a:r>
              <a:rPr lang="es-ES" sz="2400" dirty="0"/>
              <a:t>				9. ¿</a:t>
            </a:r>
            <a:r>
              <a:rPr lang="es-ES" sz="2400" b="1" dirty="0"/>
              <a:t>CON QUÉ </a:t>
            </a:r>
            <a:r>
              <a:rPr lang="es-ES" sz="2400" dirty="0"/>
              <a:t>se va a hacer? Presupuesto </a:t>
            </a:r>
          </a:p>
          <a:p>
            <a:r>
              <a:rPr lang="es-ES" sz="2400" dirty="0"/>
              <a:t>			</a:t>
            </a:r>
          </a:p>
          <a:p>
            <a:r>
              <a:rPr lang="es-ES" sz="2400" dirty="0"/>
              <a:t>			10. ¿</a:t>
            </a:r>
            <a:r>
              <a:rPr lang="es-ES" sz="2400" b="1" dirty="0"/>
              <a:t>PARA QUIÉN </a:t>
            </a:r>
            <a:r>
              <a:rPr lang="es-ES" sz="2400" dirty="0"/>
              <a:t>se va a hacer? Las comunidades</a:t>
            </a:r>
          </a:p>
          <a:p>
            <a:r>
              <a:rPr lang="es-ES" sz="2400" dirty="0"/>
              <a:t>				                      11. ¿</a:t>
            </a:r>
            <a:r>
              <a:rPr lang="es-ES" sz="2400" b="1" dirty="0"/>
              <a:t>QUIÉN  nos puede apoyar</a:t>
            </a:r>
            <a:r>
              <a:rPr lang="es-ES" sz="2400" dirty="0"/>
              <a:t>?</a:t>
            </a:r>
          </a:p>
          <a:p>
            <a:endParaRPr lang="es-ES" dirty="0"/>
          </a:p>
          <a:p>
            <a:endParaRPr lang="es-ES" dirty="0"/>
          </a:p>
          <a:p>
            <a:endParaRPr lang="es-VE" dirty="0"/>
          </a:p>
        </p:txBody>
      </p:sp>
    </p:spTree>
    <p:extLst>
      <p:ext uri="{BB962C8B-B14F-4D97-AF65-F5344CB8AC3E}">
        <p14:creationId xmlns:p14="http://schemas.microsoft.com/office/powerpoint/2010/main" val="35663793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TotalTime>
  <Words>2214</Words>
  <Application>Microsoft Office PowerPoint</Application>
  <PresentationFormat>Panorámica</PresentationFormat>
  <Paragraphs>264</Paragraphs>
  <Slides>31</Slides>
  <Notes>2</Notes>
  <HiddenSlides>1</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31</vt:i4>
      </vt:variant>
    </vt:vector>
  </HeadingPairs>
  <TitlesOfParts>
    <vt:vector size="38" baseType="lpstr">
      <vt:lpstr>Arial</vt:lpstr>
      <vt:lpstr>Arial Black</vt:lpstr>
      <vt:lpstr>Calibri</vt:lpstr>
      <vt:lpstr>Calibri Light</vt:lpstr>
      <vt:lpstr>Times New Roman</vt:lpstr>
      <vt:lpstr>Trebuchet MS</vt:lpstr>
      <vt:lpstr>Tema de Office</vt:lpstr>
      <vt:lpstr>Presentación de PowerPoint</vt:lpstr>
      <vt:lpstr>Presentación de PowerPoint</vt:lpstr>
      <vt:lpstr>Presentación de PowerPoint</vt:lpstr>
      <vt:lpstr>            Centro de Estudios Regionales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Gilberto Resplandor</dc:creator>
  <cp:lastModifiedBy>Gilberto Resplandor</cp:lastModifiedBy>
  <cp:revision>38</cp:revision>
  <dcterms:created xsi:type="dcterms:W3CDTF">2025-10-11T15:29:17Z</dcterms:created>
  <dcterms:modified xsi:type="dcterms:W3CDTF">2025-10-13T11:52:25Z</dcterms:modified>
</cp:coreProperties>
</file>