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57" r:id="rId6"/>
    <p:sldId id="258" r:id="rId7"/>
    <p:sldId id="259" r:id="rId8"/>
    <p:sldId id="260" r:id="rId9"/>
    <p:sldId id="262" r:id="rId10"/>
    <p:sldId id="268" r:id="rId11"/>
    <p:sldId id="264" r:id="rId12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00"/>
    <a:srgbClr val="0033CC"/>
    <a:srgbClr val="CC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48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525F-F8FA-4397-BBE0-18042BD76FF0}" type="datetimeFigureOut">
              <a:rPr lang="es-VE" smtClean="0"/>
              <a:t>11/10/2023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BB7A-9C3B-4396-9905-36F732DEF538}" type="slidenum">
              <a:rPr lang="es-VE" smtClean="0"/>
              <a:t>‹Nº›</a:t>
            </a:fld>
            <a:endParaRPr lang="es-VE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525F-F8FA-4397-BBE0-18042BD76FF0}" type="datetimeFigureOut">
              <a:rPr lang="es-VE" smtClean="0"/>
              <a:t>11/10/2023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BB7A-9C3B-4396-9905-36F732DEF538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525F-F8FA-4397-BBE0-18042BD76FF0}" type="datetimeFigureOut">
              <a:rPr lang="es-VE" smtClean="0"/>
              <a:t>11/10/2023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BB7A-9C3B-4396-9905-36F732DEF538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525F-F8FA-4397-BBE0-18042BD76FF0}" type="datetimeFigureOut">
              <a:rPr lang="es-VE" smtClean="0"/>
              <a:t>11/10/2023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BB7A-9C3B-4396-9905-36F732DEF538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525F-F8FA-4397-BBE0-18042BD76FF0}" type="datetimeFigureOut">
              <a:rPr lang="es-VE" smtClean="0"/>
              <a:t>11/10/2023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BB7A-9C3B-4396-9905-36F732DEF538}" type="slidenum">
              <a:rPr lang="es-VE" smtClean="0"/>
              <a:t>‹Nº›</a:t>
            </a:fld>
            <a:endParaRPr lang="es-VE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525F-F8FA-4397-BBE0-18042BD76FF0}" type="datetimeFigureOut">
              <a:rPr lang="es-VE" smtClean="0"/>
              <a:t>11/10/2023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BB7A-9C3B-4396-9905-36F732DEF538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525F-F8FA-4397-BBE0-18042BD76FF0}" type="datetimeFigureOut">
              <a:rPr lang="es-VE" smtClean="0"/>
              <a:t>11/10/2023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BB7A-9C3B-4396-9905-36F732DEF538}" type="slidenum">
              <a:rPr lang="es-VE" smtClean="0"/>
              <a:t>‹Nº›</a:t>
            </a:fld>
            <a:endParaRPr lang="es-VE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525F-F8FA-4397-BBE0-18042BD76FF0}" type="datetimeFigureOut">
              <a:rPr lang="es-VE" smtClean="0"/>
              <a:t>11/10/2023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BB7A-9C3B-4396-9905-36F732DEF538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525F-F8FA-4397-BBE0-18042BD76FF0}" type="datetimeFigureOut">
              <a:rPr lang="es-VE" smtClean="0"/>
              <a:t>11/10/2023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BB7A-9C3B-4396-9905-36F732DEF538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525F-F8FA-4397-BBE0-18042BD76FF0}" type="datetimeFigureOut">
              <a:rPr lang="es-VE" smtClean="0"/>
              <a:t>11/10/2023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BB7A-9C3B-4396-9905-36F732DEF538}" type="slidenum">
              <a:rPr lang="es-VE" smtClean="0"/>
              <a:t>‹Nº›</a:t>
            </a:fld>
            <a:endParaRPr lang="es-VE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525F-F8FA-4397-BBE0-18042BD76FF0}" type="datetimeFigureOut">
              <a:rPr lang="es-VE" smtClean="0"/>
              <a:t>11/10/2023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BB7A-9C3B-4396-9905-36F732DEF538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22A525F-F8FA-4397-BBE0-18042BD76FF0}" type="datetimeFigureOut">
              <a:rPr lang="es-VE" smtClean="0"/>
              <a:t>11/10/2023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A70BB7A-9C3B-4396-9905-36F732DEF538}" type="slidenum">
              <a:rPr lang="es-VE" smtClean="0"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848600" cy="192722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Human Activity and its Environmental Impact</a:t>
            </a:r>
            <a:br>
              <a:rPr lang="en-US" b="1" dirty="0">
                <a:solidFill>
                  <a:srgbClr val="0000FF"/>
                </a:solidFill>
              </a:rPr>
            </a:br>
            <a:endParaRPr lang="es-VE" dirty="0">
              <a:solidFill>
                <a:srgbClr val="0000FF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5661248"/>
            <a:ext cx="4456584" cy="720080"/>
          </a:xfrm>
        </p:spPr>
        <p:txBody>
          <a:bodyPr/>
          <a:lstStyle/>
          <a:p>
            <a:r>
              <a:rPr lang="es-VE" dirty="0">
                <a:solidFill>
                  <a:srgbClr val="002060"/>
                </a:solidFill>
              </a:rPr>
              <a:t>Profa. Beatriz Soledad</a:t>
            </a:r>
          </a:p>
        </p:txBody>
      </p:sp>
    </p:spTree>
    <p:extLst>
      <p:ext uri="{BB962C8B-B14F-4D97-AF65-F5344CB8AC3E}">
        <p14:creationId xmlns:p14="http://schemas.microsoft.com/office/powerpoint/2010/main" val="3614584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ow Do Humans Affect The Environment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1516" y="953725"/>
            <a:ext cx="8752972" cy="492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77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6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2636912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Our actions have a profound impact on the environment, however we can achieve favorable change. </a:t>
            </a:r>
          </a:p>
          <a:p>
            <a:r>
              <a:rPr lang="en-US" dirty="0"/>
              <a:t>We can protect the planet for future generations, by adopting sustainable practices and supporting environmental initiatives.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131840" y="1628800"/>
            <a:ext cx="26420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Conclusions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77072"/>
            <a:ext cx="3268627" cy="21751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8600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4" descr="Desert Ecosystem - Grand Canyon-Parashant National Monument (U.S. National  Park Service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11" name="10 Rectángulo"/>
          <p:cNvSpPr/>
          <p:nvPr/>
        </p:nvSpPr>
        <p:spPr>
          <a:xfrm>
            <a:off x="269123" y="618361"/>
            <a:ext cx="4480049" cy="59093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VE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ECOSYSTEM</a:t>
            </a:r>
          </a:p>
          <a:p>
            <a:endParaRPr lang="es-VE" b="1" dirty="0"/>
          </a:p>
          <a:p>
            <a:pPr marL="285750" indent="-285750"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en-US" dirty="0"/>
              <a:t>An ecosystem </a:t>
            </a:r>
            <a:r>
              <a:rPr lang="en-US" dirty="0">
                <a:solidFill>
                  <a:srgbClr val="0033CC"/>
                </a:solidFill>
              </a:rPr>
              <a:t>is a geographic area where plants, animals, living beings and organisms interact under certain environmental conditions </a:t>
            </a:r>
            <a:r>
              <a:rPr lang="en-US" dirty="0"/>
              <a:t>(according to climate, temperature, type of soil, etc.)</a:t>
            </a:r>
          </a:p>
          <a:p>
            <a:pPr marL="285750" indent="-285750">
              <a:buClr>
                <a:srgbClr val="0000FF"/>
              </a:buClr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en-US" dirty="0"/>
              <a:t>It is made up </a:t>
            </a:r>
            <a:r>
              <a:rPr lang="en-US" dirty="0">
                <a:solidFill>
                  <a:srgbClr val="0033CC"/>
                </a:solidFill>
              </a:rPr>
              <a:t>of two types of elements </a:t>
            </a:r>
            <a:r>
              <a:rPr lang="en-US" dirty="0"/>
              <a:t>or factors:</a:t>
            </a:r>
          </a:p>
          <a:p>
            <a:endParaRPr lang="en-US" dirty="0"/>
          </a:p>
          <a:p>
            <a:pPr lvl="1"/>
            <a:r>
              <a:rPr lang="en-US" b="1" dirty="0">
                <a:solidFill>
                  <a:srgbClr val="003300"/>
                </a:solidFill>
              </a:rPr>
              <a:t>Biotic elements</a:t>
            </a:r>
            <a:r>
              <a:rPr lang="en-US" b="1" dirty="0"/>
              <a:t>. </a:t>
            </a:r>
            <a:r>
              <a:rPr lang="en-US" dirty="0"/>
              <a:t>They are those elements that have life, that is, all the living beings that inhabit it (</a:t>
            </a:r>
            <a:r>
              <a:rPr lang="en-US" dirty="0">
                <a:solidFill>
                  <a:srgbClr val="003300"/>
                </a:solidFill>
              </a:rPr>
              <a:t>flora and fauna</a:t>
            </a:r>
            <a:r>
              <a:rPr lang="en-US" dirty="0"/>
              <a:t>).</a:t>
            </a:r>
          </a:p>
          <a:p>
            <a:pPr lvl="1"/>
            <a:endParaRPr lang="en-US" dirty="0"/>
          </a:p>
          <a:p>
            <a:pPr lvl="1"/>
            <a:r>
              <a:rPr lang="en-US" b="1" dirty="0">
                <a:solidFill>
                  <a:srgbClr val="CC3300"/>
                </a:solidFill>
              </a:rPr>
              <a:t>Abiotic elements</a:t>
            </a:r>
            <a:r>
              <a:rPr lang="en-US" b="1" dirty="0"/>
              <a:t>. </a:t>
            </a:r>
            <a:r>
              <a:rPr lang="en-US" dirty="0"/>
              <a:t>They are those lifeless factors, that is, the place they inhabit. (</a:t>
            </a:r>
            <a:r>
              <a:rPr lang="en-US" dirty="0">
                <a:solidFill>
                  <a:srgbClr val="CC3300"/>
                </a:solidFill>
              </a:rPr>
              <a:t>climatic conditions, relief, pH variation, presence of sunlight</a:t>
            </a:r>
            <a:r>
              <a:rPr lang="en-US" dirty="0"/>
              <a:t>).</a:t>
            </a:r>
            <a:endParaRPr lang="es-VE" dirty="0"/>
          </a:p>
          <a:p>
            <a:endParaRPr lang="es-VE" dirty="0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924" y="1844824"/>
            <a:ext cx="3873234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4238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62025"/>
            <a:ext cx="6867525" cy="4933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5799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05199" y="5733256"/>
            <a:ext cx="7968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3300"/>
                </a:solidFill>
              </a:rPr>
              <a:t>Ecological footprint</a:t>
            </a:r>
            <a:r>
              <a:rPr lang="en-US" dirty="0"/>
              <a:t>, measure of the demands made by a person or group of people on global natural resources</a:t>
            </a:r>
            <a:endParaRPr lang="es-VE" dirty="0"/>
          </a:p>
        </p:txBody>
      </p:sp>
      <p:sp>
        <p:nvSpPr>
          <p:cNvPr id="3" name="2 Rectángulo"/>
          <p:cNvSpPr/>
          <p:nvPr/>
        </p:nvSpPr>
        <p:spPr>
          <a:xfrm>
            <a:off x="3203848" y="733346"/>
            <a:ext cx="2351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3300"/>
                </a:solidFill>
              </a:rPr>
              <a:t>Ecological footprint</a:t>
            </a:r>
            <a:endParaRPr lang="es-VE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390650"/>
            <a:ext cx="7858125" cy="4076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2817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620688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</a:rPr>
              <a:t>Types of Human Activities That Impact the Environment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79130" y="3136227"/>
            <a:ext cx="2520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Deforestation</a:t>
            </a:r>
          </a:p>
          <a:p>
            <a:r>
              <a:rPr lang="en-US" dirty="0"/>
              <a:t>Clearing forests for agriculture or urban development has led to habitat loss and increased CO</a:t>
            </a:r>
            <a:r>
              <a:rPr lang="en-US" baseline="-25000" dirty="0"/>
              <a:t>2</a:t>
            </a:r>
            <a:r>
              <a:rPr lang="en-US" dirty="0"/>
              <a:t> emissions.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987824" y="3104325"/>
            <a:ext cx="265614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Pollution</a:t>
            </a:r>
          </a:p>
          <a:p>
            <a:r>
              <a:rPr lang="en-US" dirty="0"/>
              <a:t>The release of harmful substances into the air, water or soil causes negative impacts on both ecosystems and human health.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6141493" y="3136227"/>
            <a:ext cx="25177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Overfishing</a:t>
            </a:r>
          </a:p>
          <a:p>
            <a:r>
              <a:rPr lang="en-US" dirty="0"/>
              <a:t>Overfishing beyond sustainable levels has caused population decline and alteration of aquatic ecosystems.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30" y="1617395"/>
            <a:ext cx="2465059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81407"/>
            <a:ext cx="2656147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493" y="1617395"/>
            <a:ext cx="2318939" cy="1403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5046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3068960"/>
            <a:ext cx="2664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Urban Sprawl</a:t>
            </a:r>
          </a:p>
          <a:p>
            <a:r>
              <a:rPr lang="en-US" dirty="0"/>
              <a:t>Cities have expanded uncontrollably into surrounding areas, causing the loss of natural habitats and increased pollution and traffic congestion.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336703"/>
            <a:ext cx="2088232" cy="1330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66719"/>
            <a:ext cx="2232248" cy="1300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347864" y="3068960"/>
            <a:ext cx="26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Water shortage</a:t>
            </a:r>
          </a:p>
          <a:p>
            <a:r>
              <a:rPr lang="en-US" dirty="0"/>
              <a:t>Without water, life does not exist on this planet. A massive environmental problem of our time exists in the form of the Water shortage</a:t>
            </a:r>
            <a:endParaRPr lang="es-VE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1366719"/>
            <a:ext cx="2304257" cy="1290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6156176" y="3078490"/>
            <a:ext cx="273630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Plastic waste in the sea</a:t>
            </a:r>
          </a:p>
          <a:p>
            <a:r>
              <a:rPr lang="en-US" dirty="0"/>
              <a:t>Plastic is not biodegradable, 8 million tons end up directly in the sea every year. About 32 million tons simply end up as Plastic waste in the environment and then via detours in the oceans. 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2970075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47664" y="692696"/>
            <a:ext cx="6408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Causes and Effects of Human Activity on the Environment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83568" y="1965310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Industrialization</a:t>
            </a:r>
          </a:p>
          <a:p>
            <a:r>
              <a:rPr lang="en-US" dirty="0"/>
              <a:t>Industrial activities have intensified due to increasing demand for energy and resources, contributing to air and water pollution, as well as habitat destruction.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57213" y="3789040"/>
            <a:ext cx="37707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Climate Change</a:t>
            </a:r>
          </a:p>
          <a:p>
            <a:r>
              <a:rPr lang="en-US" dirty="0"/>
              <a:t>Greenhouse gas emissions from burning fossil fuels and deforestation have caused rising global temperatures, resulting in melting ice caps, extreme weather events, and disrupted ecosystems.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860032" y="1973802"/>
            <a:ext cx="38524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Biodiversity Loss</a:t>
            </a:r>
          </a:p>
          <a:p>
            <a:r>
              <a:rPr lang="en-US" dirty="0"/>
              <a:t>The ecological balance has been altered and biodiversity on the planet has been reduced due to habitat destruction, pollution and overexploitation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949622" y="3933056"/>
            <a:ext cx="3528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Health Impacts</a:t>
            </a:r>
          </a:p>
          <a:p>
            <a:r>
              <a:rPr lang="en-US" dirty="0"/>
              <a:t>Poor air and water quality, as well as exposure to toxic substances, cause various diseases such as respiratory and cardiovascular diseases.</a:t>
            </a:r>
          </a:p>
        </p:txBody>
      </p:sp>
    </p:spTree>
    <p:extLst>
      <p:ext uri="{BB962C8B-B14F-4D97-AF65-F5344CB8AC3E}">
        <p14:creationId xmlns:p14="http://schemas.microsoft.com/office/powerpoint/2010/main" val="2624101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35696" y="908719"/>
            <a:ext cx="52662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Case Studies of Human Impact on the Environment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39482" y="3823884"/>
            <a:ext cx="279235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Amazon Rainforest</a:t>
            </a:r>
          </a:p>
          <a:p>
            <a:r>
              <a:rPr lang="en-US" dirty="0"/>
              <a:t>Widespread </a:t>
            </a:r>
            <a:r>
              <a:rPr lang="en-US" dirty="0">
                <a:solidFill>
                  <a:srgbClr val="003300"/>
                </a:solidFill>
              </a:rPr>
              <a:t>deforestation</a:t>
            </a:r>
            <a:r>
              <a:rPr lang="en-US" dirty="0"/>
              <a:t> in the Amazon rainforest has led to </a:t>
            </a:r>
            <a:r>
              <a:rPr lang="en-US" dirty="0">
                <a:solidFill>
                  <a:srgbClr val="003300"/>
                </a:solidFill>
              </a:rPr>
              <a:t>loss of biodiversity</a:t>
            </a:r>
            <a:r>
              <a:rPr lang="en-US" dirty="0"/>
              <a:t>,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increased carbon dioxide emissions</a:t>
            </a:r>
            <a:r>
              <a:rPr lang="en-US" dirty="0"/>
              <a:t>, and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displacement of indigenous communities</a:t>
            </a:r>
            <a:r>
              <a:rPr lang="en-US" dirty="0"/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109961"/>
            <a:ext cx="2449730" cy="16070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347864" y="3831485"/>
            <a:ext cx="265603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Great Barrier Reef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Coral bleaching </a:t>
            </a:r>
            <a:r>
              <a:rPr lang="en-US" dirty="0"/>
              <a:t>has occurred as a result of rising ocean temperatures and pollution,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threatening the biodiversity and ecological health </a:t>
            </a:r>
            <a:r>
              <a:rPr lang="en-US" dirty="0"/>
              <a:t>of the world's largest coral reef system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109961"/>
            <a:ext cx="2584031" cy="16070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132856"/>
            <a:ext cx="2555496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235003" y="3831485"/>
            <a:ext cx="254867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Plastic Pollution</a:t>
            </a:r>
          </a:p>
          <a:p>
            <a:r>
              <a:rPr lang="en-US" dirty="0"/>
              <a:t>The excessive use and improper disposal of plastic waste have resulted in </a:t>
            </a:r>
            <a:r>
              <a:rPr lang="en-US" dirty="0">
                <a:solidFill>
                  <a:srgbClr val="002060"/>
                </a:solidFill>
              </a:rPr>
              <a:t>massive oceanic garbage patches</a:t>
            </a:r>
            <a:r>
              <a:rPr lang="en-US" dirty="0"/>
              <a:t> and harmful effects on marine life and ecosystems.</a:t>
            </a:r>
          </a:p>
        </p:txBody>
      </p:sp>
    </p:spTree>
    <p:extLst>
      <p:ext uri="{BB962C8B-B14F-4D97-AF65-F5344CB8AC3E}">
        <p14:creationId xmlns:p14="http://schemas.microsoft.com/office/powerpoint/2010/main" val="2047089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27684" y="764704"/>
            <a:ext cx="56166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Solutions to Reduce Human Impact on the Environment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99592" y="2137654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CC3300"/>
                </a:solidFill>
              </a:rPr>
              <a:t>Renewable Energy</a:t>
            </a:r>
          </a:p>
          <a:p>
            <a:r>
              <a:rPr lang="en-US" dirty="0"/>
              <a:t>Dependency on fossil fuels and greenhouse gas emissions can be reduced by transitioning to clean, renewable energy sources such as solar and wind.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r>
              <a:rPr lang="en-US" b="1" dirty="0">
                <a:solidFill>
                  <a:srgbClr val="CC3300"/>
                </a:solidFill>
              </a:rPr>
              <a:t>Sustainable Agriculture</a:t>
            </a:r>
          </a:p>
          <a:p>
            <a:r>
              <a:rPr lang="en-US" dirty="0"/>
              <a:t>We can help protect soil health, conserve water, and reduce chemical inputs by adopting sustainable agricultural practices, such as organic farming.</a:t>
            </a:r>
          </a:p>
          <a:p>
            <a:endParaRPr lang="en-US" dirty="0"/>
          </a:p>
          <a:p>
            <a:r>
              <a:rPr lang="en-US" b="1" dirty="0">
                <a:solidFill>
                  <a:srgbClr val="CC3300"/>
                </a:solidFill>
              </a:rPr>
              <a:t>3.</a:t>
            </a:r>
            <a:r>
              <a:rPr lang="en-US" b="1" dirty="0"/>
              <a:t> </a:t>
            </a:r>
            <a:r>
              <a:rPr lang="en-US" b="1" dirty="0">
                <a:solidFill>
                  <a:srgbClr val="CC3300"/>
                </a:solidFill>
              </a:rPr>
              <a:t>Conservation Efforts</a:t>
            </a:r>
          </a:p>
          <a:p>
            <a:r>
              <a:rPr lang="en-US" dirty="0"/>
              <a:t>By establishing protected areas, implementing wildlife conservation programs and promoting sustainable tourism, we can help preserve biodiversity and natural habitats.</a:t>
            </a:r>
          </a:p>
        </p:txBody>
      </p:sp>
    </p:spTree>
    <p:extLst>
      <p:ext uri="{BB962C8B-B14F-4D97-AF65-F5344CB8AC3E}">
        <p14:creationId xmlns:p14="http://schemas.microsoft.com/office/powerpoint/2010/main" val="26717614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">
  <a:themeElements>
    <a:clrScheme name="Clarida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418</TotalTime>
  <Words>625</Words>
  <Application>Microsoft Office PowerPoint</Application>
  <PresentationFormat>Presentación en pantalla (4:3)</PresentationFormat>
  <Paragraphs>54</Paragraphs>
  <Slides>11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Arial</vt:lpstr>
      <vt:lpstr>Wingdings</vt:lpstr>
      <vt:lpstr>Claridad</vt:lpstr>
      <vt:lpstr>Human Activity and its Environmental Impact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Soledad</dc:creator>
  <cp:lastModifiedBy>Beatriz Soledad</cp:lastModifiedBy>
  <cp:revision>52</cp:revision>
  <dcterms:created xsi:type="dcterms:W3CDTF">2023-10-10T12:25:13Z</dcterms:created>
  <dcterms:modified xsi:type="dcterms:W3CDTF">2023-10-11T23:06:51Z</dcterms:modified>
</cp:coreProperties>
</file>