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6" r:id="rId4"/>
    <p:sldId id="285" r:id="rId5"/>
    <p:sldId id="280" r:id="rId6"/>
    <p:sldId id="274" r:id="rId7"/>
    <p:sldId id="266" r:id="rId8"/>
    <p:sldId id="275" r:id="rId9"/>
    <p:sldId id="271" r:id="rId10"/>
    <p:sldId id="289" r:id="rId11"/>
    <p:sldId id="290" r:id="rId12"/>
    <p:sldId id="287" r:id="rId13"/>
    <p:sldId id="288" r:id="rId14"/>
    <p:sldId id="273" r:id="rId15"/>
    <p:sldId id="268" r:id="rId16"/>
    <p:sldId id="291" r:id="rId17"/>
    <p:sldId id="292" r:id="rId18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1" autoAdjust="0"/>
  </p:normalViewPr>
  <p:slideViewPr>
    <p:cSldViewPr>
      <p:cViewPr varScale="1">
        <p:scale>
          <a:sx n="108" d="100"/>
          <a:sy n="108" d="100"/>
        </p:scale>
        <p:origin x="1704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61D8FE-DE45-4DBE-94F6-71C7E3533D47}" type="doc">
      <dgm:prSet loTypeId="urn:microsoft.com/office/officeart/2005/8/layout/target3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VE"/>
        </a:p>
      </dgm:t>
    </dgm:pt>
    <dgm:pt modelId="{1AFDA9CA-33CC-411C-9132-8D010639E303}">
      <dgm:prSet phldrT="[Texto]"/>
      <dgm:spPr/>
      <dgm:t>
        <a:bodyPr/>
        <a:lstStyle/>
        <a:p>
          <a:r>
            <a:rPr lang="es-ES" dirty="0"/>
            <a:t>Se investiga considerando un marco teórico</a:t>
          </a:r>
          <a:endParaRPr lang="es-VE" dirty="0"/>
        </a:p>
      </dgm:t>
    </dgm:pt>
    <dgm:pt modelId="{6097D84F-0F83-41F6-A103-1B709E2F3792}" type="parTrans" cxnId="{3503D844-893C-4F1A-9EDB-55F0B1010E3A}">
      <dgm:prSet/>
      <dgm:spPr/>
      <dgm:t>
        <a:bodyPr/>
        <a:lstStyle/>
        <a:p>
          <a:endParaRPr lang="es-VE"/>
        </a:p>
      </dgm:t>
    </dgm:pt>
    <dgm:pt modelId="{51526C2D-8D01-4EF9-B1BF-09614371D3AF}" type="sibTrans" cxnId="{3503D844-893C-4F1A-9EDB-55F0B1010E3A}">
      <dgm:prSet/>
      <dgm:spPr/>
      <dgm:t>
        <a:bodyPr/>
        <a:lstStyle/>
        <a:p>
          <a:endParaRPr lang="es-VE"/>
        </a:p>
      </dgm:t>
    </dgm:pt>
    <dgm:pt modelId="{59A15C4D-ED4D-425F-BC9D-253B7722796A}">
      <dgm:prSet phldrT="[Texto]"/>
      <dgm:spPr/>
      <dgm:t>
        <a:bodyPr/>
        <a:lstStyle/>
        <a:p>
          <a:r>
            <a:rPr lang="es-ES" dirty="0"/>
            <a:t>Hay metodologías</a:t>
          </a:r>
          <a:endParaRPr lang="es-VE" dirty="0"/>
        </a:p>
      </dgm:t>
    </dgm:pt>
    <dgm:pt modelId="{8D6417A4-B06E-48D8-B76E-1E7093E6752E}" type="parTrans" cxnId="{C0B95B7D-8433-4FEA-BE26-06CC5C2F3D52}">
      <dgm:prSet/>
      <dgm:spPr/>
      <dgm:t>
        <a:bodyPr/>
        <a:lstStyle/>
        <a:p>
          <a:endParaRPr lang="es-VE"/>
        </a:p>
      </dgm:t>
    </dgm:pt>
    <dgm:pt modelId="{B6FC5C47-2636-461D-89A7-94AB9EBC64B1}" type="sibTrans" cxnId="{C0B95B7D-8433-4FEA-BE26-06CC5C2F3D52}">
      <dgm:prSet/>
      <dgm:spPr/>
      <dgm:t>
        <a:bodyPr/>
        <a:lstStyle/>
        <a:p>
          <a:endParaRPr lang="es-VE"/>
        </a:p>
      </dgm:t>
    </dgm:pt>
    <dgm:pt modelId="{8E7D02C0-73D8-437C-B981-818BC82F5667}">
      <dgm:prSet phldrT="[Texto]"/>
      <dgm:spPr/>
      <dgm:t>
        <a:bodyPr/>
        <a:lstStyle/>
        <a:p>
          <a:r>
            <a:rPr lang="es-ES" dirty="0"/>
            <a:t>Hay métodos…</a:t>
          </a:r>
          <a:endParaRPr lang="es-VE" dirty="0"/>
        </a:p>
      </dgm:t>
    </dgm:pt>
    <dgm:pt modelId="{9F8A674D-7216-41A0-A878-2BE961C98749}" type="parTrans" cxnId="{18DCC118-B90A-4731-A193-BE24CB64E271}">
      <dgm:prSet/>
      <dgm:spPr/>
      <dgm:t>
        <a:bodyPr/>
        <a:lstStyle/>
        <a:p>
          <a:endParaRPr lang="es-VE"/>
        </a:p>
      </dgm:t>
    </dgm:pt>
    <dgm:pt modelId="{358CF592-EF74-4B45-B95E-0C5378355F86}" type="sibTrans" cxnId="{18DCC118-B90A-4731-A193-BE24CB64E271}">
      <dgm:prSet/>
      <dgm:spPr/>
      <dgm:t>
        <a:bodyPr/>
        <a:lstStyle/>
        <a:p>
          <a:endParaRPr lang="es-VE"/>
        </a:p>
      </dgm:t>
    </dgm:pt>
    <dgm:pt modelId="{210DC43A-2E3D-4F43-80A9-BABF8098CC60}" type="pres">
      <dgm:prSet presAssocID="{E461D8FE-DE45-4DBE-94F6-71C7E3533D47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6CA14571-D1D8-4AC1-9377-EFC532CCF8AE}" type="pres">
      <dgm:prSet presAssocID="{1AFDA9CA-33CC-411C-9132-8D010639E303}" presName="circle1" presStyleLbl="node1" presStyleIdx="0" presStyleCnt="3"/>
      <dgm:spPr/>
    </dgm:pt>
    <dgm:pt modelId="{5CBDCD33-8D89-408D-93B0-4528E80857F7}" type="pres">
      <dgm:prSet presAssocID="{1AFDA9CA-33CC-411C-9132-8D010639E303}" presName="space" presStyleCnt="0"/>
      <dgm:spPr/>
    </dgm:pt>
    <dgm:pt modelId="{1EF1FF46-73B4-446C-A54E-02DEC8F4F0C8}" type="pres">
      <dgm:prSet presAssocID="{1AFDA9CA-33CC-411C-9132-8D010639E303}" presName="rect1" presStyleLbl="alignAcc1" presStyleIdx="0" presStyleCnt="3"/>
      <dgm:spPr/>
    </dgm:pt>
    <dgm:pt modelId="{0DA34191-C1FF-4EAA-9338-98AD94C49B31}" type="pres">
      <dgm:prSet presAssocID="{59A15C4D-ED4D-425F-BC9D-253B7722796A}" presName="vertSpace2" presStyleLbl="node1" presStyleIdx="0" presStyleCnt="3"/>
      <dgm:spPr/>
    </dgm:pt>
    <dgm:pt modelId="{CE556022-46AA-48FD-98F8-390365A11959}" type="pres">
      <dgm:prSet presAssocID="{59A15C4D-ED4D-425F-BC9D-253B7722796A}" presName="circle2" presStyleLbl="node1" presStyleIdx="1" presStyleCnt="3"/>
      <dgm:spPr/>
    </dgm:pt>
    <dgm:pt modelId="{C872D9E8-991D-4636-8FDC-ED1A1195445A}" type="pres">
      <dgm:prSet presAssocID="{59A15C4D-ED4D-425F-BC9D-253B7722796A}" presName="rect2" presStyleLbl="alignAcc1" presStyleIdx="1" presStyleCnt="3"/>
      <dgm:spPr/>
    </dgm:pt>
    <dgm:pt modelId="{46E9C027-983C-48DB-9906-AD859A5D8161}" type="pres">
      <dgm:prSet presAssocID="{8E7D02C0-73D8-437C-B981-818BC82F5667}" presName="vertSpace3" presStyleLbl="node1" presStyleIdx="1" presStyleCnt="3"/>
      <dgm:spPr/>
    </dgm:pt>
    <dgm:pt modelId="{65FAEF66-4697-44FF-AFCF-E175C6D375D1}" type="pres">
      <dgm:prSet presAssocID="{8E7D02C0-73D8-437C-B981-818BC82F5667}" presName="circle3" presStyleLbl="node1" presStyleIdx="2" presStyleCnt="3"/>
      <dgm:spPr/>
    </dgm:pt>
    <dgm:pt modelId="{87C26A9A-0C83-4A82-82D0-8A98A5B98849}" type="pres">
      <dgm:prSet presAssocID="{8E7D02C0-73D8-437C-B981-818BC82F5667}" presName="rect3" presStyleLbl="alignAcc1" presStyleIdx="2" presStyleCnt="3"/>
      <dgm:spPr/>
    </dgm:pt>
    <dgm:pt modelId="{1B4FD70A-2672-4AD7-A428-EA484FCA2E2A}" type="pres">
      <dgm:prSet presAssocID="{1AFDA9CA-33CC-411C-9132-8D010639E303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C7D85698-4A80-47A7-A17C-C1BC98C07145}" type="pres">
      <dgm:prSet presAssocID="{59A15C4D-ED4D-425F-BC9D-253B7722796A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1D2FCF2A-9DCD-4D6E-98AA-78E7763F759A}" type="pres">
      <dgm:prSet presAssocID="{8E7D02C0-73D8-437C-B981-818BC82F5667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98CB3500-CBEC-4A86-8854-00BB47D49D94}" type="presOf" srcId="{59A15C4D-ED4D-425F-BC9D-253B7722796A}" destId="{C872D9E8-991D-4636-8FDC-ED1A1195445A}" srcOrd="0" destOrd="0" presId="urn:microsoft.com/office/officeart/2005/8/layout/target3"/>
    <dgm:cxn modelId="{6DA79902-2891-4D23-B7F5-8C14A4394EBB}" type="presOf" srcId="{59A15C4D-ED4D-425F-BC9D-253B7722796A}" destId="{C7D85698-4A80-47A7-A17C-C1BC98C07145}" srcOrd="1" destOrd="0" presId="urn:microsoft.com/office/officeart/2005/8/layout/target3"/>
    <dgm:cxn modelId="{10AD6116-DA99-4797-9146-555EEA20FEE5}" type="presOf" srcId="{E461D8FE-DE45-4DBE-94F6-71C7E3533D47}" destId="{210DC43A-2E3D-4F43-80A9-BABF8098CC60}" srcOrd="0" destOrd="0" presId="urn:microsoft.com/office/officeart/2005/8/layout/target3"/>
    <dgm:cxn modelId="{9CB09E17-CF86-42D0-8E96-298CC44D097D}" type="presOf" srcId="{1AFDA9CA-33CC-411C-9132-8D010639E303}" destId="{1EF1FF46-73B4-446C-A54E-02DEC8F4F0C8}" srcOrd="0" destOrd="0" presId="urn:microsoft.com/office/officeart/2005/8/layout/target3"/>
    <dgm:cxn modelId="{18DCC118-B90A-4731-A193-BE24CB64E271}" srcId="{E461D8FE-DE45-4DBE-94F6-71C7E3533D47}" destId="{8E7D02C0-73D8-437C-B981-818BC82F5667}" srcOrd="2" destOrd="0" parTransId="{9F8A674D-7216-41A0-A878-2BE961C98749}" sibTransId="{358CF592-EF74-4B45-B95E-0C5378355F86}"/>
    <dgm:cxn modelId="{3503D844-893C-4F1A-9EDB-55F0B1010E3A}" srcId="{E461D8FE-DE45-4DBE-94F6-71C7E3533D47}" destId="{1AFDA9CA-33CC-411C-9132-8D010639E303}" srcOrd="0" destOrd="0" parTransId="{6097D84F-0F83-41F6-A103-1B709E2F3792}" sibTransId="{51526C2D-8D01-4EF9-B1BF-09614371D3AF}"/>
    <dgm:cxn modelId="{30E4A56B-A974-4B99-9068-F05422415B83}" type="presOf" srcId="{8E7D02C0-73D8-437C-B981-818BC82F5667}" destId="{1D2FCF2A-9DCD-4D6E-98AA-78E7763F759A}" srcOrd="1" destOrd="0" presId="urn:microsoft.com/office/officeart/2005/8/layout/target3"/>
    <dgm:cxn modelId="{427B024C-7225-4FE8-A7B2-7E37CDF8D753}" type="presOf" srcId="{8E7D02C0-73D8-437C-B981-818BC82F5667}" destId="{87C26A9A-0C83-4A82-82D0-8A98A5B98849}" srcOrd="0" destOrd="0" presId="urn:microsoft.com/office/officeart/2005/8/layout/target3"/>
    <dgm:cxn modelId="{932C476F-6E10-4749-AE39-DA41F648A87C}" type="presOf" srcId="{1AFDA9CA-33CC-411C-9132-8D010639E303}" destId="{1B4FD70A-2672-4AD7-A428-EA484FCA2E2A}" srcOrd="1" destOrd="0" presId="urn:microsoft.com/office/officeart/2005/8/layout/target3"/>
    <dgm:cxn modelId="{C0B95B7D-8433-4FEA-BE26-06CC5C2F3D52}" srcId="{E461D8FE-DE45-4DBE-94F6-71C7E3533D47}" destId="{59A15C4D-ED4D-425F-BC9D-253B7722796A}" srcOrd="1" destOrd="0" parTransId="{8D6417A4-B06E-48D8-B76E-1E7093E6752E}" sibTransId="{B6FC5C47-2636-461D-89A7-94AB9EBC64B1}"/>
    <dgm:cxn modelId="{8F768A6C-8F31-4E94-A318-05FD30A0D752}" type="presParOf" srcId="{210DC43A-2E3D-4F43-80A9-BABF8098CC60}" destId="{6CA14571-D1D8-4AC1-9377-EFC532CCF8AE}" srcOrd="0" destOrd="0" presId="urn:microsoft.com/office/officeart/2005/8/layout/target3"/>
    <dgm:cxn modelId="{FB2A6C06-6C4C-4C47-8CE3-D1D194995354}" type="presParOf" srcId="{210DC43A-2E3D-4F43-80A9-BABF8098CC60}" destId="{5CBDCD33-8D89-408D-93B0-4528E80857F7}" srcOrd="1" destOrd="0" presId="urn:microsoft.com/office/officeart/2005/8/layout/target3"/>
    <dgm:cxn modelId="{F32E52BD-F0D3-4E23-823B-D4290CA121DE}" type="presParOf" srcId="{210DC43A-2E3D-4F43-80A9-BABF8098CC60}" destId="{1EF1FF46-73B4-446C-A54E-02DEC8F4F0C8}" srcOrd="2" destOrd="0" presId="urn:microsoft.com/office/officeart/2005/8/layout/target3"/>
    <dgm:cxn modelId="{AD3116F1-5AE2-41F1-AE32-0516E2D479C5}" type="presParOf" srcId="{210DC43A-2E3D-4F43-80A9-BABF8098CC60}" destId="{0DA34191-C1FF-4EAA-9338-98AD94C49B31}" srcOrd="3" destOrd="0" presId="urn:microsoft.com/office/officeart/2005/8/layout/target3"/>
    <dgm:cxn modelId="{E7CD2216-FB06-4D09-97B0-59B1E8A8056E}" type="presParOf" srcId="{210DC43A-2E3D-4F43-80A9-BABF8098CC60}" destId="{CE556022-46AA-48FD-98F8-390365A11959}" srcOrd="4" destOrd="0" presId="urn:microsoft.com/office/officeart/2005/8/layout/target3"/>
    <dgm:cxn modelId="{941ECE05-04AB-4E04-817D-CED407E57A1A}" type="presParOf" srcId="{210DC43A-2E3D-4F43-80A9-BABF8098CC60}" destId="{C872D9E8-991D-4636-8FDC-ED1A1195445A}" srcOrd="5" destOrd="0" presId="urn:microsoft.com/office/officeart/2005/8/layout/target3"/>
    <dgm:cxn modelId="{628DFECA-BD08-4CE1-9C84-20C2264ACF0E}" type="presParOf" srcId="{210DC43A-2E3D-4F43-80A9-BABF8098CC60}" destId="{46E9C027-983C-48DB-9906-AD859A5D8161}" srcOrd="6" destOrd="0" presId="urn:microsoft.com/office/officeart/2005/8/layout/target3"/>
    <dgm:cxn modelId="{F235273C-F65B-4B7A-BF4B-0B46AB92DAFF}" type="presParOf" srcId="{210DC43A-2E3D-4F43-80A9-BABF8098CC60}" destId="{65FAEF66-4697-44FF-AFCF-E175C6D375D1}" srcOrd="7" destOrd="0" presId="urn:microsoft.com/office/officeart/2005/8/layout/target3"/>
    <dgm:cxn modelId="{238D2A89-BAE4-4F3F-9942-E4C6B0460BBD}" type="presParOf" srcId="{210DC43A-2E3D-4F43-80A9-BABF8098CC60}" destId="{87C26A9A-0C83-4A82-82D0-8A98A5B98849}" srcOrd="8" destOrd="0" presId="urn:microsoft.com/office/officeart/2005/8/layout/target3"/>
    <dgm:cxn modelId="{1D95B48F-0952-4917-B102-9124D883566A}" type="presParOf" srcId="{210DC43A-2E3D-4F43-80A9-BABF8098CC60}" destId="{1B4FD70A-2672-4AD7-A428-EA484FCA2E2A}" srcOrd="9" destOrd="0" presId="urn:microsoft.com/office/officeart/2005/8/layout/target3"/>
    <dgm:cxn modelId="{9DECC30E-10B2-4760-A67F-DC10FA11C3A8}" type="presParOf" srcId="{210DC43A-2E3D-4F43-80A9-BABF8098CC60}" destId="{C7D85698-4A80-47A7-A17C-C1BC98C07145}" srcOrd="10" destOrd="0" presId="urn:microsoft.com/office/officeart/2005/8/layout/target3"/>
    <dgm:cxn modelId="{8F43B377-32AA-4D3E-ABA9-DA9F031D48AC}" type="presParOf" srcId="{210DC43A-2E3D-4F43-80A9-BABF8098CC60}" destId="{1D2FCF2A-9DCD-4D6E-98AA-78E7763F759A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B87B22-F3A2-4960-A97B-E8AD237F4B4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3FBFB1E-FEF9-4317-869C-20DB386CB39B}">
      <dgm:prSet phldrT="[Texto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VE" b="1" dirty="0"/>
            <a:t>Incorpora nuevos conocimientos</a:t>
          </a:r>
        </a:p>
      </dgm:t>
    </dgm:pt>
    <dgm:pt modelId="{173C6B7A-2B8A-405C-A0CB-AF3DC563B529}" type="parTrans" cxnId="{A3188A7D-7928-4F9F-B8D1-8910166EB985}">
      <dgm:prSet/>
      <dgm:spPr/>
      <dgm:t>
        <a:bodyPr/>
        <a:lstStyle/>
        <a:p>
          <a:endParaRPr lang="es-VE"/>
        </a:p>
      </dgm:t>
    </dgm:pt>
    <dgm:pt modelId="{DD7CFC13-ABF2-40C7-9324-34C615A0850A}" type="sibTrans" cxnId="{A3188A7D-7928-4F9F-B8D1-8910166EB985}">
      <dgm:prSet/>
      <dgm:spPr/>
      <dgm:t>
        <a:bodyPr/>
        <a:lstStyle/>
        <a:p>
          <a:endParaRPr lang="es-VE"/>
        </a:p>
      </dgm:t>
    </dgm:pt>
    <dgm:pt modelId="{14E70392-020E-4842-9551-060393A49496}">
      <dgm:prSet phldrT="[Texto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VE" b="1" dirty="0"/>
            <a:t>Integra nuevos saberes sobre la base de experiencias y conocimientos previos</a:t>
          </a:r>
        </a:p>
      </dgm:t>
    </dgm:pt>
    <dgm:pt modelId="{20407A39-1251-4D74-934D-E07F47FDC7AD}" type="parTrans" cxnId="{04418980-95A3-4338-A661-75D4167CF981}">
      <dgm:prSet/>
      <dgm:spPr/>
      <dgm:t>
        <a:bodyPr/>
        <a:lstStyle/>
        <a:p>
          <a:endParaRPr lang="es-VE"/>
        </a:p>
      </dgm:t>
    </dgm:pt>
    <dgm:pt modelId="{C2608AA4-C1DB-482A-99DE-9A08BAAB040A}" type="sibTrans" cxnId="{04418980-95A3-4338-A661-75D4167CF981}">
      <dgm:prSet/>
      <dgm:spPr/>
      <dgm:t>
        <a:bodyPr/>
        <a:lstStyle/>
        <a:p>
          <a:endParaRPr lang="es-VE"/>
        </a:p>
      </dgm:t>
    </dgm:pt>
    <dgm:pt modelId="{081A8300-CD8A-4F0F-88F9-1033951862D9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VE" b="1" dirty="0"/>
            <a:t>Busca, evalúa, selecciona y emplea responsablemente la información       relevante  y actualizada para sus    actividades de investigación o áreas              de interés</a:t>
          </a:r>
        </a:p>
      </dgm:t>
    </dgm:pt>
    <dgm:pt modelId="{6B56BF5E-89FE-4848-9CBF-CE76503FE6B9}" type="parTrans" cxnId="{7A117EC0-C4F7-41AB-8C8C-29ECE6291F12}">
      <dgm:prSet/>
      <dgm:spPr/>
      <dgm:t>
        <a:bodyPr/>
        <a:lstStyle/>
        <a:p>
          <a:endParaRPr lang="es-VE"/>
        </a:p>
      </dgm:t>
    </dgm:pt>
    <dgm:pt modelId="{8C5186C5-73E8-40D4-ABF8-55E5321FC28C}" type="sibTrans" cxnId="{7A117EC0-C4F7-41AB-8C8C-29ECE6291F12}">
      <dgm:prSet/>
      <dgm:spPr/>
      <dgm:t>
        <a:bodyPr/>
        <a:lstStyle/>
        <a:p>
          <a:endParaRPr lang="es-VE"/>
        </a:p>
      </dgm:t>
    </dgm:pt>
    <dgm:pt modelId="{F8B58183-0F5C-44D3-A7FB-B272F332290A}" type="pres">
      <dgm:prSet presAssocID="{D9B87B22-F3A2-4960-A97B-E8AD237F4B42}" presName="Name0" presStyleCnt="0">
        <dgm:presLayoutVars>
          <dgm:dir/>
          <dgm:resizeHandles val="exact"/>
        </dgm:presLayoutVars>
      </dgm:prSet>
      <dgm:spPr/>
    </dgm:pt>
    <dgm:pt modelId="{8E74F3B1-00BA-4C59-AB21-F5613C37E28D}" type="pres">
      <dgm:prSet presAssocID="{33FBFB1E-FEF9-4317-869C-20DB386CB39B}" presName="node" presStyleLbl="node1" presStyleIdx="0" presStyleCnt="3">
        <dgm:presLayoutVars>
          <dgm:bulletEnabled val="1"/>
        </dgm:presLayoutVars>
      </dgm:prSet>
      <dgm:spPr/>
    </dgm:pt>
    <dgm:pt modelId="{8BF075BF-9E9C-47F6-B36A-C6567848CE35}" type="pres">
      <dgm:prSet presAssocID="{DD7CFC13-ABF2-40C7-9324-34C615A0850A}" presName="sibTrans" presStyleLbl="sibTrans2D1" presStyleIdx="0" presStyleCnt="2"/>
      <dgm:spPr/>
    </dgm:pt>
    <dgm:pt modelId="{5FE683B0-4CD4-451F-BB22-C21D823B8501}" type="pres">
      <dgm:prSet presAssocID="{DD7CFC13-ABF2-40C7-9324-34C615A0850A}" presName="connectorText" presStyleLbl="sibTrans2D1" presStyleIdx="0" presStyleCnt="2"/>
      <dgm:spPr/>
    </dgm:pt>
    <dgm:pt modelId="{B778C0D3-5E5D-4743-8BC3-C779C9A55866}" type="pres">
      <dgm:prSet presAssocID="{14E70392-020E-4842-9551-060393A49496}" presName="node" presStyleLbl="node1" presStyleIdx="1" presStyleCnt="3">
        <dgm:presLayoutVars>
          <dgm:bulletEnabled val="1"/>
        </dgm:presLayoutVars>
      </dgm:prSet>
      <dgm:spPr/>
    </dgm:pt>
    <dgm:pt modelId="{8EEA7813-6D71-4494-A7AE-8FD9DBA77E73}" type="pres">
      <dgm:prSet presAssocID="{C2608AA4-C1DB-482A-99DE-9A08BAAB040A}" presName="sibTrans" presStyleLbl="sibTrans2D1" presStyleIdx="1" presStyleCnt="2"/>
      <dgm:spPr/>
    </dgm:pt>
    <dgm:pt modelId="{BF853D12-3996-4A2F-B59F-DC0990E7800F}" type="pres">
      <dgm:prSet presAssocID="{C2608AA4-C1DB-482A-99DE-9A08BAAB040A}" presName="connectorText" presStyleLbl="sibTrans2D1" presStyleIdx="1" presStyleCnt="2"/>
      <dgm:spPr/>
    </dgm:pt>
    <dgm:pt modelId="{85A8BDA6-C5C2-415A-9010-BBE16D827702}" type="pres">
      <dgm:prSet presAssocID="{081A8300-CD8A-4F0F-88F9-1033951862D9}" presName="node" presStyleLbl="node1" presStyleIdx="2" presStyleCnt="3">
        <dgm:presLayoutVars>
          <dgm:bulletEnabled val="1"/>
        </dgm:presLayoutVars>
      </dgm:prSet>
      <dgm:spPr/>
    </dgm:pt>
  </dgm:ptLst>
  <dgm:cxnLst>
    <dgm:cxn modelId="{D09F7F07-38CA-4EB5-AB00-2A3C9A551289}" type="presOf" srcId="{DD7CFC13-ABF2-40C7-9324-34C615A0850A}" destId="{8BF075BF-9E9C-47F6-B36A-C6567848CE35}" srcOrd="0" destOrd="0" presId="urn:microsoft.com/office/officeart/2005/8/layout/process1"/>
    <dgm:cxn modelId="{BE195424-511D-4973-98B8-2210F2A31BBD}" type="presOf" srcId="{C2608AA4-C1DB-482A-99DE-9A08BAAB040A}" destId="{BF853D12-3996-4A2F-B59F-DC0990E7800F}" srcOrd="1" destOrd="0" presId="urn:microsoft.com/office/officeart/2005/8/layout/process1"/>
    <dgm:cxn modelId="{A5F3BA2E-ED42-4FBA-AC64-00D39FED33FB}" type="presOf" srcId="{33FBFB1E-FEF9-4317-869C-20DB386CB39B}" destId="{8E74F3B1-00BA-4C59-AB21-F5613C37E28D}" srcOrd="0" destOrd="0" presId="urn:microsoft.com/office/officeart/2005/8/layout/process1"/>
    <dgm:cxn modelId="{A8292131-4D73-45C1-8DA1-F3C7D62FBE37}" type="presOf" srcId="{D9B87B22-F3A2-4960-A97B-E8AD237F4B42}" destId="{F8B58183-0F5C-44D3-A7FB-B272F332290A}" srcOrd="0" destOrd="0" presId="urn:microsoft.com/office/officeart/2005/8/layout/process1"/>
    <dgm:cxn modelId="{9A73D537-D2E9-4E66-BA42-4F564D9EFD5C}" type="presOf" srcId="{DD7CFC13-ABF2-40C7-9324-34C615A0850A}" destId="{5FE683B0-4CD4-451F-BB22-C21D823B8501}" srcOrd="1" destOrd="0" presId="urn:microsoft.com/office/officeart/2005/8/layout/process1"/>
    <dgm:cxn modelId="{8274D37A-48D6-4C0C-B28F-AD6F1D435708}" type="presOf" srcId="{14E70392-020E-4842-9551-060393A49496}" destId="{B778C0D3-5E5D-4743-8BC3-C779C9A55866}" srcOrd="0" destOrd="0" presId="urn:microsoft.com/office/officeart/2005/8/layout/process1"/>
    <dgm:cxn modelId="{A3188A7D-7928-4F9F-B8D1-8910166EB985}" srcId="{D9B87B22-F3A2-4960-A97B-E8AD237F4B42}" destId="{33FBFB1E-FEF9-4317-869C-20DB386CB39B}" srcOrd="0" destOrd="0" parTransId="{173C6B7A-2B8A-405C-A0CB-AF3DC563B529}" sibTransId="{DD7CFC13-ABF2-40C7-9324-34C615A0850A}"/>
    <dgm:cxn modelId="{4C2BAA7D-74FA-4A79-9EAE-11AB1E045521}" type="presOf" srcId="{C2608AA4-C1DB-482A-99DE-9A08BAAB040A}" destId="{8EEA7813-6D71-4494-A7AE-8FD9DBA77E73}" srcOrd="0" destOrd="0" presId="urn:microsoft.com/office/officeart/2005/8/layout/process1"/>
    <dgm:cxn modelId="{04418980-95A3-4338-A661-75D4167CF981}" srcId="{D9B87B22-F3A2-4960-A97B-E8AD237F4B42}" destId="{14E70392-020E-4842-9551-060393A49496}" srcOrd="1" destOrd="0" parTransId="{20407A39-1251-4D74-934D-E07F47FDC7AD}" sibTransId="{C2608AA4-C1DB-482A-99DE-9A08BAAB040A}"/>
    <dgm:cxn modelId="{7A117EC0-C4F7-41AB-8C8C-29ECE6291F12}" srcId="{D9B87B22-F3A2-4960-A97B-E8AD237F4B42}" destId="{081A8300-CD8A-4F0F-88F9-1033951862D9}" srcOrd="2" destOrd="0" parTransId="{6B56BF5E-89FE-4848-9CBF-CE76503FE6B9}" sibTransId="{8C5186C5-73E8-40D4-ABF8-55E5321FC28C}"/>
    <dgm:cxn modelId="{806762F1-9754-4565-B6DB-4756B5A1D18E}" type="presOf" srcId="{081A8300-CD8A-4F0F-88F9-1033951862D9}" destId="{85A8BDA6-C5C2-415A-9010-BBE16D827702}" srcOrd="0" destOrd="0" presId="urn:microsoft.com/office/officeart/2005/8/layout/process1"/>
    <dgm:cxn modelId="{D4FF74D3-3189-4AB7-B0D2-3305E2AA2800}" type="presParOf" srcId="{F8B58183-0F5C-44D3-A7FB-B272F332290A}" destId="{8E74F3B1-00BA-4C59-AB21-F5613C37E28D}" srcOrd="0" destOrd="0" presId="urn:microsoft.com/office/officeart/2005/8/layout/process1"/>
    <dgm:cxn modelId="{BF1A3CBA-DD1C-4E9A-975D-918EBB1ACA2E}" type="presParOf" srcId="{F8B58183-0F5C-44D3-A7FB-B272F332290A}" destId="{8BF075BF-9E9C-47F6-B36A-C6567848CE35}" srcOrd="1" destOrd="0" presId="urn:microsoft.com/office/officeart/2005/8/layout/process1"/>
    <dgm:cxn modelId="{A85F0EB9-777F-4914-8420-72F1DCFD7BAD}" type="presParOf" srcId="{8BF075BF-9E9C-47F6-B36A-C6567848CE35}" destId="{5FE683B0-4CD4-451F-BB22-C21D823B8501}" srcOrd="0" destOrd="0" presId="urn:microsoft.com/office/officeart/2005/8/layout/process1"/>
    <dgm:cxn modelId="{1C5E01A8-17D1-4797-952A-52A595CC1B62}" type="presParOf" srcId="{F8B58183-0F5C-44D3-A7FB-B272F332290A}" destId="{B778C0D3-5E5D-4743-8BC3-C779C9A55866}" srcOrd="2" destOrd="0" presId="urn:microsoft.com/office/officeart/2005/8/layout/process1"/>
    <dgm:cxn modelId="{A8C0ECBE-4CC5-42C9-A9EE-52375299176F}" type="presParOf" srcId="{F8B58183-0F5C-44D3-A7FB-B272F332290A}" destId="{8EEA7813-6D71-4494-A7AE-8FD9DBA77E73}" srcOrd="3" destOrd="0" presId="urn:microsoft.com/office/officeart/2005/8/layout/process1"/>
    <dgm:cxn modelId="{62EDD4D5-530A-4778-8FAB-C12A7198D54D}" type="presParOf" srcId="{8EEA7813-6D71-4494-A7AE-8FD9DBA77E73}" destId="{BF853D12-3996-4A2F-B59F-DC0990E7800F}" srcOrd="0" destOrd="0" presId="urn:microsoft.com/office/officeart/2005/8/layout/process1"/>
    <dgm:cxn modelId="{B24D2CA1-93C2-4C6A-A277-2997700CE97D}" type="presParOf" srcId="{F8B58183-0F5C-44D3-A7FB-B272F332290A}" destId="{85A8BDA6-C5C2-415A-9010-BBE16D82770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B87B22-F3A2-4960-A97B-E8AD237F4B4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3FBFB1E-FEF9-4317-869C-20DB386CB39B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VE" sz="1600" b="1" dirty="0"/>
            <a:t>Detecta necesidades y propone soluciones</a:t>
          </a:r>
        </a:p>
      </dgm:t>
    </dgm:pt>
    <dgm:pt modelId="{173C6B7A-2B8A-405C-A0CB-AF3DC563B529}" type="parTrans" cxnId="{A3188A7D-7928-4F9F-B8D1-8910166EB985}">
      <dgm:prSet/>
      <dgm:spPr/>
      <dgm:t>
        <a:bodyPr/>
        <a:lstStyle/>
        <a:p>
          <a:endParaRPr lang="es-VE" sz="1600"/>
        </a:p>
      </dgm:t>
    </dgm:pt>
    <dgm:pt modelId="{DD7CFC13-ABF2-40C7-9324-34C615A0850A}" type="sibTrans" cxnId="{A3188A7D-7928-4F9F-B8D1-8910166EB985}">
      <dgm:prSet custT="1"/>
      <dgm:spPr/>
      <dgm:t>
        <a:bodyPr/>
        <a:lstStyle/>
        <a:p>
          <a:endParaRPr lang="es-VE" sz="1600"/>
        </a:p>
      </dgm:t>
    </dgm:pt>
    <dgm:pt modelId="{14E70392-020E-4842-9551-060393A49496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1600" b="1" dirty="0"/>
            <a:t>Diseña soluciones de Ingeniería</a:t>
          </a:r>
          <a:endParaRPr lang="es-VE" sz="1600" b="1" dirty="0"/>
        </a:p>
      </dgm:t>
    </dgm:pt>
    <dgm:pt modelId="{20407A39-1251-4D74-934D-E07F47FDC7AD}" type="parTrans" cxnId="{04418980-95A3-4338-A661-75D4167CF981}">
      <dgm:prSet/>
      <dgm:spPr/>
      <dgm:t>
        <a:bodyPr/>
        <a:lstStyle/>
        <a:p>
          <a:endParaRPr lang="es-VE" sz="1600"/>
        </a:p>
      </dgm:t>
    </dgm:pt>
    <dgm:pt modelId="{C2608AA4-C1DB-482A-99DE-9A08BAAB040A}" type="sibTrans" cxnId="{04418980-95A3-4338-A661-75D4167CF981}">
      <dgm:prSet custT="1"/>
      <dgm:spPr/>
      <dgm:t>
        <a:bodyPr/>
        <a:lstStyle/>
        <a:p>
          <a:endParaRPr lang="es-VE" sz="1600"/>
        </a:p>
      </dgm:t>
    </dgm:pt>
    <dgm:pt modelId="{081A8300-CD8A-4F0F-88F9-1033951862D9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VE" sz="1600" b="1" dirty="0">
              <a:effectLst/>
            </a:rPr>
            <a:t>Desarrolla y evalúa soluciones con sentido ético</a:t>
          </a:r>
          <a:endParaRPr lang="es-VE" sz="1600" dirty="0"/>
        </a:p>
      </dgm:t>
    </dgm:pt>
    <dgm:pt modelId="{6B56BF5E-89FE-4848-9CBF-CE76503FE6B9}" type="parTrans" cxnId="{7A117EC0-C4F7-41AB-8C8C-29ECE6291F12}">
      <dgm:prSet/>
      <dgm:spPr/>
      <dgm:t>
        <a:bodyPr/>
        <a:lstStyle/>
        <a:p>
          <a:endParaRPr lang="es-VE" sz="1600"/>
        </a:p>
      </dgm:t>
    </dgm:pt>
    <dgm:pt modelId="{8C5186C5-73E8-40D4-ABF8-55E5321FC28C}" type="sibTrans" cxnId="{7A117EC0-C4F7-41AB-8C8C-29ECE6291F12}">
      <dgm:prSet/>
      <dgm:spPr/>
      <dgm:t>
        <a:bodyPr/>
        <a:lstStyle/>
        <a:p>
          <a:endParaRPr lang="es-VE" sz="1600"/>
        </a:p>
      </dgm:t>
    </dgm:pt>
    <dgm:pt modelId="{F8B58183-0F5C-44D3-A7FB-B272F332290A}" type="pres">
      <dgm:prSet presAssocID="{D9B87B22-F3A2-4960-A97B-E8AD237F4B42}" presName="Name0" presStyleCnt="0">
        <dgm:presLayoutVars>
          <dgm:dir/>
          <dgm:resizeHandles val="exact"/>
        </dgm:presLayoutVars>
      </dgm:prSet>
      <dgm:spPr/>
    </dgm:pt>
    <dgm:pt modelId="{8E74F3B1-00BA-4C59-AB21-F5613C37E28D}" type="pres">
      <dgm:prSet presAssocID="{33FBFB1E-FEF9-4317-869C-20DB386CB39B}" presName="node" presStyleLbl="node1" presStyleIdx="0" presStyleCnt="3">
        <dgm:presLayoutVars>
          <dgm:bulletEnabled val="1"/>
        </dgm:presLayoutVars>
      </dgm:prSet>
      <dgm:spPr/>
    </dgm:pt>
    <dgm:pt modelId="{8BF075BF-9E9C-47F6-B36A-C6567848CE35}" type="pres">
      <dgm:prSet presAssocID="{DD7CFC13-ABF2-40C7-9324-34C615A0850A}" presName="sibTrans" presStyleLbl="sibTrans2D1" presStyleIdx="0" presStyleCnt="2"/>
      <dgm:spPr/>
    </dgm:pt>
    <dgm:pt modelId="{5FE683B0-4CD4-451F-BB22-C21D823B8501}" type="pres">
      <dgm:prSet presAssocID="{DD7CFC13-ABF2-40C7-9324-34C615A0850A}" presName="connectorText" presStyleLbl="sibTrans2D1" presStyleIdx="0" presStyleCnt="2"/>
      <dgm:spPr/>
    </dgm:pt>
    <dgm:pt modelId="{B778C0D3-5E5D-4743-8BC3-C779C9A55866}" type="pres">
      <dgm:prSet presAssocID="{14E70392-020E-4842-9551-060393A49496}" presName="node" presStyleLbl="node1" presStyleIdx="1" presStyleCnt="3">
        <dgm:presLayoutVars>
          <dgm:bulletEnabled val="1"/>
        </dgm:presLayoutVars>
      </dgm:prSet>
      <dgm:spPr/>
    </dgm:pt>
    <dgm:pt modelId="{8EEA7813-6D71-4494-A7AE-8FD9DBA77E73}" type="pres">
      <dgm:prSet presAssocID="{C2608AA4-C1DB-482A-99DE-9A08BAAB040A}" presName="sibTrans" presStyleLbl="sibTrans2D1" presStyleIdx="1" presStyleCnt="2"/>
      <dgm:spPr/>
    </dgm:pt>
    <dgm:pt modelId="{BF853D12-3996-4A2F-B59F-DC0990E7800F}" type="pres">
      <dgm:prSet presAssocID="{C2608AA4-C1DB-482A-99DE-9A08BAAB040A}" presName="connectorText" presStyleLbl="sibTrans2D1" presStyleIdx="1" presStyleCnt="2"/>
      <dgm:spPr/>
    </dgm:pt>
    <dgm:pt modelId="{85A8BDA6-C5C2-415A-9010-BBE16D827702}" type="pres">
      <dgm:prSet presAssocID="{081A8300-CD8A-4F0F-88F9-1033951862D9}" presName="node" presStyleLbl="node1" presStyleIdx="2" presStyleCnt="3">
        <dgm:presLayoutVars>
          <dgm:bulletEnabled val="1"/>
        </dgm:presLayoutVars>
      </dgm:prSet>
      <dgm:spPr/>
    </dgm:pt>
  </dgm:ptLst>
  <dgm:cxnLst>
    <dgm:cxn modelId="{D09F7F07-38CA-4EB5-AB00-2A3C9A551289}" type="presOf" srcId="{DD7CFC13-ABF2-40C7-9324-34C615A0850A}" destId="{8BF075BF-9E9C-47F6-B36A-C6567848CE35}" srcOrd="0" destOrd="0" presId="urn:microsoft.com/office/officeart/2005/8/layout/process1"/>
    <dgm:cxn modelId="{BE195424-511D-4973-98B8-2210F2A31BBD}" type="presOf" srcId="{C2608AA4-C1DB-482A-99DE-9A08BAAB040A}" destId="{BF853D12-3996-4A2F-B59F-DC0990E7800F}" srcOrd="1" destOrd="0" presId="urn:microsoft.com/office/officeart/2005/8/layout/process1"/>
    <dgm:cxn modelId="{A5F3BA2E-ED42-4FBA-AC64-00D39FED33FB}" type="presOf" srcId="{33FBFB1E-FEF9-4317-869C-20DB386CB39B}" destId="{8E74F3B1-00BA-4C59-AB21-F5613C37E28D}" srcOrd="0" destOrd="0" presId="urn:microsoft.com/office/officeart/2005/8/layout/process1"/>
    <dgm:cxn modelId="{A8292131-4D73-45C1-8DA1-F3C7D62FBE37}" type="presOf" srcId="{D9B87B22-F3A2-4960-A97B-E8AD237F4B42}" destId="{F8B58183-0F5C-44D3-A7FB-B272F332290A}" srcOrd="0" destOrd="0" presId="urn:microsoft.com/office/officeart/2005/8/layout/process1"/>
    <dgm:cxn modelId="{9A73D537-D2E9-4E66-BA42-4F564D9EFD5C}" type="presOf" srcId="{DD7CFC13-ABF2-40C7-9324-34C615A0850A}" destId="{5FE683B0-4CD4-451F-BB22-C21D823B8501}" srcOrd="1" destOrd="0" presId="urn:microsoft.com/office/officeart/2005/8/layout/process1"/>
    <dgm:cxn modelId="{8274D37A-48D6-4C0C-B28F-AD6F1D435708}" type="presOf" srcId="{14E70392-020E-4842-9551-060393A49496}" destId="{B778C0D3-5E5D-4743-8BC3-C779C9A55866}" srcOrd="0" destOrd="0" presId="urn:microsoft.com/office/officeart/2005/8/layout/process1"/>
    <dgm:cxn modelId="{A3188A7D-7928-4F9F-B8D1-8910166EB985}" srcId="{D9B87B22-F3A2-4960-A97B-E8AD237F4B42}" destId="{33FBFB1E-FEF9-4317-869C-20DB386CB39B}" srcOrd="0" destOrd="0" parTransId="{173C6B7A-2B8A-405C-A0CB-AF3DC563B529}" sibTransId="{DD7CFC13-ABF2-40C7-9324-34C615A0850A}"/>
    <dgm:cxn modelId="{4C2BAA7D-74FA-4A79-9EAE-11AB1E045521}" type="presOf" srcId="{C2608AA4-C1DB-482A-99DE-9A08BAAB040A}" destId="{8EEA7813-6D71-4494-A7AE-8FD9DBA77E73}" srcOrd="0" destOrd="0" presId="urn:microsoft.com/office/officeart/2005/8/layout/process1"/>
    <dgm:cxn modelId="{04418980-95A3-4338-A661-75D4167CF981}" srcId="{D9B87B22-F3A2-4960-A97B-E8AD237F4B42}" destId="{14E70392-020E-4842-9551-060393A49496}" srcOrd="1" destOrd="0" parTransId="{20407A39-1251-4D74-934D-E07F47FDC7AD}" sibTransId="{C2608AA4-C1DB-482A-99DE-9A08BAAB040A}"/>
    <dgm:cxn modelId="{7A117EC0-C4F7-41AB-8C8C-29ECE6291F12}" srcId="{D9B87B22-F3A2-4960-A97B-E8AD237F4B42}" destId="{081A8300-CD8A-4F0F-88F9-1033951862D9}" srcOrd="2" destOrd="0" parTransId="{6B56BF5E-89FE-4848-9CBF-CE76503FE6B9}" sibTransId="{8C5186C5-73E8-40D4-ABF8-55E5321FC28C}"/>
    <dgm:cxn modelId="{806762F1-9754-4565-B6DB-4756B5A1D18E}" type="presOf" srcId="{081A8300-CD8A-4F0F-88F9-1033951862D9}" destId="{85A8BDA6-C5C2-415A-9010-BBE16D827702}" srcOrd="0" destOrd="0" presId="urn:microsoft.com/office/officeart/2005/8/layout/process1"/>
    <dgm:cxn modelId="{D4FF74D3-3189-4AB7-B0D2-3305E2AA2800}" type="presParOf" srcId="{F8B58183-0F5C-44D3-A7FB-B272F332290A}" destId="{8E74F3B1-00BA-4C59-AB21-F5613C37E28D}" srcOrd="0" destOrd="0" presId="urn:microsoft.com/office/officeart/2005/8/layout/process1"/>
    <dgm:cxn modelId="{BF1A3CBA-DD1C-4E9A-975D-918EBB1ACA2E}" type="presParOf" srcId="{F8B58183-0F5C-44D3-A7FB-B272F332290A}" destId="{8BF075BF-9E9C-47F6-B36A-C6567848CE35}" srcOrd="1" destOrd="0" presId="urn:microsoft.com/office/officeart/2005/8/layout/process1"/>
    <dgm:cxn modelId="{A85F0EB9-777F-4914-8420-72F1DCFD7BAD}" type="presParOf" srcId="{8BF075BF-9E9C-47F6-B36A-C6567848CE35}" destId="{5FE683B0-4CD4-451F-BB22-C21D823B8501}" srcOrd="0" destOrd="0" presId="urn:microsoft.com/office/officeart/2005/8/layout/process1"/>
    <dgm:cxn modelId="{1C5E01A8-17D1-4797-952A-52A595CC1B62}" type="presParOf" srcId="{F8B58183-0F5C-44D3-A7FB-B272F332290A}" destId="{B778C0D3-5E5D-4743-8BC3-C779C9A55866}" srcOrd="2" destOrd="0" presId="urn:microsoft.com/office/officeart/2005/8/layout/process1"/>
    <dgm:cxn modelId="{A8C0ECBE-4CC5-42C9-A9EE-52375299176F}" type="presParOf" srcId="{F8B58183-0F5C-44D3-A7FB-B272F332290A}" destId="{8EEA7813-6D71-4494-A7AE-8FD9DBA77E73}" srcOrd="3" destOrd="0" presId="urn:microsoft.com/office/officeart/2005/8/layout/process1"/>
    <dgm:cxn modelId="{62EDD4D5-530A-4778-8FAB-C12A7198D54D}" type="presParOf" srcId="{8EEA7813-6D71-4494-A7AE-8FD9DBA77E73}" destId="{BF853D12-3996-4A2F-B59F-DC0990E7800F}" srcOrd="0" destOrd="0" presId="urn:microsoft.com/office/officeart/2005/8/layout/process1"/>
    <dgm:cxn modelId="{B24D2CA1-93C2-4C6A-A277-2997700CE97D}" type="presParOf" srcId="{F8B58183-0F5C-44D3-A7FB-B272F332290A}" destId="{85A8BDA6-C5C2-415A-9010-BBE16D82770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AFE328E-04A5-44CC-84D0-AD23F4D1CB8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VE"/>
        </a:p>
      </dgm:t>
    </dgm:pt>
    <dgm:pt modelId="{FF33928D-2C5A-40A3-A618-EBA670F40BDC}">
      <dgm:prSet phldrT="[Texto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VE" dirty="0"/>
            <a:t>Planifica</a:t>
          </a:r>
        </a:p>
      </dgm:t>
    </dgm:pt>
    <dgm:pt modelId="{88AF891B-249B-4E1D-8E0A-213ABFAF5D6D}" type="parTrans" cxnId="{4BB64780-C386-443D-B817-6979ABC21101}">
      <dgm:prSet/>
      <dgm:spPr/>
      <dgm:t>
        <a:bodyPr/>
        <a:lstStyle/>
        <a:p>
          <a:endParaRPr lang="es-VE"/>
        </a:p>
      </dgm:t>
    </dgm:pt>
    <dgm:pt modelId="{47AEAA02-CAFF-4C4B-8FCF-3E201F1DE10A}" type="sibTrans" cxnId="{4BB64780-C386-443D-B817-6979ABC21101}">
      <dgm:prSet/>
      <dgm:spPr/>
      <dgm:t>
        <a:bodyPr/>
        <a:lstStyle/>
        <a:p>
          <a:endParaRPr lang="es-VE"/>
        </a:p>
      </dgm:t>
    </dgm:pt>
    <dgm:pt modelId="{05178962-3AFC-4B1A-BFFB-C5BE652C570F}">
      <dgm:prSet phldrT="[Texto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VE" dirty="0"/>
            <a:t>Organiza</a:t>
          </a:r>
        </a:p>
      </dgm:t>
    </dgm:pt>
    <dgm:pt modelId="{733EEBAB-20EF-4100-8740-7A9F291D2E1E}" type="parTrans" cxnId="{E4E61DC3-C82D-47BD-B3DA-F330ED8E8FC7}">
      <dgm:prSet/>
      <dgm:spPr/>
      <dgm:t>
        <a:bodyPr/>
        <a:lstStyle/>
        <a:p>
          <a:endParaRPr lang="es-VE"/>
        </a:p>
      </dgm:t>
    </dgm:pt>
    <dgm:pt modelId="{C57A3680-AFDC-4922-8B6C-57844EC30BD3}" type="sibTrans" cxnId="{E4E61DC3-C82D-47BD-B3DA-F330ED8E8FC7}">
      <dgm:prSet/>
      <dgm:spPr/>
      <dgm:t>
        <a:bodyPr/>
        <a:lstStyle/>
        <a:p>
          <a:endParaRPr lang="es-VE"/>
        </a:p>
      </dgm:t>
    </dgm:pt>
    <dgm:pt modelId="{40FA2BC5-10FB-410E-A3AC-50883B2794B9}" type="pres">
      <dgm:prSet presAssocID="{EAFE328E-04A5-44CC-84D0-AD23F4D1CB8C}" presName="diagram" presStyleCnt="0">
        <dgm:presLayoutVars>
          <dgm:dir/>
          <dgm:resizeHandles val="exact"/>
        </dgm:presLayoutVars>
      </dgm:prSet>
      <dgm:spPr/>
    </dgm:pt>
    <dgm:pt modelId="{267D540C-3E14-460F-A142-682D34AE1A53}" type="pres">
      <dgm:prSet presAssocID="{FF33928D-2C5A-40A3-A618-EBA670F40BDC}" presName="node" presStyleLbl="node1" presStyleIdx="0" presStyleCnt="2" custLinFactNeighborY="-3863">
        <dgm:presLayoutVars>
          <dgm:bulletEnabled val="1"/>
        </dgm:presLayoutVars>
      </dgm:prSet>
      <dgm:spPr/>
    </dgm:pt>
    <dgm:pt modelId="{032402B8-F684-40B2-A0CE-9275624781AE}" type="pres">
      <dgm:prSet presAssocID="{47AEAA02-CAFF-4C4B-8FCF-3E201F1DE10A}" presName="sibTrans" presStyleCnt="0"/>
      <dgm:spPr/>
    </dgm:pt>
    <dgm:pt modelId="{B4F072D8-1394-4886-95B2-69AB748C3CB5}" type="pres">
      <dgm:prSet presAssocID="{05178962-3AFC-4B1A-BFFB-C5BE652C570F}" presName="node" presStyleLbl="node1" presStyleIdx="1" presStyleCnt="2">
        <dgm:presLayoutVars>
          <dgm:bulletEnabled val="1"/>
        </dgm:presLayoutVars>
      </dgm:prSet>
      <dgm:spPr/>
    </dgm:pt>
  </dgm:ptLst>
  <dgm:cxnLst>
    <dgm:cxn modelId="{B836BA44-38B0-41B7-BFD9-12BB493DE5C1}" type="presOf" srcId="{FF33928D-2C5A-40A3-A618-EBA670F40BDC}" destId="{267D540C-3E14-460F-A142-682D34AE1A53}" srcOrd="0" destOrd="0" presId="urn:microsoft.com/office/officeart/2005/8/layout/default"/>
    <dgm:cxn modelId="{4BB64780-C386-443D-B817-6979ABC21101}" srcId="{EAFE328E-04A5-44CC-84D0-AD23F4D1CB8C}" destId="{FF33928D-2C5A-40A3-A618-EBA670F40BDC}" srcOrd="0" destOrd="0" parTransId="{88AF891B-249B-4E1D-8E0A-213ABFAF5D6D}" sibTransId="{47AEAA02-CAFF-4C4B-8FCF-3E201F1DE10A}"/>
    <dgm:cxn modelId="{D27479AA-53A4-4E25-84BD-920B46F46C4C}" type="presOf" srcId="{05178962-3AFC-4B1A-BFFB-C5BE652C570F}" destId="{B4F072D8-1394-4886-95B2-69AB748C3CB5}" srcOrd="0" destOrd="0" presId="urn:microsoft.com/office/officeart/2005/8/layout/default"/>
    <dgm:cxn modelId="{E4E61DC3-C82D-47BD-B3DA-F330ED8E8FC7}" srcId="{EAFE328E-04A5-44CC-84D0-AD23F4D1CB8C}" destId="{05178962-3AFC-4B1A-BFFB-C5BE652C570F}" srcOrd="1" destOrd="0" parTransId="{733EEBAB-20EF-4100-8740-7A9F291D2E1E}" sibTransId="{C57A3680-AFDC-4922-8B6C-57844EC30BD3}"/>
    <dgm:cxn modelId="{73AF20D9-38E3-4EDB-A36C-4B71BE5751BB}" type="presOf" srcId="{EAFE328E-04A5-44CC-84D0-AD23F4D1CB8C}" destId="{40FA2BC5-10FB-410E-A3AC-50883B2794B9}" srcOrd="0" destOrd="0" presId="urn:microsoft.com/office/officeart/2005/8/layout/default"/>
    <dgm:cxn modelId="{D6215738-D937-440B-BA8B-107D78AA3069}" type="presParOf" srcId="{40FA2BC5-10FB-410E-A3AC-50883B2794B9}" destId="{267D540C-3E14-460F-A142-682D34AE1A53}" srcOrd="0" destOrd="0" presId="urn:microsoft.com/office/officeart/2005/8/layout/default"/>
    <dgm:cxn modelId="{9911866D-0A4F-48CC-B0A4-9D8C5096048E}" type="presParOf" srcId="{40FA2BC5-10FB-410E-A3AC-50883B2794B9}" destId="{032402B8-F684-40B2-A0CE-9275624781AE}" srcOrd="1" destOrd="0" presId="urn:microsoft.com/office/officeart/2005/8/layout/default"/>
    <dgm:cxn modelId="{689857BE-47AD-4EDB-AA4B-F1A3E4C21E17}" type="presParOf" srcId="{40FA2BC5-10FB-410E-A3AC-50883B2794B9}" destId="{B4F072D8-1394-4886-95B2-69AB748C3CB5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74CDB55-4B31-4460-833F-90A30306CA2D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VE"/>
        </a:p>
      </dgm:t>
    </dgm:pt>
    <dgm:pt modelId="{842F1357-BF30-425D-AF27-02B1956C351C}">
      <dgm:prSet phldrT="[Texto]" custT="1"/>
      <dgm:spPr/>
      <dgm:t>
        <a:bodyPr/>
        <a:lstStyle/>
        <a:p>
          <a:r>
            <a:rPr lang="es-VE" sz="1400" b="1" dirty="0"/>
            <a:t>Identifica</a:t>
          </a:r>
        </a:p>
        <a:p>
          <a:r>
            <a:rPr lang="es-VE" sz="1400" b="1" dirty="0"/>
            <a:t>proyectos de</a:t>
          </a:r>
        </a:p>
        <a:p>
          <a:r>
            <a:rPr lang="es-VE" sz="1400" b="1" dirty="0"/>
            <a:t>Investigación</a:t>
          </a:r>
        </a:p>
      </dgm:t>
    </dgm:pt>
    <dgm:pt modelId="{97EE2D40-552C-4F2F-AD61-DAA0617DCE7F}" type="parTrans" cxnId="{DB2DC5A2-FCF9-4271-A5F2-60B48FBFC2FE}">
      <dgm:prSet/>
      <dgm:spPr/>
      <dgm:t>
        <a:bodyPr/>
        <a:lstStyle/>
        <a:p>
          <a:endParaRPr lang="es-VE" sz="1400"/>
        </a:p>
      </dgm:t>
    </dgm:pt>
    <dgm:pt modelId="{11FF8B76-AAC4-4147-AEB0-7913F501C49D}" type="sibTrans" cxnId="{DB2DC5A2-FCF9-4271-A5F2-60B48FBFC2FE}">
      <dgm:prSet custT="1"/>
      <dgm:spPr/>
      <dgm:t>
        <a:bodyPr/>
        <a:lstStyle/>
        <a:p>
          <a:r>
            <a:rPr lang="es-VE" sz="1400" dirty="0"/>
            <a:t>       </a:t>
          </a:r>
        </a:p>
      </dgm:t>
    </dgm:pt>
    <dgm:pt modelId="{6FCA406F-EFD6-4E73-BAC2-008E7F85F3A0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es-VE" sz="1400" b="1" dirty="0"/>
            <a:t>Selecciona  información relevante y evalúa el estado del arte de los saberes  involucrados en el área de investigación</a:t>
          </a:r>
          <a:endParaRPr lang="es-VE" sz="1400" dirty="0"/>
        </a:p>
      </dgm:t>
    </dgm:pt>
    <dgm:pt modelId="{F7A5489A-01FD-428A-A762-33DB8C5292AE}" type="parTrans" cxnId="{BBABA219-3621-4FA8-A4FA-805F5E3FE2CE}">
      <dgm:prSet/>
      <dgm:spPr/>
      <dgm:t>
        <a:bodyPr/>
        <a:lstStyle/>
        <a:p>
          <a:endParaRPr lang="es-VE" sz="1400"/>
        </a:p>
      </dgm:t>
    </dgm:pt>
    <dgm:pt modelId="{EF080898-7EAA-4A94-83E2-24C2DDB4460E}" type="sibTrans" cxnId="{BBABA219-3621-4FA8-A4FA-805F5E3FE2CE}">
      <dgm:prSet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s-VE" sz="1400" dirty="0"/>
            <a:t>              </a:t>
          </a:r>
        </a:p>
      </dgm:t>
    </dgm:pt>
    <dgm:pt modelId="{6FB7B40F-51B1-4D83-96F5-1FEED99BACD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VE" sz="1400" b="1" dirty="0"/>
            <a:t>Emplea críticamente </a:t>
          </a:r>
        </a:p>
        <a:p>
          <a:pPr>
            <a:lnSpc>
              <a:spcPct val="100000"/>
            </a:lnSpc>
          </a:pPr>
          <a:r>
            <a:rPr lang="es-VE" sz="1400" b="1" dirty="0"/>
            <a:t>métodos  apropiados de</a:t>
          </a:r>
        </a:p>
        <a:p>
          <a:pPr>
            <a:lnSpc>
              <a:spcPct val="100000"/>
            </a:lnSpc>
          </a:pPr>
          <a:r>
            <a:rPr lang="es-VE" sz="1400" b="1" dirty="0"/>
            <a:t>Investigación en ingeniería</a:t>
          </a:r>
        </a:p>
      </dgm:t>
    </dgm:pt>
    <dgm:pt modelId="{FB78038F-9ECC-46C1-9D99-5554DAE0DA4F}" type="parTrans" cxnId="{6E9A3F52-40A9-41A3-AA09-7D5E4BE5730E}">
      <dgm:prSet/>
      <dgm:spPr/>
      <dgm:t>
        <a:bodyPr/>
        <a:lstStyle/>
        <a:p>
          <a:endParaRPr lang="es-VE" sz="1400"/>
        </a:p>
      </dgm:t>
    </dgm:pt>
    <dgm:pt modelId="{894D15ED-89D1-438B-93F3-4B94CBC7D6C3}" type="sibTrans" cxnId="{6E9A3F52-40A9-41A3-AA09-7D5E4BE5730E}">
      <dgm:prSet custT="1"/>
      <dgm:spPr/>
      <dgm:t>
        <a:bodyPr/>
        <a:lstStyle/>
        <a:p>
          <a:r>
            <a:rPr lang="es-VE" sz="1400" dirty="0"/>
            <a:t>                                                               </a:t>
          </a:r>
        </a:p>
      </dgm:t>
    </dgm:pt>
    <dgm:pt modelId="{31F4ECE9-688A-4C61-B685-BCD33DC6707D}">
      <dgm:prSet custT="1"/>
      <dgm:spPr/>
      <dgm:t>
        <a:bodyPr/>
        <a:lstStyle/>
        <a:p>
          <a:r>
            <a:rPr lang="es-VE" sz="1400" b="1" dirty="0"/>
            <a:t>Visibiliza los</a:t>
          </a:r>
        </a:p>
        <a:p>
          <a:r>
            <a:rPr lang="es-VE" sz="1400" b="1" dirty="0"/>
            <a:t>productos     de la</a:t>
          </a:r>
        </a:p>
        <a:p>
          <a:r>
            <a:rPr lang="es-VE" sz="1400" b="1" dirty="0"/>
            <a:t>investigación con</a:t>
          </a:r>
        </a:p>
        <a:p>
          <a:r>
            <a:rPr lang="es-VE" sz="1400" b="1" dirty="0"/>
            <a:t>sentido ético</a:t>
          </a:r>
          <a:endParaRPr lang="es-VE" sz="1400" dirty="0"/>
        </a:p>
      </dgm:t>
    </dgm:pt>
    <dgm:pt modelId="{E2D5374D-2466-4FA7-964F-441015BE7DC4}" type="parTrans" cxnId="{D3612156-408E-46B5-A826-674428DB2CEF}">
      <dgm:prSet/>
      <dgm:spPr/>
      <dgm:t>
        <a:bodyPr/>
        <a:lstStyle/>
        <a:p>
          <a:endParaRPr lang="es-VE" sz="1400"/>
        </a:p>
      </dgm:t>
    </dgm:pt>
    <dgm:pt modelId="{D440C58A-6118-4422-A33D-2899F0A5799A}" type="sibTrans" cxnId="{D3612156-408E-46B5-A826-674428DB2CEF}">
      <dgm:prSet/>
      <dgm:spPr/>
      <dgm:t>
        <a:bodyPr/>
        <a:lstStyle/>
        <a:p>
          <a:endParaRPr lang="es-VE" sz="1400"/>
        </a:p>
      </dgm:t>
    </dgm:pt>
    <dgm:pt modelId="{9D610123-6A6A-4809-81F6-FA0C5C407B8F}" type="pres">
      <dgm:prSet presAssocID="{A74CDB55-4B31-4460-833F-90A30306CA2D}" presName="Name0" presStyleCnt="0">
        <dgm:presLayoutVars>
          <dgm:dir/>
          <dgm:resizeHandles val="exact"/>
        </dgm:presLayoutVars>
      </dgm:prSet>
      <dgm:spPr/>
    </dgm:pt>
    <dgm:pt modelId="{92C0D5B1-E7CE-47B8-B5CF-7E400DCB527F}" type="pres">
      <dgm:prSet presAssocID="{842F1357-BF30-425D-AF27-02B1956C351C}" presName="node" presStyleLbl="node1" presStyleIdx="0" presStyleCnt="4">
        <dgm:presLayoutVars>
          <dgm:bulletEnabled val="1"/>
        </dgm:presLayoutVars>
      </dgm:prSet>
      <dgm:spPr/>
    </dgm:pt>
    <dgm:pt modelId="{F1B95229-04FC-4D0E-90E9-8048D747E659}" type="pres">
      <dgm:prSet presAssocID="{11FF8B76-AAC4-4147-AEB0-7913F501C49D}" presName="sibTrans" presStyleLbl="sibTrans2D1" presStyleIdx="0" presStyleCnt="3"/>
      <dgm:spPr/>
    </dgm:pt>
    <dgm:pt modelId="{C02557C4-8D2D-4B45-B3E7-B6B3B69DEDC2}" type="pres">
      <dgm:prSet presAssocID="{11FF8B76-AAC4-4147-AEB0-7913F501C49D}" presName="connectorText" presStyleLbl="sibTrans2D1" presStyleIdx="0" presStyleCnt="3"/>
      <dgm:spPr/>
    </dgm:pt>
    <dgm:pt modelId="{F6AB8859-4501-453B-93C2-E3CD0AE31A4C}" type="pres">
      <dgm:prSet presAssocID="{6FCA406F-EFD6-4E73-BAC2-008E7F85F3A0}" presName="node" presStyleLbl="node1" presStyleIdx="1" presStyleCnt="4">
        <dgm:presLayoutVars>
          <dgm:bulletEnabled val="1"/>
        </dgm:presLayoutVars>
      </dgm:prSet>
      <dgm:spPr/>
    </dgm:pt>
    <dgm:pt modelId="{94B262EB-3E91-4639-A13A-AEB126C57AFF}" type="pres">
      <dgm:prSet presAssocID="{EF080898-7EAA-4A94-83E2-24C2DDB4460E}" presName="sibTrans" presStyleLbl="sibTrans2D1" presStyleIdx="1" presStyleCnt="3"/>
      <dgm:spPr/>
    </dgm:pt>
    <dgm:pt modelId="{7204226A-1759-46F9-AD92-6E84D0B3E94A}" type="pres">
      <dgm:prSet presAssocID="{EF080898-7EAA-4A94-83E2-24C2DDB4460E}" presName="connectorText" presStyleLbl="sibTrans2D1" presStyleIdx="1" presStyleCnt="3"/>
      <dgm:spPr/>
    </dgm:pt>
    <dgm:pt modelId="{AA82E75A-1021-4D73-A88B-E14E69E492AE}" type="pres">
      <dgm:prSet presAssocID="{6FB7B40F-51B1-4D83-96F5-1FEED99BACDA}" presName="node" presStyleLbl="node1" presStyleIdx="2" presStyleCnt="4">
        <dgm:presLayoutVars>
          <dgm:bulletEnabled val="1"/>
        </dgm:presLayoutVars>
      </dgm:prSet>
      <dgm:spPr/>
    </dgm:pt>
    <dgm:pt modelId="{8B22447A-FE01-4CC7-AD36-A70AE6F09373}" type="pres">
      <dgm:prSet presAssocID="{894D15ED-89D1-438B-93F3-4B94CBC7D6C3}" presName="sibTrans" presStyleLbl="sibTrans2D1" presStyleIdx="2" presStyleCnt="3"/>
      <dgm:spPr/>
    </dgm:pt>
    <dgm:pt modelId="{431DC3D2-9BB5-45E8-85C1-B14992FE815F}" type="pres">
      <dgm:prSet presAssocID="{894D15ED-89D1-438B-93F3-4B94CBC7D6C3}" presName="connectorText" presStyleLbl="sibTrans2D1" presStyleIdx="2" presStyleCnt="3"/>
      <dgm:spPr/>
    </dgm:pt>
    <dgm:pt modelId="{A474049F-5A88-4AAE-97F5-C370034C6D2B}" type="pres">
      <dgm:prSet presAssocID="{31F4ECE9-688A-4C61-B685-BCD33DC6707D}" presName="node" presStyleLbl="node1" presStyleIdx="3" presStyleCnt="4">
        <dgm:presLayoutVars>
          <dgm:bulletEnabled val="1"/>
        </dgm:presLayoutVars>
      </dgm:prSet>
      <dgm:spPr/>
    </dgm:pt>
  </dgm:ptLst>
  <dgm:cxnLst>
    <dgm:cxn modelId="{C1EA3314-C4BB-449E-B62C-3B3BAEE1B4B8}" type="presOf" srcId="{11FF8B76-AAC4-4147-AEB0-7913F501C49D}" destId="{C02557C4-8D2D-4B45-B3E7-B6B3B69DEDC2}" srcOrd="1" destOrd="0" presId="urn:microsoft.com/office/officeart/2005/8/layout/process1"/>
    <dgm:cxn modelId="{BBABA219-3621-4FA8-A4FA-805F5E3FE2CE}" srcId="{A74CDB55-4B31-4460-833F-90A30306CA2D}" destId="{6FCA406F-EFD6-4E73-BAC2-008E7F85F3A0}" srcOrd="1" destOrd="0" parTransId="{F7A5489A-01FD-428A-A762-33DB8C5292AE}" sibTransId="{EF080898-7EAA-4A94-83E2-24C2DDB4460E}"/>
    <dgm:cxn modelId="{E9E4DD35-BA07-49E3-A850-850041EEF95B}" type="presOf" srcId="{31F4ECE9-688A-4C61-B685-BCD33DC6707D}" destId="{A474049F-5A88-4AAE-97F5-C370034C6D2B}" srcOrd="0" destOrd="0" presId="urn:microsoft.com/office/officeart/2005/8/layout/process1"/>
    <dgm:cxn modelId="{D67BD43E-7051-4B21-9923-F7C85840E99C}" type="presOf" srcId="{EF080898-7EAA-4A94-83E2-24C2DDB4460E}" destId="{7204226A-1759-46F9-AD92-6E84D0B3E94A}" srcOrd="1" destOrd="0" presId="urn:microsoft.com/office/officeart/2005/8/layout/process1"/>
    <dgm:cxn modelId="{54F42162-98CA-42C7-A354-2663F14ECDE1}" type="presOf" srcId="{EF080898-7EAA-4A94-83E2-24C2DDB4460E}" destId="{94B262EB-3E91-4639-A13A-AEB126C57AFF}" srcOrd="0" destOrd="0" presId="urn:microsoft.com/office/officeart/2005/8/layout/process1"/>
    <dgm:cxn modelId="{0F549848-2CEF-4DE7-AEA1-C89067191A1D}" type="presOf" srcId="{6FCA406F-EFD6-4E73-BAC2-008E7F85F3A0}" destId="{F6AB8859-4501-453B-93C2-E3CD0AE31A4C}" srcOrd="0" destOrd="0" presId="urn:microsoft.com/office/officeart/2005/8/layout/process1"/>
    <dgm:cxn modelId="{6E9A3F52-40A9-41A3-AA09-7D5E4BE5730E}" srcId="{A74CDB55-4B31-4460-833F-90A30306CA2D}" destId="{6FB7B40F-51B1-4D83-96F5-1FEED99BACDA}" srcOrd="2" destOrd="0" parTransId="{FB78038F-9ECC-46C1-9D99-5554DAE0DA4F}" sibTransId="{894D15ED-89D1-438B-93F3-4B94CBC7D6C3}"/>
    <dgm:cxn modelId="{4BF18C52-400F-4FDC-A5EB-A821D9DDD7AF}" type="presOf" srcId="{11FF8B76-AAC4-4147-AEB0-7913F501C49D}" destId="{F1B95229-04FC-4D0E-90E9-8048D747E659}" srcOrd="0" destOrd="0" presId="urn:microsoft.com/office/officeart/2005/8/layout/process1"/>
    <dgm:cxn modelId="{D3612156-408E-46B5-A826-674428DB2CEF}" srcId="{A74CDB55-4B31-4460-833F-90A30306CA2D}" destId="{31F4ECE9-688A-4C61-B685-BCD33DC6707D}" srcOrd="3" destOrd="0" parTransId="{E2D5374D-2466-4FA7-964F-441015BE7DC4}" sibTransId="{D440C58A-6118-4422-A33D-2899F0A5799A}"/>
    <dgm:cxn modelId="{0FBB0D7D-B0D0-4521-9FB6-40FD03D9661C}" type="presOf" srcId="{894D15ED-89D1-438B-93F3-4B94CBC7D6C3}" destId="{431DC3D2-9BB5-45E8-85C1-B14992FE815F}" srcOrd="1" destOrd="0" presId="urn:microsoft.com/office/officeart/2005/8/layout/process1"/>
    <dgm:cxn modelId="{BEA8159C-B196-4039-AC43-1176F95079E7}" type="presOf" srcId="{6FB7B40F-51B1-4D83-96F5-1FEED99BACDA}" destId="{AA82E75A-1021-4D73-A88B-E14E69E492AE}" srcOrd="0" destOrd="0" presId="urn:microsoft.com/office/officeart/2005/8/layout/process1"/>
    <dgm:cxn modelId="{C139889E-993F-4927-B847-C6CCC9FC78C7}" type="presOf" srcId="{842F1357-BF30-425D-AF27-02B1956C351C}" destId="{92C0D5B1-E7CE-47B8-B5CF-7E400DCB527F}" srcOrd="0" destOrd="0" presId="urn:microsoft.com/office/officeart/2005/8/layout/process1"/>
    <dgm:cxn modelId="{DB2DC5A2-FCF9-4271-A5F2-60B48FBFC2FE}" srcId="{A74CDB55-4B31-4460-833F-90A30306CA2D}" destId="{842F1357-BF30-425D-AF27-02B1956C351C}" srcOrd="0" destOrd="0" parTransId="{97EE2D40-552C-4F2F-AD61-DAA0617DCE7F}" sibTransId="{11FF8B76-AAC4-4147-AEB0-7913F501C49D}"/>
    <dgm:cxn modelId="{1B9719D8-2C3D-476D-BFB7-A62A7494C65C}" type="presOf" srcId="{A74CDB55-4B31-4460-833F-90A30306CA2D}" destId="{9D610123-6A6A-4809-81F6-FA0C5C407B8F}" srcOrd="0" destOrd="0" presId="urn:microsoft.com/office/officeart/2005/8/layout/process1"/>
    <dgm:cxn modelId="{BF3089DE-4E68-47F9-9D18-C50A450EC64A}" type="presOf" srcId="{894D15ED-89D1-438B-93F3-4B94CBC7D6C3}" destId="{8B22447A-FE01-4CC7-AD36-A70AE6F09373}" srcOrd="0" destOrd="0" presId="urn:microsoft.com/office/officeart/2005/8/layout/process1"/>
    <dgm:cxn modelId="{9508F192-91DD-4EDE-9BEC-E28D813AA285}" type="presParOf" srcId="{9D610123-6A6A-4809-81F6-FA0C5C407B8F}" destId="{92C0D5B1-E7CE-47B8-B5CF-7E400DCB527F}" srcOrd="0" destOrd="0" presId="urn:microsoft.com/office/officeart/2005/8/layout/process1"/>
    <dgm:cxn modelId="{1C1DF53A-5C17-4167-8F25-C455BCE04C98}" type="presParOf" srcId="{9D610123-6A6A-4809-81F6-FA0C5C407B8F}" destId="{F1B95229-04FC-4D0E-90E9-8048D747E659}" srcOrd="1" destOrd="0" presId="urn:microsoft.com/office/officeart/2005/8/layout/process1"/>
    <dgm:cxn modelId="{C772EAC8-B371-4DB1-9547-F4C67277A960}" type="presParOf" srcId="{F1B95229-04FC-4D0E-90E9-8048D747E659}" destId="{C02557C4-8D2D-4B45-B3E7-B6B3B69DEDC2}" srcOrd="0" destOrd="0" presId="urn:microsoft.com/office/officeart/2005/8/layout/process1"/>
    <dgm:cxn modelId="{85960D65-7368-4FDE-A7BE-517B18607F6F}" type="presParOf" srcId="{9D610123-6A6A-4809-81F6-FA0C5C407B8F}" destId="{F6AB8859-4501-453B-93C2-E3CD0AE31A4C}" srcOrd="2" destOrd="0" presId="urn:microsoft.com/office/officeart/2005/8/layout/process1"/>
    <dgm:cxn modelId="{A1278050-BC88-4DE2-B85C-90F73267CA6F}" type="presParOf" srcId="{9D610123-6A6A-4809-81F6-FA0C5C407B8F}" destId="{94B262EB-3E91-4639-A13A-AEB126C57AFF}" srcOrd="3" destOrd="0" presId="urn:microsoft.com/office/officeart/2005/8/layout/process1"/>
    <dgm:cxn modelId="{71849BD8-66CF-4EF2-9D9D-3E2C5E33424A}" type="presParOf" srcId="{94B262EB-3E91-4639-A13A-AEB126C57AFF}" destId="{7204226A-1759-46F9-AD92-6E84D0B3E94A}" srcOrd="0" destOrd="0" presId="urn:microsoft.com/office/officeart/2005/8/layout/process1"/>
    <dgm:cxn modelId="{C141AE8F-29E1-41A3-9563-8733B7FCCF7D}" type="presParOf" srcId="{9D610123-6A6A-4809-81F6-FA0C5C407B8F}" destId="{AA82E75A-1021-4D73-A88B-E14E69E492AE}" srcOrd="4" destOrd="0" presId="urn:microsoft.com/office/officeart/2005/8/layout/process1"/>
    <dgm:cxn modelId="{EDE671FB-5122-4841-8BAB-206978691B71}" type="presParOf" srcId="{9D610123-6A6A-4809-81F6-FA0C5C407B8F}" destId="{8B22447A-FE01-4CC7-AD36-A70AE6F09373}" srcOrd="5" destOrd="0" presId="urn:microsoft.com/office/officeart/2005/8/layout/process1"/>
    <dgm:cxn modelId="{C491B53F-0158-4602-A4B4-AFB4560AAEF7}" type="presParOf" srcId="{8B22447A-FE01-4CC7-AD36-A70AE6F09373}" destId="{431DC3D2-9BB5-45E8-85C1-B14992FE815F}" srcOrd="0" destOrd="0" presId="urn:microsoft.com/office/officeart/2005/8/layout/process1"/>
    <dgm:cxn modelId="{ACD7D9BF-35B0-493B-9A0F-133BC221DD6D}" type="presParOf" srcId="{9D610123-6A6A-4809-81F6-FA0C5C407B8F}" destId="{A474049F-5A88-4AAE-97F5-C370034C6D2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78637BC-3BCB-4FCB-AAA2-8B98BD55F67A}" type="doc">
      <dgm:prSet loTypeId="urn:microsoft.com/office/officeart/2005/8/layout/bProcess4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VE"/>
        </a:p>
      </dgm:t>
    </dgm:pt>
    <dgm:pt modelId="{01AFC496-10B6-4F23-A32A-CF1A0453BA3F}">
      <dgm:prSet custT="1"/>
      <dgm:spPr/>
      <dgm:t>
        <a:bodyPr/>
        <a:lstStyle/>
        <a:p>
          <a:r>
            <a:rPr lang="es-ES" sz="1400" b="1" dirty="0"/>
            <a:t>Generar conocimiento en las principales líneas de investigación, desarrollo e innovación de la ingeniería y áreas afines. </a:t>
          </a:r>
          <a:endParaRPr lang="es-VE" sz="1400" b="1" dirty="0"/>
        </a:p>
      </dgm:t>
    </dgm:pt>
    <dgm:pt modelId="{E58A6EA3-11BA-40C4-B76C-C104704D92A1}" type="parTrans" cxnId="{784F0DD8-49FD-45EE-A6F6-A21C99BCEFDC}">
      <dgm:prSet/>
      <dgm:spPr/>
      <dgm:t>
        <a:bodyPr/>
        <a:lstStyle/>
        <a:p>
          <a:endParaRPr lang="es-VE" sz="1400" b="1"/>
        </a:p>
      </dgm:t>
    </dgm:pt>
    <dgm:pt modelId="{E324BDA2-DDB2-427E-ABCB-9ABF8DB81A88}" type="sibTrans" cxnId="{784F0DD8-49FD-45EE-A6F6-A21C99BCEFDC}">
      <dgm:prSet/>
      <dgm:spPr/>
      <dgm:t>
        <a:bodyPr/>
        <a:lstStyle/>
        <a:p>
          <a:endParaRPr lang="es-VE" sz="1400" b="1"/>
        </a:p>
      </dgm:t>
    </dgm:pt>
    <dgm:pt modelId="{FDA7745D-5DCD-4F19-AAC7-2895C5D177C3}">
      <dgm:prSet custT="1"/>
      <dgm:spPr/>
      <dgm:t>
        <a:bodyPr/>
        <a:lstStyle/>
        <a:p>
          <a:r>
            <a:rPr lang="es-ES" sz="1400" b="1" dirty="0"/>
            <a:t>Establecer proyectos conjuntos con universidades e institutos de investigación a nivel nacional e internacional. </a:t>
          </a:r>
          <a:endParaRPr lang="es-VE" sz="1400" b="1" dirty="0"/>
        </a:p>
      </dgm:t>
    </dgm:pt>
    <dgm:pt modelId="{FD5A995E-8414-4775-AB5C-4EFFCFFE0D38}" type="parTrans" cxnId="{424CE92C-B4BD-4AC1-9546-A22AC8861F83}">
      <dgm:prSet/>
      <dgm:spPr/>
      <dgm:t>
        <a:bodyPr/>
        <a:lstStyle/>
        <a:p>
          <a:endParaRPr lang="es-VE" sz="1400" b="1"/>
        </a:p>
      </dgm:t>
    </dgm:pt>
    <dgm:pt modelId="{6090947D-1F9D-4243-8BF7-309CB7304A86}" type="sibTrans" cxnId="{424CE92C-B4BD-4AC1-9546-A22AC8861F83}">
      <dgm:prSet/>
      <dgm:spPr/>
      <dgm:t>
        <a:bodyPr/>
        <a:lstStyle/>
        <a:p>
          <a:endParaRPr lang="es-VE" sz="1400" b="1"/>
        </a:p>
      </dgm:t>
    </dgm:pt>
    <dgm:pt modelId="{818ADE6C-12E4-4455-8F7E-A4636326AEC0}">
      <dgm:prSet custT="1"/>
      <dgm:spPr/>
      <dgm:t>
        <a:bodyPr/>
        <a:lstStyle/>
        <a:p>
          <a:r>
            <a:rPr lang="es-ES" sz="1400" b="1" dirty="0"/>
            <a:t>Participar en redes de investigaciones nacionales e internacionales en materia de ingeniería y áreas afines.</a:t>
          </a:r>
          <a:endParaRPr lang="es-VE" sz="1400" b="1" dirty="0"/>
        </a:p>
      </dgm:t>
    </dgm:pt>
    <dgm:pt modelId="{82450131-D865-41BD-898B-5252EEF305FF}" type="parTrans" cxnId="{C388B68A-8A0E-472C-84F6-64153F6EF387}">
      <dgm:prSet/>
      <dgm:spPr/>
      <dgm:t>
        <a:bodyPr/>
        <a:lstStyle/>
        <a:p>
          <a:endParaRPr lang="es-VE" sz="1400" b="1"/>
        </a:p>
      </dgm:t>
    </dgm:pt>
    <dgm:pt modelId="{BB53BAD8-492B-4A17-A3D9-D5A0A757F0B3}" type="sibTrans" cxnId="{C388B68A-8A0E-472C-84F6-64153F6EF387}">
      <dgm:prSet/>
      <dgm:spPr/>
      <dgm:t>
        <a:bodyPr/>
        <a:lstStyle/>
        <a:p>
          <a:endParaRPr lang="es-VE" sz="1400" b="1"/>
        </a:p>
      </dgm:t>
    </dgm:pt>
    <dgm:pt modelId="{CBFC34AD-6582-4B65-A2A0-301B7CEAEB7F}">
      <dgm:prSet custT="1"/>
      <dgm:spPr/>
      <dgm:t>
        <a:bodyPr/>
        <a:lstStyle/>
        <a:p>
          <a:r>
            <a:rPr lang="es-ES" sz="1400" b="1" dirty="0"/>
            <a:t>Liderar y participar en el desarrollo de líneas y proyectos </a:t>
          </a:r>
          <a:r>
            <a:rPr lang="es-ES" sz="1400" b="1" dirty="0" err="1"/>
            <a:t>ID+i</a:t>
          </a:r>
          <a:r>
            <a:rPr lang="es-ES" sz="1400" b="1" dirty="0"/>
            <a:t> en ingeniería y afines, aportando soluciones estratégicas.</a:t>
          </a:r>
          <a:endParaRPr lang="es-VE" sz="1400" b="1" dirty="0"/>
        </a:p>
      </dgm:t>
    </dgm:pt>
    <dgm:pt modelId="{439D02EA-F192-4CA8-B96A-46FF61D47423}" type="parTrans" cxnId="{52390811-A3A6-436C-AF42-AC62D12C416A}">
      <dgm:prSet/>
      <dgm:spPr/>
      <dgm:t>
        <a:bodyPr/>
        <a:lstStyle/>
        <a:p>
          <a:endParaRPr lang="es-VE" sz="1400" b="1"/>
        </a:p>
      </dgm:t>
    </dgm:pt>
    <dgm:pt modelId="{BF8C2415-58C3-415F-A39D-20259DA7090B}" type="sibTrans" cxnId="{52390811-A3A6-436C-AF42-AC62D12C416A}">
      <dgm:prSet/>
      <dgm:spPr/>
      <dgm:t>
        <a:bodyPr/>
        <a:lstStyle/>
        <a:p>
          <a:endParaRPr lang="es-VE" sz="1400" b="1"/>
        </a:p>
      </dgm:t>
    </dgm:pt>
    <dgm:pt modelId="{07FF52A2-B342-4B9D-A124-69E00BB09787}">
      <dgm:prSet custT="1"/>
      <dgm:spPr/>
      <dgm:t>
        <a:bodyPr/>
        <a:lstStyle/>
        <a:p>
          <a:r>
            <a:rPr lang="es-ES" sz="1400" b="1" dirty="0"/>
            <a:t>Establecer vinculación de la universidad con el sector público, o privado, para desarrollar áreas </a:t>
          </a:r>
          <a:r>
            <a:rPr lang="es-ES" sz="1400" b="1" dirty="0" err="1"/>
            <a:t>ID+i</a:t>
          </a:r>
          <a:r>
            <a:rPr lang="es-ES" sz="1400" b="1" dirty="0"/>
            <a:t> con las tecnologías de dominio público. </a:t>
          </a:r>
          <a:endParaRPr lang="es-VE" sz="1400" b="1" dirty="0"/>
        </a:p>
      </dgm:t>
    </dgm:pt>
    <dgm:pt modelId="{5F718C05-2A81-4FE8-99F3-DB25068543C8}" type="parTrans" cxnId="{8587633D-862B-400D-B225-8F5954A138C7}">
      <dgm:prSet/>
      <dgm:spPr/>
      <dgm:t>
        <a:bodyPr/>
        <a:lstStyle/>
        <a:p>
          <a:endParaRPr lang="es-VE" sz="1400" b="1"/>
        </a:p>
      </dgm:t>
    </dgm:pt>
    <dgm:pt modelId="{84EB28EC-BAEB-49E5-B2D4-1F798C77724C}" type="sibTrans" cxnId="{8587633D-862B-400D-B225-8F5954A138C7}">
      <dgm:prSet/>
      <dgm:spPr/>
      <dgm:t>
        <a:bodyPr/>
        <a:lstStyle/>
        <a:p>
          <a:endParaRPr lang="es-VE" sz="1400" b="1"/>
        </a:p>
      </dgm:t>
    </dgm:pt>
    <dgm:pt modelId="{86364859-DF7D-4542-801F-49BDD7331F5A}">
      <dgm:prSet custT="1"/>
      <dgm:spPr/>
      <dgm:t>
        <a:bodyPr/>
        <a:lstStyle/>
        <a:p>
          <a:r>
            <a:rPr lang="es-ES" sz="1400" b="1" dirty="0"/>
            <a:t>Identificar y participar en nichos de </a:t>
          </a:r>
          <a:r>
            <a:rPr lang="es-ES" sz="1400" b="1" dirty="0" err="1"/>
            <a:t>ID+i</a:t>
          </a:r>
          <a:r>
            <a:rPr lang="es-ES" sz="1400" b="1" dirty="0"/>
            <a:t> de las áreas de ciencia y tecnología de interés nacional e internacional. </a:t>
          </a:r>
          <a:endParaRPr lang="es-VE" sz="1400" b="1" dirty="0"/>
        </a:p>
      </dgm:t>
    </dgm:pt>
    <dgm:pt modelId="{AF87E6EB-C4F7-4A7A-8EBE-87D94C837547}" type="parTrans" cxnId="{BAB84140-CDA2-43F0-9700-A2F62C88BDE6}">
      <dgm:prSet/>
      <dgm:spPr/>
      <dgm:t>
        <a:bodyPr/>
        <a:lstStyle/>
        <a:p>
          <a:endParaRPr lang="es-VE" sz="1400" b="1"/>
        </a:p>
      </dgm:t>
    </dgm:pt>
    <dgm:pt modelId="{2AC73845-5CB6-44EF-BFDE-DE9E2C57A082}" type="sibTrans" cxnId="{BAB84140-CDA2-43F0-9700-A2F62C88BDE6}">
      <dgm:prSet/>
      <dgm:spPr/>
      <dgm:t>
        <a:bodyPr/>
        <a:lstStyle/>
        <a:p>
          <a:endParaRPr lang="es-VE" sz="1400" b="1"/>
        </a:p>
      </dgm:t>
    </dgm:pt>
    <dgm:pt modelId="{FA86E565-9397-41E1-80F0-4529D488BE04}">
      <dgm:prSet custT="1"/>
      <dgm:spPr/>
      <dgm:t>
        <a:bodyPr/>
        <a:lstStyle/>
        <a:p>
          <a:r>
            <a:rPr lang="es-ES" sz="1400" b="1" dirty="0"/>
            <a:t>Actuar con sentido ético en todos sus ámbitos de desarrollo, con base en principios, valores morales, leyes y códigos que favorezcan un liderazgo orientado al servicio y la toma de decisiones para la mejora de su entorno profesional y social. </a:t>
          </a:r>
          <a:endParaRPr lang="es-VE" sz="1400" b="1" dirty="0"/>
        </a:p>
      </dgm:t>
    </dgm:pt>
    <dgm:pt modelId="{685C92E5-ADE8-4309-87AC-D3E2D59C0C61}" type="parTrans" cxnId="{8EB9E7A2-329B-4AEE-8523-964AA5BAF40D}">
      <dgm:prSet/>
      <dgm:spPr/>
      <dgm:t>
        <a:bodyPr/>
        <a:lstStyle/>
        <a:p>
          <a:endParaRPr lang="es-VE" sz="1400" b="1"/>
        </a:p>
      </dgm:t>
    </dgm:pt>
    <dgm:pt modelId="{708CDE5A-CAF2-433D-B94B-817ECB3A3319}" type="sibTrans" cxnId="{8EB9E7A2-329B-4AEE-8523-964AA5BAF40D}">
      <dgm:prSet/>
      <dgm:spPr/>
      <dgm:t>
        <a:bodyPr/>
        <a:lstStyle/>
        <a:p>
          <a:endParaRPr lang="es-VE" sz="1400" b="1"/>
        </a:p>
      </dgm:t>
    </dgm:pt>
    <dgm:pt modelId="{3257C514-5A7A-4CAC-818D-D6B4BAD8A7A8}">
      <dgm:prSet/>
      <dgm:spPr/>
      <dgm:t>
        <a:bodyPr/>
        <a:lstStyle/>
        <a:p>
          <a:r>
            <a:rPr lang="es-ES" sz="1800" b="1" dirty="0"/>
            <a:t>Promover investigaciones, desarrollos e innovaciones ingenieriles orientadas al desarrollo sostenible</a:t>
          </a:r>
          <a:endParaRPr lang="es-VE" dirty="0"/>
        </a:p>
      </dgm:t>
    </dgm:pt>
    <dgm:pt modelId="{871CBDEA-81DA-4605-9BAD-79066F75E411}" type="parTrans" cxnId="{64E3D24F-D78F-403C-B37B-AC21DD203ADA}">
      <dgm:prSet/>
      <dgm:spPr/>
      <dgm:t>
        <a:bodyPr/>
        <a:lstStyle/>
        <a:p>
          <a:endParaRPr lang="es-VE"/>
        </a:p>
      </dgm:t>
    </dgm:pt>
    <dgm:pt modelId="{4F79741E-4DC8-4F40-9488-156A278B7CAD}" type="sibTrans" cxnId="{64E3D24F-D78F-403C-B37B-AC21DD203ADA}">
      <dgm:prSet/>
      <dgm:spPr/>
      <dgm:t>
        <a:bodyPr/>
        <a:lstStyle/>
        <a:p>
          <a:endParaRPr lang="es-VE"/>
        </a:p>
      </dgm:t>
    </dgm:pt>
    <dgm:pt modelId="{A6F16B45-AE22-4CA3-9E77-EF43DBD683CE}" type="pres">
      <dgm:prSet presAssocID="{678637BC-3BCB-4FCB-AAA2-8B98BD55F67A}" presName="Name0" presStyleCnt="0">
        <dgm:presLayoutVars>
          <dgm:dir/>
          <dgm:resizeHandles/>
        </dgm:presLayoutVars>
      </dgm:prSet>
      <dgm:spPr/>
    </dgm:pt>
    <dgm:pt modelId="{512AD85C-795D-41FE-8E5A-9A1960D32F28}" type="pres">
      <dgm:prSet presAssocID="{01AFC496-10B6-4F23-A32A-CF1A0453BA3F}" presName="compNode" presStyleCnt="0"/>
      <dgm:spPr/>
    </dgm:pt>
    <dgm:pt modelId="{D4CEE727-B691-4D03-9878-3BB084637630}" type="pres">
      <dgm:prSet presAssocID="{01AFC496-10B6-4F23-A32A-CF1A0453BA3F}" presName="dummyConnPt" presStyleCnt="0"/>
      <dgm:spPr/>
    </dgm:pt>
    <dgm:pt modelId="{78C97AE3-422D-4441-9FB9-94F22FE8223A}" type="pres">
      <dgm:prSet presAssocID="{01AFC496-10B6-4F23-A32A-CF1A0453BA3F}" presName="node" presStyleLbl="node1" presStyleIdx="0" presStyleCnt="8">
        <dgm:presLayoutVars>
          <dgm:bulletEnabled val="1"/>
        </dgm:presLayoutVars>
      </dgm:prSet>
      <dgm:spPr/>
    </dgm:pt>
    <dgm:pt modelId="{4FA67EC6-87E1-4C0B-9FB8-9458B55C9BBD}" type="pres">
      <dgm:prSet presAssocID="{E324BDA2-DDB2-427E-ABCB-9ABF8DB81A88}" presName="sibTrans" presStyleLbl="bgSibTrans2D1" presStyleIdx="0" presStyleCnt="7"/>
      <dgm:spPr/>
    </dgm:pt>
    <dgm:pt modelId="{9583BFD4-4B61-4E8A-8C39-0339AABF0228}" type="pres">
      <dgm:prSet presAssocID="{FDA7745D-5DCD-4F19-AAC7-2895C5D177C3}" presName="compNode" presStyleCnt="0"/>
      <dgm:spPr/>
    </dgm:pt>
    <dgm:pt modelId="{7FBFC503-096E-4CD7-9AFA-18E796CDCC72}" type="pres">
      <dgm:prSet presAssocID="{FDA7745D-5DCD-4F19-AAC7-2895C5D177C3}" presName="dummyConnPt" presStyleCnt="0"/>
      <dgm:spPr/>
    </dgm:pt>
    <dgm:pt modelId="{022829FB-AE81-4C06-A424-BD9445BFBEE0}" type="pres">
      <dgm:prSet presAssocID="{FDA7745D-5DCD-4F19-AAC7-2895C5D177C3}" presName="node" presStyleLbl="node1" presStyleIdx="1" presStyleCnt="8">
        <dgm:presLayoutVars>
          <dgm:bulletEnabled val="1"/>
        </dgm:presLayoutVars>
      </dgm:prSet>
      <dgm:spPr/>
    </dgm:pt>
    <dgm:pt modelId="{A2AF5D5E-ED93-49B2-A9ED-E8AF96A9CE73}" type="pres">
      <dgm:prSet presAssocID="{6090947D-1F9D-4243-8BF7-309CB7304A86}" presName="sibTrans" presStyleLbl="bgSibTrans2D1" presStyleIdx="1" presStyleCnt="7"/>
      <dgm:spPr/>
    </dgm:pt>
    <dgm:pt modelId="{A388DD66-4623-4FD8-BDD2-467D2F5B57BF}" type="pres">
      <dgm:prSet presAssocID="{818ADE6C-12E4-4455-8F7E-A4636326AEC0}" presName="compNode" presStyleCnt="0"/>
      <dgm:spPr/>
    </dgm:pt>
    <dgm:pt modelId="{F7971F90-2A1D-4C3E-8868-6FF38CB5863C}" type="pres">
      <dgm:prSet presAssocID="{818ADE6C-12E4-4455-8F7E-A4636326AEC0}" presName="dummyConnPt" presStyleCnt="0"/>
      <dgm:spPr/>
    </dgm:pt>
    <dgm:pt modelId="{9551C616-8F3A-47AD-87BA-DC0E7F42BBA3}" type="pres">
      <dgm:prSet presAssocID="{818ADE6C-12E4-4455-8F7E-A4636326AEC0}" presName="node" presStyleLbl="node1" presStyleIdx="2" presStyleCnt="8">
        <dgm:presLayoutVars>
          <dgm:bulletEnabled val="1"/>
        </dgm:presLayoutVars>
      </dgm:prSet>
      <dgm:spPr/>
    </dgm:pt>
    <dgm:pt modelId="{A7D378D9-7E73-42BA-A7D7-B4A7D1971DE4}" type="pres">
      <dgm:prSet presAssocID="{BB53BAD8-492B-4A17-A3D9-D5A0A757F0B3}" presName="sibTrans" presStyleLbl="bgSibTrans2D1" presStyleIdx="2" presStyleCnt="7"/>
      <dgm:spPr/>
    </dgm:pt>
    <dgm:pt modelId="{A8456489-AC1C-45ED-BE65-5C36ABBAC110}" type="pres">
      <dgm:prSet presAssocID="{CBFC34AD-6582-4B65-A2A0-301B7CEAEB7F}" presName="compNode" presStyleCnt="0"/>
      <dgm:spPr/>
    </dgm:pt>
    <dgm:pt modelId="{8626302E-EEC3-49CF-9639-A34BF0832759}" type="pres">
      <dgm:prSet presAssocID="{CBFC34AD-6582-4B65-A2A0-301B7CEAEB7F}" presName="dummyConnPt" presStyleCnt="0"/>
      <dgm:spPr/>
    </dgm:pt>
    <dgm:pt modelId="{231F524D-0A68-4260-B555-C5C940278B50}" type="pres">
      <dgm:prSet presAssocID="{CBFC34AD-6582-4B65-A2A0-301B7CEAEB7F}" presName="node" presStyleLbl="node1" presStyleIdx="3" presStyleCnt="8" custScaleX="113670">
        <dgm:presLayoutVars>
          <dgm:bulletEnabled val="1"/>
        </dgm:presLayoutVars>
      </dgm:prSet>
      <dgm:spPr/>
    </dgm:pt>
    <dgm:pt modelId="{2CEF35A0-DFDD-452A-985B-3E33F162D8CD}" type="pres">
      <dgm:prSet presAssocID="{BF8C2415-58C3-415F-A39D-20259DA7090B}" presName="sibTrans" presStyleLbl="bgSibTrans2D1" presStyleIdx="3" presStyleCnt="7"/>
      <dgm:spPr/>
    </dgm:pt>
    <dgm:pt modelId="{94C08929-C317-4655-8229-F266E252009E}" type="pres">
      <dgm:prSet presAssocID="{07FF52A2-B342-4B9D-A124-69E00BB09787}" presName="compNode" presStyleCnt="0"/>
      <dgm:spPr/>
    </dgm:pt>
    <dgm:pt modelId="{D075B853-8FCF-4EF4-B1B9-F37F27F05502}" type="pres">
      <dgm:prSet presAssocID="{07FF52A2-B342-4B9D-A124-69E00BB09787}" presName="dummyConnPt" presStyleCnt="0"/>
      <dgm:spPr/>
    </dgm:pt>
    <dgm:pt modelId="{B69ED8B0-0207-4077-BC13-4786DB974990}" type="pres">
      <dgm:prSet presAssocID="{07FF52A2-B342-4B9D-A124-69E00BB09787}" presName="node" presStyleLbl="node1" presStyleIdx="4" presStyleCnt="8">
        <dgm:presLayoutVars>
          <dgm:bulletEnabled val="1"/>
        </dgm:presLayoutVars>
      </dgm:prSet>
      <dgm:spPr/>
    </dgm:pt>
    <dgm:pt modelId="{44BA4F71-6204-4C0F-BAEF-37CB01D46136}" type="pres">
      <dgm:prSet presAssocID="{84EB28EC-BAEB-49E5-B2D4-1F798C77724C}" presName="sibTrans" presStyleLbl="bgSibTrans2D1" presStyleIdx="4" presStyleCnt="7"/>
      <dgm:spPr/>
    </dgm:pt>
    <dgm:pt modelId="{BBAA5E55-A3B6-4372-A11B-C887C0F7D982}" type="pres">
      <dgm:prSet presAssocID="{86364859-DF7D-4542-801F-49BDD7331F5A}" presName="compNode" presStyleCnt="0"/>
      <dgm:spPr/>
    </dgm:pt>
    <dgm:pt modelId="{392EF856-65AB-44A9-A1DC-B0A2C3406E8D}" type="pres">
      <dgm:prSet presAssocID="{86364859-DF7D-4542-801F-49BDD7331F5A}" presName="dummyConnPt" presStyleCnt="0"/>
      <dgm:spPr/>
    </dgm:pt>
    <dgm:pt modelId="{72A93D08-8BFA-4373-A2F7-B630573DF47E}" type="pres">
      <dgm:prSet presAssocID="{86364859-DF7D-4542-801F-49BDD7331F5A}" presName="node" presStyleLbl="node1" presStyleIdx="5" presStyleCnt="8">
        <dgm:presLayoutVars>
          <dgm:bulletEnabled val="1"/>
        </dgm:presLayoutVars>
      </dgm:prSet>
      <dgm:spPr/>
    </dgm:pt>
    <dgm:pt modelId="{87D9DACC-E65B-4C54-9F98-9BC789BFE809}" type="pres">
      <dgm:prSet presAssocID="{2AC73845-5CB6-44EF-BFDE-DE9E2C57A082}" presName="sibTrans" presStyleLbl="bgSibTrans2D1" presStyleIdx="5" presStyleCnt="7" custAng="0" custLinFactNeighborX="-785" custLinFactNeighborY="-27888"/>
      <dgm:spPr/>
    </dgm:pt>
    <dgm:pt modelId="{3CB2DD96-9657-4626-BD9B-9ED7B610B8BD}" type="pres">
      <dgm:prSet presAssocID="{3257C514-5A7A-4CAC-818D-D6B4BAD8A7A8}" presName="compNode" presStyleCnt="0"/>
      <dgm:spPr/>
    </dgm:pt>
    <dgm:pt modelId="{1BF949D8-2234-4606-8E6C-A620AD467C9A}" type="pres">
      <dgm:prSet presAssocID="{3257C514-5A7A-4CAC-818D-D6B4BAD8A7A8}" presName="dummyConnPt" presStyleCnt="0"/>
      <dgm:spPr/>
    </dgm:pt>
    <dgm:pt modelId="{6A29DF5F-5F3A-4E94-9B39-A8C2C4B8E358}" type="pres">
      <dgm:prSet presAssocID="{3257C514-5A7A-4CAC-818D-D6B4BAD8A7A8}" presName="node" presStyleLbl="node1" presStyleIdx="6" presStyleCnt="8">
        <dgm:presLayoutVars>
          <dgm:bulletEnabled val="1"/>
        </dgm:presLayoutVars>
      </dgm:prSet>
      <dgm:spPr/>
    </dgm:pt>
    <dgm:pt modelId="{93D34A08-3B02-4B3F-BCE6-73F31A5EA267}" type="pres">
      <dgm:prSet presAssocID="{4F79741E-4DC8-4F40-9488-156A278B7CAD}" presName="sibTrans" presStyleLbl="bgSibTrans2D1" presStyleIdx="6" presStyleCnt="7"/>
      <dgm:spPr/>
    </dgm:pt>
    <dgm:pt modelId="{103CD541-3609-4A9D-AFCD-C1CE207A85AD}" type="pres">
      <dgm:prSet presAssocID="{FA86E565-9397-41E1-80F0-4529D488BE04}" presName="compNode" presStyleCnt="0"/>
      <dgm:spPr/>
    </dgm:pt>
    <dgm:pt modelId="{B8626994-601E-4953-A6F7-6BD3AE2CDCE8}" type="pres">
      <dgm:prSet presAssocID="{FA86E565-9397-41E1-80F0-4529D488BE04}" presName="dummyConnPt" presStyleCnt="0"/>
      <dgm:spPr/>
    </dgm:pt>
    <dgm:pt modelId="{38D07B39-C37A-40F9-B6E4-FDC179F36664}" type="pres">
      <dgm:prSet presAssocID="{FA86E565-9397-41E1-80F0-4529D488BE04}" presName="node" presStyleLbl="node1" presStyleIdx="7" presStyleCnt="8" custScaleX="105788" custScaleY="155014">
        <dgm:presLayoutVars>
          <dgm:bulletEnabled val="1"/>
        </dgm:presLayoutVars>
      </dgm:prSet>
      <dgm:spPr/>
    </dgm:pt>
  </dgm:ptLst>
  <dgm:cxnLst>
    <dgm:cxn modelId="{97A07209-F1A0-4D34-B038-820F8408FA91}" type="presOf" srcId="{FA86E565-9397-41E1-80F0-4529D488BE04}" destId="{38D07B39-C37A-40F9-B6E4-FDC179F36664}" srcOrd="0" destOrd="0" presId="urn:microsoft.com/office/officeart/2005/8/layout/bProcess4"/>
    <dgm:cxn modelId="{52390811-A3A6-436C-AF42-AC62D12C416A}" srcId="{678637BC-3BCB-4FCB-AAA2-8B98BD55F67A}" destId="{CBFC34AD-6582-4B65-A2A0-301B7CEAEB7F}" srcOrd="3" destOrd="0" parTransId="{439D02EA-F192-4CA8-B96A-46FF61D47423}" sibTransId="{BF8C2415-58C3-415F-A39D-20259DA7090B}"/>
    <dgm:cxn modelId="{205DA420-984F-46C6-B8C6-261F09E5EE08}" type="presOf" srcId="{BF8C2415-58C3-415F-A39D-20259DA7090B}" destId="{2CEF35A0-DFDD-452A-985B-3E33F162D8CD}" srcOrd="0" destOrd="0" presId="urn:microsoft.com/office/officeart/2005/8/layout/bProcess4"/>
    <dgm:cxn modelId="{424CE92C-B4BD-4AC1-9546-A22AC8861F83}" srcId="{678637BC-3BCB-4FCB-AAA2-8B98BD55F67A}" destId="{FDA7745D-5DCD-4F19-AAC7-2895C5D177C3}" srcOrd="1" destOrd="0" parTransId="{FD5A995E-8414-4775-AB5C-4EFFCFFE0D38}" sibTransId="{6090947D-1F9D-4243-8BF7-309CB7304A86}"/>
    <dgm:cxn modelId="{8587633D-862B-400D-B225-8F5954A138C7}" srcId="{678637BC-3BCB-4FCB-AAA2-8B98BD55F67A}" destId="{07FF52A2-B342-4B9D-A124-69E00BB09787}" srcOrd="4" destOrd="0" parTransId="{5F718C05-2A81-4FE8-99F3-DB25068543C8}" sibTransId="{84EB28EC-BAEB-49E5-B2D4-1F798C77724C}"/>
    <dgm:cxn modelId="{BAB84140-CDA2-43F0-9700-A2F62C88BDE6}" srcId="{678637BC-3BCB-4FCB-AAA2-8B98BD55F67A}" destId="{86364859-DF7D-4542-801F-49BDD7331F5A}" srcOrd="5" destOrd="0" parTransId="{AF87E6EB-C4F7-4A7A-8EBE-87D94C837547}" sibTransId="{2AC73845-5CB6-44EF-BFDE-DE9E2C57A082}"/>
    <dgm:cxn modelId="{DE06F94B-0809-4C1F-B538-11973445EC89}" type="presOf" srcId="{01AFC496-10B6-4F23-A32A-CF1A0453BA3F}" destId="{78C97AE3-422D-4441-9FB9-94F22FE8223A}" srcOrd="0" destOrd="0" presId="urn:microsoft.com/office/officeart/2005/8/layout/bProcess4"/>
    <dgm:cxn modelId="{64E3D24F-D78F-403C-B37B-AC21DD203ADA}" srcId="{678637BC-3BCB-4FCB-AAA2-8B98BD55F67A}" destId="{3257C514-5A7A-4CAC-818D-D6B4BAD8A7A8}" srcOrd="6" destOrd="0" parTransId="{871CBDEA-81DA-4605-9BAD-79066F75E411}" sibTransId="{4F79741E-4DC8-4F40-9488-156A278B7CAD}"/>
    <dgm:cxn modelId="{BE3D8470-C0B6-44D8-B90B-AABE032FFB89}" type="presOf" srcId="{FDA7745D-5DCD-4F19-AAC7-2895C5D177C3}" destId="{022829FB-AE81-4C06-A424-BD9445BFBEE0}" srcOrd="0" destOrd="0" presId="urn:microsoft.com/office/officeart/2005/8/layout/bProcess4"/>
    <dgm:cxn modelId="{0BA38281-3B3D-4C58-81AD-651C4E7658A7}" type="presOf" srcId="{07FF52A2-B342-4B9D-A124-69E00BB09787}" destId="{B69ED8B0-0207-4077-BC13-4786DB974990}" srcOrd="0" destOrd="0" presId="urn:microsoft.com/office/officeart/2005/8/layout/bProcess4"/>
    <dgm:cxn modelId="{27125D87-4C3B-49EA-B2A4-94B1651114F5}" type="presOf" srcId="{BB53BAD8-492B-4A17-A3D9-D5A0A757F0B3}" destId="{A7D378D9-7E73-42BA-A7D7-B4A7D1971DE4}" srcOrd="0" destOrd="0" presId="urn:microsoft.com/office/officeart/2005/8/layout/bProcess4"/>
    <dgm:cxn modelId="{C388B68A-8A0E-472C-84F6-64153F6EF387}" srcId="{678637BC-3BCB-4FCB-AAA2-8B98BD55F67A}" destId="{818ADE6C-12E4-4455-8F7E-A4636326AEC0}" srcOrd="2" destOrd="0" parTransId="{82450131-D865-41BD-898B-5252EEF305FF}" sibTransId="{BB53BAD8-492B-4A17-A3D9-D5A0A757F0B3}"/>
    <dgm:cxn modelId="{B404B692-FF07-4536-A9CC-3921EDBFA9B9}" type="presOf" srcId="{E324BDA2-DDB2-427E-ABCB-9ABF8DB81A88}" destId="{4FA67EC6-87E1-4C0B-9FB8-9458B55C9BBD}" srcOrd="0" destOrd="0" presId="urn:microsoft.com/office/officeart/2005/8/layout/bProcess4"/>
    <dgm:cxn modelId="{C34ECA93-E3B2-4706-9493-8E6C9CD2AB65}" type="presOf" srcId="{2AC73845-5CB6-44EF-BFDE-DE9E2C57A082}" destId="{87D9DACC-E65B-4C54-9F98-9BC789BFE809}" srcOrd="0" destOrd="0" presId="urn:microsoft.com/office/officeart/2005/8/layout/bProcess4"/>
    <dgm:cxn modelId="{5B1997A0-426C-44A0-AA55-D51FC07FD639}" type="presOf" srcId="{678637BC-3BCB-4FCB-AAA2-8B98BD55F67A}" destId="{A6F16B45-AE22-4CA3-9E77-EF43DBD683CE}" srcOrd="0" destOrd="0" presId="urn:microsoft.com/office/officeart/2005/8/layout/bProcess4"/>
    <dgm:cxn modelId="{8EB9E7A2-329B-4AEE-8523-964AA5BAF40D}" srcId="{678637BC-3BCB-4FCB-AAA2-8B98BD55F67A}" destId="{FA86E565-9397-41E1-80F0-4529D488BE04}" srcOrd="7" destOrd="0" parTransId="{685C92E5-ADE8-4309-87AC-D3E2D59C0C61}" sibTransId="{708CDE5A-CAF2-433D-B94B-817ECB3A3319}"/>
    <dgm:cxn modelId="{98C1CFB0-DD81-4142-9C3D-632CAE1A1665}" type="presOf" srcId="{84EB28EC-BAEB-49E5-B2D4-1F798C77724C}" destId="{44BA4F71-6204-4C0F-BAEF-37CB01D46136}" srcOrd="0" destOrd="0" presId="urn:microsoft.com/office/officeart/2005/8/layout/bProcess4"/>
    <dgm:cxn modelId="{6BA1F9CB-8054-4277-85E9-35D39FB03E4C}" type="presOf" srcId="{CBFC34AD-6582-4B65-A2A0-301B7CEAEB7F}" destId="{231F524D-0A68-4260-B555-C5C940278B50}" srcOrd="0" destOrd="0" presId="urn:microsoft.com/office/officeart/2005/8/layout/bProcess4"/>
    <dgm:cxn modelId="{B66E66D2-6B40-453E-BB47-579E6702CE4A}" type="presOf" srcId="{4F79741E-4DC8-4F40-9488-156A278B7CAD}" destId="{93D34A08-3B02-4B3F-BCE6-73F31A5EA267}" srcOrd="0" destOrd="0" presId="urn:microsoft.com/office/officeart/2005/8/layout/bProcess4"/>
    <dgm:cxn modelId="{784F0DD8-49FD-45EE-A6F6-A21C99BCEFDC}" srcId="{678637BC-3BCB-4FCB-AAA2-8B98BD55F67A}" destId="{01AFC496-10B6-4F23-A32A-CF1A0453BA3F}" srcOrd="0" destOrd="0" parTransId="{E58A6EA3-11BA-40C4-B76C-C104704D92A1}" sibTransId="{E324BDA2-DDB2-427E-ABCB-9ABF8DB81A88}"/>
    <dgm:cxn modelId="{6FFEEED9-EB42-43F5-906D-D8DA3CA0FB33}" type="presOf" srcId="{818ADE6C-12E4-4455-8F7E-A4636326AEC0}" destId="{9551C616-8F3A-47AD-87BA-DC0E7F42BBA3}" srcOrd="0" destOrd="0" presId="urn:microsoft.com/office/officeart/2005/8/layout/bProcess4"/>
    <dgm:cxn modelId="{4E09E7EF-BEC0-4334-B37B-36F4C0485B39}" type="presOf" srcId="{86364859-DF7D-4542-801F-49BDD7331F5A}" destId="{72A93D08-8BFA-4373-A2F7-B630573DF47E}" srcOrd="0" destOrd="0" presId="urn:microsoft.com/office/officeart/2005/8/layout/bProcess4"/>
    <dgm:cxn modelId="{4840AAF4-078E-47B1-82F7-ADD2411FE0C3}" type="presOf" srcId="{6090947D-1F9D-4243-8BF7-309CB7304A86}" destId="{A2AF5D5E-ED93-49B2-A9ED-E8AF96A9CE73}" srcOrd="0" destOrd="0" presId="urn:microsoft.com/office/officeart/2005/8/layout/bProcess4"/>
    <dgm:cxn modelId="{A9ACC7FD-CAA8-4640-AA5C-CA3D3FCE717B}" type="presOf" srcId="{3257C514-5A7A-4CAC-818D-D6B4BAD8A7A8}" destId="{6A29DF5F-5F3A-4E94-9B39-A8C2C4B8E358}" srcOrd="0" destOrd="0" presId="urn:microsoft.com/office/officeart/2005/8/layout/bProcess4"/>
    <dgm:cxn modelId="{F5039F0B-6A3F-44C1-9A29-29A6A7CA79A9}" type="presParOf" srcId="{A6F16B45-AE22-4CA3-9E77-EF43DBD683CE}" destId="{512AD85C-795D-41FE-8E5A-9A1960D32F28}" srcOrd="0" destOrd="0" presId="urn:microsoft.com/office/officeart/2005/8/layout/bProcess4"/>
    <dgm:cxn modelId="{CAAB3DCE-25B1-443C-A04E-4CCC15B84BD5}" type="presParOf" srcId="{512AD85C-795D-41FE-8E5A-9A1960D32F28}" destId="{D4CEE727-B691-4D03-9878-3BB084637630}" srcOrd="0" destOrd="0" presId="urn:microsoft.com/office/officeart/2005/8/layout/bProcess4"/>
    <dgm:cxn modelId="{47E28076-17C5-48F5-A98E-D7E65ECB1D3E}" type="presParOf" srcId="{512AD85C-795D-41FE-8E5A-9A1960D32F28}" destId="{78C97AE3-422D-4441-9FB9-94F22FE8223A}" srcOrd="1" destOrd="0" presId="urn:microsoft.com/office/officeart/2005/8/layout/bProcess4"/>
    <dgm:cxn modelId="{459B00F1-24DC-4DD6-BEC2-B994E3B0954B}" type="presParOf" srcId="{A6F16B45-AE22-4CA3-9E77-EF43DBD683CE}" destId="{4FA67EC6-87E1-4C0B-9FB8-9458B55C9BBD}" srcOrd="1" destOrd="0" presId="urn:microsoft.com/office/officeart/2005/8/layout/bProcess4"/>
    <dgm:cxn modelId="{F06E415A-5533-4BC3-BA84-D4B50D164786}" type="presParOf" srcId="{A6F16B45-AE22-4CA3-9E77-EF43DBD683CE}" destId="{9583BFD4-4B61-4E8A-8C39-0339AABF0228}" srcOrd="2" destOrd="0" presId="urn:microsoft.com/office/officeart/2005/8/layout/bProcess4"/>
    <dgm:cxn modelId="{417D059F-CF91-43E2-8A78-5F475C69C1EA}" type="presParOf" srcId="{9583BFD4-4B61-4E8A-8C39-0339AABF0228}" destId="{7FBFC503-096E-4CD7-9AFA-18E796CDCC72}" srcOrd="0" destOrd="0" presId="urn:microsoft.com/office/officeart/2005/8/layout/bProcess4"/>
    <dgm:cxn modelId="{CC0B19D8-D289-461E-AFED-D7AF6068ED1F}" type="presParOf" srcId="{9583BFD4-4B61-4E8A-8C39-0339AABF0228}" destId="{022829FB-AE81-4C06-A424-BD9445BFBEE0}" srcOrd="1" destOrd="0" presId="urn:microsoft.com/office/officeart/2005/8/layout/bProcess4"/>
    <dgm:cxn modelId="{38CAABFD-6344-4A7B-947E-B145805AB1D7}" type="presParOf" srcId="{A6F16B45-AE22-4CA3-9E77-EF43DBD683CE}" destId="{A2AF5D5E-ED93-49B2-A9ED-E8AF96A9CE73}" srcOrd="3" destOrd="0" presId="urn:microsoft.com/office/officeart/2005/8/layout/bProcess4"/>
    <dgm:cxn modelId="{0837FC72-C046-4CC3-ACBA-218137A9A834}" type="presParOf" srcId="{A6F16B45-AE22-4CA3-9E77-EF43DBD683CE}" destId="{A388DD66-4623-4FD8-BDD2-467D2F5B57BF}" srcOrd="4" destOrd="0" presId="urn:microsoft.com/office/officeart/2005/8/layout/bProcess4"/>
    <dgm:cxn modelId="{0988C050-3C63-41E3-B157-7955BC012FAF}" type="presParOf" srcId="{A388DD66-4623-4FD8-BDD2-467D2F5B57BF}" destId="{F7971F90-2A1D-4C3E-8868-6FF38CB5863C}" srcOrd="0" destOrd="0" presId="urn:microsoft.com/office/officeart/2005/8/layout/bProcess4"/>
    <dgm:cxn modelId="{57D4E3E8-E817-42E1-B091-E48E90DF1B52}" type="presParOf" srcId="{A388DD66-4623-4FD8-BDD2-467D2F5B57BF}" destId="{9551C616-8F3A-47AD-87BA-DC0E7F42BBA3}" srcOrd="1" destOrd="0" presId="urn:microsoft.com/office/officeart/2005/8/layout/bProcess4"/>
    <dgm:cxn modelId="{FD356102-D52F-4144-BE75-322A9FE1BBAC}" type="presParOf" srcId="{A6F16B45-AE22-4CA3-9E77-EF43DBD683CE}" destId="{A7D378D9-7E73-42BA-A7D7-B4A7D1971DE4}" srcOrd="5" destOrd="0" presId="urn:microsoft.com/office/officeart/2005/8/layout/bProcess4"/>
    <dgm:cxn modelId="{DE7A195E-89FD-4129-8020-1F0AFD001691}" type="presParOf" srcId="{A6F16B45-AE22-4CA3-9E77-EF43DBD683CE}" destId="{A8456489-AC1C-45ED-BE65-5C36ABBAC110}" srcOrd="6" destOrd="0" presId="urn:microsoft.com/office/officeart/2005/8/layout/bProcess4"/>
    <dgm:cxn modelId="{29D32198-848A-4B1B-81DC-E3A780E34BB3}" type="presParOf" srcId="{A8456489-AC1C-45ED-BE65-5C36ABBAC110}" destId="{8626302E-EEC3-49CF-9639-A34BF0832759}" srcOrd="0" destOrd="0" presId="urn:microsoft.com/office/officeart/2005/8/layout/bProcess4"/>
    <dgm:cxn modelId="{E25D399D-CA9C-4027-87B6-9E831AED9CB5}" type="presParOf" srcId="{A8456489-AC1C-45ED-BE65-5C36ABBAC110}" destId="{231F524D-0A68-4260-B555-C5C940278B50}" srcOrd="1" destOrd="0" presId="urn:microsoft.com/office/officeart/2005/8/layout/bProcess4"/>
    <dgm:cxn modelId="{5017E9A0-3378-4CF5-9F31-04651DC272E0}" type="presParOf" srcId="{A6F16B45-AE22-4CA3-9E77-EF43DBD683CE}" destId="{2CEF35A0-DFDD-452A-985B-3E33F162D8CD}" srcOrd="7" destOrd="0" presId="urn:microsoft.com/office/officeart/2005/8/layout/bProcess4"/>
    <dgm:cxn modelId="{17A70420-C4F5-42BB-A0B0-16850B7D806E}" type="presParOf" srcId="{A6F16B45-AE22-4CA3-9E77-EF43DBD683CE}" destId="{94C08929-C317-4655-8229-F266E252009E}" srcOrd="8" destOrd="0" presId="urn:microsoft.com/office/officeart/2005/8/layout/bProcess4"/>
    <dgm:cxn modelId="{60222F05-AFD5-4711-B786-705C940C2AD0}" type="presParOf" srcId="{94C08929-C317-4655-8229-F266E252009E}" destId="{D075B853-8FCF-4EF4-B1B9-F37F27F05502}" srcOrd="0" destOrd="0" presId="urn:microsoft.com/office/officeart/2005/8/layout/bProcess4"/>
    <dgm:cxn modelId="{71B73EA1-162F-4D9E-9E57-C60485A035A3}" type="presParOf" srcId="{94C08929-C317-4655-8229-F266E252009E}" destId="{B69ED8B0-0207-4077-BC13-4786DB974990}" srcOrd="1" destOrd="0" presId="urn:microsoft.com/office/officeart/2005/8/layout/bProcess4"/>
    <dgm:cxn modelId="{8434B42F-F8C7-471D-A99D-B3DA344893ED}" type="presParOf" srcId="{A6F16B45-AE22-4CA3-9E77-EF43DBD683CE}" destId="{44BA4F71-6204-4C0F-BAEF-37CB01D46136}" srcOrd="9" destOrd="0" presId="urn:microsoft.com/office/officeart/2005/8/layout/bProcess4"/>
    <dgm:cxn modelId="{056D1B29-B06F-4B84-9B01-D5BE77D42E6E}" type="presParOf" srcId="{A6F16B45-AE22-4CA3-9E77-EF43DBD683CE}" destId="{BBAA5E55-A3B6-4372-A11B-C887C0F7D982}" srcOrd="10" destOrd="0" presId="urn:microsoft.com/office/officeart/2005/8/layout/bProcess4"/>
    <dgm:cxn modelId="{677BECEE-EECF-4076-9D63-CF1504CEB9B5}" type="presParOf" srcId="{BBAA5E55-A3B6-4372-A11B-C887C0F7D982}" destId="{392EF856-65AB-44A9-A1DC-B0A2C3406E8D}" srcOrd="0" destOrd="0" presId="urn:microsoft.com/office/officeart/2005/8/layout/bProcess4"/>
    <dgm:cxn modelId="{3F35974F-A268-4865-857E-8515957C8E15}" type="presParOf" srcId="{BBAA5E55-A3B6-4372-A11B-C887C0F7D982}" destId="{72A93D08-8BFA-4373-A2F7-B630573DF47E}" srcOrd="1" destOrd="0" presId="urn:microsoft.com/office/officeart/2005/8/layout/bProcess4"/>
    <dgm:cxn modelId="{104877F8-C657-4F2C-859D-11D450016B0F}" type="presParOf" srcId="{A6F16B45-AE22-4CA3-9E77-EF43DBD683CE}" destId="{87D9DACC-E65B-4C54-9F98-9BC789BFE809}" srcOrd="11" destOrd="0" presId="urn:microsoft.com/office/officeart/2005/8/layout/bProcess4"/>
    <dgm:cxn modelId="{0FE385EF-CB5B-4918-B965-919160FCD69D}" type="presParOf" srcId="{A6F16B45-AE22-4CA3-9E77-EF43DBD683CE}" destId="{3CB2DD96-9657-4626-BD9B-9ED7B610B8BD}" srcOrd="12" destOrd="0" presId="urn:microsoft.com/office/officeart/2005/8/layout/bProcess4"/>
    <dgm:cxn modelId="{EC88EF5A-5C59-40C3-8917-D5C513717527}" type="presParOf" srcId="{3CB2DD96-9657-4626-BD9B-9ED7B610B8BD}" destId="{1BF949D8-2234-4606-8E6C-A620AD467C9A}" srcOrd="0" destOrd="0" presId="urn:microsoft.com/office/officeart/2005/8/layout/bProcess4"/>
    <dgm:cxn modelId="{F6294D6C-6D53-4BA1-BB54-6F20A111EF44}" type="presParOf" srcId="{3CB2DD96-9657-4626-BD9B-9ED7B610B8BD}" destId="{6A29DF5F-5F3A-4E94-9B39-A8C2C4B8E358}" srcOrd="1" destOrd="0" presId="urn:microsoft.com/office/officeart/2005/8/layout/bProcess4"/>
    <dgm:cxn modelId="{20C55338-96ED-417A-AC55-11D25C43F72A}" type="presParOf" srcId="{A6F16B45-AE22-4CA3-9E77-EF43DBD683CE}" destId="{93D34A08-3B02-4B3F-BCE6-73F31A5EA267}" srcOrd="13" destOrd="0" presId="urn:microsoft.com/office/officeart/2005/8/layout/bProcess4"/>
    <dgm:cxn modelId="{3E478894-D3FD-4D2A-897B-70B4C80BB297}" type="presParOf" srcId="{A6F16B45-AE22-4CA3-9E77-EF43DBD683CE}" destId="{103CD541-3609-4A9D-AFCD-C1CE207A85AD}" srcOrd="14" destOrd="0" presId="urn:microsoft.com/office/officeart/2005/8/layout/bProcess4"/>
    <dgm:cxn modelId="{6F0AF237-D21A-434D-8390-CD769007A4E7}" type="presParOf" srcId="{103CD541-3609-4A9D-AFCD-C1CE207A85AD}" destId="{B8626994-601E-4953-A6F7-6BD3AE2CDCE8}" srcOrd="0" destOrd="0" presId="urn:microsoft.com/office/officeart/2005/8/layout/bProcess4"/>
    <dgm:cxn modelId="{620F2790-5D18-4B90-B150-4198432854B5}" type="presParOf" srcId="{103CD541-3609-4A9D-AFCD-C1CE207A85AD}" destId="{38D07B39-C37A-40F9-B6E4-FDC179F36664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14571-D1D8-4AC1-9377-EFC532CCF8AE}">
      <dsp:nvSpPr>
        <dsp:cNvPr id="0" name=""/>
        <dsp:cNvSpPr/>
      </dsp:nvSpPr>
      <dsp:spPr>
        <a:xfrm>
          <a:off x="0" y="0"/>
          <a:ext cx="2592288" cy="259228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F1FF46-73B4-446C-A54E-02DEC8F4F0C8}">
      <dsp:nvSpPr>
        <dsp:cNvPr id="0" name=""/>
        <dsp:cNvSpPr/>
      </dsp:nvSpPr>
      <dsp:spPr>
        <a:xfrm>
          <a:off x="1296144" y="0"/>
          <a:ext cx="3600400" cy="25922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 dirty="0"/>
            <a:t>Se investiga considerando un marco teórico</a:t>
          </a:r>
          <a:endParaRPr lang="es-VE" sz="2100" kern="1200" dirty="0"/>
        </a:p>
      </dsp:txBody>
      <dsp:txXfrm>
        <a:off x="1296144" y="0"/>
        <a:ext cx="3600400" cy="777688"/>
      </dsp:txXfrm>
    </dsp:sp>
    <dsp:sp modelId="{CE556022-46AA-48FD-98F8-390365A11959}">
      <dsp:nvSpPr>
        <dsp:cNvPr id="0" name=""/>
        <dsp:cNvSpPr/>
      </dsp:nvSpPr>
      <dsp:spPr>
        <a:xfrm>
          <a:off x="453651" y="777688"/>
          <a:ext cx="1684985" cy="1684985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72D9E8-991D-4636-8FDC-ED1A1195445A}">
      <dsp:nvSpPr>
        <dsp:cNvPr id="0" name=""/>
        <dsp:cNvSpPr/>
      </dsp:nvSpPr>
      <dsp:spPr>
        <a:xfrm>
          <a:off x="1296144" y="777688"/>
          <a:ext cx="3600400" cy="16849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 dirty="0"/>
            <a:t>Hay metodologías</a:t>
          </a:r>
          <a:endParaRPr lang="es-VE" sz="2100" kern="1200" dirty="0"/>
        </a:p>
      </dsp:txBody>
      <dsp:txXfrm>
        <a:off x="1296144" y="777688"/>
        <a:ext cx="3600400" cy="777685"/>
      </dsp:txXfrm>
    </dsp:sp>
    <dsp:sp modelId="{65FAEF66-4697-44FF-AFCF-E175C6D375D1}">
      <dsp:nvSpPr>
        <dsp:cNvPr id="0" name=""/>
        <dsp:cNvSpPr/>
      </dsp:nvSpPr>
      <dsp:spPr>
        <a:xfrm>
          <a:off x="907301" y="1555373"/>
          <a:ext cx="777685" cy="777685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C26A9A-0C83-4A82-82D0-8A98A5B98849}">
      <dsp:nvSpPr>
        <dsp:cNvPr id="0" name=""/>
        <dsp:cNvSpPr/>
      </dsp:nvSpPr>
      <dsp:spPr>
        <a:xfrm>
          <a:off x="1296144" y="1555373"/>
          <a:ext cx="3600400" cy="777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 dirty="0"/>
            <a:t>Hay métodos…</a:t>
          </a:r>
          <a:endParaRPr lang="es-VE" sz="2100" kern="1200" dirty="0"/>
        </a:p>
      </dsp:txBody>
      <dsp:txXfrm>
        <a:off x="1296144" y="1555373"/>
        <a:ext cx="3600400" cy="7776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74F3B1-00BA-4C59-AB21-F5613C37E28D}">
      <dsp:nvSpPr>
        <dsp:cNvPr id="0" name=""/>
        <dsp:cNvSpPr/>
      </dsp:nvSpPr>
      <dsp:spPr>
        <a:xfrm>
          <a:off x="6708" y="35243"/>
          <a:ext cx="2005113" cy="2161762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500" b="1" kern="1200" dirty="0"/>
            <a:t>Incorpora nuevos conocimientos</a:t>
          </a:r>
        </a:p>
      </dsp:txBody>
      <dsp:txXfrm>
        <a:off x="65436" y="93971"/>
        <a:ext cx="1887657" cy="2044306"/>
      </dsp:txXfrm>
    </dsp:sp>
    <dsp:sp modelId="{8BF075BF-9E9C-47F6-B36A-C6567848CE35}">
      <dsp:nvSpPr>
        <dsp:cNvPr id="0" name=""/>
        <dsp:cNvSpPr/>
      </dsp:nvSpPr>
      <dsp:spPr>
        <a:xfrm>
          <a:off x="2212333" y="867490"/>
          <a:ext cx="425084" cy="4972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VE" sz="1200" kern="1200"/>
        </a:p>
      </dsp:txBody>
      <dsp:txXfrm>
        <a:off x="2212333" y="966944"/>
        <a:ext cx="297559" cy="298360"/>
      </dsp:txXfrm>
    </dsp:sp>
    <dsp:sp modelId="{B778C0D3-5E5D-4743-8BC3-C779C9A55866}">
      <dsp:nvSpPr>
        <dsp:cNvPr id="0" name=""/>
        <dsp:cNvSpPr/>
      </dsp:nvSpPr>
      <dsp:spPr>
        <a:xfrm>
          <a:off x="2813867" y="35243"/>
          <a:ext cx="2005113" cy="2161762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500" b="1" kern="1200" dirty="0"/>
            <a:t>Integra nuevos saberes sobre la base de experiencias y conocimientos previos</a:t>
          </a:r>
        </a:p>
      </dsp:txBody>
      <dsp:txXfrm>
        <a:off x="2872595" y="93971"/>
        <a:ext cx="1887657" cy="2044306"/>
      </dsp:txXfrm>
    </dsp:sp>
    <dsp:sp modelId="{8EEA7813-6D71-4494-A7AE-8FD9DBA77E73}">
      <dsp:nvSpPr>
        <dsp:cNvPr id="0" name=""/>
        <dsp:cNvSpPr/>
      </dsp:nvSpPr>
      <dsp:spPr>
        <a:xfrm>
          <a:off x="5019492" y="867490"/>
          <a:ext cx="425084" cy="4972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VE" sz="1200" kern="1200"/>
        </a:p>
      </dsp:txBody>
      <dsp:txXfrm>
        <a:off x="5019492" y="966944"/>
        <a:ext cx="297559" cy="298360"/>
      </dsp:txXfrm>
    </dsp:sp>
    <dsp:sp modelId="{85A8BDA6-C5C2-415A-9010-BBE16D827702}">
      <dsp:nvSpPr>
        <dsp:cNvPr id="0" name=""/>
        <dsp:cNvSpPr/>
      </dsp:nvSpPr>
      <dsp:spPr>
        <a:xfrm>
          <a:off x="5621026" y="35243"/>
          <a:ext cx="2005113" cy="2161762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500" b="1" kern="1200" dirty="0"/>
            <a:t>Busca, evalúa, selecciona y emplea responsablemente la información       relevante  y actualizada para sus    actividades de investigación o áreas              de interés</a:t>
          </a:r>
        </a:p>
      </dsp:txBody>
      <dsp:txXfrm>
        <a:off x="5679754" y="93971"/>
        <a:ext cx="1887657" cy="20443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74F3B1-00BA-4C59-AB21-F5613C37E28D}">
      <dsp:nvSpPr>
        <dsp:cNvPr id="0" name=""/>
        <dsp:cNvSpPr/>
      </dsp:nvSpPr>
      <dsp:spPr>
        <a:xfrm>
          <a:off x="6708" y="622601"/>
          <a:ext cx="2005113" cy="1203068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600" b="1" kern="1200" dirty="0"/>
            <a:t>Detecta necesidades y propone soluciones</a:t>
          </a:r>
        </a:p>
      </dsp:txBody>
      <dsp:txXfrm>
        <a:off x="41945" y="657838"/>
        <a:ext cx="1934639" cy="1132594"/>
      </dsp:txXfrm>
    </dsp:sp>
    <dsp:sp modelId="{8BF075BF-9E9C-47F6-B36A-C6567848CE35}">
      <dsp:nvSpPr>
        <dsp:cNvPr id="0" name=""/>
        <dsp:cNvSpPr/>
      </dsp:nvSpPr>
      <dsp:spPr>
        <a:xfrm>
          <a:off x="2212333" y="975501"/>
          <a:ext cx="425084" cy="4972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VE" sz="1600" kern="1200"/>
        </a:p>
      </dsp:txBody>
      <dsp:txXfrm>
        <a:off x="2212333" y="1074955"/>
        <a:ext cx="297559" cy="298360"/>
      </dsp:txXfrm>
    </dsp:sp>
    <dsp:sp modelId="{B778C0D3-5E5D-4743-8BC3-C779C9A55866}">
      <dsp:nvSpPr>
        <dsp:cNvPr id="0" name=""/>
        <dsp:cNvSpPr/>
      </dsp:nvSpPr>
      <dsp:spPr>
        <a:xfrm>
          <a:off x="2813867" y="622601"/>
          <a:ext cx="2005113" cy="1203068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Diseña soluciones de Ingeniería</a:t>
          </a:r>
          <a:endParaRPr lang="es-VE" sz="1600" b="1" kern="1200" dirty="0"/>
        </a:p>
      </dsp:txBody>
      <dsp:txXfrm>
        <a:off x="2849104" y="657838"/>
        <a:ext cx="1934639" cy="1132594"/>
      </dsp:txXfrm>
    </dsp:sp>
    <dsp:sp modelId="{8EEA7813-6D71-4494-A7AE-8FD9DBA77E73}">
      <dsp:nvSpPr>
        <dsp:cNvPr id="0" name=""/>
        <dsp:cNvSpPr/>
      </dsp:nvSpPr>
      <dsp:spPr>
        <a:xfrm>
          <a:off x="5019492" y="975501"/>
          <a:ext cx="425084" cy="4972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VE" sz="1600" kern="1200"/>
        </a:p>
      </dsp:txBody>
      <dsp:txXfrm>
        <a:off x="5019492" y="1074955"/>
        <a:ext cx="297559" cy="298360"/>
      </dsp:txXfrm>
    </dsp:sp>
    <dsp:sp modelId="{85A8BDA6-C5C2-415A-9010-BBE16D827702}">
      <dsp:nvSpPr>
        <dsp:cNvPr id="0" name=""/>
        <dsp:cNvSpPr/>
      </dsp:nvSpPr>
      <dsp:spPr>
        <a:xfrm>
          <a:off x="5621026" y="622601"/>
          <a:ext cx="2005113" cy="1203068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VE" sz="1600" b="1" kern="1200" dirty="0">
              <a:effectLst/>
            </a:rPr>
            <a:t>Desarrolla y evalúa soluciones con sentido ético</a:t>
          </a:r>
          <a:endParaRPr lang="es-VE" sz="1600" kern="1200" dirty="0"/>
        </a:p>
      </dsp:txBody>
      <dsp:txXfrm>
        <a:off x="5656263" y="657838"/>
        <a:ext cx="1934639" cy="11325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7D540C-3E14-460F-A142-682D34AE1A53}">
      <dsp:nvSpPr>
        <dsp:cNvPr id="0" name=""/>
        <dsp:cNvSpPr/>
      </dsp:nvSpPr>
      <dsp:spPr>
        <a:xfrm>
          <a:off x="1039790" y="0"/>
          <a:ext cx="2518523" cy="1511114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4700" kern="1200" dirty="0"/>
            <a:t>Planifica</a:t>
          </a:r>
        </a:p>
      </dsp:txBody>
      <dsp:txXfrm>
        <a:off x="1039790" y="0"/>
        <a:ext cx="2518523" cy="1511114"/>
      </dsp:txXfrm>
    </dsp:sp>
    <dsp:sp modelId="{B4F072D8-1394-4886-95B2-69AB748C3CB5}">
      <dsp:nvSpPr>
        <dsp:cNvPr id="0" name=""/>
        <dsp:cNvSpPr/>
      </dsp:nvSpPr>
      <dsp:spPr>
        <a:xfrm>
          <a:off x="3810166" y="526"/>
          <a:ext cx="2518523" cy="1511114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4700" kern="1200" dirty="0"/>
            <a:t>Organiza</a:t>
          </a:r>
        </a:p>
      </dsp:txBody>
      <dsp:txXfrm>
        <a:off x="3810166" y="526"/>
        <a:ext cx="2518523" cy="15111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C0D5B1-E7CE-47B8-B5CF-7E400DCB527F}">
      <dsp:nvSpPr>
        <dsp:cNvPr id="0" name=""/>
        <dsp:cNvSpPr/>
      </dsp:nvSpPr>
      <dsp:spPr>
        <a:xfrm>
          <a:off x="3575" y="393461"/>
          <a:ext cx="1563413" cy="194938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400" b="1" kern="1200" dirty="0"/>
            <a:t>Identifica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400" b="1" kern="1200" dirty="0"/>
            <a:t>proyectos de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400" b="1" kern="1200" dirty="0"/>
            <a:t>Investigación</a:t>
          </a:r>
        </a:p>
      </dsp:txBody>
      <dsp:txXfrm>
        <a:off x="49366" y="439252"/>
        <a:ext cx="1471831" cy="1857799"/>
      </dsp:txXfrm>
    </dsp:sp>
    <dsp:sp modelId="{F1B95229-04FC-4D0E-90E9-8048D747E659}">
      <dsp:nvSpPr>
        <dsp:cNvPr id="0" name=""/>
        <dsp:cNvSpPr/>
      </dsp:nvSpPr>
      <dsp:spPr>
        <a:xfrm>
          <a:off x="1723331" y="1174288"/>
          <a:ext cx="331443" cy="3877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400" kern="1200" dirty="0"/>
            <a:t>       </a:t>
          </a:r>
        </a:p>
      </dsp:txBody>
      <dsp:txXfrm>
        <a:off x="1723331" y="1251833"/>
        <a:ext cx="232010" cy="232636"/>
      </dsp:txXfrm>
    </dsp:sp>
    <dsp:sp modelId="{F6AB8859-4501-453B-93C2-E3CD0AE31A4C}">
      <dsp:nvSpPr>
        <dsp:cNvPr id="0" name=""/>
        <dsp:cNvSpPr/>
      </dsp:nvSpPr>
      <dsp:spPr>
        <a:xfrm>
          <a:off x="2192355" y="393461"/>
          <a:ext cx="1563413" cy="194938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400" b="1" kern="1200" dirty="0"/>
            <a:t>Selecciona  información relevante y evalúa el estado del arte de los saberes  involucrados en el área de investigación</a:t>
          </a:r>
          <a:endParaRPr lang="es-VE" sz="1400" kern="1200" dirty="0"/>
        </a:p>
      </dsp:txBody>
      <dsp:txXfrm>
        <a:off x="2238146" y="439252"/>
        <a:ext cx="1471831" cy="1857799"/>
      </dsp:txXfrm>
    </dsp:sp>
    <dsp:sp modelId="{94B262EB-3E91-4639-A13A-AEB126C57AFF}">
      <dsp:nvSpPr>
        <dsp:cNvPr id="0" name=""/>
        <dsp:cNvSpPr/>
      </dsp:nvSpPr>
      <dsp:spPr>
        <a:xfrm>
          <a:off x="3912110" y="1174288"/>
          <a:ext cx="331443" cy="3877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accent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400" kern="1200" dirty="0"/>
            <a:t>              </a:t>
          </a:r>
        </a:p>
      </dsp:txBody>
      <dsp:txXfrm>
        <a:off x="3912110" y="1251833"/>
        <a:ext cx="232010" cy="232636"/>
      </dsp:txXfrm>
    </dsp:sp>
    <dsp:sp modelId="{AA82E75A-1021-4D73-A88B-E14E69E492AE}">
      <dsp:nvSpPr>
        <dsp:cNvPr id="0" name=""/>
        <dsp:cNvSpPr/>
      </dsp:nvSpPr>
      <dsp:spPr>
        <a:xfrm>
          <a:off x="4381134" y="393461"/>
          <a:ext cx="1563413" cy="194938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400" b="1" kern="1200" dirty="0"/>
            <a:t>Emplea críticamente 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400" b="1" kern="1200" dirty="0"/>
            <a:t>métodos  apropiados de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400" b="1" kern="1200" dirty="0"/>
            <a:t>Investigación en ingeniería</a:t>
          </a:r>
        </a:p>
      </dsp:txBody>
      <dsp:txXfrm>
        <a:off x="4426925" y="439252"/>
        <a:ext cx="1471831" cy="1857799"/>
      </dsp:txXfrm>
    </dsp:sp>
    <dsp:sp modelId="{8B22447A-FE01-4CC7-AD36-A70AE6F09373}">
      <dsp:nvSpPr>
        <dsp:cNvPr id="0" name=""/>
        <dsp:cNvSpPr/>
      </dsp:nvSpPr>
      <dsp:spPr>
        <a:xfrm>
          <a:off x="6100890" y="1174288"/>
          <a:ext cx="331443" cy="3877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400" kern="1200" dirty="0"/>
            <a:t>                                                               </a:t>
          </a:r>
        </a:p>
      </dsp:txBody>
      <dsp:txXfrm>
        <a:off x="6100890" y="1251833"/>
        <a:ext cx="232010" cy="232636"/>
      </dsp:txXfrm>
    </dsp:sp>
    <dsp:sp modelId="{A474049F-5A88-4AAE-97F5-C370034C6D2B}">
      <dsp:nvSpPr>
        <dsp:cNvPr id="0" name=""/>
        <dsp:cNvSpPr/>
      </dsp:nvSpPr>
      <dsp:spPr>
        <a:xfrm>
          <a:off x="6569914" y="393461"/>
          <a:ext cx="1563413" cy="194938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400" b="1" kern="1200" dirty="0"/>
            <a:t>Visibiliza los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400" b="1" kern="1200" dirty="0"/>
            <a:t>productos     de la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400" b="1" kern="1200" dirty="0"/>
            <a:t>investigación con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VE" sz="1400" b="1" kern="1200" dirty="0"/>
            <a:t>sentido ético</a:t>
          </a:r>
          <a:endParaRPr lang="es-VE" sz="1400" kern="1200" dirty="0"/>
        </a:p>
      </dsp:txBody>
      <dsp:txXfrm>
        <a:off x="6615705" y="439252"/>
        <a:ext cx="1471831" cy="18577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A67EC6-87E1-4C0B-9FB8-9458B55C9BBD}">
      <dsp:nvSpPr>
        <dsp:cNvPr id="0" name=""/>
        <dsp:cNvSpPr/>
      </dsp:nvSpPr>
      <dsp:spPr>
        <a:xfrm rot="5400000">
          <a:off x="-285255" y="1030427"/>
          <a:ext cx="1604493" cy="19363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C97AE3-422D-4441-9FB9-94F22FE8223A}">
      <dsp:nvSpPr>
        <dsp:cNvPr id="0" name=""/>
        <dsp:cNvSpPr/>
      </dsp:nvSpPr>
      <dsp:spPr>
        <a:xfrm>
          <a:off x="82104" y="3869"/>
          <a:ext cx="2151535" cy="129092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Generar conocimiento en las principales líneas de investigación, desarrollo e innovación de la ingeniería y áreas afines. </a:t>
          </a:r>
          <a:endParaRPr lang="es-VE" sz="1400" b="1" kern="1200" dirty="0"/>
        </a:p>
      </dsp:txBody>
      <dsp:txXfrm>
        <a:off x="119914" y="41679"/>
        <a:ext cx="2075915" cy="1215301"/>
      </dsp:txXfrm>
    </dsp:sp>
    <dsp:sp modelId="{A2AF5D5E-ED93-49B2-A9ED-E8AF96A9CE73}">
      <dsp:nvSpPr>
        <dsp:cNvPr id="0" name=""/>
        <dsp:cNvSpPr/>
      </dsp:nvSpPr>
      <dsp:spPr>
        <a:xfrm rot="5400000">
          <a:off x="-285255" y="2644079"/>
          <a:ext cx="1604493" cy="19363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2829FB-AE81-4C06-A424-BD9445BFBEE0}">
      <dsp:nvSpPr>
        <dsp:cNvPr id="0" name=""/>
        <dsp:cNvSpPr/>
      </dsp:nvSpPr>
      <dsp:spPr>
        <a:xfrm>
          <a:off x="82104" y="1617520"/>
          <a:ext cx="2151535" cy="129092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Establecer proyectos conjuntos con universidades e institutos de investigación a nivel nacional e internacional. </a:t>
          </a:r>
          <a:endParaRPr lang="es-VE" sz="1400" b="1" kern="1200" dirty="0"/>
        </a:p>
      </dsp:txBody>
      <dsp:txXfrm>
        <a:off x="119914" y="1655330"/>
        <a:ext cx="2075915" cy="1215301"/>
      </dsp:txXfrm>
    </dsp:sp>
    <dsp:sp modelId="{A7D378D9-7E73-42BA-A7D7-B4A7D1971DE4}">
      <dsp:nvSpPr>
        <dsp:cNvPr id="0" name=""/>
        <dsp:cNvSpPr/>
      </dsp:nvSpPr>
      <dsp:spPr>
        <a:xfrm>
          <a:off x="521570" y="3450904"/>
          <a:ext cx="2998814" cy="19363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51C616-8F3A-47AD-87BA-DC0E7F42BBA3}">
      <dsp:nvSpPr>
        <dsp:cNvPr id="0" name=""/>
        <dsp:cNvSpPr/>
      </dsp:nvSpPr>
      <dsp:spPr>
        <a:xfrm>
          <a:off x="82104" y="3231172"/>
          <a:ext cx="2151535" cy="129092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Participar en redes de investigaciones nacionales e internacionales en materia de ingeniería y áreas afines.</a:t>
          </a:r>
          <a:endParaRPr lang="es-VE" sz="1400" b="1" kern="1200" dirty="0"/>
        </a:p>
      </dsp:txBody>
      <dsp:txXfrm>
        <a:off x="119914" y="3268982"/>
        <a:ext cx="2075915" cy="1215301"/>
      </dsp:txXfrm>
    </dsp:sp>
    <dsp:sp modelId="{2CEF35A0-DFDD-452A-985B-3E33F162D8CD}">
      <dsp:nvSpPr>
        <dsp:cNvPr id="0" name=""/>
        <dsp:cNvSpPr/>
      </dsp:nvSpPr>
      <dsp:spPr>
        <a:xfrm rot="16200000">
          <a:off x="2723343" y="2644079"/>
          <a:ext cx="1604493" cy="19363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1F524D-0A68-4260-B555-C5C940278B50}">
      <dsp:nvSpPr>
        <dsp:cNvPr id="0" name=""/>
        <dsp:cNvSpPr/>
      </dsp:nvSpPr>
      <dsp:spPr>
        <a:xfrm>
          <a:off x="2943646" y="3231172"/>
          <a:ext cx="2445649" cy="129092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Liderar y participar en el desarrollo de líneas y proyectos </a:t>
          </a:r>
          <a:r>
            <a:rPr lang="es-ES" sz="1400" b="1" kern="1200" dirty="0" err="1"/>
            <a:t>ID+i</a:t>
          </a:r>
          <a:r>
            <a:rPr lang="es-ES" sz="1400" b="1" kern="1200" dirty="0"/>
            <a:t> en ingeniería y afines, aportando soluciones estratégicas.</a:t>
          </a:r>
          <a:endParaRPr lang="es-VE" sz="1400" b="1" kern="1200" dirty="0"/>
        </a:p>
      </dsp:txBody>
      <dsp:txXfrm>
        <a:off x="2981456" y="3268982"/>
        <a:ext cx="2370029" cy="1215301"/>
      </dsp:txXfrm>
    </dsp:sp>
    <dsp:sp modelId="{44BA4F71-6204-4C0F-BAEF-37CB01D46136}">
      <dsp:nvSpPr>
        <dsp:cNvPr id="0" name=""/>
        <dsp:cNvSpPr/>
      </dsp:nvSpPr>
      <dsp:spPr>
        <a:xfrm rot="16200000">
          <a:off x="2723343" y="1030427"/>
          <a:ext cx="1604493" cy="19363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9ED8B0-0207-4077-BC13-4786DB974990}">
      <dsp:nvSpPr>
        <dsp:cNvPr id="0" name=""/>
        <dsp:cNvSpPr/>
      </dsp:nvSpPr>
      <dsp:spPr>
        <a:xfrm>
          <a:off x="3090704" y="1617520"/>
          <a:ext cx="2151535" cy="129092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Establecer vinculación de la universidad con el sector público, o privado, para desarrollar áreas </a:t>
          </a:r>
          <a:r>
            <a:rPr lang="es-ES" sz="1400" b="1" kern="1200" dirty="0" err="1"/>
            <a:t>ID+i</a:t>
          </a:r>
          <a:r>
            <a:rPr lang="es-ES" sz="1400" b="1" kern="1200" dirty="0"/>
            <a:t> con las tecnologías de dominio público. </a:t>
          </a:r>
          <a:endParaRPr lang="es-VE" sz="1400" b="1" kern="1200" dirty="0"/>
        </a:p>
      </dsp:txBody>
      <dsp:txXfrm>
        <a:off x="3128514" y="1655330"/>
        <a:ext cx="2075915" cy="1215301"/>
      </dsp:txXfrm>
    </dsp:sp>
    <dsp:sp modelId="{87D9DACC-E65B-4C54-9F98-9BC789BFE809}">
      <dsp:nvSpPr>
        <dsp:cNvPr id="0" name=""/>
        <dsp:cNvSpPr/>
      </dsp:nvSpPr>
      <dsp:spPr>
        <a:xfrm>
          <a:off x="3506134" y="169600"/>
          <a:ext cx="3061706" cy="19363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A93D08-8BFA-4373-A2F7-B630573DF47E}">
      <dsp:nvSpPr>
        <dsp:cNvPr id="0" name=""/>
        <dsp:cNvSpPr/>
      </dsp:nvSpPr>
      <dsp:spPr>
        <a:xfrm>
          <a:off x="3090704" y="3869"/>
          <a:ext cx="2151535" cy="129092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Identificar y participar en nichos de </a:t>
          </a:r>
          <a:r>
            <a:rPr lang="es-ES" sz="1400" b="1" kern="1200" dirty="0" err="1"/>
            <a:t>ID+i</a:t>
          </a:r>
          <a:r>
            <a:rPr lang="es-ES" sz="1400" b="1" kern="1200" dirty="0"/>
            <a:t> de las áreas de ciencia y tecnología de interés nacional e internacional. </a:t>
          </a:r>
          <a:endParaRPr lang="es-VE" sz="1400" b="1" kern="1200" dirty="0"/>
        </a:p>
      </dsp:txBody>
      <dsp:txXfrm>
        <a:off x="3128514" y="41679"/>
        <a:ext cx="2075915" cy="1215301"/>
      </dsp:txXfrm>
    </dsp:sp>
    <dsp:sp modelId="{93D34A08-3B02-4B3F-BCE6-73F31A5EA267}">
      <dsp:nvSpPr>
        <dsp:cNvPr id="0" name=""/>
        <dsp:cNvSpPr/>
      </dsp:nvSpPr>
      <dsp:spPr>
        <a:xfrm rot="5400000">
          <a:off x="5617920" y="1206715"/>
          <a:ext cx="1957067" cy="19363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29DF5F-5F3A-4E94-9B39-A8C2C4B8E358}">
      <dsp:nvSpPr>
        <dsp:cNvPr id="0" name=""/>
        <dsp:cNvSpPr/>
      </dsp:nvSpPr>
      <dsp:spPr>
        <a:xfrm>
          <a:off x="6161568" y="3869"/>
          <a:ext cx="2151535" cy="129092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Promover investigaciones, desarrollos e innovaciones ingenieriles orientadas al desarrollo sostenible</a:t>
          </a:r>
          <a:endParaRPr lang="es-VE" sz="1400" kern="1200" dirty="0"/>
        </a:p>
      </dsp:txBody>
      <dsp:txXfrm>
        <a:off x="6199378" y="41679"/>
        <a:ext cx="2075915" cy="1215301"/>
      </dsp:txXfrm>
    </dsp:sp>
    <dsp:sp modelId="{38D07B39-C37A-40F9-B6E4-FDC179F36664}">
      <dsp:nvSpPr>
        <dsp:cNvPr id="0" name=""/>
        <dsp:cNvSpPr/>
      </dsp:nvSpPr>
      <dsp:spPr>
        <a:xfrm>
          <a:off x="6099303" y="1617520"/>
          <a:ext cx="2276065" cy="200110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Actuar con sentido ético en todos sus ámbitos de desarrollo, con base en principios, valores morales, leyes y códigos que favorezcan un liderazgo orientado al servicio y la toma de decisiones para la mejora de su entorno profesional y social. </a:t>
          </a:r>
          <a:endParaRPr lang="es-VE" sz="1400" b="1" kern="1200" dirty="0"/>
        </a:p>
      </dsp:txBody>
      <dsp:txXfrm>
        <a:off x="6157913" y="1676130"/>
        <a:ext cx="2158845" cy="18838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81BF-DE87-42CC-8A12-AE01E6AE7CEA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8E47-7E02-452A-87D4-A147F21539E5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19569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81BF-DE87-42CC-8A12-AE01E6AE7CEA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8E47-7E02-452A-87D4-A147F21539E5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17149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81BF-DE87-42CC-8A12-AE01E6AE7CEA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8E47-7E02-452A-87D4-A147F21539E5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78274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81BF-DE87-42CC-8A12-AE01E6AE7CEA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8E47-7E02-452A-87D4-A147F21539E5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47187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81BF-DE87-42CC-8A12-AE01E6AE7CEA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8E47-7E02-452A-87D4-A147F21539E5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90984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81BF-DE87-42CC-8A12-AE01E6AE7CEA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8E47-7E02-452A-87D4-A147F21539E5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138822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81BF-DE87-42CC-8A12-AE01E6AE7CEA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8E47-7E02-452A-87D4-A147F21539E5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5041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81BF-DE87-42CC-8A12-AE01E6AE7CEA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8E47-7E02-452A-87D4-A147F21539E5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72253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81BF-DE87-42CC-8A12-AE01E6AE7CEA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8E47-7E02-452A-87D4-A147F21539E5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37332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81BF-DE87-42CC-8A12-AE01E6AE7CEA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8E47-7E02-452A-87D4-A147F21539E5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6554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81BF-DE87-42CC-8A12-AE01E6AE7CEA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8E47-7E02-452A-87D4-A147F21539E5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19760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381BF-DE87-42CC-8A12-AE01E6AE7CEA}" type="datetimeFigureOut">
              <a:rPr lang="es-VE" smtClean="0"/>
              <a:t>25/7/2024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A8E47-7E02-452A-87D4-A147F21539E5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882626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670943"/>
            <a:ext cx="7772400" cy="1470025"/>
          </a:xfrm>
        </p:spPr>
        <p:txBody>
          <a:bodyPr>
            <a:normAutofit/>
          </a:bodyPr>
          <a:lstStyle/>
          <a:p>
            <a:r>
              <a:rPr lang="es-VE" sz="3600" cap="small" dirty="0">
                <a:solidFill>
                  <a:schemeClr val="tx2">
                    <a:lumMod val="50000"/>
                  </a:schemeClr>
                </a:solidFill>
              </a:rPr>
              <a:t>doctorado en Ingeniería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15616" y="3429000"/>
            <a:ext cx="6912768" cy="187220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s-VE" b="1" cap="small" dirty="0">
                <a:solidFill>
                  <a:schemeClr val="tx2">
                    <a:lumMod val="50000"/>
                  </a:schemeClr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“(…) </a:t>
            </a:r>
            <a:r>
              <a:rPr lang="es-ES" b="1" cap="small" dirty="0">
                <a:solidFill>
                  <a:schemeClr val="tx1"/>
                </a:solidFill>
              </a:rPr>
              <a:t>entre todos los hombres, sea el ingeniero (“el que discurre con ingenio las trazas y modos de conseguir y ejecutar una cosa”), en principio y por definición, quien esté llamado a encarnar la doble condición de la invención y de la puesta en acción de la misma”(</a:t>
            </a:r>
            <a:r>
              <a:rPr lang="es-ES" cap="small" dirty="0">
                <a:solidFill>
                  <a:schemeClr val="tx1"/>
                </a:solidFill>
              </a:rPr>
              <a:t>P.2)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95536" y="6093296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Rodríguez, A. y Vélez, M.(2007) Etimología del Término Ingeniero. Recuperado de</a:t>
            </a:r>
          </a:p>
          <a:p>
            <a:r>
              <a:rPr lang="es-V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https://juliangiraldo.wordpress.com/wp-content/uploads/2007/05/etimologia-del-termino-ingeniero.pdf</a:t>
            </a:r>
          </a:p>
        </p:txBody>
      </p:sp>
      <p:sp>
        <p:nvSpPr>
          <p:cNvPr id="5" name="AutoShape 2" descr="https://dstvqyil45ir9.cloudfront.net/wp-content/uploads/2019/04/Logo_UCAB_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6" name="AutoShape 4" descr="https://dstvqyil45ir9.cloudfront.net/wp-content/uploads/2019/04/Logo_UCAB_1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7" name="AutoShape 6" descr="https://dstvqyil45ir9.cloudfront.net/wp-content/uploads/2019/04/Logo_UCAB_1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8" name="AutoShape 8" descr="Universidad Católica Andrés Bello • UCAB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9" name="AutoShape 10" descr="Universidad Católica Andrés Bello • UCAB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10" name="object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5175" y="632212"/>
            <a:ext cx="4752000" cy="701910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131540" y="189000"/>
            <a:ext cx="8880921" cy="64800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613843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es-VE" sz="3200" dirty="0"/>
              <a:t>Competencia Gestiona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67544" y="1254120"/>
          <a:ext cx="8229600" cy="20167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1700" baseline="0" dirty="0"/>
                        <a:t>Implementa o aplica responsablemente un sistema integrado por un conjunto de políticas o directrices, normas, metodologías, procedimientos y recursos, mediante una serie de actividades operativas y de servicio, vinculado con procesos de planificación, organización, dirección, control y mejora continua; que tiene como finalidad el logro de los objetivos propuestos en los proyectos de investigación, desarrollo e innovación (I+D+I), individuales o en equipo de trabajo, y la mejora continua de los logros.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040403130"/>
              </p:ext>
            </p:extLst>
          </p:nvPr>
        </p:nvGraphicFramePr>
        <p:xfrm>
          <a:off x="1187624" y="4221088"/>
          <a:ext cx="736848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9 Rectángulo">
            <a:extLst>
              <a:ext uri="{FF2B5EF4-FFF2-40B4-BE49-F238E27FC236}">
                <a16:creationId xmlns:a16="http://schemas.microsoft.com/office/drawing/2014/main" id="{18C81C96-DA8E-41F4-8B0D-48BC05F9FF42}"/>
              </a:ext>
            </a:extLst>
          </p:cNvPr>
          <p:cNvSpPr/>
          <p:nvPr/>
        </p:nvSpPr>
        <p:spPr>
          <a:xfrm>
            <a:off x="107504" y="116632"/>
            <a:ext cx="8928992" cy="669674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" name="object 3">
            <a:extLst>
              <a:ext uri="{FF2B5EF4-FFF2-40B4-BE49-F238E27FC236}">
                <a16:creationId xmlns:a16="http://schemas.microsoft.com/office/drawing/2014/main" id="{40409BFF-A431-4E9F-A669-B9AB216D46E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/>
          <a:srcRect l="1" r="55186"/>
          <a:stretch/>
        </p:blipFill>
        <p:spPr>
          <a:xfrm>
            <a:off x="7092280" y="5998424"/>
            <a:ext cx="1349305" cy="45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702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/>
              <a:t>Gestiona</a:t>
            </a: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899592" y="1844824"/>
          <a:ext cx="7272807" cy="3878213"/>
        </p:xfrm>
        <a:graphic>
          <a:graphicData uri="http://schemas.openxmlformats.org/drawingml/2006/table">
            <a:tbl>
              <a:tblPr/>
              <a:tblGrid>
                <a:gridCol w="1630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9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726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74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1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UNIDAD DE COMPETENCIA</a:t>
                      </a:r>
                      <a:endParaRPr lang="es-V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100" b="1">
                          <a:effectLst/>
                          <a:latin typeface="Calibri"/>
                          <a:ea typeface="Calibri"/>
                          <a:cs typeface="Calibri"/>
                        </a:rPr>
                        <a:t>DEFINICIÓN </a:t>
                      </a:r>
                      <a:endParaRPr lang="es-V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100" b="1">
                          <a:effectLst/>
                          <a:latin typeface="Calibri"/>
                          <a:ea typeface="Calibri"/>
                          <a:cs typeface="Calibri"/>
                        </a:rPr>
                        <a:t>CRITERIOS DE DESEMPEÑO</a:t>
                      </a:r>
                      <a:endParaRPr lang="es-V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23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300" b="1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3.1 Planifica</a:t>
                      </a:r>
                      <a:endParaRPr lang="es-VE" sz="1300" b="1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300" b="1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Establece objetivos, metas o lineamientos a alcanzar y define las acciones, recursos técnicos, logísticos y el talento humano para el logro de ellos.</a:t>
                      </a:r>
                      <a:endParaRPr lang="es-VE" sz="1300" b="1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300" b="1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3.1.1 Identifica el problema a resolver o el caso de estudio. </a:t>
                      </a:r>
                      <a:endParaRPr lang="es-VE" sz="1300" b="1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300" b="1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3.1.2 Establece claramente objetivos, metas y propósitos</a:t>
                      </a:r>
                      <a:br>
                        <a:rPr lang="es-VE" sz="1300" b="1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</a:br>
                      <a:r>
                        <a:rPr lang="es-VE" sz="1300" b="1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3.1.3 Define acciones, recursos y talento humano para alcanzar objetivos, metas y propósitos.</a:t>
                      </a:r>
                      <a:endParaRPr lang="es-VE" sz="1300" b="1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300" b="1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3.1.4. Valida, mediante juicio de expertos, el plan desarrollado basado en los objetivos o metas a alcanzar.</a:t>
                      </a:r>
                      <a:endParaRPr lang="es-VE" sz="1300" b="1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5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300" b="1" baseline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3.2 Organiza</a:t>
                      </a:r>
                      <a:endParaRPr lang="es-VE" sz="1300" b="1" baseline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300" b="1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Conforma equipos de trabajo  y asigna eficientemente los recursos técnicos y logísticos requeridos.</a:t>
                      </a:r>
                      <a:endParaRPr lang="es-VE" sz="1300" b="1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300" b="1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3.2.1 Estructura coherentemente el talento humano y los recursos requeridos.</a:t>
                      </a:r>
                      <a:br>
                        <a:rPr lang="es-VE" sz="1300" b="1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</a:br>
                      <a:r>
                        <a:rPr lang="es-VE" sz="1300" b="1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3.2.2 Lidera equipos de trabajo estableciendo responsabilidades.</a:t>
                      </a:r>
                      <a:endParaRPr lang="es-VE" sz="1300" b="1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300" b="1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3.2.3. Utiliza mecanismos de comunicación eficientes.</a:t>
                      </a:r>
                      <a:endParaRPr lang="es-VE" sz="1300" b="1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9 Rectángulo">
            <a:extLst>
              <a:ext uri="{FF2B5EF4-FFF2-40B4-BE49-F238E27FC236}">
                <a16:creationId xmlns:a16="http://schemas.microsoft.com/office/drawing/2014/main" id="{D1900D25-E30D-4F39-8AF6-F7A6F61ED1F8}"/>
              </a:ext>
            </a:extLst>
          </p:cNvPr>
          <p:cNvSpPr/>
          <p:nvPr/>
        </p:nvSpPr>
        <p:spPr>
          <a:xfrm>
            <a:off x="107504" y="116632"/>
            <a:ext cx="8928992" cy="669674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D9E8935-5494-4CFB-8A17-D975D754CE52}"/>
              </a:ext>
            </a:extLst>
          </p:cNvPr>
          <p:cNvSpPr txBox="1"/>
          <p:nvPr/>
        </p:nvSpPr>
        <p:spPr>
          <a:xfrm>
            <a:off x="5184019" y="6533892"/>
            <a:ext cx="3688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200" dirty="0"/>
              <a:t>Comisión Curricular del Doctorado en Ingeniería - 2021</a:t>
            </a:r>
            <a:endParaRPr lang="es-VE" sz="1200" dirty="0"/>
          </a:p>
        </p:txBody>
      </p:sp>
    </p:spTree>
    <p:extLst>
      <p:ext uri="{BB962C8B-B14F-4D97-AF65-F5344CB8AC3E}">
        <p14:creationId xmlns:p14="http://schemas.microsoft.com/office/powerpoint/2010/main" val="2726731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es-VE" sz="3200" dirty="0"/>
              <a:t>Competencia Modela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9134193"/>
              </p:ext>
            </p:extLst>
          </p:nvPr>
        </p:nvGraphicFramePr>
        <p:xfrm>
          <a:off x="467544" y="1254120"/>
          <a:ext cx="8229600" cy="18186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Modela</a:t>
                      </a:r>
                      <a:endParaRPr lang="es-V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Analiza situaciones complejas, conceptualiza y delimita su pertinencia con base a criterios u objetivos propios de la ingeniería. Identifica elementos o variables que conforman propuestas de soluciones emergentes e innovadoras vinculadas con su área de investigación. Emite resultados para la toma de decisiones, con sentido ético.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VE" sz="1700" baseline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9 Rectángulo">
            <a:extLst>
              <a:ext uri="{FF2B5EF4-FFF2-40B4-BE49-F238E27FC236}">
                <a16:creationId xmlns:a16="http://schemas.microsoft.com/office/drawing/2014/main" id="{18C81C96-DA8E-41F4-8B0D-48BC05F9FF42}"/>
              </a:ext>
            </a:extLst>
          </p:cNvPr>
          <p:cNvSpPr/>
          <p:nvPr/>
        </p:nvSpPr>
        <p:spPr>
          <a:xfrm>
            <a:off x="107504" y="116632"/>
            <a:ext cx="8928992" cy="669674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EB7A77BC-81E7-4CE5-9A12-CD8DFFF4F74D}"/>
              </a:ext>
            </a:extLst>
          </p:cNvPr>
          <p:cNvGrpSpPr/>
          <p:nvPr/>
        </p:nvGrpSpPr>
        <p:grpSpPr>
          <a:xfrm>
            <a:off x="611560" y="3859038"/>
            <a:ext cx="7920880" cy="1586186"/>
            <a:chOff x="611560" y="3859038"/>
            <a:chExt cx="7920880" cy="1586186"/>
          </a:xfrm>
        </p:grpSpPr>
        <p:sp>
          <p:nvSpPr>
            <p:cNvPr id="12" name="Forma libre: forma 11">
              <a:extLst>
                <a:ext uri="{FF2B5EF4-FFF2-40B4-BE49-F238E27FC236}">
                  <a16:creationId xmlns:a16="http://schemas.microsoft.com/office/drawing/2014/main" id="{B8D2F597-0EF8-425C-81B9-5620AD78ACC3}"/>
                </a:ext>
              </a:extLst>
            </p:cNvPr>
            <p:cNvSpPr/>
            <p:nvPr/>
          </p:nvSpPr>
          <p:spPr>
            <a:xfrm>
              <a:off x="611560" y="3859038"/>
              <a:ext cx="2374475" cy="1586186"/>
            </a:xfrm>
            <a:custGeom>
              <a:avLst/>
              <a:gdLst>
                <a:gd name="connsiteX0" fmla="*/ 0 w 1601390"/>
                <a:gd name="connsiteY0" fmla="*/ 96083 h 960834"/>
                <a:gd name="connsiteX1" fmla="*/ 96083 w 1601390"/>
                <a:gd name="connsiteY1" fmla="*/ 0 h 960834"/>
                <a:gd name="connsiteX2" fmla="*/ 1505307 w 1601390"/>
                <a:gd name="connsiteY2" fmla="*/ 0 h 960834"/>
                <a:gd name="connsiteX3" fmla="*/ 1601390 w 1601390"/>
                <a:gd name="connsiteY3" fmla="*/ 96083 h 960834"/>
                <a:gd name="connsiteX4" fmla="*/ 1601390 w 1601390"/>
                <a:gd name="connsiteY4" fmla="*/ 864751 h 960834"/>
                <a:gd name="connsiteX5" fmla="*/ 1505307 w 1601390"/>
                <a:gd name="connsiteY5" fmla="*/ 960834 h 960834"/>
                <a:gd name="connsiteX6" fmla="*/ 96083 w 1601390"/>
                <a:gd name="connsiteY6" fmla="*/ 960834 h 960834"/>
                <a:gd name="connsiteX7" fmla="*/ 0 w 1601390"/>
                <a:gd name="connsiteY7" fmla="*/ 864751 h 960834"/>
                <a:gd name="connsiteX8" fmla="*/ 0 w 1601390"/>
                <a:gd name="connsiteY8" fmla="*/ 96083 h 96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1390" h="960834">
                  <a:moveTo>
                    <a:pt x="0" y="96083"/>
                  </a:moveTo>
                  <a:cubicBezTo>
                    <a:pt x="0" y="43018"/>
                    <a:pt x="43018" y="0"/>
                    <a:pt x="96083" y="0"/>
                  </a:cubicBezTo>
                  <a:lnTo>
                    <a:pt x="1505307" y="0"/>
                  </a:lnTo>
                  <a:cubicBezTo>
                    <a:pt x="1558372" y="0"/>
                    <a:pt x="1601390" y="43018"/>
                    <a:pt x="1601390" y="96083"/>
                  </a:cubicBezTo>
                  <a:lnTo>
                    <a:pt x="1601390" y="864751"/>
                  </a:lnTo>
                  <a:cubicBezTo>
                    <a:pt x="1601390" y="917816"/>
                    <a:pt x="1558372" y="960834"/>
                    <a:pt x="1505307" y="960834"/>
                  </a:cubicBezTo>
                  <a:lnTo>
                    <a:pt x="96083" y="960834"/>
                  </a:lnTo>
                  <a:cubicBezTo>
                    <a:pt x="43018" y="960834"/>
                    <a:pt x="0" y="917816"/>
                    <a:pt x="0" y="864751"/>
                  </a:cubicBezTo>
                  <a:lnTo>
                    <a:pt x="0" y="96083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1492" tIns="161492" rIns="161492" bIns="161492" numCol="1" spcCol="1270" anchor="ctr" anchorCtr="0">
              <a:noAutofit/>
            </a:bodyPr>
            <a:lstStyle/>
            <a:p>
              <a:pPr marL="0" lvl="0" indent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800" kern="1200" dirty="0"/>
                <a:t>Conceptualiza</a:t>
              </a:r>
              <a:endParaRPr lang="es-VE" sz="2800" kern="1200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4F5F520C-A228-4B80-937C-5150BBF6284F}"/>
                </a:ext>
              </a:extLst>
            </p:cNvPr>
            <p:cNvSpPr/>
            <p:nvPr/>
          </p:nvSpPr>
          <p:spPr>
            <a:xfrm>
              <a:off x="3126019" y="4324320"/>
              <a:ext cx="441901" cy="655622"/>
            </a:xfrm>
            <a:custGeom>
              <a:avLst/>
              <a:gdLst>
                <a:gd name="connsiteX0" fmla="*/ 0 w 339494"/>
                <a:gd name="connsiteY0" fmla="*/ 79429 h 397144"/>
                <a:gd name="connsiteX1" fmla="*/ 169747 w 339494"/>
                <a:gd name="connsiteY1" fmla="*/ 79429 h 397144"/>
                <a:gd name="connsiteX2" fmla="*/ 169747 w 339494"/>
                <a:gd name="connsiteY2" fmla="*/ 0 h 397144"/>
                <a:gd name="connsiteX3" fmla="*/ 339494 w 339494"/>
                <a:gd name="connsiteY3" fmla="*/ 198572 h 397144"/>
                <a:gd name="connsiteX4" fmla="*/ 169747 w 339494"/>
                <a:gd name="connsiteY4" fmla="*/ 397144 h 397144"/>
                <a:gd name="connsiteX5" fmla="*/ 169747 w 339494"/>
                <a:gd name="connsiteY5" fmla="*/ 317715 h 397144"/>
                <a:gd name="connsiteX6" fmla="*/ 0 w 339494"/>
                <a:gd name="connsiteY6" fmla="*/ 317715 h 397144"/>
                <a:gd name="connsiteX7" fmla="*/ 0 w 339494"/>
                <a:gd name="connsiteY7" fmla="*/ 79429 h 39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9494" h="397144">
                  <a:moveTo>
                    <a:pt x="0" y="79429"/>
                  </a:moveTo>
                  <a:lnTo>
                    <a:pt x="169747" y="79429"/>
                  </a:lnTo>
                  <a:lnTo>
                    <a:pt x="169747" y="0"/>
                  </a:lnTo>
                  <a:lnTo>
                    <a:pt x="339494" y="198572"/>
                  </a:lnTo>
                  <a:lnTo>
                    <a:pt x="169747" y="397144"/>
                  </a:lnTo>
                  <a:lnTo>
                    <a:pt x="169747" y="317715"/>
                  </a:lnTo>
                  <a:lnTo>
                    <a:pt x="0" y="317715"/>
                  </a:lnTo>
                  <a:lnTo>
                    <a:pt x="0" y="79429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79429" rIns="101848" bIns="79429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VE" sz="3200" kern="1200"/>
            </a:p>
          </p:txBody>
        </p:sp>
        <p:sp>
          <p:nvSpPr>
            <p:cNvPr id="14" name="Forma libre: forma 13">
              <a:extLst>
                <a:ext uri="{FF2B5EF4-FFF2-40B4-BE49-F238E27FC236}">
                  <a16:creationId xmlns:a16="http://schemas.microsoft.com/office/drawing/2014/main" id="{17DE40C8-5FDD-4D7E-8729-F0AEC81DAB5B}"/>
                </a:ext>
              </a:extLst>
            </p:cNvPr>
            <p:cNvSpPr/>
            <p:nvPr/>
          </p:nvSpPr>
          <p:spPr>
            <a:xfrm>
              <a:off x="3707904" y="3859038"/>
              <a:ext cx="1916660" cy="1586186"/>
            </a:xfrm>
            <a:custGeom>
              <a:avLst/>
              <a:gdLst>
                <a:gd name="connsiteX0" fmla="*/ 0 w 1601390"/>
                <a:gd name="connsiteY0" fmla="*/ 96083 h 960834"/>
                <a:gd name="connsiteX1" fmla="*/ 96083 w 1601390"/>
                <a:gd name="connsiteY1" fmla="*/ 0 h 960834"/>
                <a:gd name="connsiteX2" fmla="*/ 1505307 w 1601390"/>
                <a:gd name="connsiteY2" fmla="*/ 0 h 960834"/>
                <a:gd name="connsiteX3" fmla="*/ 1601390 w 1601390"/>
                <a:gd name="connsiteY3" fmla="*/ 96083 h 960834"/>
                <a:gd name="connsiteX4" fmla="*/ 1601390 w 1601390"/>
                <a:gd name="connsiteY4" fmla="*/ 864751 h 960834"/>
                <a:gd name="connsiteX5" fmla="*/ 1505307 w 1601390"/>
                <a:gd name="connsiteY5" fmla="*/ 960834 h 960834"/>
                <a:gd name="connsiteX6" fmla="*/ 96083 w 1601390"/>
                <a:gd name="connsiteY6" fmla="*/ 960834 h 960834"/>
                <a:gd name="connsiteX7" fmla="*/ 0 w 1601390"/>
                <a:gd name="connsiteY7" fmla="*/ 864751 h 960834"/>
                <a:gd name="connsiteX8" fmla="*/ 0 w 1601390"/>
                <a:gd name="connsiteY8" fmla="*/ 96083 h 96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1390" h="960834">
                  <a:moveTo>
                    <a:pt x="0" y="96083"/>
                  </a:moveTo>
                  <a:cubicBezTo>
                    <a:pt x="0" y="43018"/>
                    <a:pt x="43018" y="0"/>
                    <a:pt x="96083" y="0"/>
                  </a:cubicBezTo>
                  <a:lnTo>
                    <a:pt x="1505307" y="0"/>
                  </a:lnTo>
                  <a:cubicBezTo>
                    <a:pt x="1558372" y="0"/>
                    <a:pt x="1601390" y="43018"/>
                    <a:pt x="1601390" y="96083"/>
                  </a:cubicBezTo>
                  <a:lnTo>
                    <a:pt x="1601390" y="864751"/>
                  </a:lnTo>
                  <a:cubicBezTo>
                    <a:pt x="1601390" y="917816"/>
                    <a:pt x="1558372" y="960834"/>
                    <a:pt x="1505307" y="960834"/>
                  </a:cubicBezTo>
                  <a:lnTo>
                    <a:pt x="96083" y="960834"/>
                  </a:lnTo>
                  <a:cubicBezTo>
                    <a:pt x="43018" y="960834"/>
                    <a:pt x="0" y="917816"/>
                    <a:pt x="0" y="864751"/>
                  </a:cubicBezTo>
                  <a:lnTo>
                    <a:pt x="0" y="96083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1492" tIns="161492" rIns="161492" bIns="161492" numCol="1" spcCol="1270" anchor="ctr" anchorCtr="0">
              <a:noAutofit/>
            </a:bodyPr>
            <a:lstStyle/>
            <a:p>
              <a:pPr marL="0" lvl="0" indent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3200" kern="1200" dirty="0"/>
                <a:t>Diseña</a:t>
              </a:r>
              <a:endParaRPr lang="es-VE" sz="3200" kern="1200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DC2B3D46-D556-4FA6-B1CB-8FE0897F2496}"/>
                </a:ext>
              </a:extLst>
            </p:cNvPr>
            <p:cNvSpPr/>
            <p:nvPr/>
          </p:nvSpPr>
          <p:spPr>
            <a:xfrm>
              <a:off x="5822666" y="4324320"/>
              <a:ext cx="441901" cy="655622"/>
            </a:xfrm>
            <a:custGeom>
              <a:avLst/>
              <a:gdLst>
                <a:gd name="connsiteX0" fmla="*/ 0 w 339494"/>
                <a:gd name="connsiteY0" fmla="*/ 79429 h 397144"/>
                <a:gd name="connsiteX1" fmla="*/ 169747 w 339494"/>
                <a:gd name="connsiteY1" fmla="*/ 79429 h 397144"/>
                <a:gd name="connsiteX2" fmla="*/ 169747 w 339494"/>
                <a:gd name="connsiteY2" fmla="*/ 0 h 397144"/>
                <a:gd name="connsiteX3" fmla="*/ 339494 w 339494"/>
                <a:gd name="connsiteY3" fmla="*/ 198572 h 397144"/>
                <a:gd name="connsiteX4" fmla="*/ 169747 w 339494"/>
                <a:gd name="connsiteY4" fmla="*/ 397144 h 397144"/>
                <a:gd name="connsiteX5" fmla="*/ 169747 w 339494"/>
                <a:gd name="connsiteY5" fmla="*/ 317715 h 397144"/>
                <a:gd name="connsiteX6" fmla="*/ 0 w 339494"/>
                <a:gd name="connsiteY6" fmla="*/ 317715 h 397144"/>
                <a:gd name="connsiteX7" fmla="*/ 0 w 339494"/>
                <a:gd name="connsiteY7" fmla="*/ 79429 h 39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9494" h="397144">
                  <a:moveTo>
                    <a:pt x="0" y="79429"/>
                  </a:moveTo>
                  <a:lnTo>
                    <a:pt x="169747" y="79429"/>
                  </a:lnTo>
                  <a:lnTo>
                    <a:pt x="169747" y="0"/>
                  </a:lnTo>
                  <a:lnTo>
                    <a:pt x="339494" y="198572"/>
                  </a:lnTo>
                  <a:lnTo>
                    <a:pt x="169747" y="397144"/>
                  </a:lnTo>
                  <a:lnTo>
                    <a:pt x="169747" y="317715"/>
                  </a:lnTo>
                  <a:lnTo>
                    <a:pt x="0" y="317715"/>
                  </a:lnTo>
                  <a:lnTo>
                    <a:pt x="0" y="79429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79429" rIns="101848" bIns="79429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VE" sz="3200" kern="1200"/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44A245BA-8DE2-4C5E-9547-18E409C25E16}"/>
                </a:ext>
              </a:extLst>
            </p:cNvPr>
            <p:cNvSpPr/>
            <p:nvPr/>
          </p:nvSpPr>
          <p:spPr>
            <a:xfrm>
              <a:off x="6447999" y="3859038"/>
              <a:ext cx="2084441" cy="1586186"/>
            </a:xfrm>
            <a:custGeom>
              <a:avLst/>
              <a:gdLst>
                <a:gd name="connsiteX0" fmla="*/ 0 w 1601390"/>
                <a:gd name="connsiteY0" fmla="*/ 96083 h 960834"/>
                <a:gd name="connsiteX1" fmla="*/ 96083 w 1601390"/>
                <a:gd name="connsiteY1" fmla="*/ 0 h 960834"/>
                <a:gd name="connsiteX2" fmla="*/ 1505307 w 1601390"/>
                <a:gd name="connsiteY2" fmla="*/ 0 h 960834"/>
                <a:gd name="connsiteX3" fmla="*/ 1601390 w 1601390"/>
                <a:gd name="connsiteY3" fmla="*/ 96083 h 960834"/>
                <a:gd name="connsiteX4" fmla="*/ 1601390 w 1601390"/>
                <a:gd name="connsiteY4" fmla="*/ 864751 h 960834"/>
                <a:gd name="connsiteX5" fmla="*/ 1505307 w 1601390"/>
                <a:gd name="connsiteY5" fmla="*/ 960834 h 960834"/>
                <a:gd name="connsiteX6" fmla="*/ 96083 w 1601390"/>
                <a:gd name="connsiteY6" fmla="*/ 960834 h 960834"/>
                <a:gd name="connsiteX7" fmla="*/ 0 w 1601390"/>
                <a:gd name="connsiteY7" fmla="*/ 864751 h 960834"/>
                <a:gd name="connsiteX8" fmla="*/ 0 w 1601390"/>
                <a:gd name="connsiteY8" fmla="*/ 96083 h 96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1390" h="960834">
                  <a:moveTo>
                    <a:pt x="0" y="96083"/>
                  </a:moveTo>
                  <a:cubicBezTo>
                    <a:pt x="0" y="43018"/>
                    <a:pt x="43018" y="0"/>
                    <a:pt x="96083" y="0"/>
                  </a:cubicBezTo>
                  <a:lnTo>
                    <a:pt x="1505307" y="0"/>
                  </a:lnTo>
                  <a:cubicBezTo>
                    <a:pt x="1558372" y="0"/>
                    <a:pt x="1601390" y="43018"/>
                    <a:pt x="1601390" y="96083"/>
                  </a:cubicBezTo>
                  <a:lnTo>
                    <a:pt x="1601390" y="864751"/>
                  </a:lnTo>
                  <a:cubicBezTo>
                    <a:pt x="1601390" y="917816"/>
                    <a:pt x="1558372" y="960834"/>
                    <a:pt x="1505307" y="960834"/>
                  </a:cubicBezTo>
                  <a:lnTo>
                    <a:pt x="96083" y="960834"/>
                  </a:lnTo>
                  <a:cubicBezTo>
                    <a:pt x="43018" y="960834"/>
                    <a:pt x="0" y="917816"/>
                    <a:pt x="0" y="864751"/>
                  </a:cubicBezTo>
                  <a:lnTo>
                    <a:pt x="0" y="96083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1492" tIns="161492" rIns="161492" bIns="161492" numCol="1" spcCol="1270" anchor="ctr" anchorCtr="0">
              <a:noAutofit/>
            </a:bodyPr>
            <a:lstStyle/>
            <a:p>
              <a:pPr marL="0" lvl="0" indent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3200" kern="1200" dirty="0"/>
                <a:t>Resuelve/Simula</a:t>
              </a:r>
              <a:endParaRPr lang="es-VE" sz="3200" kern="1200" dirty="0"/>
            </a:p>
          </p:txBody>
        </p:sp>
      </p:grpSp>
      <p:pic>
        <p:nvPicPr>
          <p:cNvPr id="18" name="object 3">
            <a:extLst>
              <a:ext uri="{FF2B5EF4-FFF2-40B4-BE49-F238E27FC236}">
                <a16:creationId xmlns:a16="http://schemas.microsoft.com/office/drawing/2014/main" id="{FBA0B050-AC50-4C7D-B1A2-A480A72004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" r="55186"/>
          <a:stretch/>
        </p:blipFill>
        <p:spPr>
          <a:xfrm>
            <a:off x="7073906" y="5749074"/>
            <a:ext cx="1349305" cy="45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68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/>
              <a:t>Modela</a:t>
            </a:r>
          </a:p>
        </p:txBody>
      </p:sp>
      <p:sp>
        <p:nvSpPr>
          <p:cNvPr id="4" name="9 Rectángulo">
            <a:extLst>
              <a:ext uri="{FF2B5EF4-FFF2-40B4-BE49-F238E27FC236}">
                <a16:creationId xmlns:a16="http://schemas.microsoft.com/office/drawing/2014/main" id="{D1900D25-E30D-4F39-8AF6-F7A6F61ED1F8}"/>
              </a:ext>
            </a:extLst>
          </p:cNvPr>
          <p:cNvSpPr/>
          <p:nvPr/>
        </p:nvSpPr>
        <p:spPr>
          <a:xfrm>
            <a:off x="107504" y="116632"/>
            <a:ext cx="8928992" cy="669674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1A05AC7F-1AE5-4D63-9676-1D10CD5F3B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077212"/>
              </p:ext>
            </p:extLst>
          </p:nvPr>
        </p:nvGraphicFramePr>
        <p:xfrm>
          <a:off x="1043608" y="1484784"/>
          <a:ext cx="7560839" cy="467027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950927">
                  <a:extLst>
                    <a:ext uri="{9D8B030D-6E8A-4147-A177-3AD203B41FA5}">
                      <a16:colId xmlns:a16="http://schemas.microsoft.com/office/drawing/2014/main" val="1133958678"/>
                    </a:ext>
                  </a:extLst>
                </a:gridCol>
                <a:gridCol w="2502171">
                  <a:extLst>
                    <a:ext uri="{9D8B030D-6E8A-4147-A177-3AD203B41FA5}">
                      <a16:colId xmlns:a16="http://schemas.microsoft.com/office/drawing/2014/main" val="1559177269"/>
                    </a:ext>
                  </a:extLst>
                </a:gridCol>
                <a:gridCol w="3107741">
                  <a:extLst>
                    <a:ext uri="{9D8B030D-6E8A-4147-A177-3AD203B41FA5}">
                      <a16:colId xmlns:a16="http://schemas.microsoft.com/office/drawing/2014/main" val="3409468644"/>
                    </a:ext>
                  </a:extLst>
                </a:gridCol>
              </a:tblGrid>
              <a:tr h="215795">
                <a:tc>
                  <a:txBody>
                    <a:bodyPr/>
                    <a:lstStyle/>
                    <a:p>
                      <a:pPr algn="ctr"/>
                      <a:r>
                        <a:rPr lang="es-VE" sz="1200" b="1" dirty="0">
                          <a:effectLst/>
                        </a:rPr>
                        <a:t>UNIDAD DE COMPETENCIA</a:t>
                      </a:r>
                      <a:endParaRPr lang="es-VE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VE" sz="1200" b="1" dirty="0">
                        <a:effectLst/>
                      </a:endParaRPr>
                    </a:p>
                    <a:p>
                      <a:pPr algn="ctr"/>
                      <a:r>
                        <a:rPr lang="es-VE" sz="1200" b="1" dirty="0">
                          <a:effectLst/>
                        </a:rPr>
                        <a:t>DEFINICIÓN </a:t>
                      </a:r>
                    </a:p>
                    <a:p>
                      <a:pPr algn="ctr"/>
                      <a:endParaRPr lang="es-VE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200" b="1" dirty="0">
                          <a:effectLst/>
                        </a:rPr>
                        <a:t>CRITERIOS DE DESEMPEÑO</a:t>
                      </a:r>
                      <a:endParaRPr lang="es-VE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411564"/>
                  </a:ext>
                </a:extLst>
              </a:tr>
              <a:tr h="1726363">
                <a:tc>
                  <a:txBody>
                    <a:bodyPr/>
                    <a:lstStyle/>
                    <a:p>
                      <a:r>
                        <a:rPr lang="es-VE" sz="1200" b="1" dirty="0">
                          <a:effectLst/>
                        </a:rPr>
                        <a:t>4.1 Conceptualiza delimitando su pertinencia</a:t>
                      </a:r>
                      <a:endParaRPr lang="es-VE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s-VE" sz="1200" b="1" dirty="0">
                          <a:effectLst/>
                        </a:rPr>
                        <a:t>Analiza situaciones complejas, conceptualiza y delimita identificando el propósito del modelado. Identifica entes, procesos o variables pertinentes, relacionadas con las áreas de investigación, desarrollo e innovación.</a:t>
                      </a:r>
                      <a:endParaRPr lang="es-VE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s-VE" sz="1200" b="1" dirty="0">
                          <a:effectLst/>
                        </a:rPr>
                        <a:t>4.1.1 Identifica  la situación identificando el propósito o razón del modelo. </a:t>
                      </a:r>
                    </a:p>
                    <a:p>
                      <a:r>
                        <a:rPr lang="es-VE" sz="1200" b="1" dirty="0">
                          <a:effectLst/>
                        </a:rPr>
                        <a:t>4.1.2 Reconoce entes, procesos y/o variables pertinentes relacionadas con las áreas de investigación, desarrollo e innovación.</a:t>
                      </a:r>
                    </a:p>
                    <a:p>
                      <a:r>
                        <a:rPr lang="es-VE" sz="1200" b="1" dirty="0">
                          <a:effectLst/>
                        </a:rPr>
                        <a:t>4.1.3 Integra responsablemente los entes, procesos o variables relacionadas con el proyecto para definir el modelo. </a:t>
                      </a:r>
                      <a:endParaRPr lang="es-VE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50968234"/>
                  </a:ext>
                </a:extLst>
              </a:tr>
              <a:tr h="1532087">
                <a:tc>
                  <a:txBody>
                    <a:bodyPr/>
                    <a:lstStyle/>
                    <a:p>
                      <a:r>
                        <a:rPr lang="es-VE" sz="1200" b="1">
                          <a:effectLst/>
                        </a:rPr>
                        <a:t>4.2 Diseña el modelo de acuerdo con criterios u objetivos buscados, propios de la ingeniería.</a:t>
                      </a:r>
                      <a:endParaRPr lang="es-VE" sz="1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s-VE" sz="1200" b="1" dirty="0">
                          <a:effectLst/>
                        </a:rPr>
                        <a:t>Diseña el modelo de acuerdo con el propósito propuesto, considera medios matemáticos, heurísticos o de cualquier otra índole que favorezca su funcionalidad, y ajusta de acuerdo con situaciones reales para su validación.</a:t>
                      </a:r>
                      <a:endParaRPr lang="es-VE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VE" sz="1200" b="1" dirty="0">
                          <a:effectLst/>
                        </a:rPr>
                        <a:t>4.2.1 Selecciona los medios matemáticos, heurísticos o de cualquier otra índole para responder a los objetivos o criterios del modelo.</a:t>
                      </a:r>
                    </a:p>
                    <a:p>
                      <a:r>
                        <a:rPr lang="es-VE" sz="1200" b="1" dirty="0">
                          <a:effectLst/>
                        </a:rPr>
                        <a:t>4.2.2 Diseña el modelo para responder a los objetivos o criterios que se esperan alcanzar.</a:t>
                      </a:r>
                    </a:p>
                    <a:p>
                      <a:pPr algn="just"/>
                      <a:r>
                        <a:rPr lang="es-VE" sz="1200" b="1" dirty="0">
                          <a:effectLst/>
                        </a:rPr>
                        <a:t>4.2.3 Valida el modelo en relación a la realidad que representa, con sentido ético.</a:t>
                      </a:r>
                      <a:endParaRPr lang="es-VE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2892980"/>
                  </a:ext>
                </a:extLst>
              </a:tr>
              <a:tr h="863182">
                <a:tc>
                  <a:txBody>
                    <a:bodyPr/>
                    <a:lstStyle/>
                    <a:p>
                      <a:r>
                        <a:rPr lang="es-VE" sz="1200" b="1">
                          <a:effectLst/>
                        </a:rPr>
                        <a:t>4.3 Resuelve o simula cuando es necesario.</a:t>
                      </a:r>
                      <a:endParaRPr lang="es-VE" sz="1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s-VE" sz="1200" b="1">
                          <a:effectLst/>
                        </a:rPr>
                        <a:t>Emplea el modelo desarrollado para evaluar escenarios y emite resultados para la toma de decisiones con sentido ético.</a:t>
                      </a:r>
                      <a:endParaRPr lang="es-VE" sz="1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VE" sz="1200" b="1" dirty="0">
                          <a:effectLst/>
                        </a:rPr>
                        <a:t>4.3.1 Diseña escenarios de entrada y evalúa los resultados que genera el modelo.</a:t>
                      </a:r>
                    </a:p>
                    <a:p>
                      <a:pPr algn="just"/>
                      <a:r>
                        <a:rPr lang="es-VE" sz="1200" b="1" dirty="0">
                          <a:effectLst/>
                        </a:rPr>
                        <a:t>4.3.2 Concluye sobre la base de los resultados obtenidos, con sentido ético.</a:t>
                      </a:r>
                      <a:endParaRPr lang="es-VE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327636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AC35BDF9-F158-4856-8756-9FF07CC08A40}"/>
              </a:ext>
            </a:extLst>
          </p:cNvPr>
          <p:cNvSpPr txBox="1"/>
          <p:nvPr/>
        </p:nvSpPr>
        <p:spPr>
          <a:xfrm>
            <a:off x="5184019" y="6533892"/>
            <a:ext cx="3688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200" dirty="0"/>
              <a:t>Comisión Curricular del Doctorado en Ingeniería - 2021</a:t>
            </a:r>
            <a:endParaRPr lang="es-VE" sz="1200" dirty="0"/>
          </a:p>
        </p:txBody>
      </p:sp>
    </p:spTree>
    <p:extLst>
      <p:ext uri="{BB962C8B-B14F-4D97-AF65-F5344CB8AC3E}">
        <p14:creationId xmlns:p14="http://schemas.microsoft.com/office/powerpoint/2010/main" val="1229669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41784"/>
            <a:ext cx="8229600" cy="1143000"/>
          </a:xfrm>
        </p:spPr>
        <p:txBody>
          <a:bodyPr>
            <a:normAutofit/>
          </a:bodyPr>
          <a:lstStyle/>
          <a:p>
            <a:br>
              <a:rPr lang="es-VE" sz="2800" dirty="0"/>
            </a:br>
            <a:r>
              <a:rPr lang="es-VE" sz="2800" dirty="0"/>
              <a:t>Competencia Investiga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67544" y="1498352"/>
          <a:ext cx="8229600" cy="14986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dirty="0"/>
                        <a:t>Enunciado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VE" sz="1700" baseline="0" dirty="0"/>
                        <a:t>Desarrolla una comprensión profunda de casos de estudio y problemas propios de la ingeniería mediante el pensamiento reflexivo y crítico de alto nivel, adscrito a un marco metodológico pertinente, que coadyuva a la toma de decisiones éticas, con el fin de lograr posibles soluciones innovadoras considerando su posterior divulgación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3414731"/>
              </p:ext>
            </p:extLst>
          </p:nvPr>
        </p:nvGraphicFramePr>
        <p:xfrm>
          <a:off x="503548" y="3140968"/>
          <a:ext cx="8136904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object 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278680"/>
            <a:ext cx="3655855" cy="540000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131540" y="188640"/>
            <a:ext cx="8880921" cy="64800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8" name="object 3">
            <a:extLst>
              <a:ext uri="{FF2B5EF4-FFF2-40B4-BE49-F238E27FC236}">
                <a16:creationId xmlns:a16="http://schemas.microsoft.com/office/drawing/2014/main" id="{56430279-D21F-48BF-AFF7-34B8923552D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/>
          <a:srcRect l="1" r="55186"/>
          <a:stretch/>
        </p:blipFill>
        <p:spPr>
          <a:xfrm>
            <a:off x="7073906" y="5749074"/>
            <a:ext cx="1349305" cy="45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962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634082"/>
          </a:xfrm>
        </p:spPr>
        <p:txBody>
          <a:bodyPr>
            <a:normAutofit/>
          </a:bodyPr>
          <a:lstStyle/>
          <a:p>
            <a:r>
              <a:rPr lang="es-VE" sz="3200" dirty="0"/>
              <a:t>Investiga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878042"/>
              </p:ext>
            </p:extLst>
          </p:nvPr>
        </p:nvGraphicFramePr>
        <p:xfrm>
          <a:off x="251520" y="697226"/>
          <a:ext cx="8712968" cy="5972134"/>
        </p:xfrm>
        <a:graphic>
          <a:graphicData uri="http://schemas.openxmlformats.org/drawingml/2006/table">
            <a:tbl>
              <a:tblPr/>
              <a:tblGrid>
                <a:gridCol w="1791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25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29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7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UNIDAD DE COMPETENCIA</a:t>
                      </a:r>
                      <a:endParaRPr lang="es-VE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80" marR="29380" marT="14432" marB="144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DEFINICIÓN</a:t>
                      </a:r>
                      <a:endParaRPr lang="es-VE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80" marR="29380" marT="14432" marB="144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CRITERIOS DE DESEMPEÑO</a:t>
                      </a:r>
                      <a:endParaRPr lang="es-VE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80" marR="29380" marT="14432" marB="144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45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>
                          <a:effectLst/>
                          <a:latin typeface="Calibri"/>
                          <a:ea typeface="Calibri"/>
                          <a:cs typeface="Calibri"/>
                        </a:rPr>
                        <a:t>5.1 Identifica proyectos de investigación  </a:t>
                      </a:r>
                      <a:endParaRPr lang="es-VE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80" marR="29380" marT="14432" marB="144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>
                          <a:effectLst/>
                          <a:latin typeface="Calibri"/>
                          <a:ea typeface="Calibri"/>
                          <a:cs typeface="Calibri"/>
                        </a:rPr>
                        <a:t>Planifica y desarrolla   proyectos de investigación de acuerdo con necesidades planteadas dentro del ámbito de su línea de investigación.  </a:t>
                      </a:r>
                      <a:endParaRPr lang="es-VE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80" marR="29380" marT="14432" marB="144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5.1.1 Identifica necesidades de investigación en el ámbito de la ingeniería.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5.1.2 Evalúa responsablemente la factibilidad del desarrollo de la investigación para proponer soluciones innovadoras.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80" marR="29380" marT="14432" marB="1443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92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>
                          <a:effectLst/>
                          <a:latin typeface="Calibri"/>
                          <a:ea typeface="Calibri"/>
                          <a:cs typeface="Calibri"/>
                        </a:rPr>
                        <a:t>5.2 Selecciona información relevante y evalúa el estado del arte de los saberes involucrados en el área de investigación.  </a:t>
                      </a:r>
                      <a:endParaRPr lang="es-VE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80" marR="29380" marT="14432" marB="144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s-VE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De acuerdo con la necesidad de investigación identificada, busca, evalúa y selecciona información relevante. </a:t>
                      </a:r>
                      <a:endParaRPr lang="es-VE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80" marR="29380" marT="14432" marB="1443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5.2.1 Busca información pertinente en fuentes impresas y digitales.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5.2.2 Evalúa la información pertinente que le permita conocer el estado del arte del área de investigación. 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5.2.3 Emplea y difunde responsablemente el estado del arte determinado previamente.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80" marR="29380" marT="14432" marB="1443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3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>
                          <a:effectLst/>
                          <a:latin typeface="Calibri"/>
                          <a:ea typeface="Calibri"/>
                          <a:cs typeface="Calibri"/>
                        </a:rPr>
                        <a:t>5.3 Emplea críticamente métodos apropiados de investigación  </a:t>
                      </a:r>
                      <a:endParaRPr lang="es-VE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80" marR="29380" marT="14432" marB="144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Formula proyectos de investigación definiendo objetivos o hipótesis cuando sea el caso, desarrolla el marco metodológico seleccionando su base epistemológica, técnicas y recursos Desarrolla responsablemente la investigación y evalúa los resultados y propuestas innovadoras. </a:t>
                      </a:r>
                      <a:endParaRPr lang="es-VE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80" marR="29380" marT="14432" marB="1443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5.3.1 Define el problema o caso de la investigación.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5.3.2. Desarrolla el marco teórico y el marco referencial pertinentes.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5.3.3. Formula objetivos o hipótesis de trabajo.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5.3.4 Selecciona críticamente métodos y técnicas apropiadas y diseña el método de la investigación.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5.3.5 Desarrolla el proyecto de investigación: 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5.3.6. Presenta el proyecto en un acto público para validar su autonomía como investigador.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 5.3.7 Desarrolla la investigación y valora éticamente los resultados y propuestas innovadoras.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5.3.8. Presenta la tesis, ante un jurado experto, con fines a la culminación de sus estudios doctorales.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80" marR="29380" marT="14432" marB="1443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0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>
                          <a:effectLst/>
                          <a:latin typeface="Calibri"/>
                          <a:ea typeface="Calibri"/>
                          <a:cs typeface="Calibri"/>
                        </a:rPr>
                        <a:t>5.4 Visibiliza los productos de la investigación con sentido ético.</a:t>
                      </a:r>
                      <a:endParaRPr lang="es-VE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80" marR="29380" marT="14432" marB="144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s-VE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03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>
                          <a:effectLst/>
                          <a:latin typeface="Calibri"/>
                          <a:ea typeface="Calibri"/>
                          <a:cs typeface="Calibri"/>
                        </a:rPr>
                        <a:t>Da a conocer los productos de su investigación en entornos pertinentes. </a:t>
                      </a:r>
                      <a:endParaRPr lang="es-VE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80" marR="29380" marT="14432" marB="1443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5.4.1. Publica capítulos de libros, libros y artículos en revistas arbitradas reconocidas, referidos a su trabajo de investigación considerando las estrategias de propiedad intelectual más adecuadas para proteger los activos intelectuales.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5.4.2 Participa en congresos, jornadas y foros vinculados con su línea de investigación. 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380" marR="29380" marT="14432" marB="1443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9 Rectángulo">
            <a:extLst>
              <a:ext uri="{FF2B5EF4-FFF2-40B4-BE49-F238E27FC236}">
                <a16:creationId xmlns:a16="http://schemas.microsoft.com/office/drawing/2014/main" id="{3668EC14-6244-4258-B0CC-AE77AFEACD81}"/>
              </a:ext>
            </a:extLst>
          </p:cNvPr>
          <p:cNvSpPr/>
          <p:nvPr/>
        </p:nvSpPr>
        <p:spPr>
          <a:xfrm>
            <a:off x="107504" y="620688"/>
            <a:ext cx="8928992" cy="619268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AD4B5EA-6228-45A4-B4E4-2E023407BFBB}"/>
              </a:ext>
            </a:extLst>
          </p:cNvPr>
          <p:cNvSpPr txBox="1"/>
          <p:nvPr/>
        </p:nvSpPr>
        <p:spPr>
          <a:xfrm>
            <a:off x="5637936" y="6597352"/>
            <a:ext cx="3326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100" dirty="0"/>
              <a:t>Comisión Curricular del Doctorado en Ingeniería - 2021</a:t>
            </a:r>
            <a:endParaRPr lang="es-VE" sz="1100" dirty="0"/>
          </a:p>
        </p:txBody>
      </p:sp>
    </p:spTree>
    <p:extLst>
      <p:ext uri="{BB962C8B-B14F-4D97-AF65-F5344CB8AC3E}">
        <p14:creationId xmlns:p14="http://schemas.microsoft.com/office/powerpoint/2010/main" val="359262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6BF210-D487-4092-A99C-C8E01B8C0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400" b="1" dirty="0"/>
              <a:t>Doctores en Ingeniería competentes para: </a:t>
            </a:r>
            <a:endParaRPr lang="es-VE" sz="2400" b="1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0BB075D3-205A-4912-9101-B492856C79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5024063"/>
              </p:ext>
            </p:extLst>
          </p:nvPr>
        </p:nvGraphicFramePr>
        <p:xfrm>
          <a:off x="343263" y="1678022"/>
          <a:ext cx="845747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object 3">
            <a:extLst>
              <a:ext uri="{FF2B5EF4-FFF2-40B4-BE49-F238E27FC236}">
                <a16:creationId xmlns:a16="http://schemas.microsoft.com/office/drawing/2014/main" id="{94ED8C2B-76E6-4924-A801-9435EDF0E7B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/>
          <a:srcRect l="1" r="55186"/>
          <a:stretch/>
        </p:blipFill>
        <p:spPr>
          <a:xfrm>
            <a:off x="7073906" y="5749074"/>
            <a:ext cx="1349305" cy="45491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E7B7DE4-B34B-40BC-B5FD-B27AAA357E4C}"/>
              </a:ext>
            </a:extLst>
          </p:cNvPr>
          <p:cNvSpPr txBox="1"/>
          <p:nvPr/>
        </p:nvSpPr>
        <p:spPr>
          <a:xfrm>
            <a:off x="5419802" y="6608385"/>
            <a:ext cx="3688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200" dirty="0"/>
              <a:t>Comisión Curricular del Doctorado en Ingeniería - 2021</a:t>
            </a:r>
            <a:endParaRPr lang="es-VE" sz="1200" dirty="0"/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id="{0AEB8A5E-1084-4A2C-A63D-2D931D6C7C99}"/>
              </a:ext>
            </a:extLst>
          </p:cNvPr>
          <p:cNvSpPr/>
          <p:nvPr/>
        </p:nvSpPr>
        <p:spPr>
          <a:xfrm>
            <a:off x="131540" y="188640"/>
            <a:ext cx="8880921" cy="64800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07791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670943"/>
            <a:ext cx="7772400" cy="1470025"/>
          </a:xfrm>
        </p:spPr>
        <p:txBody>
          <a:bodyPr>
            <a:normAutofit/>
          </a:bodyPr>
          <a:lstStyle/>
          <a:p>
            <a:r>
              <a:rPr lang="es-VE" sz="4000" b="1" cap="small" dirty="0">
                <a:solidFill>
                  <a:schemeClr val="tx2">
                    <a:lumMod val="50000"/>
                  </a:schemeClr>
                </a:solidFill>
              </a:rPr>
              <a:t>doctorado en Ingeniería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5656" y="3216238"/>
            <a:ext cx="6982544" cy="2160240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es-ES" sz="2000" b="1" cap="small" dirty="0">
                <a:solidFill>
                  <a:schemeClr val="tx2">
                    <a:lumMod val="50000"/>
                  </a:schemeClr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La ingeniería es un área de conocimientos muy compleja y diversa. </a:t>
            </a:r>
          </a:p>
          <a:p>
            <a:pPr algn="r">
              <a:spcBef>
                <a:spcPts val="0"/>
              </a:spcBef>
            </a:pPr>
            <a:r>
              <a:rPr lang="es-ES" sz="2000" b="1" cap="small" dirty="0">
                <a:solidFill>
                  <a:schemeClr val="tx2">
                    <a:lumMod val="50000"/>
                  </a:schemeClr>
                </a:solidFill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Ha alcanzado un alto grado de desarrollo en la diversidad y profundidad de los saberes, por lo que ha exigido del ser humano aprendizajes disciplinares e interdisciplinares de alto grado de dificultad para la solución de problemas tecnológicos que favorezcan el bienestar humano sostenible.</a:t>
            </a:r>
            <a:endParaRPr lang="es-ES" sz="2000" cap="small" dirty="0">
              <a:solidFill>
                <a:schemeClr val="tx1"/>
              </a:solidFill>
            </a:endParaRPr>
          </a:p>
        </p:txBody>
      </p:sp>
      <p:sp>
        <p:nvSpPr>
          <p:cNvPr id="5" name="AutoShape 2" descr="https://dstvqyil45ir9.cloudfront.net/wp-content/uploads/2019/04/Logo_UCAB_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AutoShape 4" descr="https://dstvqyil45ir9.cloudfront.net/wp-content/uploads/2019/04/Logo_UCAB_1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AutoShape 6" descr="https://dstvqyil45ir9.cloudfront.net/wp-content/uploads/2019/04/Logo_UCAB_1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AutoShape 8" descr="Universidad Católica Andrés Bello • UCAB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AutoShape 10" descr="Universidad Católica Andrés Bello • UCAB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object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5175" y="632212"/>
            <a:ext cx="4752000" cy="701910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131540" y="189000"/>
            <a:ext cx="8880921" cy="64800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V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0831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1540" y="557808"/>
            <a:ext cx="8832948" cy="1143000"/>
          </a:xfrm>
        </p:spPr>
        <p:txBody>
          <a:bodyPr>
            <a:normAutofit/>
          </a:bodyPr>
          <a:lstStyle/>
          <a:p>
            <a:r>
              <a:rPr lang="es-VE" sz="3600" dirty="0"/>
              <a:t>Ingeniería Global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/>
          </a:bodyPr>
          <a:lstStyle/>
          <a:p>
            <a:r>
              <a:rPr lang="es-VE" sz="1800" dirty="0"/>
              <a:t>Actualmente,  la ingeniería se investiga a través de proyectos vinculados con la innovación y el desarrollo, realizados por ingenieros y licenciados de otras profesiones afines a la ingeniería, para lograr avances a nivel local, regional y global</a:t>
            </a:r>
            <a:r>
              <a:rPr lang="es-VE" sz="2000" dirty="0"/>
              <a:t>.</a:t>
            </a:r>
          </a:p>
          <a:p>
            <a:endParaRPr lang="es-VE" dirty="0"/>
          </a:p>
          <a:p>
            <a:endParaRPr lang="es-VE" dirty="0"/>
          </a:p>
          <a:p>
            <a:pPr marL="0" indent="0">
              <a:buNone/>
            </a:pPr>
            <a:endParaRPr lang="es-VE" dirty="0"/>
          </a:p>
        </p:txBody>
      </p:sp>
      <p:pic>
        <p:nvPicPr>
          <p:cNvPr id="8" name="object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96712"/>
            <a:ext cx="3899579" cy="576000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131540" y="189000"/>
            <a:ext cx="8880921" cy="64800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7" name="6 Grupo"/>
          <p:cNvGrpSpPr/>
          <p:nvPr/>
        </p:nvGrpSpPr>
        <p:grpSpPr>
          <a:xfrm>
            <a:off x="2339752" y="2708920"/>
            <a:ext cx="5112568" cy="3851768"/>
            <a:chOff x="2267744" y="2852936"/>
            <a:chExt cx="5184576" cy="3993121"/>
          </a:xfrm>
        </p:grpSpPr>
        <p:pic>
          <p:nvPicPr>
            <p:cNvPr id="4" name="image2.png"/>
            <p:cNvPicPr/>
            <p:nvPr/>
          </p:nvPicPr>
          <p:blipFill>
            <a:blip r:embed="rId3"/>
            <a:srcRect l="5980" t="5656" r="7142"/>
            <a:stretch>
              <a:fillRect/>
            </a:stretch>
          </p:blipFill>
          <p:spPr>
            <a:xfrm>
              <a:off x="2267744" y="2852936"/>
              <a:ext cx="4680519" cy="3672408"/>
            </a:xfrm>
            <a:prstGeom prst="rect">
              <a:avLst/>
            </a:prstGeom>
            <a:ln/>
          </p:spPr>
        </p:pic>
        <p:sp>
          <p:nvSpPr>
            <p:cNvPr id="5" name="4 Rectángulo"/>
            <p:cNvSpPr/>
            <p:nvPr/>
          </p:nvSpPr>
          <p:spPr>
            <a:xfrm>
              <a:off x="6660232" y="6237312"/>
              <a:ext cx="792088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6444208" y="6453336"/>
              <a:ext cx="288032" cy="3927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s-VE" dirty="0"/>
            </a:p>
          </p:txBody>
        </p:sp>
      </p:grpSp>
    </p:spTree>
    <p:extLst>
      <p:ext uri="{BB962C8B-B14F-4D97-AF65-F5344CB8AC3E}">
        <p14:creationId xmlns:p14="http://schemas.microsoft.com/office/powerpoint/2010/main" val="851400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5054" y="758290"/>
            <a:ext cx="8832948" cy="1143000"/>
          </a:xfrm>
        </p:spPr>
        <p:txBody>
          <a:bodyPr>
            <a:normAutofit/>
          </a:bodyPr>
          <a:lstStyle/>
          <a:p>
            <a:r>
              <a:rPr lang="es-VE" sz="3600" dirty="0"/>
              <a:t>Ingeniería Global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>
            <a:normAutofit/>
          </a:bodyPr>
          <a:lstStyle/>
          <a:p>
            <a:r>
              <a:rPr lang="es-VE" sz="1800" dirty="0"/>
              <a:t>Los proyectos de investigación, desarrollo e innovación (</a:t>
            </a:r>
            <a:r>
              <a:rPr lang="es-VE" sz="1800" dirty="0" err="1"/>
              <a:t>ID+i</a:t>
            </a:r>
            <a:r>
              <a:rPr lang="es-VE" sz="1800" dirty="0"/>
              <a:t>), vinculados con la ingeniería, responden a los ámbitos epistemológico (¿qué es? ¿qué hacer?) y metodológico (¿cómo hacerlo?), para lograr avances a nivel global</a:t>
            </a:r>
            <a:r>
              <a:rPr lang="es-VE" sz="2000" dirty="0"/>
              <a:t>.</a:t>
            </a:r>
          </a:p>
          <a:p>
            <a:endParaRPr lang="es-VE" dirty="0"/>
          </a:p>
          <a:p>
            <a:endParaRPr lang="es-VE" dirty="0"/>
          </a:p>
          <a:p>
            <a:pPr marL="0" indent="0">
              <a:buNone/>
            </a:pPr>
            <a:endParaRPr lang="es-VE" dirty="0"/>
          </a:p>
        </p:txBody>
      </p:sp>
      <p:pic>
        <p:nvPicPr>
          <p:cNvPr id="8" name="object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96712"/>
            <a:ext cx="3899579" cy="576000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131540" y="189000"/>
            <a:ext cx="8880921" cy="64800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B2FC2B2A-3D03-445C-96EB-FDB78C2D02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0843061"/>
              </p:ext>
            </p:extLst>
          </p:nvPr>
        </p:nvGraphicFramePr>
        <p:xfrm>
          <a:off x="2123728" y="3501008"/>
          <a:ext cx="4896544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9681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539552" y="1600200"/>
            <a:ext cx="8208912" cy="4925144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" y="260648"/>
            <a:ext cx="8229600" cy="1174006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  <a:effectLst/>
        </p:spPr>
      </p:pic>
      <p:sp>
        <p:nvSpPr>
          <p:cNvPr id="12" name="11 CuadroTexto"/>
          <p:cNvSpPr txBox="1"/>
          <p:nvPr/>
        </p:nvSpPr>
        <p:spPr>
          <a:xfrm>
            <a:off x="1166496" y="517322"/>
            <a:ext cx="6955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800" dirty="0"/>
              <a:t>Propósitos del Doctorado en Ingeniería - UCAB</a:t>
            </a:r>
          </a:p>
        </p:txBody>
      </p:sp>
      <p:pic>
        <p:nvPicPr>
          <p:cNvPr id="11" name="object 3"/>
          <p:cNvPicPr>
            <a:picLocks noChangeAspect="1"/>
          </p:cNvPicPr>
          <p:nvPr/>
        </p:nvPicPr>
        <p:blipFill rotWithShape="1">
          <a:blip r:embed="rId3" cstate="print"/>
          <a:srcRect l="1" r="55186"/>
          <a:stretch/>
        </p:blipFill>
        <p:spPr>
          <a:xfrm>
            <a:off x="7028370" y="5982808"/>
            <a:ext cx="1349305" cy="454911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755576" y="1983930"/>
            <a:ext cx="7488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b="1" dirty="0"/>
              <a:t>Formar investigadores con juicio crítico y autónomo que puedan deliberar sobre la realidad, interrogarla y, en consecuencia, explicarla racionalmente con base en las ciencias aplicadas. </a:t>
            </a:r>
          </a:p>
          <a:p>
            <a:pPr lvl="0"/>
            <a:endParaRPr lang="es-VE" b="1" dirty="0"/>
          </a:p>
          <a:p>
            <a:pPr lvl="0"/>
            <a:r>
              <a:rPr lang="es-VE" b="1" dirty="0"/>
              <a:t>Profundizar en investigación fundamental en campos de la ingeniería considerando el desarrollo sostenible, y el bien común y ético de la humanidad. </a:t>
            </a:r>
          </a:p>
          <a:p>
            <a:pPr lvl="0"/>
            <a:endParaRPr lang="es-VE" b="1" dirty="0"/>
          </a:p>
          <a:p>
            <a:pPr lvl="0"/>
            <a:r>
              <a:rPr lang="es-VE" b="1" dirty="0"/>
              <a:t>Profundizar en el desarrollo de proyectos innovadores, en el contexto de la ingeniería, que satisfagan necesidades a nivel local, regional y global.</a:t>
            </a:r>
          </a:p>
          <a:p>
            <a:pPr lvl="0"/>
            <a:endParaRPr lang="es-VE" b="1" dirty="0"/>
          </a:p>
          <a:p>
            <a:pPr lvl="0"/>
            <a:r>
              <a:rPr lang="es-VE" b="1" dirty="0"/>
              <a:t>Promover oportunidades para la ampliación de conocimientos y la formación avanzada en los campos de las profesiones universitarias, y en general en las ciencias.</a:t>
            </a:r>
            <a:endParaRPr lang="es-VE" b="1" dirty="0">
              <a:effectLst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790B2A2-59E4-46B0-B9BE-19BADCF37C0A}"/>
              </a:ext>
            </a:extLst>
          </p:cNvPr>
          <p:cNvSpPr txBox="1"/>
          <p:nvPr/>
        </p:nvSpPr>
        <p:spPr>
          <a:xfrm>
            <a:off x="5184019" y="6533892"/>
            <a:ext cx="3688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200" dirty="0"/>
              <a:t>Comisión Curricular del Doctorado en Ingeniería - 2021</a:t>
            </a:r>
            <a:endParaRPr lang="es-VE" sz="1200" dirty="0"/>
          </a:p>
        </p:txBody>
      </p:sp>
    </p:spTree>
    <p:extLst>
      <p:ext uri="{BB962C8B-B14F-4D97-AF65-F5344CB8AC3E}">
        <p14:creationId xmlns:p14="http://schemas.microsoft.com/office/powerpoint/2010/main" val="4216197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539552" y="1600200"/>
            <a:ext cx="8208912" cy="4925144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" y="260648"/>
            <a:ext cx="8229600" cy="1174006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  <a:effectLst/>
        </p:spPr>
      </p:pic>
      <p:sp>
        <p:nvSpPr>
          <p:cNvPr id="12" name="11 CuadroTexto"/>
          <p:cNvSpPr txBox="1"/>
          <p:nvPr/>
        </p:nvSpPr>
        <p:spPr>
          <a:xfrm>
            <a:off x="832532" y="517322"/>
            <a:ext cx="762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800" b="1" dirty="0"/>
              <a:t>Competencias del Doctorado de Ingeniería - UCAB</a:t>
            </a:r>
          </a:p>
        </p:txBody>
      </p:sp>
      <p:pic>
        <p:nvPicPr>
          <p:cNvPr id="11" name="object 3"/>
          <p:cNvPicPr>
            <a:picLocks noChangeAspect="1"/>
          </p:cNvPicPr>
          <p:nvPr/>
        </p:nvPicPr>
        <p:blipFill rotWithShape="1">
          <a:blip r:embed="rId3" cstate="print"/>
          <a:srcRect l="1" r="55186"/>
          <a:stretch/>
        </p:blipFill>
        <p:spPr>
          <a:xfrm>
            <a:off x="7073906" y="5749074"/>
            <a:ext cx="1349305" cy="454911"/>
          </a:xfrm>
          <a:prstGeom prst="rect">
            <a:avLst/>
          </a:prstGeom>
        </p:spPr>
      </p:pic>
      <p:sp>
        <p:nvSpPr>
          <p:cNvPr id="20" name="19 Forma libre"/>
          <p:cNvSpPr/>
          <p:nvPr/>
        </p:nvSpPr>
        <p:spPr>
          <a:xfrm>
            <a:off x="2702895" y="2702667"/>
            <a:ext cx="3440497" cy="266764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632676" y="224942"/>
                </a:moveTo>
                <a:arcTo wR="1769317" hR="1769317" stAng="17952402" swAng="1213179"/>
              </a:path>
            </a:pathLst>
          </a:custGeom>
          <a:noFill/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21 Forma libre"/>
          <p:cNvSpPr/>
          <p:nvPr/>
        </p:nvSpPr>
        <p:spPr>
          <a:xfrm>
            <a:off x="2805027" y="2370562"/>
            <a:ext cx="3533946" cy="285395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534410" y="1891518"/>
                </a:moveTo>
                <a:arcTo wR="1769317" hR="1769317" stAng="21837622" swAng="1360995"/>
              </a:path>
            </a:pathLst>
          </a:custGeom>
          <a:noFill/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23 Forma libre"/>
          <p:cNvSpPr/>
          <p:nvPr/>
        </p:nvSpPr>
        <p:spPr>
          <a:xfrm>
            <a:off x="2579685" y="1769464"/>
            <a:ext cx="3440497" cy="266764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986902" y="3525205"/>
                </a:moveTo>
                <a:arcTo wR="1769317" hR="1769317" stAng="4976163" swAng="847673"/>
              </a:path>
            </a:pathLst>
          </a:custGeom>
          <a:noFill/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VE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189FEA28-B36D-4D3D-A2CE-C5464C94BA45}"/>
              </a:ext>
            </a:extLst>
          </p:cNvPr>
          <p:cNvGrpSpPr/>
          <p:nvPr/>
        </p:nvGrpSpPr>
        <p:grpSpPr>
          <a:xfrm>
            <a:off x="1979712" y="2348880"/>
            <a:ext cx="4687067" cy="3250338"/>
            <a:chOff x="2189188" y="2898548"/>
            <a:chExt cx="4687067" cy="3250338"/>
          </a:xfrm>
        </p:grpSpPr>
        <p:sp>
          <p:nvSpPr>
            <p:cNvPr id="19" name="18 Forma libre"/>
            <p:cNvSpPr/>
            <p:nvPr/>
          </p:nvSpPr>
          <p:spPr>
            <a:xfrm>
              <a:off x="3808345" y="3068960"/>
              <a:ext cx="1431857" cy="667016"/>
            </a:xfrm>
            <a:custGeom>
              <a:avLst/>
              <a:gdLst>
                <a:gd name="connsiteX0" fmla="*/ 0 w 1361225"/>
                <a:gd name="connsiteY0" fmla="*/ 147469 h 884796"/>
                <a:gd name="connsiteX1" fmla="*/ 147469 w 1361225"/>
                <a:gd name="connsiteY1" fmla="*/ 0 h 884796"/>
                <a:gd name="connsiteX2" fmla="*/ 1213756 w 1361225"/>
                <a:gd name="connsiteY2" fmla="*/ 0 h 884796"/>
                <a:gd name="connsiteX3" fmla="*/ 1361225 w 1361225"/>
                <a:gd name="connsiteY3" fmla="*/ 147469 h 884796"/>
                <a:gd name="connsiteX4" fmla="*/ 1361225 w 1361225"/>
                <a:gd name="connsiteY4" fmla="*/ 737327 h 884796"/>
                <a:gd name="connsiteX5" fmla="*/ 1213756 w 1361225"/>
                <a:gd name="connsiteY5" fmla="*/ 884796 h 884796"/>
                <a:gd name="connsiteX6" fmla="*/ 147469 w 1361225"/>
                <a:gd name="connsiteY6" fmla="*/ 884796 h 884796"/>
                <a:gd name="connsiteX7" fmla="*/ 0 w 1361225"/>
                <a:gd name="connsiteY7" fmla="*/ 737327 h 884796"/>
                <a:gd name="connsiteX8" fmla="*/ 0 w 1361225"/>
                <a:gd name="connsiteY8" fmla="*/ 147469 h 884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225" h="884796">
                  <a:moveTo>
                    <a:pt x="0" y="147469"/>
                  </a:moveTo>
                  <a:cubicBezTo>
                    <a:pt x="0" y="66024"/>
                    <a:pt x="66024" y="0"/>
                    <a:pt x="147469" y="0"/>
                  </a:cubicBezTo>
                  <a:lnTo>
                    <a:pt x="1213756" y="0"/>
                  </a:lnTo>
                  <a:cubicBezTo>
                    <a:pt x="1295201" y="0"/>
                    <a:pt x="1361225" y="66024"/>
                    <a:pt x="1361225" y="147469"/>
                  </a:cubicBezTo>
                  <a:lnTo>
                    <a:pt x="1361225" y="737327"/>
                  </a:lnTo>
                  <a:cubicBezTo>
                    <a:pt x="1361225" y="818772"/>
                    <a:pt x="1295201" y="884796"/>
                    <a:pt x="1213756" y="884796"/>
                  </a:cubicBezTo>
                  <a:lnTo>
                    <a:pt x="147469" y="884796"/>
                  </a:lnTo>
                  <a:cubicBezTo>
                    <a:pt x="66024" y="884796"/>
                    <a:pt x="0" y="818772"/>
                    <a:pt x="0" y="737327"/>
                  </a:cubicBezTo>
                  <a:lnTo>
                    <a:pt x="0" y="147469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30822" tIns="130822" rIns="130822" bIns="13082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VE" sz="2300" b="1" kern="1200" dirty="0"/>
                <a:t>Actualiza</a:t>
              </a:r>
            </a:p>
          </p:txBody>
        </p:sp>
        <p:sp>
          <p:nvSpPr>
            <p:cNvPr id="21" name="20 Forma libre"/>
            <p:cNvSpPr/>
            <p:nvPr/>
          </p:nvSpPr>
          <p:spPr>
            <a:xfrm>
              <a:off x="5552781" y="3990610"/>
              <a:ext cx="1323474" cy="667016"/>
            </a:xfrm>
            <a:custGeom>
              <a:avLst/>
              <a:gdLst>
                <a:gd name="connsiteX0" fmla="*/ 0 w 1361225"/>
                <a:gd name="connsiteY0" fmla="*/ 147469 h 884796"/>
                <a:gd name="connsiteX1" fmla="*/ 147469 w 1361225"/>
                <a:gd name="connsiteY1" fmla="*/ 0 h 884796"/>
                <a:gd name="connsiteX2" fmla="*/ 1213756 w 1361225"/>
                <a:gd name="connsiteY2" fmla="*/ 0 h 884796"/>
                <a:gd name="connsiteX3" fmla="*/ 1361225 w 1361225"/>
                <a:gd name="connsiteY3" fmla="*/ 147469 h 884796"/>
                <a:gd name="connsiteX4" fmla="*/ 1361225 w 1361225"/>
                <a:gd name="connsiteY4" fmla="*/ 737327 h 884796"/>
                <a:gd name="connsiteX5" fmla="*/ 1213756 w 1361225"/>
                <a:gd name="connsiteY5" fmla="*/ 884796 h 884796"/>
                <a:gd name="connsiteX6" fmla="*/ 147469 w 1361225"/>
                <a:gd name="connsiteY6" fmla="*/ 884796 h 884796"/>
                <a:gd name="connsiteX7" fmla="*/ 0 w 1361225"/>
                <a:gd name="connsiteY7" fmla="*/ 737327 h 884796"/>
                <a:gd name="connsiteX8" fmla="*/ 0 w 1361225"/>
                <a:gd name="connsiteY8" fmla="*/ 147469 h 884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225" h="884796">
                  <a:moveTo>
                    <a:pt x="0" y="147469"/>
                  </a:moveTo>
                  <a:cubicBezTo>
                    <a:pt x="0" y="66024"/>
                    <a:pt x="66024" y="0"/>
                    <a:pt x="147469" y="0"/>
                  </a:cubicBezTo>
                  <a:lnTo>
                    <a:pt x="1213756" y="0"/>
                  </a:lnTo>
                  <a:cubicBezTo>
                    <a:pt x="1295201" y="0"/>
                    <a:pt x="1361225" y="66024"/>
                    <a:pt x="1361225" y="147469"/>
                  </a:cubicBezTo>
                  <a:lnTo>
                    <a:pt x="1361225" y="737327"/>
                  </a:lnTo>
                  <a:cubicBezTo>
                    <a:pt x="1361225" y="818772"/>
                    <a:pt x="1295201" y="884796"/>
                    <a:pt x="1213756" y="884796"/>
                  </a:cubicBezTo>
                  <a:lnTo>
                    <a:pt x="147469" y="884796"/>
                  </a:lnTo>
                  <a:cubicBezTo>
                    <a:pt x="66024" y="884796"/>
                    <a:pt x="0" y="818772"/>
                    <a:pt x="0" y="737327"/>
                  </a:cubicBezTo>
                  <a:lnTo>
                    <a:pt x="0" y="147469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130822" tIns="130822" rIns="130822" bIns="13082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VE" sz="2300" b="1" kern="1200" dirty="0"/>
                <a:t>Aplica</a:t>
              </a:r>
            </a:p>
          </p:txBody>
        </p:sp>
        <p:sp>
          <p:nvSpPr>
            <p:cNvPr id="23" name="22 Forma libre"/>
            <p:cNvSpPr/>
            <p:nvPr/>
          </p:nvSpPr>
          <p:spPr>
            <a:xfrm>
              <a:off x="4927864" y="5481870"/>
              <a:ext cx="1455043" cy="667016"/>
            </a:xfrm>
            <a:custGeom>
              <a:avLst/>
              <a:gdLst>
                <a:gd name="connsiteX0" fmla="*/ 0 w 1361225"/>
                <a:gd name="connsiteY0" fmla="*/ 147469 h 884796"/>
                <a:gd name="connsiteX1" fmla="*/ 147469 w 1361225"/>
                <a:gd name="connsiteY1" fmla="*/ 0 h 884796"/>
                <a:gd name="connsiteX2" fmla="*/ 1213756 w 1361225"/>
                <a:gd name="connsiteY2" fmla="*/ 0 h 884796"/>
                <a:gd name="connsiteX3" fmla="*/ 1361225 w 1361225"/>
                <a:gd name="connsiteY3" fmla="*/ 147469 h 884796"/>
                <a:gd name="connsiteX4" fmla="*/ 1361225 w 1361225"/>
                <a:gd name="connsiteY4" fmla="*/ 737327 h 884796"/>
                <a:gd name="connsiteX5" fmla="*/ 1213756 w 1361225"/>
                <a:gd name="connsiteY5" fmla="*/ 884796 h 884796"/>
                <a:gd name="connsiteX6" fmla="*/ 147469 w 1361225"/>
                <a:gd name="connsiteY6" fmla="*/ 884796 h 884796"/>
                <a:gd name="connsiteX7" fmla="*/ 0 w 1361225"/>
                <a:gd name="connsiteY7" fmla="*/ 737327 h 884796"/>
                <a:gd name="connsiteX8" fmla="*/ 0 w 1361225"/>
                <a:gd name="connsiteY8" fmla="*/ 147469 h 884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225" h="884796">
                  <a:moveTo>
                    <a:pt x="0" y="147469"/>
                  </a:moveTo>
                  <a:cubicBezTo>
                    <a:pt x="0" y="66024"/>
                    <a:pt x="66024" y="0"/>
                    <a:pt x="147469" y="0"/>
                  </a:cubicBezTo>
                  <a:lnTo>
                    <a:pt x="1213756" y="0"/>
                  </a:lnTo>
                  <a:cubicBezTo>
                    <a:pt x="1295201" y="0"/>
                    <a:pt x="1361225" y="66024"/>
                    <a:pt x="1361225" y="147469"/>
                  </a:cubicBezTo>
                  <a:lnTo>
                    <a:pt x="1361225" y="737327"/>
                  </a:lnTo>
                  <a:cubicBezTo>
                    <a:pt x="1361225" y="818772"/>
                    <a:pt x="1295201" y="884796"/>
                    <a:pt x="1213756" y="884796"/>
                  </a:cubicBezTo>
                  <a:lnTo>
                    <a:pt x="147469" y="884796"/>
                  </a:lnTo>
                  <a:cubicBezTo>
                    <a:pt x="66024" y="884796"/>
                    <a:pt x="0" y="818772"/>
                    <a:pt x="0" y="737327"/>
                  </a:cubicBezTo>
                  <a:lnTo>
                    <a:pt x="0" y="147469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130822" tIns="130822" rIns="130822" bIns="13082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VE" sz="2300" b="1" kern="1200" dirty="0"/>
                <a:t>Gestiona</a:t>
              </a:r>
            </a:p>
          </p:txBody>
        </p:sp>
        <p:sp>
          <p:nvSpPr>
            <p:cNvPr id="25" name="24 Forma libre"/>
            <p:cNvSpPr/>
            <p:nvPr/>
          </p:nvSpPr>
          <p:spPr>
            <a:xfrm>
              <a:off x="2905591" y="5481870"/>
              <a:ext cx="1323474" cy="667016"/>
            </a:xfrm>
            <a:custGeom>
              <a:avLst/>
              <a:gdLst>
                <a:gd name="connsiteX0" fmla="*/ 0 w 1361225"/>
                <a:gd name="connsiteY0" fmla="*/ 147469 h 884796"/>
                <a:gd name="connsiteX1" fmla="*/ 147469 w 1361225"/>
                <a:gd name="connsiteY1" fmla="*/ 0 h 884796"/>
                <a:gd name="connsiteX2" fmla="*/ 1213756 w 1361225"/>
                <a:gd name="connsiteY2" fmla="*/ 0 h 884796"/>
                <a:gd name="connsiteX3" fmla="*/ 1361225 w 1361225"/>
                <a:gd name="connsiteY3" fmla="*/ 147469 h 884796"/>
                <a:gd name="connsiteX4" fmla="*/ 1361225 w 1361225"/>
                <a:gd name="connsiteY4" fmla="*/ 737327 h 884796"/>
                <a:gd name="connsiteX5" fmla="*/ 1213756 w 1361225"/>
                <a:gd name="connsiteY5" fmla="*/ 884796 h 884796"/>
                <a:gd name="connsiteX6" fmla="*/ 147469 w 1361225"/>
                <a:gd name="connsiteY6" fmla="*/ 884796 h 884796"/>
                <a:gd name="connsiteX7" fmla="*/ 0 w 1361225"/>
                <a:gd name="connsiteY7" fmla="*/ 737327 h 884796"/>
                <a:gd name="connsiteX8" fmla="*/ 0 w 1361225"/>
                <a:gd name="connsiteY8" fmla="*/ 147469 h 884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225" h="884796">
                  <a:moveTo>
                    <a:pt x="0" y="147469"/>
                  </a:moveTo>
                  <a:cubicBezTo>
                    <a:pt x="0" y="66024"/>
                    <a:pt x="66024" y="0"/>
                    <a:pt x="147469" y="0"/>
                  </a:cubicBezTo>
                  <a:lnTo>
                    <a:pt x="1213756" y="0"/>
                  </a:lnTo>
                  <a:cubicBezTo>
                    <a:pt x="1295201" y="0"/>
                    <a:pt x="1361225" y="66024"/>
                    <a:pt x="1361225" y="147469"/>
                  </a:cubicBezTo>
                  <a:lnTo>
                    <a:pt x="1361225" y="737327"/>
                  </a:lnTo>
                  <a:cubicBezTo>
                    <a:pt x="1361225" y="818772"/>
                    <a:pt x="1295201" y="884796"/>
                    <a:pt x="1213756" y="884796"/>
                  </a:cubicBezTo>
                  <a:lnTo>
                    <a:pt x="147469" y="884796"/>
                  </a:lnTo>
                  <a:cubicBezTo>
                    <a:pt x="66024" y="884796"/>
                    <a:pt x="0" y="818772"/>
                    <a:pt x="0" y="737327"/>
                  </a:cubicBezTo>
                  <a:lnTo>
                    <a:pt x="0" y="147469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130822" tIns="130822" rIns="130822" bIns="13082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VE" sz="2300" b="1" kern="1200" dirty="0"/>
                <a:t>Modela</a:t>
              </a:r>
            </a:p>
          </p:txBody>
        </p:sp>
        <p:sp>
          <p:nvSpPr>
            <p:cNvPr id="26" name="25 Forma libre"/>
            <p:cNvSpPr/>
            <p:nvPr/>
          </p:nvSpPr>
          <p:spPr>
            <a:xfrm>
              <a:off x="2668976" y="2898548"/>
              <a:ext cx="3440497" cy="266764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87878" y="2562749"/>
                  </a:moveTo>
                  <a:arcTo wR="1769317" hR="1769317" stAng="9201382" swAng="1360995"/>
                </a:path>
              </a:pathLst>
            </a:custGeom>
            <a:noFill/>
            <a:ln>
              <a:tailEnd type="arrow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26 Forma libre"/>
            <p:cNvSpPr/>
            <p:nvPr/>
          </p:nvSpPr>
          <p:spPr>
            <a:xfrm>
              <a:off x="2189188" y="3990610"/>
              <a:ext cx="1414960" cy="667016"/>
            </a:xfrm>
            <a:custGeom>
              <a:avLst/>
              <a:gdLst>
                <a:gd name="connsiteX0" fmla="*/ 0 w 1361225"/>
                <a:gd name="connsiteY0" fmla="*/ 147469 h 884796"/>
                <a:gd name="connsiteX1" fmla="*/ 147469 w 1361225"/>
                <a:gd name="connsiteY1" fmla="*/ 0 h 884796"/>
                <a:gd name="connsiteX2" fmla="*/ 1213756 w 1361225"/>
                <a:gd name="connsiteY2" fmla="*/ 0 h 884796"/>
                <a:gd name="connsiteX3" fmla="*/ 1361225 w 1361225"/>
                <a:gd name="connsiteY3" fmla="*/ 147469 h 884796"/>
                <a:gd name="connsiteX4" fmla="*/ 1361225 w 1361225"/>
                <a:gd name="connsiteY4" fmla="*/ 737327 h 884796"/>
                <a:gd name="connsiteX5" fmla="*/ 1213756 w 1361225"/>
                <a:gd name="connsiteY5" fmla="*/ 884796 h 884796"/>
                <a:gd name="connsiteX6" fmla="*/ 147469 w 1361225"/>
                <a:gd name="connsiteY6" fmla="*/ 884796 h 884796"/>
                <a:gd name="connsiteX7" fmla="*/ 0 w 1361225"/>
                <a:gd name="connsiteY7" fmla="*/ 737327 h 884796"/>
                <a:gd name="connsiteX8" fmla="*/ 0 w 1361225"/>
                <a:gd name="connsiteY8" fmla="*/ 147469 h 884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1225" h="884796">
                  <a:moveTo>
                    <a:pt x="0" y="147469"/>
                  </a:moveTo>
                  <a:cubicBezTo>
                    <a:pt x="0" y="66024"/>
                    <a:pt x="66024" y="0"/>
                    <a:pt x="147469" y="0"/>
                  </a:cubicBezTo>
                  <a:lnTo>
                    <a:pt x="1213756" y="0"/>
                  </a:lnTo>
                  <a:cubicBezTo>
                    <a:pt x="1295201" y="0"/>
                    <a:pt x="1361225" y="66024"/>
                    <a:pt x="1361225" y="147469"/>
                  </a:cubicBezTo>
                  <a:lnTo>
                    <a:pt x="1361225" y="737327"/>
                  </a:lnTo>
                  <a:cubicBezTo>
                    <a:pt x="1361225" y="818772"/>
                    <a:pt x="1295201" y="884796"/>
                    <a:pt x="1213756" y="884796"/>
                  </a:cubicBezTo>
                  <a:lnTo>
                    <a:pt x="147469" y="884796"/>
                  </a:lnTo>
                  <a:cubicBezTo>
                    <a:pt x="66024" y="884796"/>
                    <a:pt x="0" y="818772"/>
                    <a:pt x="0" y="737327"/>
                  </a:cubicBezTo>
                  <a:lnTo>
                    <a:pt x="0" y="147469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30822" tIns="130822" rIns="130822" bIns="13082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VE" sz="2300" b="1" kern="1200" dirty="0"/>
                <a:t>Investiga</a:t>
              </a:r>
            </a:p>
          </p:txBody>
        </p:sp>
      </p:grpSp>
      <p:sp>
        <p:nvSpPr>
          <p:cNvPr id="28" name="27 Forma libre"/>
          <p:cNvSpPr/>
          <p:nvPr/>
        </p:nvSpPr>
        <p:spPr>
          <a:xfrm>
            <a:off x="2523758" y="2680812"/>
            <a:ext cx="3440497" cy="266764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25396" y="618509"/>
                </a:moveTo>
                <a:arcTo wR="1769317" hR="1769317" stAng="13234419" swAng="1213179"/>
              </a:path>
            </a:pathLst>
          </a:custGeom>
          <a:noFill/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7D14931-7AEC-4FEA-AF3D-088304ADEF43}"/>
              </a:ext>
            </a:extLst>
          </p:cNvPr>
          <p:cNvSpPr txBox="1"/>
          <p:nvPr/>
        </p:nvSpPr>
        <p:spPr>
          <a:xfrm>
            <a:off x="5184019" y="6533892"/>
            <a:ext cx="3688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200" dirty="0"/>
              <a:t>Comisión Curricular del Doctorado en Ingeniería - 2021</a:t>
            </a:r>
            <a:endParaRPr lang="es-VE" sz="1200" dirty="0"/>
          </a:p>
        </p:txBody>
      </p:sp>
    </p:spTree>
    <p:extLst>
      <p:ext uri="{BB962C8B-B14F-4D97-AF65-F5344CB8AC3E}">
        <p14:creationId xmlns:p14="http://schemas.microsoft.com/office/powerpoint/2010/main" val="749457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es-VE" sz="3200" dirty="0"/>
              <a:t>Competencia Actualiza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3821201"/>
              </p:ext>
            </p:extLst>
          </p:nvPr>
        </p:nvGraphicFramePr>
        <p:xfrm>
          <a:off x="539552" y="1268760"/>
          <a:ext cx="8229600" cy="12395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b="1" dirty="0"/>
                        <a:t>Enunciado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700" b="1" baseline="0" dirty="0"/>
                        <a:t>Incorpora nuevos saberes teóricos, procedimentales y actitudinales en el campo de su línea de investigación doctoral incluyéndolos en su sistema de conocimiento como investigador o experto en formación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11749001"/>
              </p:ext>
            </p:extLst>
          </p:nvPr>
        </p:nvGraphicFramePr>
        <p:xfrm>
          <a:off x="827584" y="3140968"/>
          <a:ext cx="7632848" cy="22322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6 Rectángulo">
            <a:extLst>
              <a:ext uri="{FF2B5EF4-FFF2-40B4-BE49-F238E27FC236}">
                <a16:creationId xmlns:a16="http://schemas.microsoft.com/office/drawing/2014/main" id="{4CDFA44D-4EDC-4705-9A57-078D47D6157F}"/>
              </a:ext>
            </a:extLst>
          </p:cNvPr>
          <p:cNvSpPr/>
          <p:nvPr/>
        </p:nvSpPr>
        <p:spPr>
          <a:xfrm>
            <a:off x="131540" y="188640"/>
            <a:ext cx="8880921" cy="64800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" name="object 3">
            <a:extLst>
              <a:ext uri="{FF2B5EF4-FFF2-40B4-BE49-F238E27FC236}">
                <a16:creationId xmlns:a16="http://schemas.microsoft.com/office/drawing/2014/main" id="{53E71743-3391-4BAC-92BE-8ECAEE8B6D0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/>
          <a:srcRect l="1" r="55186"/>
          <a:stretch/>
        </p:blipFill>
        <p:spPr>
          <a:xfrm>
            <a:off x="7073906" y="5998425"/>
            <a:ext cx="1349305" cy="45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353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/>
          <a:lstStyle/>
          <a:p>
            <a:r>
              <a:rPr lang="es-VE" dirty="0"/>
              <a:t>Actualiza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39553" y="1196752"/>
          <a:ext cx="8280920" cy="5021070"/>
        </p:xfrm>
        <a:graphic>
          <a:graphicData uri="http://schemas.openxmlformats.org/drawingml/2006/table">
            <a:tbl>
              <a:tblPr/>
              <a:tblGrid>
                <a:gridCol w="1845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48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09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3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UNIDAD DE COMPETENCIA</a:t>
                      </a:r>
                      <a:endParaRPr lang="es-VE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effectLst/>
                          <a:latin typeface="Calibri"/>
                          <a:ea typeface="Calibri"/>
                          <a:cs typeface="Calibri"/>
                        </a:rPr>
                        <a:t>DEFINICIÓN</a:t>
                      </a:r>
                      <a:endParaRPr lang="es-VE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VE" sz="1200" b="1">
                          <a:effectLst/>
                          <a:latin typeface="Calibri"/>
                          <a:ea typeface="Calibri"/>
                          <a:cs typeface="Calibri"/>
                        </a:rPr>
                        <a:t>CRITERIOS DE DESEMPEÑO</a:t>
                      </a:r>
                      <a:endParaRPr lang="es-VE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1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1.1 Incorpora nuevos conocimientos</a:t>
                      </a:r>
                      <a:endParaRPr lang="es-VE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s-VE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Identifica nuevos conceptos, definiciones y leyes, así como procedimientos innovadores y aspectos éticos, vinculados con su línea de investigación o áreas de interés, relaciona, describe y valora los nuevos conocimientos.</a:t>
                      </a:r>
                      <a:endParaRPr lang="es-VE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1.1.1. Identifica, clasifica y jerarquiza nuevos conocimientos.</a:t>
                      </a:r>
                      <a:b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</a:b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1.1.2. Cataloga los términos</a:t>
                      </a:r>
                      <a:b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</a:b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1.1.3. Relaciona y describe nuevos conocimientos.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1.1.4 Valora los nuevos conocimientos con sentido ético.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8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>
                          <a:effectLst/>
                          <a:latin typeface="Calibri"/>
                          <a:ea typeface="Calibri"/>
                          <a:cs typeface="Calibri"/>
                        </a:rPr>
                        <a:t>1.2 Integra nuevos saberes sobre la base de experiencias y conocimientos previos.</a:t>
                      </a:r>
                      <a:br>
                        <a:rPr lang="es-VE" sz="1200" b="1">
                          <a:effectLst/>
                          <a:latin typeface="Calibri"/>
                          <a:ea typeface="Calibri"/>
                          <a:cs typeface="Calibri"/>
                        </a:rPr>
                      </a:br>
                      <a:endParaRPr lang="es-VE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>
                          <a:effectLst/>
                          <a:latin typeface="Calibri"/>
                          <a:ea typeface="Calibri"/>
                          <a:cs typeface="Calibri"/>
                        </a:rPr>
                        <a:t>Sobre la base de conocimientos y experiencias previas, compara, evalúa, integra y transfiere, de manera crítica y responsable, los nuevos saberes complejos, vinculados con su línea de investigación o áreas de interés.</a:t>
                      </a:r>
                      <a:endParaRPr lang="es-VE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s-VE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1.2.1. Compara y evalúa conceptos, definiciones y leyes, de manera continua, ética, crítica, y flexible.</a:t>
                      </a:r>
                      <a:endParaRPr lang="es-VE" sz="12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1.2.2. Compara y evalúa saberes procedimentales, de manera continua, ética, crítica, y flexible.</a:t>
                      </a:r>
                      <a:br>
                        <a:rPr lang="es-VE" sz="1200" b="1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</a:br>
                      <a:r>
                        <a:rPr lang="es-VE" sz="1200" b="1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1.2.2. Transfiere conocimientos en diversas situaciones propias de la ingeniería.</a:t>
                      </a:r>
                      <a:endParaRPr lang="es-VE" sz="12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1.2.3. Evalúa responsablemente el nivel de aprendizajes sobre la base de los ya existentes.</a:t>
                      </a:r>
                      <a:endParaRPr lang="es-VE" sz="12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>
                          <a:effectLst/>
                          <a:latin typeface="Calibri"/>
                          <a:ea typeface="Calibri"/>
                          <a:cs typeface="Calibri"/>
                        </a:rPr>
                        <a:t>1.3 Busca, evalúa, selecciona y emplea responsablemente la información relevante y actualizada para sus actividades de investigación o áreas de interés. </a:t>
                      </a:r>
                      <a:endParaRPr lang="es-VE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>
                          <a:effectLst/>
                          <a:latin typeface="Calibri"/>
                          <a:ea typeface="Calibri"/>
                          <a:cs typeface="Calibri"/>
                        </a:rPr>
                        <a:t>Identifica cuándo y para qué necesita buscar información, la recopila, selecciona y evalúa apropiadamente, para garantizar su fiabilidad. </a:t>
                      </a:r>
                      <a:endParaRPr lang="es-VE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1.3.1. Identifica fuentes impresas y digitales de recopilación de información de acuerdo con sus necesidades.</a:t>
                      </a:r>
                      <a:b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</a:b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1.3.2. Organiza sistemáticamente y evalúa la información proveniente de diversos medios.</a:t>
                      </a:r>
                      <a:b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</a:br>
                      <a:r>
                        <a:rPr lang="es-VE" sz="12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1.3.3. Da uso responsable a la información.</a:t>
                      </a:r>
                      <a:endParaRPr lang="es-VE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9 Rectángulo">
            <a:extLst>
              <a:ext uri="{FF2B5EF4-FFF2-40B4-BE49-F238E27FC236}">
                <a16:creationId xmlns:a16="http://schemas.microsoft.com/office/drawing/2014/main" id="{6D8C2C9C-BB76-4BAA-97B7-18549042E789}"/>
              </a:ext>
            </a:extLst>
          </p:cNvPr>
          <p:cNvSpPr/>
          <p:nvPr/>
        </p:nvSpPr>
        <p:spPr>
          <a:xfrm>
            <a:off x="107504" y="1052736"/>
            <a:ext cx="8928992" cy="532859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B77EA44-05FF-4AB5-BFA7-10A176F26A62}"/>
              </a:ext>
            </a:extLst>
          </p:cNvPr>
          <p:cNvSpPr txBox="1"/>
          <p:nvPr/>
        </p:nvSpPr>
        <p:spPr>
          <a:xfrm>
            <a:off x="5184019" y="6533892"/>
            <a:ext cx="3688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200" dirty="0"/>
              <a:t>Comisión Curricular del Doctorado en Ingeniería - 2021</a:t>
            </a:r>
            <a:endParaRPr lang="es-VE" sz="1200" dirty="0"/>
          </a:p>
        </p:txBody>
      </p:sp>
    </p:spTree>
    <p:extLst>
      <p:ext uri="{BB962C8B-B14F-4D97-AF65-F5344CB8AC3E}">
        <p14:creationId xmlns:p14="http://schemas.microsoft.com/office/powerpoint/2010/main" val="3125143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es-VE" sz="3200" dirty="0"/>
              <a:t>Competencia Aplica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0669878"/>
              </p:ext>
            </p:extLst>
          </p:nvPr>
        </p:nvGraphicFramePr>
        <p:xfrm>
          <a:off x="467544" y="1254120"/>
          <a:ext cx="8229600" cy="20929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APLICA</a:t>
                      </a:r>
                      <a:endParaRPr lang="es-V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Desarrolla estudios profundos y extensos fundamentados en saberes complejos: teóricos, procedimentales y actitudinales propios de la ingeniería, especializados en la detección de necesidades a partir de las cuales formula, diseña, desarrolla, implanta y evalúa productos, servicios o aplicaciones tecnológicas, vinculados con sus áreas de investigación, desarrollo e innovación, con sentido ético.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VE" sz="1700" baseline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9 Rectángulo">
            <a:extLst>
              <a:ext uri="{FF2B5EF4-FFF2-40B4-BE49-F238E27FC236}">
                <a16:creationId xmlns:a16="http://schemas.microsoft.com/office/drawing/2014/main" id="{18C81C96-DA8E-41F4-8B0D-48BC05F9FF42}"/>
              </a:ext>
            </a:extLst>
          </p:cNvPr>
          <p:cNvSpPr/>
          <p:nvPr/>
        </p:nvSpPr>
        <p:spPr>
          <a:xfrm>
            <a:off x="107504" y="116632"/>
            <a:ext cx="8928992" cy="669674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aphicFrame>
        <p:nvGraphicFramePr>
          <p:cNvPr id="9" name="2 Diagrama">
            <a:extLst>
              <a:ext uri="{FF2B5EF4-FFF2-40B4-BE49-F238E27FC236}">
                <a16:creationId xmlns:a16="http://schemas.microsoft.com/office/drawing/2014/main" id="{5B0563BB-2FBC-4B26-A6DA-81B4E48BC8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0636433"/>
              </p:ext>
            </p:extLst>
          </p:nvPr>
        </p:nvGraphicFramePr>
        <p:xfrm>
          <a:off x="765920" y="3645024"/>
          <a:ext cx="7632848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object 3">
            <a:extLst>
              <a:ext uri="{FF2B5EF4-FFF2-40B4-BE49-F238E27FC236}">
                <a16:creationId xmlns:a16="http://schemas.microsoft.com/office/drawing/2014/main" id="{6AD73571-F67C-4E7C-AF9E-7BF94804593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/>
          <a:srcRect l="1" r="55186"/>
          <a:stretch/>
        </p:blipFill>
        <p:spPr>
          <a:xfrm>
            <a:off x="6948264" y="5865840"/>
            <a:ext cx="1349305" cy="45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712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s-ES" sz="3200" b="1" dirty="0"/>
              <a:t>APLICA</a:t>
            </a:r>
            <a:endParaRPr lang="es-VE" sz="3200" b="1" dirty="0"/>
          </a:p>
        </p:txBody>
      </p:sp>
      <p:sp>
        <p:nvSpPr>
          <p:cNvPr id="4" name="9 Rectángulo">
            <a:extLst>
              <a:ext uri="{FF2B5EF4-FFF2-40B4-BE49-F238E27FC236}">
                <a16:creationId xmlns:a16="http://schemas.microsoft.com/office/drawing/2014/main" id="{D1900D25-E30D-4F39-8AF6-F7A6F61ED1F8}"/>
              </a:ext>
            </a:extLst>
          </p:cNvPr>
          <p:cNvSpPr/>
          <p:nvPr/>
        </p:nvSpPr>
        <p:spPr>
          <a:xfrm>
            <a:off x="107504" y="116632"/>
            <a:ext cx="8928992" cy="669674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C1B55D22-A1BD-487B-BDDC-71D0E1DB18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048048"/>
              </p:ext>
            </p:extLst>
          </p:nvPr>
        </p:nvGraphicFramePr>
        <p:xfrm>
          <a:off x="539552" y="1138735"/>
          <a:ext cx="7920880" cy="524259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147609">
                  <a:extLst>
                    <a:ext uri="{9D8B030D-6E8A-4147-A177-3AD203B41FA5}">
                      <a16:colId xmlns:a16="http://schemas.microsoft.com/office/drawing/2014/main" val="3626330991"/>
                    </a:ext>
                  </a:extLst>
                </a:gridCol>
                <a:gridCol w="2759419">
                  <a:extLst>
                    <a:ext uri="{9D8B030D-6E8A-4147-A177-3AD203B41FA5}">
                      <a16:colId xmlns:a16="http://schemas.microsoft.com/office/drawing/2014/main" val="1246958235"/>
                    </a:ext>
                  </a:extLst>
                </a:gridCol>
                <a:gridCol w="3013852">
                  <a:extLst>
                    <a:ext uri="{9D8B030D-6E8A-4147-A177-3AD203B41FA5}">
                      <a16:colId xmlns:a16="http://schemas.microsoft.com/office/drawing/2014/main" val="125876517"/>
                    </a:ext>
                  </a:extLst>
                </a:gridCol>
              </a:tblGrid>
              <a:tr h="359786">
                <a:tc>
                  <a:txBody>
                    <a:bodyPr/>
                    <a:lstStyle/>
                    <a:p>
                      <a:pPr algn="ctr"/>
                      <a:r>
                        <a:rPr lang="es-VE" sz="1200" b="1" dirty="0">
                          <a:effectLst/>
                        </a:rPr>
                        <a:t>UNIDAD DE COMPETENCIA</a:t>
                      </a:r>
                      <a:endParaRPr lang="es-VE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912" marR="6591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200" b="1" dirty="0">
                          <a:effectLst/>
                        </a:rPr>
                        <a:t>DEFINICIÓN </a:t>
                      </a:r>
                      <a:endParaRPr lang="es-VE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912" marR="6591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200" b="1" dirty="0">
                          <a:effectLst/>
                        </a:rPr>
                        <a:t>CRITERIOS DE DESEMPEÑO</a:t>
                      </a:r>
                      <a:endParaRPr lang="es-VE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912" marR="6591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061764"/>
                  </a:ext>
                </a:extLst>
              </a:tr>
              <a:tr h="1562499">
                <a:tc>
                  <a:txBody>
                    <a:bodyPr/>
                    <a:lstStyle/>
                    <a:p>
                      <a:r>
                        <a:rPr lang="es-VE" sz="1200" b="1" dirty="0">
                          <a:effectLst/>
                        </a:rPr>
                        <a:t>2.1.  Detecta necesidades y propone soluciones innovadoras con sentido ético.</a:t>
                      </a:r>
                      <a:endParaRPr lang="es-VE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912" marR="65912" marT="0" marB="0" anchor="ctr"/>
                </a:tc>
                <a:tc>
                  <a:txBody>
                    <a:bodyPr/>
                    <a:lstStyle/>
                    <a:p>
                      <a:r>
                        <a:rPr lang="es-VE" sz="1200" b="1">
                          <a:effectLst/>
                        </a:rPr>
                        <a:t>Desarrolla estudios relevantes propios de la ingeniería, con el fin de detectar necesidades y proponer soluciones vinculadas con sus áreas de investigación, desarrollo e innovación, y selecciona la más adecuada de acuerdo con criterios debidamente fundamentados.</a:t>
                      </a:r>
                      <a:endParaRPr lang="es-VE" sz="1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912" marR="65912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VE" sz="1200" b="1">
                          <a:effectLst/>
                        </a:rPr>
                        <a:t>2.1.1. Analiza la información relevante para detectar el problema. </a:t>
                      </a:r>
                      <a:br>
                        <a:rPr lang="es-VE" sz="1200" b="1">
                          <a:effectLst/>
                        </a:rPr>
                      </a:br>
                      <a:r>
                        <a:rPr lang="es-VE" sz="1200" b="1">
                          <a:effectLst/>
                        </a:rPr>
                        <a:t>2.1.2. Identifica las causas del problema y propone soluciones innovadoras. </a:t>
                      </a:r>
                    </a:p>
                    <a:p>
                      <a:pPr algn="just"/>
                      <a:r>
                        <a:rPr lang="es-VE" sz="1200" b="1">
                          <a:effectLst/>
                        </a:rPr>
                        <a:t>2.1.3. Estudia la factibilidad de las soluciones propuestas, seleccionando la mejor opción con sentido ético.</a:t>
                      </a:r>
                      <a:endParaRPr lang="es-VE" sz="1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912" marR="65912" marT="0" marB="0" anchor="ctr"/>
                </a:tc>
                <a:extLst>
                  <a:ext uri="{0D108BD9-81ED-4DB2-BD59-A6C34878D82A}">
                    <a16:rowId xmlns:a16="http://schemas.microsoft.com/office/drawing/2014/main" val="3968311488"/>
                  </a:ext>
                </a:extLst>
              </a:tr>
              <a:tr h="1757811">
                <a:tc>
                  <a:txBody>
                    <a:bodyPr/>
                    <a:lstStyle/>
                    <a:p>
                      <a:pPr marR="52070" algn="just"/>
                      <a:r>
                        <a:rPr lang="es-VE" sz="1200" b="1">
                          <a:effectLst/>
                        </a:rPr>
                        <a:t>2.2. Diseña soluciones innovadoras propias de la ingeniería.  </a:t>
                      </a:r>
                      <a:endParaRPr lang="es-VE" sz="1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912" marR="65912" marT="0" marB="0" anchor="ctr"/>
                </a:tc>
                <a:tc>
                  <a:txBody>
                    <a:bodyPr/>
                    <a:lstStyle/>
                    <a:p>
                      <a:r>
                        <a:rPr lang="es-VE" sz="1200" b="1">
                          <a:effectLst/>
                        </a:rPr>
                        <a:t>Partiendo de la propuesta factible a problemas y casos de estudios, utiliza los saberes complejos propios de la ingeniería y organiza los recursos de diferentes naturalezas para proponer un diseño innovador que favorezca el desarrollo sostenible.</a:t>
                      </a:r>
                      <a:endParaRPr lang="es-VE" sz="1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912" marR="65912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VE" sz="1200" b="1">
                          <a:effectLst/>
                        </a:rPr>
                        <a:t>2.2.1. Caracteriza y dimensiona soluciones tecnológicas innovadoras orientadas al desarrollo sostenible.</a:t>
                      </a:r>
                      <a:br>
                        <a:rPr lang="es-VE" sz="1200" b="1">
                          <a:effectLst/>
                        </a:rPr>
                      </a:br>
                      <a:r>
                        <a:rPr lang="es-VE" sz="1200" b="1">
                          <a:effectLst/>
                        </a:rPr>
                        <a:t>2.2.2. Organiza responsablemente los recursos técnicos, financieros, logísticos y el talento humano para el desarrollo de la solución.</a:t>
                      </a:r>
                      <a:br>
                        <a:rPr lang="es-VE" sz="1200" b="1">
                          <a:effectLst/>
                        </a:rPr>
                      </a:br>
                      <a:r>
                        <a:rPr lang="es-VE" sz="1200" b="1">
                          <a:effectLst/>
                        </a:rPr>
                        <a:t>2.2.3. Valida el diseño con el equipo de desarrollo.</a:t>
                      </a:r>
                      <a:endParaRPr lang="es-VE" sz="1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912" marR="65912" marT="0" marB="0"/>
                </a:tc>
                <a:extLst>
                  <a:ext uri="{0D108BD9-81ED-4DB2-BD59-A6C34878D82A}">
                    <a16:rowId xmlns:a16="http://schemas.microsoft.com/office/drawing/2014/main" val="88227417"/>
                  </a:ext>
                </a:extLst>
              </a:tr>
              <a:tr h="1562499">
                <a:tc>
                  <a:txBody>
                    <a:bodyPr/>
                    <a:lstStyle/>
                    <a:p>
                      <a:r>
                        <a:rPr lang="es-VE" sz="1200" b="1" dirty="0">
                          <a:effectLst/>
                        </a:rPr>
                        <a:t>2.3. Desarrolla y evalúa soluciones con sentido ético. </a:t>
                      </a:r>
                      <a:endParaRPr lang="es-VE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912" marR="65912" marT="0" marB="0" anchor="ctr"/>
                </a:tc>
                <a:tc>
                  <a:txBody>
                    <a:bodyPr/>
                    <a:lstStyle/>
                    <a:p>
                      <a:r>
                        <a:rPr lang="es-VE" sz="1200" b="1" dirty="0">
                          <a:effectLst/>
                        </a:rPr>
                        <a:t>Con base en el diseño innovador y emergente, desarrolla las acciones previamente establecidas, considera factores técnicos, éticos y de calidad, comprueba las especificaciones de funcionalidad que satisfacen la necesidad detectada.  </a:t>
                      </a:r>
                      <a:endParaRPr lang="es-VE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912" marR="65912" marT="0" marB="0" anchor="ctr"/>
                </a:tc>
                <a:tc>
                  <a:txBody>
                    <a:bodyPr/>
                    <a:lstStyle/>
                    <a:p>
                      <a:r>
                        <a:rPr lang="es-VE" sz="1200" b="1" dirty="0">
                          <a:effectLst/>
                        </a:rPr>
                        <a:t>2.3.1. Ejecuta las acciones previstas en el diseño de la solución tecnológica con visión reflexiva y crítica.</a:t>
                      </a:r>
                      <a:br>
                        <a:rPr lang="es-VE" sz="1200" b="1" dirty="0">
                          <a:effectLst/>
                        </a:rPr>
                      </a:br>
                      <a:r>
                        <a:rPr lang="es-VE" sz="1200" b="1" dirty="0">
                          <a:effectLst/>
                        </a:rPr>
                        <a:t>2.3.2 Toma decisiones sobre la ejecución conforme a criterios éticos, técnicos y de calidad.</a:t>
                      </a:r>
                      <a:br>
                        <a:rPr lang="es-VE" sz="1200" b="1" dirty="0">
                          <a:effectLst/>
                        </a:rPr>
                      </a:br>
                      <a:r>
                        <a:rPr lang="es-VE" sz="1200" b="1" dirty="0">
                          <a:effectLst/>
                        </a:rPr>
                        <a:t>2.3.3. Comprueba la funcionalidad y calidad del diseño desarrollado con sentido ético.</a:t>
                      </a:r>
                      <a:endParaRPr lang="es-VE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5912" marR="65912" marT="0" marB="0"/>
                </a:tc>
                <a:extLst>
                  <a:ext uri="{0D108BD9-81ED-4DB2-BD59-A6C34878D82A}">
                    <a16:rowId xmlns:a16="http://schemas.microsoft.com/office/drawing/2014/main" val="1876130256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70078086-D86C-4515-ACD9-C001D32C7E91}"/>
              </a:ext>
            </a:extLst>
          </p:cNvPr>
          <p:cNvSpPr txBox="1"/>
          <p:nvPr/>
        </p:nvSpPr>
        <p:spPr>
          <a:xfrm>
            <a:off x="5184019" y="6533892"/>
            <a:ext cx="3688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200" dirty="0"/>
              <a:t>Comisión Curricular del Doctorado en Ingeniería - 2021</a:t>
            </a:r>
            <a:endParaRPr lang="es-VE" sz="1200" dirty="0"/>
          </a:p>
        </p:txBody>
      </p:sp>
    </p:spTree>
    <p:extLst>
      <p:ext uri="{BB962C8B-B14F-4D97-AF65-F5344CB8AC3E}">
        <p14:creationId xmlns:p14="http://schemas.microsoft.com/office/powerpoint/2010/main" val="20115439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2370</Words>
  <Application>Microsoft Office PowerPoint</Application>
  <PresentationFormat>Presentación en pantalla (4:3)</PresentationFormat>
  <Paragraphs>179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Tema de Office</vt:lpstr>
      <vt:lpstr>doctorado en Ingeniería</vt:lpstr>
      <vt:lpstr>Ingeniería Global</vt:lpstr>
      <vt:lpstr>Ingeniería Global</vt:lpstr>
      <vt:lpstr>Presentación de PowerPoint</vt:lpstr>
      <vt:lpstr>Presentación de PowerPoint</vt:lpstr>
      <vt:lpstr>Competencia Actualiza</vt:lpstr>
      <vt:lpstr>Actualiza</vt:lpstr>
      <vt:lpstr>Competencia Aplica</vt:lpstr>
      <vt:lpstr>APLICA</vt:lpstr>
      <vt:lpstr>Competencia Gestiona</vt:lpstr>
      <vt:lpstr>Gestiona</vt:lpstr>
      <vt:lpstr>Competencia Modela</vt:lpstr>
      <vt:lpstr>Modela</vt:lpstr>
      <vt:lpstr> Competencia Investiga</vt:lpstr>
      <vt:lpstr>Investiga</vt:lpstr>
      <vt:lpstr>Doctores en Ingeniería competentes para: </vt:lpstr>
      <vt:lpstr>doctorado en Ingeniería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Ingeniería Avanzada I</dc:title>
  <dc:creator>Maria Isabel Lopez Echeverria</dc:creator>
  <cp:lastModifiedBy>USUARIO</cp:lastModifiedBy>
  <cp:revision>83</cp:revision>
  <dcterms:created xsi:type="dcterms:W3CDTF">2024-03-20T15:05:47Z</dcterms:created>
  <dcterms:modified xsi:type="dcterms:W3CDTF">2024-07-25T17:08:15Z</dcterms:modified>
</cp:coreProperties>
</file>