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j0giJNJa5VzRQypV6pZD/Wi/Ti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71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2348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7962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6859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2353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2634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8105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0536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1425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6854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403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219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9168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46469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247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444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16436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6689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99181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490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091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3409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108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33097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8812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9648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0275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6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7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7"/>
          <p:cNvSpPr txBox="1">
            <a:spLocks noGrp="1"/>
          </p:cNvSpPr>
          <p:nvPr>
            <p:ph type="body" idx="1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97" y="-122228"/>
            <a:ext cx="9144793" cy="710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8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861594" cy="1005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9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9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" name="Google Shape;26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0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0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31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3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2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2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2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2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3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4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4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34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0" name="Google Shape;60;p3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5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5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35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3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red-agroalimentaria-de-venezuela-1-rav2.hub.arcgis.com/" TargetMode="External"/><Relationship Id="rId3" Type="http://schemas.openxmlformats.org/officeDocument/2006/relationships/hyperlink" Target="https://www.facebook.com/RedAAVen/" TargetMode="External"/><Relationship Id="rId7" Type="http://schemas.openxmlformats.org/officeDocument/2006/relationships/hyperlink" Target="http://redagroalimentaria.website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channel/UC9WJdFQ1EnC2CDWENvmAcWA" TargetMode="External"/><Relationship Id="rId5" Type="http://schemas.openxmlformats.org/officeDocument/2006/relationships/hyperlink" Target="https://twitter.com/RedAgroaliment1" TargetMode="External"/><Relationship Id="rId4" Type="http://schemas.openxmlformats.org/officeDocument/2006/relationships/hyperlink" Target="https://www.instagram.com/redagroalimentaria/?hl=es-la" TargetMode="External"/><Relationship Id="rId9" Type="http://schemas.openxmlformats.org/officeDocument/2006/relationships/hyperlink" Target="https://redagroalimentaria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4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" Type="http://schemas.openxmlformats.org/officeDocument/2006/relationships/notesSlide" Target="../notesSlides/notesSlide5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4" Type="http://schemas.openxmlformats.org/officeDocument/2006/relationships/slide" Target="slide6.xml"/><Relationship Id="rId9" Type="http://schemas.openxmlformats.org/officeDocument/2006/relationships/slide" Target="slide13.xml"/><Relationship Id="rId1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t="77651"/>
          <a:stretch/>
        </p:blipFill>
        <p:spPr>
          <a:xfrm>
            <a:off x="-5111" y="5272088"/>
            <a:ext cx="9144793" cy="1585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r="36543"/>
          <a:stretch/>
        </p:blipFill>
        <p:spPr>
          <a:xfrm>
            <a:off x="928689" y="2167717"/>
            <a:ext cx="4178504" cy="368749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4948501" y="3003258"/>
            <a:ext cx="3783087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Región Guayana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Bolívar y Delta Amacuro</a:t>
            </a:r>
            <a:endParaRPr/>
          </a:p>
        </p:txBody>
      </p:sp>
      <p:sp>
        <p:nvSpPr>
          <p:cNvPr id="89" name="Google Shape;89;p1"/>
          <p:cNvSpPr/>
          <p:nvPr/>
        </p:nvSpPr>
        <p:spPr>
          <a:xfrm>
            <a:off x="1581091" y="132571"/>
            <a:ext cx="7454249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Elementos destacados de los resultados del Sistema de Información Regional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Encuesta Socioalimentaria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5779430" y="4388253"/>
            <a:ext cx="212122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2022</a:t>
            </a:r>
            <a:endParaRPr sz="5400" b="1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3869862" y="6471142"/>
            <a:ext cx="14670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febrero, 2023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333344"/>
            <a:ext cx="1159525" cy="1352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Movilización </a:t>
            </a:r>
            <a:endParaRPr sz="4000" b="1"/>
          </a:p>
        </p:txBody>
      </p:sp>
      <p:sp>
        <p:nvSpPr>
          <p:cNvPr id="158" name="Google Shape;158;p10"/>
          <p:cNvSpPr txBox="1">
            <a:spLocks noGrp="1"/>
          </p:cNvSpPr>
          <p:nvPr>
            <p:ph type="body" idx="1"/>
          </p:nvPr>
        </p:nvSpPr>
        <p:spPr>
          <a:xfrm>
            <a:off x="312113" y="1480469"/>
            <a:ext cx="8395159" cy="1468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 b="1"/>
              <a:t>El transporte ha mejorado pero no así el abastecimiento de combustibles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/>
              <a:t>La movilización de las personas y mercancías desde y hacia la localidad, el 60% manifestó que había mejorado. </a:t>
            </a:r>
            <a:endParaRPr sz="2000"/>
          </a:p>
        </p:txBody>
      </p:sp>
      <p:sp>
        <p:nvSpPr>
          <p:cNvPr id="159" name="Google Shape;159;p10"/>
          <p:cNvSpPr/>
          <p:nvPr/>
        </p:nvSpPr>
        <p:spPr>
          <a:xfrm>
            <a:off x="1264497" y="4763109"/>
            <a:ext cx="6191859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órgano responsable de la organización del suministro de combustible en su localidad, todos coincidieron que eran los </a:t>
            </a:r>
            <a:r>
              <a:rPr lang="es-ES" sz="24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militares</a:t>
            </a: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pic>
        <p:nvPicPr>
          <p:cNvPr id="160" name="Google Shape;16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825" y="2882416"/>
            <a:ext cx="2251230" cy="1688422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0"/>
          <p:cNvSpPr/>
          <p:nvPr/>
        </p:nvSpPr>
        <p:spPr>
          <a:xfrm>
            <a:off x="2437097" y="2804074"/>
            <a:ext cx="6270175" cy="182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abastecimiento de </a:t>
            </a:r>
            <a:r>
              <a:rPr lang="es-ES" sz="2000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gasolina</a:t>
            </a:r>
            <a:r>
              <a:rPr lang="es-E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es-ES" sz="2000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gasoil</a:t>
            </a:r>
            <a:r>
              <a:rPr lang="es-E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la localidad sigue dificultoso o muy dificultoso.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precio más común que se paga en US$ en el comercio ilegal por un litro de: 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Gasolina entre $1 y $2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Gasoil entre $0,5 y $1.  </a:t>
            </a:r>
            <a:endParaRPr/>
          </a:p>
        </p:txBody>
      </p:sp>
      <p:pic>
        <p:nvPicPr>
          <p:cNvPr id="162" name="Google Shape;16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66041" y="4842913"/>
            <a:ext cx="1269536" cy="98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0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"/>
          <p:cNvSpPr txBox="1">
            <a:spLocks noGrp="1"/>
          </p:cNvSpPr>
          <p:nvPr>
            <p:ph type="title"/>
          </p:nvPr>
        </p:nvSpPr>
        <p:spPr>
          <a:xfrm>
            <a:off x="628650" y="-87942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Situación de Salud</a:t>
            </a:r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2830287" y="1237621"/>
            <a:ext cx="6052456" cy="2562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Sin casos de COVID19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En lo referente a la situación de salud, todos los entrevistados manifestaron que no hubo nuevos casos de hospitalización por Coronavirus en la localidad, ni nuevos casos de COVID.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60% de los entrevistados manifestó que más del 80% de la población de la localidad había recibido más de dos dosis de vacuna contra el COVID 19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b="1"/>
              <a:t>Todos manifestaron que el cumplimiento del uso del tapaboca era muy poco o nada </a:t>
            </a:r>
            <a:endParaRPr/>
          </a:p>
        </p:txBody>
      </p:sp>
      <p:sp>
        <p:nvSpPr>
          <p:cNvPr id="170" name="Google Shape;170;p11"/>
          <p:cNvSpPr txBox="1"/>
          <p:nvPr/>
        </p:nvSpPr>
        <p:spPr>
          <a:xfrm>
            <a:off x="350323" y="3842957"/>
            <a:ext cx="7013875" cy="2257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marR="0" lvl="1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s-E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abastecimiento de medicinas no ha mejorado</a:t>
            </a:r>
            <a:endParaRPr/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s-E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abastecimiento de medicinas fundamentales en la localidad respecto a mes pasado, el 60% manifestó que estaba peor, mientras el 80% manifestó que el funcionamiento del centro de salud seguía igual o peor. </a:t>
            </a:r>
            <a:endParaRPr/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s-E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pertinente señalar el caso de San José de Macareito, en la cual el entrevistado manifestó que tanto el funcionamiento del centro de salud como el suministro de medicinas habían mejorado.</a:t>
            </a:r>
            <a:endParaRPr/>
          </a:p>
        </p:txBody>
      </p:sp>
      <p:pic>
        <p:nvPicPr>
          <p:cNvPr id="171" name="Google Shape;17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113" y="1531909"/>
            <a:ext cx="2532344" cy="1890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5330" y="4442901"/>
            <a:ext cx="1668670" cy="1365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1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"/>
          <p:cNvSpPr txBox="1">
            <a:spLocks noGrp="1"/>
          </p:cNvSpPr>
          <p:nvPr>
            <p:ph type="title"/>
          </p:nvPr>
        </p:nvSpPr>
        <p:spPr>
          <a:xfrm>
            <a:off x="655946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Situación de Educación y la Niñez</a:t>
            </a:r>
            <a:endParaRPr/>
          </a:p>
        </p:txBody>
      </p:sp>
      <p:sp>
        <p:nvSpPr>
          <p:cNvPr id="179" name="Google Shape;179;p12"/>
          <p:cNvSpPr txBox="1">
            <a:spLocks noGrp="1"/>
          </p:cNvSpPr>
          <p:nvPr>
            <p:ph type="body" idx="1"/>
          </p:nvPr>
        </p:nvSpPr>
        <p:spPr>
          <a:xfrm>
            <a:off x="312113" y="1388154"/>
            <a:ext cx="6211517" cy="422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Hay una percepción de una leve mejoría en educación y de los comedores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En lo referido al funcionamiento de las escuelas en el último período escolar, el 60% de los entrevistados manifestó estar bien.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 80% manifestó que los comedores u otras formas de alimentación en las escuelas de la localidad funcionan de manera regular.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En cuanto a niños abandonados no se observaron, excepto en El Palmar</a:t>
            </a:r>
            <a:endParaRPr sz="2800" b="1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80% de los entrevistados manifestó no haber observado niños abandonados respecto a los últimos tres meses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Excepción de El Palmar, quien manifestó que la situación había empeorado. </a:t>
            </a:r>
            <a:endParaRPr/>
          </a:p>
        </p:txBody>
      </p:sp>
      <p:pic>
        <p:nvPicPr>
          <p:cNvPr id="180" name="Google Shape;18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1751" y="1608550"/>
            <a:ext cx="2148008" cy="1610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1750" y="3742898"/>
            <a:ext cx="2148009" cy="1293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2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 txBox="1">
            <a:spLocks noGrp="1"/>
          </p:cNvSpPr>
          <p:nvPr>
            <p:ph type="title"/>
          </p:nvPr>
        </p:nvSpPr>
        <p:spPr>
          <a:xfrm>
            <a:off x="73479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Apoyo Público al Ingreso</a:t>
            </a:r>
            <a:endParaRPr/>
          </a:p>
        </p:txBody>
      </p:sp>
      <p:sp>
        <p:nvSpPr>
          <p:cNvPr id="188" name="Google Shape;188;p13"/>
          <p:cNvSpPr txBox="1">
            <a:spLocks noGrp="1"/>
          </p:cNvSpPr>
          <p:nvPr>
            <p:ph type="body" idx="1"/>
          </p:nvPr>
        </p:nvSpPr>
        <p:spPr>
          <a:xfrm>
            <a:off x="2922009" y="1378424"/>
            <a:ext cx="5699481" cy="4314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b="1"/>
              <a:t>Los bonos del gobierno y las remesas se mantienen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La recepción del último bono del gobierno en la localidad, el 60% manifestó que lo habían recibido en el lapso de los últimos 30 días por un monto promedio de Bs 30.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80% de los entrevistados manifestó que el número de familias que recibió apoyo económico del exterior se mantuvo.</a:t>
            </a:r>
            <a:endParaRPr/>
          </a:p>
        </p:txBody>
      </p:sp>
      <p:pic>
        <p:nvPicPr>
          <p:cNvPr id="189" name="Google Shape;18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245" y="1676826"/>
            <a:ext cx="2375807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3"/>
          <p:cNvPicPr preferRelativeResize="0"/>
          <p:nvPr/>
        </p:nvPicPr>
        <p:blipFill rotWithShape="1">
          <a:blip r:embed="rId4">
            <a:alphaModFix/>
          </a:blip>
          <a:srcRect t="7652" b="16695"/>
          <a:stretch/>
        </p:blipFill>
        <p:spPr>
          <a:xfrm>
            <a:off x="325336" y="3535770"/>
            <a:ext cx="2129623" cy="1611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3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"/>
          <p:cNvSpPr txBox="1">
            <a:spLocks noGrp="1"/>
          </p:cNvSpPr>
          <p:nvPr>
            <p:ph type="title"/>
          </p:nvPr>
        </p:nvSpPr>
        <p:spPr>
          <a:xfrm>
            <a:off x="642298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Llegadas y salidas de la localidad (Migración)</a:t>
            </a:r>
            <a:endParaRPr/>
          </a:p>
        </p:txBody>
      </p:sp>
      <p:sp>
        <p:nvSpPr>
          <p:cNvPr id="197" name="Google Shape;197;p14"/>
          <p:cNvSpPr txBox="1">
            <a:spLocks noGrp="1"/>
          </p:cNvSpPr>
          <p:nvPr>
            <p:ph type="body" idx="1"/>
          </p:nvPr>
        </p:nvSpPr>
        <p:spPr>
          <a:xfrm>
            <a:off x="478977" y="1840138"/>
            <a:ext cx="5617024" cy="3994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Sin llegadas o salidas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60% de los entrevistados manifestó que la situación no había cambiado y que ninguno se había mudado o ido de la localidad en los últimos tres meses.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60% manifestó que no se ha observado escasez de mano de obra a consecuencia de la inmigración.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80% de los entrevistados manifestó de no haber retornos de alguna familia o personas que habían emigrado al exterior.</a:t>
            </a:r>
            <a:endParaRPr/>
          </a:p>
        </p:txBody>
      </p:sp>
      <p:pic>
        <p:nvPicPr>
          <p:cNvPr id="198" name="Google Shape;19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3625" y="2663146"/>
            <a:ext cx="2590771" cy="2403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4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"/>
          <p:cNvSpPr txBox="1">
            <a:spLocks noGrp="1"/>
          </p:cNvSpPr>
          <p:nvPr>
            <p:ph type="title"/>
          </p:nvPr>
        </p:nvSpPr>
        <p:spPr>
          <a:xfrm>
            <a:off x="628650" y="-173504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Conflictividad y relación con Los poderes públicos</a:t>
            </a:r>
            <a:endParaRPr/>
          </a:p>
        </p:txBody>
      </p:sp>
      <p:sp>
        <p:nvSpPr>
          <p:cNvPr id="205" name="Google Shape;205;p15"/>
          <p:cNvSpPr txBox="1">
            <a:spLocks noGrp="1"/>
          </p:cNvSpPr>
          <p:nvPr>
            <p:ph type="body" idx="1"/>
          </p:nvPr>
        </p:nvSpPr>
        <p:spPr>
          <a:xfrm>
            <a:off x="628650" y="1785548"/>
            <a:ext cx="7963811" cy="232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b="1"/>
              <a:t>Los conflictos presentados han sido por abuso de poder y falta de combustible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40% manifestó que hubo conflicto por razones de abuso de poder y por combustible.</a:t>
            </a:r>
            <a:endParaRPr/>
          </a:p>
        </p:txBody>
      </p:sp>
      <p:pic>
        <p:nvPicPr>
          <p:cNvPr id="206" name="Google Shape;20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6976" y="3868658"/>
            <a:ext cx="1970045" cy="1970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5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5"/>
          <p:cNvSpPr txBox="1"/>
          <p:nvPr/>
        </p:nvSpPr>
        <p:spPr>
          <a:xfrm>
            <a:off x="628650" y="4111010"/>
            <a:ext cx="5471899" cy="965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E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Estos fueron dados a conocer por la radio local y por las redes.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6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Seguridad personal, violencia y delincuencia</a:t>
            </a:r>
            <a:endParaRPr/>
          </a:p>
        </p:txBody>
      </p:sp>
      <p:sp>
        <p:nvSpPr>
          <p:cNvPr id="214" name="Google Shape;214;p16"/>
          <p:cNvSpPr txBox="1">
            <a:spLocks noGrp="1"/>
          </p:cNvSpPr>
          <p:nvPr>
            <p:ph type="body" idx="1"/>
          </p:nvPr>
        </p:nvSpPr>
        <p:spPr>
          <a:xfrm>
            <a:off x="312113" y="1541746"/>
            <a:ext cx="8340568" cy="4299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b="1"/>
              <a:t>El nivel de delincuencia disminuyo pero no mejora la percepción de los cuerpos de seguridad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nivel de delincuencia y los problemas de seguridad personal en la localidad, el 60% manifestó que había disminuido.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La actividad delictiva más importante en la localidad fue el robo y la droga.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Sobre la percepción de los Organismos de Seguridad del Estado, el 80% de los entrevistados manifestó que se mantiene igual.</a:t>
            </a:r>
            <a:endParaRPr/>
          </a:p>
        </p:txBody>
      </p:sp>
      <p:pic>
        <p:nvPicPr>
          <p:cNvPr id="215" name="Google Shape;215;p16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7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Información y problemas de comunicacionales</a:t>
            </a:r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body" idx="1"/>
          </p:nvPr>
        </p:nvSpPr>
        <p:spPr>
          <a:xfrm>
            <a:off x="450376" y="1487606"/>
            <a:ext cx="8175008" cy="314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b="1"/>
              <a:t>Las RRSS se impone como medio de información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total de los entrevistados manifestó que las redes sociales y la radio local no oficial fueron los medios por las cuales se informaban con más frecuencia en su localidad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60% manifestó que el nivel de información de la población había aumentado.</a:t>
            </a:r>
            <a:endParaRPr/>
          </a:p>
        </p:txBody>
      </p:sp>
      <p:pic>
        <p:nvPicPr>
          <p:cNvPr id="222" name="Google Shape;222;p17"/>
          <p:cNvPicPr preferRelativeResize="0"/>
          <p:nvPr/>
        </p:nvPicPr>
        <p:blipFill rotWithShape="1">
          <a:blip r:embed="rId3">
            <a:alphaModFix/>
          </a:blip>
          <a:srcRect t="9026" b="9528"/>
          <a:stretch/>
        </p:blipFill>
        <p:spPr>
          <a:xfrm>
            <a:off x="5648823" y="4735773"/>
            <a:ext cx="1596892" cy="1300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7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8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Forma de pago de alimentos más frecuentes</a:t>
            </a:r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body" idx="1"/>
          </p:nvPr>
        </p:nvSpPr>
        <p:spPr>
          <a:xfrm>
            <a:off x="189282" y="1325563"/>
            <a:ext cx="6809823" cy="443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Aumenta el pago en efectivo en bolívares y divisas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Las formas de pago de los alimentos usada con más frecuencia por los habitantes de la localidad, todos manifestaron que era con efectivo en bolívares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Hay un 60% que lo realizaba en efectivo en dólares. Esto ocurría principalmente en las localidades de El Palmar, el Manteco y la Paragua, donde prevalece la actividad minera aurífera.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Los entrevistados manifestaron que tanto la forma de pago en bolívares como en dólares estaba aumentando.</a:t>
            </a:r>
            <a:endParaRPr/>
          </a:p>
        </p:txBody>
      </p:sp>
      <p:pic>
        <p:nvPicPr>
          <p:cNvPr id="230" name="Google Shape;23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1936" y="1624083"/>
            <a:ext cx="1814118" cy="1207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1936" y="4386003"/>
            <a:ext cx="1814118" cy="1207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8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9"/>
          <p:cNvSpPr txBox="1">
            <a:spLocks noGrp="1"/>
          </p:cNvSpPr>
          <p:nvPr>
            <p:ph type="title"/>
          </p:nvPr>
        </p:nvSpPr>
        <p:spPr>
          <a:xfrm>
            <a:off x="628650" y="-134521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Escasez de Alimentos</a:t>
            </a:r>
            <a:endParaRPr/>
          </a:p>
        </p:txBody>
      </p:sp>
      <p:sp>
        <p:nvSpPr>
          <p:cNvPr id="238" name="Google Shape;238;p19"/>
          <p:cNvSpPr txBox="1">
            <a:spLocks noGrp="1"/>
          </p:cNvSpPr>
          <p:nvPr>
            <p:ph type="body" idx="1"/>
          </p:nvPr>
        </p:nvSpPr>
        <p:spPr>
          <a:xfrm>
            <a:off x="402177" y="1434745"/>
            <a:ext cx="8339646" cy="3969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S" b="1"/>
              <a:t>Sin escasez de alimentos pero a altos precios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Sobre la disponibilidad de los alimentos, los entrevistados manifestaron que no había problemas para la consecución de los mismos</a:t>
            </a:r>
            <a:endParaRPr/>
          </a:p>
          <a:p>
            <a:pPr marL="228600" lvl="0" indent="-508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Sin embargo el 60% manifestó que la principal dificultad para la compra de alimentos en la localidad eran los altos precios y el dinero requerido para compararlos. </a:t>
            </a:r>
            <a:endParaRPr/>
          </a:p>
        </p:txBody>
      </p:sp>
      <p:pic>
        <p:nvPicPr>
          <p:cNvPr id="239" name="Google Shape;23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5145206"/>
            <a:ext cx="1489362" cy="100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9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1957135" y="175845"/>
            <a:ext cx="664095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ES" sz="3600" b="1"/>
              <a:t>Características del Sistema de Información Regional</a:t>
            </a:r>
            <a:endParaRPr sz="3600" b="1"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382137" y="1501408"/>
            <a:ext cx="8215953" cy="447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Producto de una alianza entre el Centro de Estudios Regionales y la Red Agroalimentaria de Venezuela se implementa la Encuesta Socioalimentaria para la región Guayana</a:t>
            </a:r>
            <a:endParaRPr/>
          </a:p>
          <a:p>
            <a:pPr marL="228600" lvl="0" indent="-76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Sistema se apoya en entrevistas estructuradas, realizadas a informantes calificados para cada localidad, con base en un cuestionario y referidas a la situación social y agroalimentaria de pequeñas localidades, cuya dinámica económica se basa en la producción agrícola y agroindustrial.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0"/>
          <p:cNvSpPr txBox="1">
            <a:spLocks noGrp="1"/>
          </p:cNvSpPr>
          <p:nvPr>
            <p:ph type="title"/>
          </p:nvPr>
        </p:nvSpPr>
        <p:spPr>
          <a:xfrm>
            <a:off x="672422" y="-129332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Preferencias en el consumo </a:t>
            </a:r>
            <a:br>
              <a:rPr lang="es-ES" sz="4000" b="1"/>
            </a:br>
            <a:r>
              <a:rPr lang="es-ES" sz="4000" b="1"/>
              <a:t>de frutas, hortalizas y proteínas</a:t>
            </a:r>
            <a:endParaRPr/>
          </a:p>
        </p:txBody>
      </p:sp>
      <p:pic>
        <p:nvPicPr>
          <p:cNvPr id="246" name="Google Shape;24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70" y="4248070"/>
            <a:ext cx="1035686" cy="77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83688" y="5024835"/>
            <a:ext cx="1257369" cy="762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0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2113" y="1393373"/>
            <a:ext cx="4059830" cy="2256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41112" y="1377662"/>
            <a:ext cx="4075852" cy="227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577846" y="3831771"/>
            <a:ext cx="4075852" cy="2279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5812" y="4966435"/>
            <a:ext cx="1059076" cy="117544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1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Lugares de compra </a:t>
            </a:r>
            <a:br>
              <a:rPr lang="es-ES" sz="4000" b="1"/>
            </a:br>
            <a:r>
              <a:rPr lang="es-ES" sz="4000" b="1"/>
              <a:t>y acceso a los alimentos</a:t>
            </a:r>
            <a:endParaRPr/>
          </a:p>
        </p:txBody>
      </p:sp>
      <p:sp>
        <p:nvSpPr>
          <p:cNvPr id="258" name="Google Shape;258;p21"/>
          <p:cNvSpPr txBox="1">
            <a:spLocks noGrp="1"/>
          </p:cNvSpPr>
          <p:nvPr>
            <p:ph type="body" idx="1"/>
          </p:nvPr>
        </p:nvSpPr>
        <p:spPr>
          <a:xfrm>
            <a:off x="484392" y="1363401"/>
            <a:ext cx="8030958" cy="4131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ES" sz="2400" b="1"/>
              <a:t>Prevalece la compra de alimentos en abastos de la localidad diariamente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S" sz="2400"/>
              <a:t>En lo referido a los lugares de compra de alimentos, los entrevistados manifestaron que la mayoría de la población prefería realizarlo en el poblado alternando con el poblado más cercano </a:t>
            </a:r>
            <a:endParaRPr sz="240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S" sz="2400"/>
              <a:t>El 80% prefiere hacerlo en abastos y establecimientos chinos. </a:t>
            </a:r>
            <a:endParaRPr sz="240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S" sz="2400"/>
              <a:t>La frecuencia de dichas compras, según los entrevistados fueron diariamente en las localidades de El Manteco y La Paragua, mientras que en la localidad de San Lorenzo y San José de Macareito de manera semanal.</a:t>
            </a:r>
            <a:endParaRPr/>
          </a:p>
        </p:txBody>
      </p:sp>
      <p:pic>
        <p:nvPicPr>
          <p:cNvPr id="259" name="Google Shape;259;p21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"/>
          <p:cNvSpPr txBox="1">
            <a:spLocks noGrp="1"/>
          </p:cNvSpPr>
          <p:nvPr>
            <p:ph type="title"/>
          </p:nvPr>
        </p:nvSpPr>
        <p:spPr>
          <a:xfrm>
            <a:off x="657681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Información </a:t>
            </a:r>
            <a:br>
              <a:rPr lang="es-ES" sz="4000" b="1"/>
            </a:br>
            <a:r>
              <a:rPr lang="es-ES" sz="4000" b="1"/>
              <a:t>sobre Cajas o Bolsas CLAP</a:t>
            </a:r>
            <a:endParaRPr/>
          </a:p>
        </p:txBody>
      </p:sp>
      <p:sp>
        <p:nvSpPr>
          <p:cNvPr id="265" name="Google Shape;265;p22"/>
          <p:cNvSpPr/>
          <p:nvPr/>
        </p:nvSpPr>
        <p:spPr>
          <a:xfrm>
            <a:off x="1026401" y="5058764"/>
            <a:ext cx="77560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recepción de las bolsas CLAP se mantuvo en un periodo de 30 días o menos presentando una leve desmejora.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p22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3266" y="1111115"/>
            <a:ext cx="5362346" cy="37619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/>
          <p:cNvSpPr txBox="1">
            <a:spLocks noGrp="1"/>
          </p:cNvSpPr>
          <p:nvPr>
            <p:ph type="title"/>
          </p:nvPr>
        </p:nvSpPr>
        <p:spPr>
          <a:xfrm>
            <a:off x="657681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Información </a:t>
            </a:r>
            <a:br>
              <a:rPr lang="es-ES" sz="4000" b="1"/>
            </a:br>
            <a:r>
              <a:rPr lang="es-ES" sz="4000" b="1"/>
              <a:t>sobre Cajas o Bolsas CLAP</a:t>
            </a:r>
            <a:endParaRPr/>
          </a:p>
        </p:txBody>
      </p:sp>
      <p:sp>
        <p:nvSpPr>
          <p:cNvPr id="273" name="Google Shape;273;p23"/>
          <p:cNvSpPr/>
          <p:nvPr/>
        </p:nvSpPr>
        <p:spPr>
          <a:xfrm>
            <a:off x="943431" y="4897380"/>
            <a:ext cx="770925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queja mas frecuente fue principalmente por la calidad de los productos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23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28562" y="1111115"/>
            <a:ext cx="5486876" cy="3968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4"/>
          <p:cNvSpPr txBox="1">
            <a:spLocks noGrp="1"/>
          </p:cNvSpPr>
          <p:nvPr>
            <p:ph type="title"/>
          </p:nvPr>
        </p:nvSpPr>
        <p:spPr>
          <a:xfrm>
            <a:off x="628650" y="-15878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Información </a:t>
            </a:r>
            <a:br>
              <a:rPr lang="es-ES" sz="4000" b="1"/>
            </a:br>
            <a:r>
              <a:rPr lang="es-ES" sz="4000" b="1"/>
              <a:t>sobre Cajas o Bolsas CLAP</a:t>
            </a:r>
            <a:endParaRPr/>
          </a:p>
        </p:txBody>
      </p:sp>
      <p:sp>
        <p:nvSpPr>
          <p:cNvPr id="281" name="Google Shape;281;p24"/>
          <p:cNvSpPr txBox="1">
            <a:spLocks noGrp="1"/>
          </p:cNvSpPr>
          <p:nvPr>
            <p:ph type="body" idx="1"/>
          </p:nvPr>
        </p:nvSpPr>
        <p:spPr>
          <a:xfrm>
            <a:off x="461412" y="1559288"/>
            <a:ext cx="5757636" cy="4168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2600" b="1"/>
              <a:t>Hubo poca uniformidad de las bolsas CLAP en cuanto a la cantidad de productos y precio.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sz="2400"/>
              <a:t>La cantidad de productos recibida fue muy variada. </a:t>
            </a:r>
            <a:endParaRPr/>
          </a:p>
          <a:p>
            <a:pPr marL="685800" lvl="1" indent="-228631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sz="2100"/>
              <a:t>San José de Macareito recibió la mayor variedad de rubros con nueve (9), seguido por la localidad de San Lorenzo y El Manteco con ocho (8) rubros, mientras que La Paragua recibió siete (7) y El Palmar solo seis (6).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sz="2200"/>
              <a:t>Los precios fueron muy variados</a:t>
            </a:r>
            <a:endParaRPr/>
          </a:p>
          <a:p>
            <a:pPr marL="685800" lvl="1" indent="-228631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sz="1900"/>
              <a:t>La Paragua fue la más costosa (Bs. 25) y San José de Macareito la más económica (Bs. 14). </a:t>
            </a:r>
            <a:endParaRPr sz="1900"/>
          </a:p>
        </p:txBody>
      </p:sp>
      <p:sp>
        <p:nvSpPr>
          <p:cNvPr id="282" name="Google Shape;282;p24"/>
          <p:cNvSpPr/>
          <p:nvPr/>
        </p:nvSpPr>
        <p:spPr>
          <a:xfrm>
            <a:off x="6526509" y="3142743"/>
            <a:ext cx="2129063" cy="2585323"/>
          </a:xfrm>
          <a:prstGeom prst="rect">
            <a:avLst/>
          </a:prstGeom>
          <a:gradFill>
            <a:gsLst>
              <a:gs pos="0">
                <a:srgbClr val="FFDC9B"/>
              </a:gs>
              <a:gs pos="50000">
                <a:srgbClr val="FFD68D"/>
              </a:gs>
              <a:gs pos="100000">
                <a:srgbClr val="FFD478"/>
              </a:gs>
            </a:gsLst>
            <a:lin ang="5400000" scaled="0"/>
          </a:gradFill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4625" marR="0" lvl="0" indent="-17462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Todos recibieron  harina de maíz, pastas, arroz y granos. </a:t>
            </a:r>
            <a:endParaRPr/>
          </a:p>
          <a:p>
            <a:pPr marL="174625" marR="0" lvl="0" indent="-17462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Ocasionalmente aceite, margarina, azúcar, café, leche, enlatados de sardina y atún.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2209" y="1616218"/>
            <a:ext cx="2477664" cy="1398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4"/>
          <p:cNvPicPr preferRelativeResize="0"/>
          <p:nvPr/>
        </p:nvPicPr>
        <p:blipFill rotWithShape="1">
          <a:blip r:embed="rId4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"/>
          <p:cNvSpPr txBox="1">
            <a:spLocks noGrp="1"/>
          </p:cNvSpPr>
          <p:nvPr>
            <p:ph type="title"/>
          </p:nvPr>
        </p:nvSpPr>
        <p:spPr>
          <a:xfrm>
            <a:off x="4189863" y="-139841"/>
            <a:ext cx="433913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 b="1"/>
              <a:t>Muchas Gracias</a:t>
            </a:r>
            <a:endParaRPr b="1"/>
          </a:p>
        </p:txBody>
      </p:sp>
      <p:sp>
        <p:nvSpPr>
          <p:cNvPr id="290" name="Google Shape;290;p25"/>
          <p:cNvSpPr txBox="1">
            <a:spLocks noGrp="1"/>
          </p:cNvSpPr>
          <p:nvPr>
            <p:ph type="body" idx="1"/>
          </p:nvPr>
        </p:nvSpPr>
        <p:spPr>
          <a:xfrm>
            <a:off x="614998" y="1361601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Para mayor información visita las redes sociales:</a:t>
            </a:r>
            <a:endParaRPr/>
          </a:p>
          <a:p>
            <a:pPr marL="261938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 u="sng">
                <a:solidFill>
                  <a:schemeClr val="hlink"/>
                </a:solidFill>
                <a:hlinkClick r:id="rId3"/>
              </a:rPr>
              <a:t>https://www.facebook.com/RedAAVen/</a:t>
            </a:r>
            <a:endParaRPr sz="2000"/>
          </a:p>
          <a:p>
            <a:pPr marL="261938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 u="sng">
                <a:solidFill>
                  <a:schemeClr val="hlink"/>
                </a:solidFill>
                <a:hlinkClick r:id="rId4"/>
              </a:rPr>
              <a:t>https://www.instagram.com/redagroalimentaria/?hl=es-la</a:t>
            </a:r>
            <a:endParaRPr sz="2000"/>
          </a:p>
          <a:p>
            <a:pPr marL="261938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 u="sng">
                <a:solidFill>
                  <a:schemeClr val="hlink"/>
                </a:solidFill>
                <a:hlinkClick r:id="rId5"/>
              </a:rPr>
              <a:t>https://twitter.com/RedAgroaliment1</a:t>
            </a:r>
            <a:endParaRPr sz="2000"/>
          </a:p>
          <a:p>
            <a:pPr marL="261938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 u="sng">
                <a:solidFill>
                  <a:schemeClr val="hlink"/>
                </a:solidFill>
                <a:hlinkClick r:id="rId6"/>
              </a:rPr>
              <a:t>https://www.youtube.com/channel/UC9WJdFQ1EnC2CDWENvmAcWA</a:t>
            </a:r>
            <a:endParaRPr sz="200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Páginas web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u="sng">
                <a:solidFill>
                  <a:schemeClr val="hlink"/>
                </a:solidFill>
                <a:hlinkClick r:id="rId7"/>
              </a:rPr>
              <a:t>http://redagroalimentaria.website/</a:t>
            </a:r>
            <a:endParaRPr sz="20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u="sng">
                <a:solidFill>
                  <a:schemeClr val="hlink"/>
                </a:solidFill>
                <a:hlinkClick r:id="rId8"/>
              </a:rPr>
              <a:t>https://red-agroalimentaria-de-venezuela-1-rav2.hub.arcgis.com/</a:t>
            </a:r>
            <a:endParaRPr sz="20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ES" sz="2000" u="sng">
                <a:solidFill>
                  <a:schemeClr val="hlink"/>
                </a:solidFill>
                <a:hlinkClick r:id="rId9"/>
              </a:rPr>
              <a:t>https://redagroalimentaria.net/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body" idx="1"/>
          </p:nvPr>
        </p:nvSpPr>
        <p:spPr>
          <a:xfrm>
            <a:off x="312113" y="1526525"/>
            <a:ext cx="8326920" cy="447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El Sistema tiene un Equipo Central (Nacional) que supervisa los coordinadores regionales, procesa y analiza las bases de datos que se generan.</a:t>
            </a:r>
            <a:endParaRPr/>
          </a:p>
          <a:p>
            <a:pPr marL="228600" lvl="0" indent="-158750" algn="just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Esta investigación tiene carácter cualitativo por lo que no responde a los parámetros de una encuesta por muestreo probabilístico y los porcentajes expresados en los resultados reflejan las percepciones de los informantes calificados que hacen vida y conocen las localidades contempladas</a:t>
            </a:r>
            <a:endParaRPr/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861594" cy="100519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"/>
          <p:cNvSpPr txBox="1"/>
          <p:nvPr/>
        </p:nvSpPr>
        <p:spPr>
          <a:xfrm>
            <a:off x="1883390" y="-109184"/>
            <a:ext cx="664095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E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Características del Sistema de Información Regional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/>
          <p:nvPr/>
        </p:nvSpPr>
        <p:spPr>
          <a:xfrm>
            <a:off x="312113" y="1307517"/>
            <a:ext cx="839109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Centro de Estudios Regionales Joseph Gumilla de la Universidad Católica Andrés Bello – Extensión Guayana ubica los Informantes Calificados y realiza el levantamiento de información para la región Guayana.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861594" cy="100519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1937979" y="-142932"/>
            <a:ext cx="664095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ES" sz="3600" b="1"/>
              <a:t>Características del Sistema de Información Regional</a:t>
            </a:r>
            <a:endParaRPr sz="3600" b="1"/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4848" y="2877177"/>
            <a:ext cx="6434304" cy="2988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>
            <a:spLocks noGrp="1"/>
          </p:cNvSpPr>
          <p:nvPr>
            <p:ph type="title"/>
          </p:nvPr>
        </p:nvSpPr>
        <p:spPr>
          <a:xfrm>
            <a:off x="5895831" y="0"/>
            <a:ext cx="2537631" cy="83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Contenido</a:t>
            </a:r>
            <a:endParaRPr/>
          </a:p>
        </p:txBody>
      </p:sp>
      <p:sp>
        <p:nvSpPr>
          <p:cNvPr id="119" name="Google Shape;119;p5"/>
          <p:cNvSpPr txBox="1">
            <a:spLocks noGrp="1"/>
          </p:cNvSpPr>
          <p:nvPr>
            <p:ph type="body" idx="1"/>
          </p:nvPr>
        </p:nvSpPr>
        <p:spPr>
          <a:xfrm>
            <a:off x="1350274" y="965742"/>
            <a:ext cx="7083188" cy="5225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b="1"/>
              <a:t>Situación Socioeconómica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3" action="ppaction://hlinksldjump"/>
              </a:rPr>
              <a:t>Percepción de los cambios en situación socio económica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4" action="ppaction://hlinksldjump"/>
              </a:rPr>
              <a:t>Actividad Económica y Banca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5" action="ppaction://hlinksldjump"/>
              </a:rPr>
              <a:t>Servicios Públicos, Infraestructura </a:t>
            </a:r>
            <a:endParaRPr u="sng">
              <a:solidFill>
                <a:schemeClr val="hlink"/>
              </a:solidFill>
              <a:hlinkClick r:id="rId5" action="ppaction://hlinksldjump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6" action="ppaction://hlinksldjump"/>
              </a:rPr>
              <a:t>Movilización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7" action="ppaction://hlinksldjump"/>
              </a:rPr>
              <a:t>Situación de salud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8" action="ppaction://hlinksldjump"/>
              </a:rPr>
              <a:t>Situación de la Educación y la Niñez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9" action="ppaction://hlinksldjump"/>
              </a:rPr>
              <a:t>Apoyo Público al Ingreso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0" action="ppaction://hlinksldjump"/>
              </a:rPr>
              <a:t>Llegadas y salidas de la localidad (Migración)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1" action="ppaction://hlinksldjump"/>
              </a:rPr>
              <a:t>Conflictividad y relación con Los poderes públicos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2" action="ppaction://hlinksldjump"/>
              </a:rPr>
              <a:t>Seguridad personal, violencia y delincuencia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3" action="ppaction://hlinksldjump"/>
              </a:rPr>
              <a:t>Información y problemas de comunicacionales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b="1"/>
              <a:t>Situación Alimentaria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4" action="ppaction://hlinksldjump"/>
              </a:rPr>
              <a:t>Formas de pago de alimentos más frecuentes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5" action="ppaction://hlinksldjump"/>
              </a:rPr>
              <a:t>Escasez de Alimentos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6" action="ppaction://hlinksldjump"/>
              </a:rPr>
              <a:t>Preferencias en el consumo de frutas, hortalizas y proteínas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7" action="ppaction://hlinksldjump"/>
              </a:rPr>
              <a:t>Lugares de compra y acceso a los alimentos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 u="sng">
                <a:solidFill>
                  <a:schemeClr val="hlink"/>
                </a:solidFill>
                <a:hlinkClick r:id="rId18" action="ppaction://hlinksldjump"/>
              </a:rPr>
              <a:t>Información sobre Cajas o Bolsas CLAP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>
            <a:spLocks noGrp="1"/>
          </p:cNvSpPr>
          <p:nvPr>
            <p:ph type="title"/>
          </p:nvPr>
        </p:nvSpPr>
        <p:spPr>
          <a:xfrm>
            <a:off x="2374711" y="0"/>
            <a:ext cx="6175950" cy="98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Actividad Económica y Banca</a:t>
            </a:r>
            <a:endParaRPr/>
          </a:p>
        </p:txBody>
      </p:sp>
      <p:sp>
        <p:nvSpPr>
          <p:cNvPr id="125" name="Google Shape;125;p6"/>
          <p:cNvSpPr txBox="1">
            <a:spLocks noGrp="1"/>
          </p:cNvSpPr>
          <p:nvPr>
            <p:ph type="body" idx="1"/>
          </p:nvPr>
        </p:nvSpPr>
        <p:spPr>
          <a:xfrm>
            <a:off x="363291" y="1099040"/>
            <a:ext cx="8417418" cy="478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 b="1"/>
              <a:t>El deterioro de las condiciones de empleo continua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ES" sz="2200"/>
              <a:t>Todos manifestaron que </a:t>
            </a:r>
            <a:r>
              <a:rPr lang="es-ES" sz="2200" b="1"/>
              <a:t>el trabajo Informal de comercio o servicios había aumentado</a:t>
            </a:r>
            <a:r>
              <a:rPr lang="es-ES" sz="2200"/>
              <a:t>, mientras las actividades ilegales para obtener ingresos en la localidad no habían cambiado.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 b="1"/>
              <a:t>El cierre de negocios continua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ES" sz="2200"/>
              <a:t>El 60% manifestó que el número de negocios de la localidad había disminuido y el restante 40% manifestó que había aumentado (La Paragua y San José de Macareito). 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ES" sz="2200"/>
              <a:t>La actividad económica afectada fue la </a:t>
            </a:r>
            <a:r>
              <a:rPr lang="es-ES" sz="2200" b="1">
                <a:solidFill>
                  <a:srgbClr val="1F3864"/>
                </a:solidFill>
              </a:rPr>
              <a:t>venta de alimentos</a:t>
            </a:r>
            <a:r>
              <a:rPr lang="es-ES" sz="2200"/>
              <a:t>. 	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s-ES" sz="2200" b="1"/>
              <a:t>No hay agencias bancarias</a:t>
            </a:r>
            <a:endParaRPr sz="2200" b="1"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s-ES" sz="2200"/>
              <a:t>En La Paragua y El Palmar, las agencias fueron cerradas desde el inicio de la pandemia.</a:t>
            </a:r>
            <a:endParaRPr sz="2200"/>
          </a:p>
        </p:txBody>
      </p:sp>
      <p:pic>
        <p:nvPicPr>
          <p:cNvPr id="126" name="Google Shape;12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62400" y="5193161"/>
            <a:ext cx="972457" cy="9724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Percepción de los cambios en situación socio económica</a:t>
            </a:r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body" idx="1"/>
          </p:nvPr>
        </p:nvSpPr>
        <p:spPr>
          <a:xfrm>
            <a:off x="312113" y="1639754"/>
            <a:ext cx="2373086" cy="3784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La percepción en las comunidades en la región Guayana presenta un cambio, de mantenerse igual a peor.</a:t>
            </a: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Mientras que a nivel nacional la percepción es que se mantiene igual, con un incremento de quienes lo perciben como peor.</a:t>
            </a:r>
            <a:endParaRPr sz="2000"/>
          </a:p>
        </p:txBody>
      </p:sp>
      <p:pic>
        <p:nvPicPr>
          <p:cNvPr id="133" name="Google Shape;133;p7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00910" y="1499392"/>
            <a:ext cx="6081704" cy="42720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>
            <a:spLocks noGrp="1"/>
          </p:cNvSpPr>
          <p:nvPr>
            <p:ph type="title"/>
          </p:nvPr>
        </p:nvSpPr>
        <p:spPr>
          <a:xfrm>
            <a:off x="628650" y="-1072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Percepción de los cambios en situación socio económica</a:t>
            </a:r>
            <a:endParaRPr/>
          </a:p>
        </p:txBody>
      </p:sp>
      <p:sp>
        <p:nvSpPr>
          <p:cNvPr id="140" name="Google Shape;140;p8"/>
          <p:cNvSpPr txBox="1">
            <a:spLocks noGrp="1"/>
          </p:cNvSpPr>
          <p:nvPr>
            <p:ph type="body" idx="1"/>
          </p:nvPr>
        </p:nvSpPr>
        <p:spPr>
          <a:xfrm>
            <a:off x="6399176" y="1841450"/>
            <a:ext cx="2373086" cy="384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El problema mas sentido en la región esta referido a la calidad de los servicios públicos (electricidad, agua y gas) y salud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ES" sz="2000"/>
              <a:t>Mientras que a nivel nacional el problema mas sentido esta referido a la falta de ingresos para comprar.</a:t>
            </a:r>
            <a:endParaRPr sz="2000"/>
          </a:p>
        </p:txBody>
      </p:sp>
      <p:pic>
        <p:nvPicPr>
          <p:cNvPr id="141" name="Google Shape;141;p8"/>
          <p:cNvPicPr preferRelativeResize="0"/>
          <p:nvPr/>
        </p:nvPicPr>
        <p:blipFill rotWithShape="1">
          <a:blip r:embed="rId3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650" y="1690364"/>
            <a:ext cx="5700254" cy="4151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"/>
          <p:cNvSpPr txBox="1">
            <a:spLocks noGrp="1"/>
          </p:cNvSpPr>
          <p:nvPr>
            <p:ph type="title"/>
          </p:nvPr>
        </p:nvSpPr>
        <p:spPr>
          <a:xfrm>
            <a:off x="788305" y="-13847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s-ES" sz="4000" b="1"/>
              <a:t>Servicios Públicos</a:t>
            </a:r>
            <a:endParaRPr sz="4000" b="1"/>
          </a:p>
        </p:txBody>
      </p:sp>
      <p:sp>
        <p:nvSpPr>
          <p:cNvPr id="148" name="Google Shape;148;p9"/>
          <p:cNvSpPr txBox="1">
            <a:spLocks noGrp="1"/>
          </p:cNvSpPr>
          <p:nvPr>
            <p:ph type="body" idx="1"/>
          </p:nvPr>
        </p:nvSpPr>
        <p:spPr>
          <a:xfrm>
            <a:off x="312113" y="1467328"/>
            <a:ext cx="5042433" cy="2405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b="1"/>
              <a:t>Los servicios de comunicación fijo y celular se perciben como mucho peor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total de los entrevistados manifestó que el servicio de telefonía fija CANTV se encontraba peor o mucho peor, el 80% percibía como peor el servicio de telefonía celular e Internet, a excepción del entrevistado de La Paragua quien manifestaba que había mejorado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ES"/>
              <a:t>El 60% manifestaba que el servicio de energía eléctrica y el suministro de agua estaba peor. </a:t>
            </a:r>
            <a:endParaRPr/>
          </a:p>
        </p:txBody>
      </p:sp>
      <p:pic>
        <p:nvPicPr>
          <p:cNvPr id="149" name="Google Shape;14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7100" y="1706188"/>
            <a:ext cx="3379107" cy="18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9"/>
          <p:cNvSpPr txBox="1"/>
          <p:nvPr/>
        </p:nvSpPr>
        <p:spPr>
          <a:xfrm>
            <a:off x="2477893" y="3884531"/>
            <a:ext cx="6197112" cy="2106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228600" marR="0" lvl="0" indent="-117475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1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s-E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servicio de gas domestico sigue de mal a peor y prevalece el uso de la leña</a:t>
            </a:r>
            <a:endParaRPr/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s-E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80% manifestaba que se encontraba peor a excepción del caso de la localidad de San José de Macareito quien manifestaba que había mejorado. </a:t>
            </a:r>
            <a:endParaRPr/>
          </a:p>
          <a:p>
            <a:pPr marL="2286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s-E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60% manifestó el uso de la leña como forma de energía más común para la cocina diaria en la mayoría de los hogares </a:t>
            </a:r>
            <a:endParaRPr/>
          </a:p>
        </p:txBody>
      </p:sp>
      <p:pic>
        <p:nvPicPr>
          <p:cNvPr id="151" name="Google Shape;151;p9"/>
          <p:cNvPicPr preferRelativeResize="0"/>
          <p:nvPr/>
        </p:nvPicPr>
        <p:blipFill rotWithShape="1">
          <a:blip r:embed="rId4">
            <a:alphaModFix/>
          </a:blip>
          <a:srcRect l="20329" r="21525"/>
          <a:stretch/>
        </p:blipFill>
        <p:spPr>
          <a:xfrm>
            <a:off x="527930" y="4228607"/>
            <a:ext cx="1737413" cy="1640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9"/>
          <p:cNvPicPr preferRelativeResize="0"/>
          <p:nvPr/>
        </p:nvPicPr>
        <p:blipFill rotWithShape="1">
          <a:blip r:embed="rId5">
            <a:alphaModFix/>
          </a:blip>
          <a:srcRect l="19760" t="13040" r="19759" b="16399"/>
          <a:stretch/>
        </p:blipFill>
        <p:spPr>
          <a:xfrm>
            <a:off x="312113" y="0"/>
            <a:ext cx="952384" cy="111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1819</Words>
  <Application>Microsoft Office PowerPoint</Application>
  <PresentationFormat>Presentación en pantalla (4:3)</PresentationFormat>
  <Paragraphs>142</Paragraphs>
  <Slides>25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8" baseType="lpstr">
      <vt:lpstr>Arial</vt:lpstr>
      <vt:lpstr>Calibri</vt:lpstr>
      <vt:lpstr>Tema de Office</vt:lpstr>
      <vt:lpstr>Presentación de PowerPoint</vt:lpstr>
      <vt:lpstr>Características del Sistema de Información Regional</vt:lpstr>
      <vt:lpstr>Presentación de PowerPoint</vt:lpstr>
      <vt:lpstr>Características del Sistema de Información Regional</vt:lpstr>
      <vt:lpstr>Contenido</vt:lpstr>
      <vt:lpstr>Actividad Económica y Banca</vt:lpstr>
      <vt:lpstr>Percepción de los cambios en situación socio económica</vt:lpstr>
      <vt:lpstr>Percepción de los cambios en situación socio económica</vt:lpstr>
      <vt:lpstr>Servicios Públicos</vt:lpstr>
      <vt:lpstr>Movilización </vt:lpstr>
      <vt:lpstr>Situación de Salud</vt:lpstr>
      <vt:lpstr>Situación de Educación y la Niñez</vt:lpstr>
      <vt:lpstr>Apoyo Público al Ingreso</vt:lpstr>
      <vt:lpstr>Llegadas y salidas de la localidad (Migración)</vt:lpstr>
      <vt:lpstr>Conflictividad y relación con Los poderes públicos</vt:lpstr>
      <vt:lpstr>Seguridad personal, violencia y delincuencia</vt:lpstr>
      <vt:lpstr>Información y problemas de comunicacionales</vt:lpstr>
      <vt:lpstr>Forma de pago de alimentos más frecuentes</vt:lpstr>
      <vt:lpstr>Escasez de Alimentos</vt:lpstr>
      <vt:lpstr>Preferencias en el consumo  de frutas, hortalizas y proteínas</vt:lpstr>
      <vt:lpstr>Lugares de compra  y acceso a los alimentos</vt:lpstr>
      <vt:lpstr>Información  sobre Cajas o Bolsas CLAP</vt:lpstr>
      <vt:lpstr>Información  sobre Cajas o Bolsas CLAP</vt:lpstr>
      <vt:lpstr>Información  sobre Cajas o Bolsas CLAP</vt:lpstr>
      <vt:lpstr>Muchas Gracias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Becatrabajo CIEPV</dc:creator>
  <cp:lastModifiedBy>Becatrabajo CIEPV</cp:lastModifiedBy>
  <cp:revision>1</cp:revision>
  <dcterms:created xsi:type="dcterms:W3CDTF">2023-01-20T12:54:47Z</dcterms:created>
  <dcterms:modified xsi:type="dcterms:W3CDTF">2023-02-03T14:09:56Z</dcterms:modified>
</cp:coreProperties>
</file>