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73" r:id="rId3"/>
    <p:sldId id="275" r:id="rId4"/>
    <p:sldId id="274" r:id="rId5"/>
    <p:sldId id="259" r:id="rId6"/>
    <p:sldId id="260" r:id="rId7"/>
    <p:sldId id="263" r:id="rId8"/>
    <p:sldId id="264" r:id="rId9"/>
    <p:sldId id="262" r:id="rId10"/>
    <p:sldId id="257" r:id="rId11"/>
    <p:sldId id="265" r:id="rId12"/>
    <p:sldId id="266" r:id="rId13"/>
    <p:sldId id="272" r:id="rId14"/>
    <p:sldId id="290" r:id="rId15"/>
    <p:sldId id="291" r:id="rId16"/>
    <p:sldId id="270" r:id="rId17"/>
    <p:sldId id="292" r:id="rId18"/>
    <p:sldId id="278" r:id="rId19"/>
    <p:sldId id="279" r:id="rId20"/>
    <p:sldId id="280" r:id="rId21"/>
    <p:sldId id="281" r:id="rId22"/>
    <p:sldId id="288" r:id="rId23"/>
    <p:sldId id="282" r:id="rId24"/>
    <p:sldId id="283" r:id="rId25"/>
    <p:sldId id="284" r:id="rId26"/>
    <p:sldId id="286" r:id="rId27"/>
    <p:sldId id="287" r:id="rId28"/>
    <p:sldId id="285" r:id="rId2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3F2E9"/>
    <a:srgbClr val="FEF2E8"/>
    <a:srgbClr val="F6FBFC"/>
    <a:srgbClr val="EDF2F9"/>
    <a:srgbClr val="F9EEED"/>
    <a:srgbClr val="99FF99"/>
    <a:srgbClr val="3366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080" y="-732"/>
      </p:cViewPr>
      <p:guideLst>
        <p:guide orient="horz" pos="2160"/>
        <p:guide pos="2880"/>
      </p:guideLst>
    </p:cSldViewPr>
  </p:slideViewPr>
  <p:notesTextViewPr>
    <p:cViewPr>
      <p:scale>
        <a:sx n="1" d="1"/>
        <a:sy n="1" d="1"/>
      </p:scale>
      <p:origin x="0" y="0"/>
    </p:cViewPr>
  </p:notesTextViewPr>
  <p:notesViewPr>
    <p:cSldViewPr>
      <p:cViewPr varScale="1">
        <p:scale>
          <a:sx n="67" d="100"/>
          <a:sy n="67" d="100"/>
        </p:scale>
        <p:origin x="331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F529B7-C9FE-40EF-AF6E-0B55E543895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VE"/>
        </a:p>
      </dgm:t>
    </dgm:pt>
    <dgm:pt modelId="{EA84C0C7-B84D-44B2-9BF3-CCC09A026081}">
      <dgm:prSet custT="1">
        <dgm:style>
          <a:lnRef idx="2">
            <a:schemeClr val="accent3"/>
          </a:lnRef>
          <a:fillRef idx="1">
            <a:schemeClr val="lt1"/>
          </a:fillRef>
          <a:effectRef idx="0">
            <a:schemeClr val="accent3"/>
          </a:effectRef>
          <a:fontRef idx="minor">
            <a:schemeClr val="dk1"/>
          </a:fontRef>
        </dgm:style>
      </dgm:prSet>
      <dgm:spPr>
        <a:solidFill>
          <a:schemeClr val="accent3">
            <a:lumMod val="20000"/>
            <a:lumOff val="80000"/>
          </a:schemeClr>
        </a:solidFill>
        <a:ln w="28575">
          <a:solidFill>
            <a:srgbClr val="006600"/>
          </a:solidFill>
        </a:ln>
      </dgm:spPr>
      <dgm:t>
        <a:bodyPr/>
        <a:lstStyle/>
        <a:p>
          <a:pPr rtl="0"/>
          <a:r>
            <a:rPr lang="es-ES" sz="2400" b="1" smtClean="0"/>
            <a:t>Plataforma Módulo 7 como apoyo a las clases presenciales.</a:t>
          </a:r>
          <a:endParaRPr lang="es-VE" sz="2400"/>
        </a:p>
      </dgm:t>
    </dgm:pt>
    <dgm:pt modelId="{113B50A0-9983-4359-A2CE-13AF781AD3C3}" type="parTrans" cxnId="{D83E15D6-05E0-40EF-8DC1-E183EBBCB085}">
      <dgm:prSet/>
      <dgm:spPr/>
      <dgm:t>
        <a:bodyPr/>
        <a:lstStyle/>
        <a:p>
          <a:endParaRPr lang="es-VE" sz="2400"/>
        </a:p>
      </dgm:t>
    </dgm:pt>
    <dgm:pt modelId="{8C3B5D97-D6BD-4653-BFEA-9350ACEF6830}" type="sibTrans" cxnId="{D83E15D6-05E0-40EF-8DC1-E183EBBCB085}">
      <dgm:prSet/>
      <dgm:spPr/>
      <dgm:t>
        <a:bodyPr/>
        <a:lstStyle/>
        <a:p>
          <a:endParaRPr lang="es-VE" sz="2400"/>
        </a:p>
      </dgm:t>
    </dgm:pt>
    <dgm:pt modelId="{3BA34EF1-12EA-416E-9D2A-D16686E4B649}">
      <dgm:prSet custT="1">
        <dgm:style>
          <a:lnRef idx="2">
            <a:schemeClr val="accent5"/>
          </a:lnRef>
          <a:fillRef idx="1">
            <a:schemeClr val="lt1"/>
          </a:fillRef>
          <a:effectRef idx="0">
            <a:schemeClr val="accent5"/>
          </a:effectRef>
          <a:fontRef idx="minor">
            <a:schemeClr val="dk1"/>
          </a:fontRef>
        </dgm:style>
      </dgm:prSet>
      <dgm:spPr>
        <a:solidFill>
          <a:schemeClr val="accent5">
            <a:lumMod val="20000"/>
            <a:lumOff val="80000"/>
          </a:schemeClr>
        </a:solidFill>
        <a:ln/>
      </dgm:spPr>
      <dgm:t>
        <a:bodyPr/>
        <a:lstStyle/>
        <a:p>
          <a:pPr rtl="0"/>
          <a:r>
            <a:rPr lang="es-ES" sz="2400" b="1" smtClean="0"/>
            <a:t>Creación de la Unidad Multimedia de Ingeniería</a:t>
          </a:r>
          <a:endParaRPr lang="es-VE" sz="2400"/>
        </a:p>
      </dgm:t>
    </dgm:pt>
    <dgm:pt modelId="{3E50DC43-CA39-44A7-BA9B-EE0A456B367F}" type="parTrans" cxnId="{8B3988DF-34ED-4EC0-809E-F765683F3D37}">
      <dgm:prSet/>
      <dgm:spPr/>
      <dgm:t>
        <a:bodyPr/>
        <a:lstStyle/>
        <a:p>
          <a:endParaRPr lang="es-VE" sz="2400"/>
        </a:p>
      </dgm:t>
    </dgm:pt>
    <dgm:pt modelId="{7936B1B7-E7A8-48AB-811C-45489E713B86}" type="sibTrans" cxnId="{8B3988DF-34ED-4EC0-809E-F765683F3D37}">
      <dgm:prSet/>
      <dgm:spPr/>
      <dgm:t>
        <a:bodyPr/>
        <a:lstStyle/>
        <a:p>
          <a:endParaRPr lang="es-VE" sz="2400"/>
        </a:p>
      </dgm:t>
    </dgm:pt>
    <dgm:pt modelId="{9BC07443-002B-41F3-A086-577B98385E69}">
      <dgm:prSet custT="1"/>
      <dgm:spPr/>
      <dgm:t>
        <a:bodyPr/>
        <a:lstStyle/>
        <a:p>
          <a:pPr rtl="0">
            <a:lnSpc>
              <a:spcPct val="100000"/>
            </a:lnSpc>
            <a:spcBef>
              <a:spcPts val="600"/>
            </a:spcBef>
            <a:spcAft>
              <a:spcPts val="1200"/>
            </a:spcAft>
          </a:pPr>
          <a:r>
            <a:rPr lang="es-ES" sz="2400" b="1" dirty="0" smtClean="0"/>
            <a:t>Desarrollo de recursos multimedia para apoyar la clase presencial de Química I. </a:t>
          </a:r>
          <a:endParaRPr lang="es-VE" sz="2400" dirty="0"/>
        </a:p>
      </dgm:t>
    </dgm:pt>
    <dgm:pt modelId="{AB8ED156-68E9-4967-BE3C-C9770111820D}" type="parTrans" cxnId="{A814946D-3AC8-4067-A914-5AE0EECDCE59}">
      <dgm:prSet/>
      <dgm:spPr/>
      <dgm:t>
        <a:bodyPr/>
        <a:lstStyle/>
        <a:p>
          <a:endParaRPr lang="es-VE" sz="2400"/>
        </a:p>
      </dgm:t>
    </dgm:pt>
    <dgm:pt modelId="{89AC415E-8D4B-4BA9-B409-8910F6934C0D}" type="sibTrans" cxnId="{A814946D-3AC8-4067-A914-5AE0EECDCE59}">
      <dgm:prSet/>
      <dgm:spPr/>
      <dgm:t>
        <a:bodyPr/>
        <a:lstStyle/>
        <a:p>
          <a:endParaRPr lang="es-VE" sz="2400"/>
        </a:p>
      </dgm:t>
    </dgm:pt>
    <dgm:pt modelId="{A7626F7A-FAE9-4944-ADC5-218B41BD7562}">
      <dgm:prSet custT="1"/>
      <dgm:spPr/>
      <dgm:t>
        <a:bodyPr/>
        <a:lstStyle/>
        <a:p>
          <a:pPr rtl="0">
            <a:lnSpc>
              <a:spcPct val="100000"/>
            </a:lnSpc>
            <a:spcBef>
              <a:spcPts val="600"/>
            </a:spcBef>
            <a:spcAft>
              <a:spcPts val="1200"/>
            </a:spcAft>
          </a:pPr>
          <a:r>
            <a:rPr lang="es-ES" sz="2400" b="1" dirty="0" smtClean="0"/>
            <a:t>Libro electrónico de Química I: incluye textos, animaciones interactivas, instrumentos para la autoevaluación estudiantil y enlaces para la navegación en la web.</a:t>
          </a:r>
          <a:endParaRPr lang="es-VE" sz="2400" dirty="0"/>
        </a:p>
      </dgm:t>
    </dgm:pt>
    <dgm:pt modelId="{D22E373A-CA45-459C-BCC5-231609084FD0}" type="parTrans" cxnId="{3096EEAD-D360-4AC4-92F1-E57D5510BCDC}">
      <dgm:prSet/>
      <dgm:spPr/>
      <dgm:t>
        <a:bodyPr/>
        <a:lstStyle/>
        <a:p>
          <a:endParaRPr lang="es-VE" sz="2400"/>
        </a:p>
      </dgm:t>
    </dgm:pt>
    <dgm:pt modelId="{8C0937D8-32CD-49A2-81C4-7384458EC93E}" type="sibTrans" cxnId="{3096EEAD-D360-4AC4-92F1-E57D5510BCDC}">
      <dgm:prSet/>
      <dgm:spPr/>
      <dgm:t>
        <a:bodyPr/>
        <a:lstStyle/>
        <a:p>
          <a:endParaRPr lang="es-VE" sz="2400"/>
        </a:p>
      </dgm:t>
    </dgm:pt>
    <dgm:pt modelId="{85DD8338-C0D7-4684-A6CB-3BA31D2B5E0F}">
      <dgm:prSet custT="1"/>
      <dgm:spPr/>
      <dgm:t>
        <a:bodyPr/>
        <a:lstStyle/>
        <a:p>
          <a:pPr rtl="0">
            <a:lnSpc>
              <a:spcPct val="100000"/>
            </a:lnSpc>
            <a:spcBef>
              <a:spcPts val="600"/>
            </a:spcBef>
            <a:spcAft>
              <a:spcPts val="1200"/>
            </a:spcAft>
          </a:pPr>
          <a:r>
            <a:rPr lang="es-ES" sz="2400" b="1" dirty="0" smtClean="0"/>
            <a:t>Laboratorio virtual de Química: incluye animaciones interactivas, prácticas virtuales y enlaces para la navegación en la web.</a:t>
          </a:r>
          <a:endParaRPr lang="es-VE" sz="2400" dirty="0"/>
        </a:p>
      </dgm:t>
    </dgm:pt>
    <dgm:pt modelId="{2F0A8B39-951B-4866-B147-D68D1F70060D}" type="parTrans" cxnId="{E1BBBCC4-23D5-4BA0-8DAF-F73176FFA293}">
      <dgm:prSet/>
      <dgm:spPr/>
      <dgm:t>
        <a:bodyPr/>
        <a:lstStyle/>
        <a:p>
          <a:endParaRPr lang="es-VE" sz="2400"/>
        </a:p>
      </dgm:t>
    </dgm:pt>
    <dgm:pt modelId="{AED71100-88BE-4492-A390-9105236757C1}" type="sibTrans" cxnId="{E1BBBCC4-23D5-4BA0-8DAF-F73176FFA293}">
      <dgm:prSet/>
      <dgm:spPr/>
      <dgm:t>
        <a:bodyPr/>
        <a:lstStyle/>
        <a:p>
          <a:endParaRPr lang="es-VE" sz="2400"/>
        </a:p>
      </dgm:t>
    </dgm:pt>
    <dgm:pt modelId="{59011CEA-161D-4C09-9777-6504B55792D7}" type="pres">
      <dgm:prSet presAssocID="{6CF529B7-C9FE-40EF-AF6E-0B55E543895C}" presName="linear" presStyleCnt="0">
        <dgm:presLayoutVars>
          <dgm:animLvl val="lvl"/>
          <dgm:resizeHandles val="exact"/>
        </dgm:presLayoutVars>
      </dgm:prSet>
      <dgm:spPr/>
      <dgm:t>
        <a:bodyPr/>
        <a:lstStyle/>
        <a:p>
          <a:endParaRPr lang="es-VE"/>
        </a:p>
      </dgm:t>
    </dgm:pt>
    <dgm:pt modelId="{077687AF-3AE1-49C6-94E6-4C635CE75FFF}" type="pres">
      <dgm:prSet presAssocID="{EA84C0C7-B84D-44B2-9BF3-CCC09A026081}" presName="parentText" presStyleLbl="node1" presStyleIdx="0" presStyleCnt="2" custScaleY="67375" custLinFactY="-7259" custLinFactNeighborX="-862" custLinFactNeighborY="-100000">
        <dgm:presLayoutVars>
          <dgm:chMax val="0"/>
          <dgm:bulletEnabled val="1"/>
        </dgm:presLayoutVars>
      </dgm:prSet>
      <dgm:spPr/>
      <dgm:t>
        <a:bodyPr/>
        <a:lstStyle/>
        <a:p>
          <a:endParaRPr lang="es-VE"/>
        </a:p>
      </dgm:t>
    </dgm:pt>
    <dgm:pt modelId="{AEBB1C88-B98F-4BE3-9C51-D9A1A09EA406}" type="pres">
      <dgm:prSet presAssocID="{8C3B5D97-D6BD-4653-BFEA-9350ACEF6830}" presName="spacer" presStyleCnt="0"/>
      <dgm:spPr/>
    </dgm:pt>
    <dgm:pt modelId="{96C3F85A-587F-4474-80FF-805D153D6936}" type="pres">
      <dgm:prSet presAssocID="{3BA34EF1-12EA-416E-9D2A-D16686E4B649}" presName="parentText" presStyleLbl="node1" presStyleIdx="1" presStyleCnt="2" custScaleY="58936" custLinFactNeighborX="862" custLinFactNeighborY="-917">
        <dgm:presLayoutVars>
          <dgm:chMax val="0"/>
          <dgm:bulletEnabled val="1"/>
        </dgm:presLayoutVars>
      </dgm:prSet>
      <dgm:spPr/>
      <dgm:t>
        <a:bodyPr/>
        <a:lstStyle/>
        <a:p>
          <a:endParaRPr lang="es-VE"/>
        </a:p>
      </dgm:t>
    </dgm:pt>
    <dgm:pt modelId="{B9DBA1ED-9EBB-4D76-B219-1B431700737E}" type="pres">
      <dgm:prSet presAssocID="{3BA34EF1-12EA-416E-9D2A-D16686E4B649}" presName="childText" presStyleLbl="revTx" presStyleIdx="0" presStyleCnt="1" custScaleY="107062">
        <dgm:presLayoutVars>
          <dgm:bulletEnabled val="1"/>
        </dgm:presLayoutVars>
      </dgm:prSet>
      <dgm:spPr/>
      <dgm:t>
        <a:bodyPr/>
        <a:lstStyle/>
        <a:p>
          <a:endParaRPr lang="es-VE"/>
        </a:p>
      </dgm:t>
    </dgm:pt>
  </dgm:ptLst>
  <dgm:cxnLst>
    <dgm:cxn modelId="{AF8514B5-F037-4B79-A99F-968C66445230}" type="presOf" srcId="{A7626F7A-FAE9-4944-ADC5-218B41BD7562}" destId="{B9DBA1ED-9EBB-4D76-B219-1B431700737E}" srcOrd="0" destOrd="1" presId="urn:microsoft.com/office/officeart/2005/8/layout/vList2"/>
    <dgm:cxn modelId="{D83E15D6-05E0-40EF-8DC1-E183EBBCB085}" srcId="{6CF529B7-C9FE-40EF-AF6E-0B55E543895C}" destId="{EA84C0C7-B84D-44B2-9BF3-CCC09A026081}" srcOrd="0" destOrd="0" parTransId="{113B50A0-9983-4359-A2CE-13AF781AD3C3}" sibTransId="{8C3B5D97-D6BD-4653-BFEA-9350ACEF6830}"/>
    <dgm:cxn modelId="{49892F1A-2F3A-4E49-844D-14E9705F3767}" type="presOf" srcId="{3BA34EF1-12EA-416E-9D2A-D16686E4B649}" destId="{96C3F85A-587F-4474-80FF-805D153D6936}" srcOrd="0" destOrd="0" presId="urn:microsoft.com/office/officeart/2005/8/layout/vList2"/>
    <dgm:cxn modelId="{8B3988DF-34ED-4EC0-809E-F765683F3D37}" srcId="{6CF529B7-C9FE-40EF-AF6E-0B55E543895C}" destId="{3BA34EF1-12EA-416E-9D2A-D16686E4B649}" srcOrd="1" destOrd="0" parTransId="{3E50DC43-CA39-44A7-BA9B-EE0A456B367F}" sibTransId="{7936B1B7-E7A8-48AB-811C-45489E713B86}"/>
    <dgm:cxn modelId="{3096EEAD-D360-4AC4-92F1-E57D5510BCDC}" srcId="{3BA34EF1-12EA-416E-9D2A-D16686E4B649}" destId="{A7626F7A-FAE9-4944-ADC5-218B41BD7562}" srcOrd="1" destOrd="0" parTransId="{D22E373A-CA45-459C-BCC5-231609084FD0}" sibTransId="{8C0937D8-32CD-49A2-81C4-7384458EC93E}"/>
    <dgm:cxn modelId="{A814946D-3AC8-4067-A914-5AE0EECDCE59}" srcId="{3BA34EF1-12EA-416E-9D2A-D16686E4B649}" destId="{9BC07443-002B-41F3-A086-577B98385E69}" srcOrd="0" destOrd="0" parTransId="{AB8ED156-68E9-4967-BE3C-C9770111820D}" sibTransId="{89AC415E-8D4B-4BA9-B409-8910F6934C0D}"/>
    <dgm:cxn modelId="{FD350F3A-1C6A-4821-8829-27A06FDA5FA4}" type="presOf" srcId="{EA84C0C7-B84D-44B2-9BF3-CCC09A026081}" destId="{077687AF-3AE1-49C6-94E6-4C635CE75FFF}" srcOrd="0" destOrd="0" presId="urn:microsoft.com/office/officeart/2005/8/layout/vList2"/>
    <dgm:cxn modelId="{FE22BDE1-F9FD-41DA-9339-846BA06A8E71}" type="presOf" srcId="{6CF529B7-C9FE-40EF-AF6E-0B55E543895C}" destId="{59011CEA-161D-4C09-9777-6504B55792D7}" srcOrd="0" destOrd="0" presId="urn:microsoft.com/office/officeart/2005/8/layout/vList2"/>
    <dgm:cxn modelId="{E1BBBCC4-23D5-4BA0-8DAF-F73176FFA293}" srcId="{3BA34EF1-12EA-416E-9D2A-D16686E4B649}" destId="{85DD8338-C0D7-4684-A6CB-3BA31D2B5E0F}" srcOrd="2" destOrd="0" parTransId="{2F0A8B39-951B-4866-B147-D68D1F70060D}" sibTransId="{AED71100-88BE-4492-A390-9105236757C1}"/>
    <dgm:cxn modelId="{C3F5125E-C562-4566-B1B8-F79163849EB6}" type="presOf" srcId="{9BC07443-002B-41F3-A086-577B98385E69}" destId="{B9DBA1ED-9EBB-4D76-B219-1B431700737E}" srcOrd="0" destOrd="0" presId="urn:microsoft.com/office/officeart/2005/8/layout/vList2"/>
    <dgm:cxn modelId="{A69B887C-52EB-4361-825B-6837CDE13D4E}" type="presOf" srcId="{85DD8338-C0D7-4684-A6CB-3BA31D2B5E0F}" destId="{B9DBA1ED-9EBB-4D76-B219-1B431700737E}" srcOrd="0" destOrd="2" presId="urn:microsoft.com/office/officeart/2005/8/layout/vList2"/>
    <dgm:cxn modelId="{8A0B0428-F614-441F-A2E3-EC963CE83E3C}" type="presParOf" srcId="{59011CEA-161D-4C09-9777-6504B55792D7}" destId="{077687AF-3AE1-49C6-94E6-4C635CE75FFF}" srcOrd="0" destOrd="0" presId="urn:microsoft.com/office/officeart/2005/8/layout/vList2"/>
    <dgm:cxn modelId="{D6287482-7952-4C28-B8F6-C46D6A02990B}" type="presParOf" srcId="{59011CEA-161D-4C09-9777-6504B55792D7}" destId="{AEBB1C88-B98F-4BE3-9C51-D9A1A09EA406}" srcOrd="1" destOrd="0" presId="urn:microsoft.com/office/officeart/2005/8/layout/vList2"/>
    <dgm:cxn modelId="{EA00BB84-41E2-41FF-84ED-8B25247ECA13}" type="presParOf" srcId="{59011CEA-161D-4C09-9777-6504B55792D7}" destId="{96C3F85A-587F-4474-80FF-805D153D6936}" srcOrd="2" destOrd="0" presId="urn:microsoft.com/office/officeart/2005/8/layout/vList2"/>
    <dgm:cxn modelId="{CA2084CD-154D-46CE-B08F-E2050CDFB1D1}" type="presParOf" srcId="{59011CEA-161D-4C09-9777-6504B55792D7}" destId="{B9DBA1ED-9EBB-4D76-B219-1B431700737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225538-AA42-4EA8-95AA-71697730363F}"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VE"/>
        </a:p>
      </dgm:t>
    </dgm:pt>
    <dgm:pt modelId="{3399BA7F-5449-4035-8FCC-3E1209D3A306}">
      <dgm:prSet/>
      <dgm:spPr/>
      <dgm:t>
        <a:bodyPr/>
        <a:lstStyle/>
        <a:p>
          <a:pPr rtl="0"/>
          <a:r>
            <a:rPr lang="es-ES" b="1" smtClean="0"/>
            <a:t>Creación de la Unidad Multimedia de Ingeniería</a:t>
          </a:r>
          <a:endParaRPr lang="es-VE" b="1"/>
        </a:p>
      </dgm:t>
    </dgm:pt>
    <dgm:pt modelId="{582195E5-6AA7-476E-9814-A210D1B66B95}" type="parTrans" cxnId="{D32A4F51-3C23-4F55-A8E9-1EC6720DA0E5}">
      <dgm:prSet/>
      <dgm:spPr/>
      <dgm:t>
        <a:bodyPr/>
        <a:lstStyle/>
        <a:p>
          <a:endParaRPr lang="es-VE"/>
        </a:p>
      </dgm:t>
    </dgm:pt>
    <dgm:pt modelId="{42C34CA8-B7E1-4E24-A1AE-AB12A9588AEF}" type="sibTrans" cxnId="{D32A4F51-3C23-4F55-A8E9-1EC6720DA0E5}">
      <dgm:prSet/>
      <dgm:spPr/>
      <dgm:t>
        <a:bodyPr/>
        <a:lstStyle/>
        <a:p>
          <a:endParaRPr lang="es-VE"/>
        </a:p>
      </dgm:t>
    </dgm:pt>
    <dgm:pt modelId="{814145ED-92FC-46C5-A1EA-B283B86F0792}">
      <dgm:prSet>
        <dgm:style>
          <a:lnRef idx="2">
            <a:schemeClr val="accent2"/>
          </a:lnRef>
          <a:fillRef idx="1">
            <a:schemeClr val="lt1"/>
          </a:fillRef>
          <a:effectRef idx="0">
            <a:schemeClr val="accent2"/>
          </a:effectRef>
          <a:fontRef idx="minor">
            <a:schemeClr val="dk1"/>
          </a:fontRef>
        </dgm:style>
      </dgm:prSet>
      <dgm:spPr>
        <a:ln w="28575">
          <a:solidFill>
            <a:schemeClr val="accent2">
              <a:lumMod val="75000"/>
            </a:schemeClr>
          </a:solidFill>
        </a:ln>
      </dgm:spPr>
      <dgm:t>
        <a:bodyPr/>
        <a:lstStyle/>
        <a:p>
          <a:pPr rtl="0"/>
          <a:r>
            <a:rPr lang="es-ES" b="1" smtClean="0"/>
            <a:t>Desarrollo de recursos multimedia para apoyar las clases presenciales de las asignaturas:</a:t>
          </a:r>
          <a:endParaRPr lang="es-VE"/>
        </a:p>
      </dgm:t>
    </dgm:pt>
    <dgm:pt modelId="{6651A2A1-F78E-42C0-99B9-1DDB9CE73FA3}" type="parTrans" cxnId="{2C81F32F-ED8E-472C-A299-5CCED3BF376D}">
      <dgm:prSet/>
      <dgm:spPr/>
      <dgm:t>
        <a:bodyPr/>
        <a:lstStyle/>
        <a:p>
          <a:endParaRPr lang="es-VE"/>
        </a:p>
      </dgm:t>
    </dgm:pt>
    <dgm:pt modelId="{F251C082-42ED-455B-A43A-CF583558F2E3}" type="sibTrans" cxnId="{2C81F32F-ED8E-472C-A299-5CCED3BF376D}">
      <dgm:prSet/>
      <dgm:spPr/>
      <dgm:t>
        <a:bodyPr/>
        <a:lstStyle/>
        <a:p>
          <a:endParaRPr lang="es-VE"/>
        </a:p>
      </dgm:t>
    </dgm:pt>
    <dgm:pt modelId="{FA7F891F-2677-4EE7-9050-4064EDF8C866}">
      <dgm:prSet>
        <dgm:style>
          <a:lnRef idx="2">
            <a:schemeClr val="accent2"/>
          </a:lnRef>
          <a:fillRef idx="1">
            <a:schemeClr val="lt1"/>
          </a:fillRef>
          <a:effectRef idx="0">
            <a:schemeClr val="accent2"/>
          </a:effectRef>
          <a:fontRef idx="minor">
            <a:schemeClr val="dk1"/>
          </a:fontRef>
        </dgm:style>
      </dgm:prSet>
      <dgm:spPr>
        <a:ln w="28575">
          <a:solidFill>
            <a:schemeClr val="accent2">
              <a:lumMod val="75000"/>
            </a:schemeClr>
          </a:solidFill>
        </a:ln>
      </dgm:spPr>
      <dgm:t>
        <a:bodyPr/>
        <a:lstStyle/>
        <a:p>
          <a:pPr rtl="0"/>
          <a:r>
            <a:rPr lang="es-ES" b="1" smtClean="0"/>
            <a:t>Cálculo I</a:t>
          </a:r>
          <a:endParaRPr lang="es-VE"/>
        </a:p>
      </dgm:t>
    </dgm:pt>
    <dgm:pt modelId="{FF738E53-BCD2-4BCB-B359-8E1CF151233C}" type="parTrans" cxnId="{43AECE38-8602-4E63-A3C5-8BA57A643183}">
      <dgm:prSet/>
      <dgm:spPr/>
      <dgm:t>
        <a:bodyPr/>
        <a:lstStyle/>
        <a:p>
          <a:endParaRPr lang="es-VE"/>
        </a:p>
      </dgm:t>
    </dgm:pt>
    <dgm:pt modelId="{2769D6D2-6086-4EF2-8E7B-0B30CAD3A191}" type="sibTrans" cxnId="{43AECE38-8602-4E63-A3C5-8BA57A643183}">
      <dgm:prSet/>
      <dgm:spPr/>
      <dgm:t>
        <a:bodyPr/>
        <a:lstStyle/>
        <a:p>
          <a:endParaRPr lang="es-VE"/>
        </a:p>
      </dgm:t>
    </dgm:pt>
    <dgm:pt modelId="{9D8BD94A-8DDB-4F43-88BB-C0E6098D159B}">
      <dgm:prSet>
        <dgm:style>
          <a:lnRef idx="2">
            <a:schemeClr val="accent2"/>
          </a:lnRef>
          <a:fillRef idx="1">
            <a:schemeClr val="lt1"/>
          </a:fillRef>
          <a:effectRef idx="0">
            <a:schemeClr val="accent2"/>
          </a:effectRef>
          <a:fontRef idx="minor">
            <a:schemeClr val="dk1"/>
          </a:fontRef>
        </dgm:style>
      </dgm:prSet>
      <dgm:spPr>
        <a:ln w="28575">
          <a:solidFill>
            <a:schemeClr val="accent2">
              <a:lumMod val="75000"/>
            </a:schemeClr>
          </a:solidFill>
        </a:ln>
      </dgm:spPr>
      <dgm:t>
        <a:bodyPr/>
        <a:lstStyle/>
        <a:p>
          <a:pPr rtl="0"/>
          <a:r>
            <a:rPr lang="es-ES" b="1" smtClean="0"/>
            <a:t>Cálculo II</a:t>
          </a:r>
          <a:endParaRPr lang="es-VE"/>
        </a:p>
      </dgm:t>
    </dgm:pt>
    <dgm:pt modelId="{741E846E-F648-46CE-ABCC-75A927B0D233}" type="parTrans" cxnId="{4F6F7A3C-EF97-4396-BA2C-3B57D41337D3}">
      <dgm:prSet/>
      <dgm:spPr/>
      <dgm:t>
        <a:bodyPr/>
        <a:lstStyle/>
        <a:p>
          <a:endParaRPr lang="es-VE"/>
        </a:p>
      </dgm:t>
    </dgm:pt>
    <dgm:pt modelId="{8C48E70F-168A-4ADE-808D-BEF34C4F253F}" type="sibTrans" cxnId="{4F6F7A3C-EF97-4396-BA2C-3B57D41337D3}">
      <dgm:prSet/>
      <dgm:spPr/>
      <dgm:t>
        <a:bodyPr/>
        <a:lstStyle/>
        <a:p>
          <a:endParaRPr lang="es-VE"/>
        </a:p>
      </dgm:t>
    </dgm:pt>
    <dgm:pt modelId="{C1AA10C7-1F3F-4D87-8752-425C3A01CBBA}">
      <dgm:prSet>
        <dgm:style>
          <a:lnRef idx="2">
            <a:schemeClr val="accent2"/>
          </a:lnRef>
          <a:fillRef idx="1">
            <a:schemeClr val="lt1"/>
          </a:fillRef>
          <a:effectRef idx="0">
            <a:schemeClr val="accent2"/>
          </a:effectRef>
          <a:fontRef idx="minor">
            <a:schemeClr val="dk1"/>
          </a:fontRef>
        </dgm:style>
      </dgm:prSet>
      <dgm:spPr>
        <a:ln w="28575">
          <a:solidFill>
            <a:schemeClr val="accent2">
              <a:lumMod val="75000"/>
            </a:schemeClr>
          </a:solidFill>
        </a:ln>
      </dgm:spPr>
      <dgm:t>
        <a:bodyPr/>
        <a:lstStyle/>
        <a:p>
          <a:pPr rtl="0"/>
          <a:r>
            <a:rPr lang="es-ES" b="1" smtClean="0"/>
            <a:t>Matemática Básica</a:t>
          </a:r>
          <a:endParaRPr lang="es-VE"/>
        </a:p>
      </dgm:t>
    </dgm:pt>
    <dgm:pt modelId="{4F478E04-62FD-494A-8DCB-CB851E4BAD64}" type="parTrans" cxnId="{71F51D28-2BD2-4723-8A2B-CB7C1C4AD57F}">
      <dgm:prSet/>
      <dgm:spPr/>
      <dgm:t>
        <a:bodyPr/>
        <a:lstStyle/>
        <a:p>
          <a:endParaRPr lang="es-VE"/>
        </a:p>
      </dgm:t>
    </dgm:pt>
    <dgm:pt modelId="{9D6F3823-0C71-483D-9272-66C33EBE6C82}" type="sibTrans" cxnId="{71F51D28-2BD2-4723-8A2B-CB7C1C4AD57F}">
      <dgm:prSet/>
      <dgm:spPr/>
      <dgm:t>
        <a:bodyPr/>
        <a:lstStyle/>
        <a:p>
          <a:endParaRPr lang="es-VE"/>
        </a:p>
      </dgm:t>
    </dgm:pt>
    <dgm:pt modelId="{AEB503B4-FB85-40E1-AEBC-18A583FD2226}">
      <dgm:prSet>
        <dgm:style>
          <a:lnRef idx="2">
            <a:schemeClr val="accent2"/>
          </a:lnRef>
          <a:fillRef idx="1">
            <a:schemeClr val="lt1"/>
          </a:fillRef>
          <a:effectRef idx="0">
            <a:schemeClr val="accent2"/>
          </a:effectRef>
          <a:fontRef idx="minor">
            <a:schemeClr val="dk1"/>
          </a:fontRef>
        </dgm:style>
      </dgm:prSet>
      <dgm:spPr>
        <a:ln w="28575">
          <a:solidFill>
            <a:schemeClr val="accent2">
              <a:lumMod val="75000"/>
            </a:schemeClr>
          </a:solidFill>
        </a:ln>
      </dgm:spPr>
      <dgm:t>
        <a:bodyPr/>
        <a:lstStyle/>
        <a:p>
          <a:pPr rtl="0"/>
          <a:r>
            <a:rPr lang="es-ES" b="1" smtClean="0"/>
            <a:t>Geometría Plana y Trigonometría</a:t>
          </a:r>
          <a:endParaRPr lang="es-VE"/>
        </a:p>
      </dgm:t>
    </dgm:pt>
    <dgm:pt modelId="{6E8E1823-C4C2-4C89-8068-42583D911ADD}" type="parTrans" cxnId="{61293D95-3613-492D-A2F6-A69CB113448F}">
      <dgm:prSet/>
      <dgm:spPr/>
      <dgm:t>
        <a:bodyPr/>
        <a:lstStyle/>
        <a:p>
          <a:endParaRPr lang="es-VE"/>
        </a:p>
      </dgm:t>
    </dgm:pt>
    <dgm:pt modelId="{1743D676-2E92-48AD-97C2-1A9FB706DD3B}" type="sibTrans" cxnId="{61293D95-3613-492D-A2F6-A69CB113448F}">
      <dgm:prSet/>
      <dgm:spPr/>
      <dgm:t>
        <a:bodyPr/>
        <a:lstStyle/>
        <a:p>
          <a:endParaRPr lang="es-VE"/>
        </a:p>
      </dgm:t>
    </dgm:pt>
    <dgm:pt modelId="{0A7ABC7F-E8D9-4C2E-A414-7BC48F39DB0B}">
      <dgm:prSet>
        <dgm:style>
          <a:lnRef idx="2">
            <a:schemeClr val="accent2"/>
          </a:lnRef>
          <a:fillRef idx="1">
            <a:schemeClr val="lt1"/>
          </a:fillRef>
          <a:effectRef idx="0">
            <a:schemeClr val="accent2"/>
          </a:effectRef>
          <a:fontRef idx="minor">
            <a:schemeClr val="dk1"/>
          </a:fontRef>
        </dgm:style>
      </dgm:prSet>
      <dgm:spPr>
        <a:ln w="28575">
          <a:solidFill>
            <a:schemeClr val="accent2">
              <a:lumMod val="75000"/>
            </a:schemeClr>
          </a:solidFill>
        </a:ln>
      </dgm:spPr>
      <dgm:t>
        <a:bodyPr/>
        <a:lstStyle/>
        <a:p>
          <a:pPr rtl="0"/>
          <a:r>
            <a:rPr lang="es-ES" b="1" smtClean="0"/>
            <a:t>Creación del aula, en módulo 7, de la cátedra Matemática Básica. Posteriormente, Geometría Plana y Trigonometría.</a:t>
          </a:r>
          <a:endParaRPr lang="es-VE"/>
        </a:p>
      </dgm:t>
    </dgm:pt>
    <dgm:pt modelId="{3100631F-79BB-4F72-8569-0D95168E6C32}" type="parTrans" cxnId="{5A48BFD1-8181-4DF7-9E7F-629F9F1BE22B}">
      <dgm:prSet/>
      <dgm:spPr/>
      <dgm:t>
        <a:bodyPr/>
        <a:lstStyle/>
        <a:p>
          <a:endParaRPr lang="es-VE"/>
        </a:p>
      </dgm:t>
    </dgm:pt>
    <dgm:pt modelId="{9C40F13B-E0CB-4935-BFCC-1E2331F2AB32}" type="sibTrans" cxnId="{5A48BFD1-8181-4DF7-9E7F-629F9F1BE22B}">
      <dgm:prSet/>
      <dgm:spPr/>
      <dgm:t>
        <a:bodyPr/>
        <a:lstStyle/>
        <a:p>
          <a:endParaRPr lang="es-VE"/>
        </a:p>
      </dgm:t>
    </dgm:pt>
    <dgm:pt modelId="{6CCC7E29-68F4-4DF8-A5E2-AD9B60BCE75E}" type="pres">
      <dgm:prSet presAssocID="{A6225538-AA42-4EA8-95AA-71697730363F}" presName="Name0" presStyleCnt="0">
        <dgm:presLayoutVars>
          <dgm:dir/>
          <dgm:animLvl val="lvl"/>
          <dgm:resizeHandles val="exact"/>
        </dgm:presLayoutVars>
      </dgm:prSet>
      <dgm:spPr/>
      <dgm:t>
        <a:bodyPr/>
        <a:lstStyle/>
        <a:p>
          <a:endParaRPr lang="es-VE"/>
        </a:p>
      </dgm:t>
    </dgm:pt>
    <dgm:pt modelId="{B78BCC21-655C-4D04-A393-B2D6174BA2A6}" type="pres">
      <dgm:prSet presAssocID="{3399BA7F-5449-4035-8FCC-3E1209D3A306}" presName="composite" presStyleCnt="0"/>
      <dgm:spPr/>
    </dgm:pt>
    <dgm:pt modelId="{CEA7BB5E-AE49-464E-9260-69F65A2080A6}" type="pres">
      <dgm:prSet presAssocID="{3399BA7F-5449-4035-8FCC-3E1209D3A306}" presName="parTx" presStyleLbl="alignNode1" presStyleIdx="0" presStyleCnt="1">
        <dgm:presLayoutVars>
          <dgm:chMax val="0"/>
          <dgm:chPref val="0"/>
          <dgm:bulletEnabled val="1"/>
        </dgm:presLayoutVars>
      </dgm:prSet>
      <dgm:spPr/>
      <dgm:t>
        <a:bodyPr/>
        <a:lstStyle/>
        <a:p>
          <a:endParaRPr lang="es-VE"/>
        </a:p>
      </dgm:t>
    </dgm:pt>
    <dgm:pt modelId="{8AAAFD70-008E-4ADD-AE56-88F45ADCF384}" type="pres">
      <dgm:prSet presAssocID="{3399BA7F-5449-4035-8FCC-3E1209D3A306}" presName="desTx" presStyleLbl="alignAccFollowNode1" presStyleIdx="0" presStyleCnt="1">
        <dgm:presLayoutVars>
          <dgm:bulletEnabled val="1"/>
        </dgm:presLayoutVars>
      </dgm:prSet>
      <dgm:spPr/>
      <dgm:t>
        <a:bodyPr/>
        <a:lstStyle/>
        <a:p>
          <a:endParaRPr lang="es-VE"/>
        </a:p>
      </dgm:t>
    </dgm:pt>
  </dgm:ptLst>
  <dgm:cxnLst>
    <dgm:cxn modelId="{BDA8E00E-5AF4-4912-A41C-9C7FE64B8271}" type="presOf" srcId="{A6225538-AA42-4EA8-95AA-71697730363F}" destId="{6CCC7E29-68F4-4DF8-A5E2-AD9B60BCE75E}" srcOrd="0" destOrd="0" presId="urn:microsoft.com/office/officeart/2005/8/layout/hList1"/>
    <dgm:cxn modelId="{E71C9D4D-2C14-4709-9660-CAFFBC5FB36E}" type="presOf" srcId="{FA7F891F-2677-4EE7-9050-4064EDF8C866}" destId="{8AAAFD70-008E-4ADD-AE56-88F45ADCF384}" srcOrd="0" destOrd="1" presId="urn:microsoft.com/office/officeart/2005/8/layout/hList1"/>
    <dgm:cxn modelId="{4F6F7A3C-EF97-4396-BA2C-3B57D41337D3}" srcId="{814145ED-92FC-46C5-A1EA-B283B86F0792}" destId="{9D8BD94A-8DDB-4F43-88BB-C0E6098D159B}" srcOrd="1" destOrd="0" parTransId="{741E846E-F648-46CE-ABCC-75A927B0D233}" sibTransId="{8C48E70F-168A-4ADE-808D-BEF34C4F253F}"/>
    <dgm:cxn modelId="{2C81F32F-ED8E-472C-A299-5CCED3BF376D}" srcId="{3399BA7F-5449-4035-8FCC-3E1209D3A306}" destId="{814145ED-92FC-46C5-A1EA-B283B86F0792}" srcOrd="0" destOrd="0" parTransId="{6651A2A1-F78E-42C0-99B9-1DDB9CE73FA3}" sibTransId="{F251C082-42ED-455B-A43A-CF583558F2E3}"/>
    <dgm:cxn modelId="{D2768899-BB4F-432E-882E-ABBFE8942139}" type="presOf" srcId="{9D8BD94A-8DDB-4F43-88BB-C0E6098D159B}" destId="{8AAAFD70-008E-4ADD-AE56-88F45ADCF384}" srcOrd="0" destOrd="2" presId="urn:microsoft.com/office/officeart/2005/8/layout/hList1"/>
    <dgm:cxn modelId="{7268731B-EB94-492C-937B-1A58E7DD93A8}" type="presOf" srcId="{C1AA10C7-1F3F-4D87-8752-425C3A01CBBA}" destId="{8AAAFD70-008E-4ADD-AE56-88F45ADCF384}" srcOrd="0" destOrd="3" presId="urn:microsoft.com/office/officeart/2005/8/layout/hList1"/>
    <dgm:cxn modelId="{5A48BFD1-8181-4DF7-9E7F-629F9F1BE22B}" srcId="{3399BA7F-5449-4035-8FCC-3E1209D3A306}" destId="{0A7ABC7F-E8D9-4C2E-A414-7BC48F39DB0B}" srcOrd="1" destOrd="0" parTransId="{3100631F-79BB-4F72-8569-0D95168E6C32}" sibTransId="{9C40F13B-E0CB-4935-BFCC-1E2331F2AB32}"/>
    <dgm:cxn modelId="{271AE18F-92EE-4F0D-9120-7D4D7ADB29D6}" type="presOf" srcId="{814145ED-92FC-46C5-A1EA-B283B86F0792}" destId="{8AAAFD70-008E-4ADD-AE56-88F45ADCF384}" srcOrd="0" destOrd="0" presId="urn:microsoft.com/office/officeart/2005/8/layout/hList1"/>
    <dgm:cxn modelId="{4FE3C663-F39E-4FFB-B1AA-7E69DDE6384E}" type="presOf" srcId="{0A7ABC7F-E8D9-4C2E-A414-7BC48F39DB0B}" destId="{8AAAFD70-008E-4ADD-AE56-88F45ADCF384}" srcOrd="0" destOrd="5" presId="urn:microsoft.com/office/officeart/2005/8/layout/hList1"/>
    <dgm:cxn modelId="{00DF1244-1056-4ED3-84D5-B3B1FE429016}" type="presOf" srcId="{AEB503B4-FB85-40E1-AEBC-18A583FD2226}" destId="{8AAAFD70-008E-4ADD-AE56-88F45ADCF384}" srcOrd="0" destOrd="4" presId="urn:microsoft.com/office/officeart/2005/8/layout/hList1"/>
    <dgm:cxn modelId="{71F51D28-2BD2-4723-8A2B-CB7C1C4AD57F}" srcId="{814145ED-92FC-46C5-A1EA-B283B86F0792}" destId="{C1AA10C7-1F3F-4D87-8752-425C3A01CBBA}" srcOrd="2" destOrd="0" parTransId="{4F478E04-62FD-494A-8DCB-CB851E4BAD64}" sibTransId="{9D6F3823-0C71-483D-9272-66C33EBE6C82}"/>
    <dgm:cxn modelId="{43AECE38-8602-4E63-A3C5-8BA57A643183}" srcId="{814145ED-92FC-46C5-A1EA-B283B86F0792}" destId="{FA7F891F-2677-4EE7-9050-4064EDF8C866}" srcOrd="0" destOrd="0" parTransId="{FF738E53-BCD2-4BCB-B359-8E1CF151233C}" sibTransId="{2769D6D2-6086-4EF2-8E7B-0B30CAD3A191}"/>
    <dgm:cxn modelId="{36840A63-0676-4E75-A0ED-68BB56A74790}" type="presOf" srcId="{3399BA7F-5449-4035-8FCC-3E1209D3A306}" destId="{CEA7BB5E-AE49-464E-9260-69F65A2080A6}" srcOrd="0" destOrd="0" presId="urn:microsoft.com/office/officeart/2005/8/layout/hList1"/>
    <dgm:cxn modelId="{61293D95-3613-492D-A2F6-A69CB113448F}" srcId="{814145ED-92FC-46C5-A1EA-B283B86F0792}" destId="{AEB503B4-FB85-40E1-AEBC-18A583FD2226}" srcOrd="3" destOrd="0" parTransId="{6E8E1823-C4C2-4C89-8068-42583D911ADD}" sibTransId="{1743D676-2E92-48AD-97C2-1A9FB706DD3B}"/>
    <dgm:cxn modelId="{D32A4F51-3C23-4F55-A8E9-1EC6720DA0E5}" srcId="{A6225538-AA42-4EA8-95AA-71697730363F}" destId="{3399BA7F-5449-4035-8FCC-3E1209D3A306}" srcOrd="0" destOrd="0" parTransId="{582195E5-6AA7-476E-9814-A210D1B66B95}" sibTransId="{42C34CA8-B7E1-4E24-A1AE-AB12A9588AEF}"/>
    <dgm:cxn modelId="{1F651DA3-9077-4EEA-B236-A66020EC2F75}" type="presParOf" srcId="{6CCC7E29-68F4-4DF8-A5E2-AD9B60BCE75E}" destId="{B78BCC21-655C-4D04-A393-B2D6174BA2A6}" srcOrd="0" destOrd="0" presId="urn:microsoft.com/office/officeart/2005/8/layout/hList1"/>
    <dgm:cxn modelId="{C6A3CBD0-D77D-43AF-8D03-EC1F0FE2EE6E}" type="presParOf" srcId="{B78BCC21-655C-4D04-A393-B2D6174BA2A6}" destId="{CEA7BB5E-AE49-464E-9260-69F65A2080A6}" srcOrd="0" destOrd="0" presId="urn:microsoft.com/office/officeart/2005/8/layout/hList1"/>
    <dgm:cxn modelId="{32BD7E76-E80C-468E-8CD5-F9BEB71875DE}" type="presParOf" srcId="{B78BCC21-655C-4D04-A393-B2D6174BA2A6}" destId="{8AAAFD70-008E-4ADD-AE56-88F45ADCF38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841C7D-1C96-4224-878C-38CBD5E8B427}" type="doc">
      <dgm:prSet loTypeId="urn:microsoft.com/office/officeart/2005/8/layout/pyramid2" loCatId="pyramid" qsTypeId="urn:microsoft.com/office/officeart/2005/8/quickstyle/simple2" qsCatId="simple" csTypeId="urn:microsoft.com/office/officeart/2005/8/colors/accent3_1" csCatId="accent3" phldr="1"/>
      <dgm:spPr/>
      <dgm:t>
        <a:bodyPr/>
        <a:lstStyle/>
        <a:p>
          <a:endParaRPr lang="es-ES"/>
        </a:p>
      </dgm:t>
    </dgm:pt>
    <dgm:pt modelId="{EAA53B0E-B3DC-41ED-8C43-CEAEFD9B45EF}">
      <dgm:prSet custT="1"/>
      <dgm:spPr>
        <a:gradFill flip="none" rotWithShape="1">
          <a:gsLst>
            <a:gs pos="0">
              <a:schemeClr val="accent3">
                <a:lumMod val="20000"/>
                <a:lumOff val="80000"/>
              </a:schemeClr>
            </a:gs>
            <a:gs pos="65830">
              <a:srgbClr val="F5F8EF"/>
            </a:gs>
            <a:gs pos="33000">
              <a:schemeClr val="bg1"/>
            </a:gs>
            <a:gs pos="100000">
              <a:schemeClr val="accent3">
                <a:lumMod val="20000"/>
                <a:lumOff val="80000"/>
              </a:schemeClr>
            </a:gs>
          </a:gsLst>
          <a:lin ang="5400000" scaled="1"/>
          <a:tileRect/>
        </a:gradFill>
        <a:ln w="28575">
          <a:solidFill>
            <a:schemeClr val="accent3">
              <a:lumMod val="75000"/>
            </a:schemeClr>
          </a:solidFill>
        </a:ln>
      </dgm:spPr>
      <dgm:t>
        <a:bodyPr/>
        <a:lstStyle/>
        <a:p>
          <a:pPr rtl="0"/>
          <a:r>
            <a:rPr lang="es-VE" sz="2000" b="1" smtClean="0"/>
            <a:t>La sostenibilidad es un aspecto relevante cuando se estudian estos temas, no obstante, no está incluida en el programa del curso.</a:t>
          </a:r>
          <a:endParaRPr lang="es-ES" sz="2000" b="1"/>
        </a:p>
      </dgm:t>
    </dgm:pt>
    <dgm:pt modelId="{17D42340-4EBC-4C6E-82BD-C74C11D3E12A}" type="parTrans" cxnId="{BFDB5238-A649-40DC-9607-236737A1F99D}">
      <dgm:prSet/>
      <dgm:spPr/>
      <dgm:t>
        <a:bodyPr/>
        <a:lstStyle/>
        <a:p>
          <a:endParaRPr lang="es-ES"/>
        </a:p>
      </dgm:t>
    </dgm:pt>
    <dgm:pt modelId="{71ED2D4E-A132-4D1B-9788-6E19DA744E9A}" type="sibTrans" cxnId="{BFDB5238-A649-40DC-9607-236737A1F99D}">
      <dgm:prSet/>
      <dgm:spPr/>
      <dgm:t>
        <a:bodyPr/>
        <a:lstStyle/>
        <a:p>
          <a:endParaRPr lang="es-ES"/>
        </a:p>
      </dgm:t>
    </dgm:pt>
    <dgm:pt modelId="{0422F49C-E9AC-4A32-8866-918A9958F485}">
      <dgm:prSet custT="1"/>
      <dgm:spPr>
        <a:gradFill rotWithShape="0">
          <a:gsLst>
            <a:gs pos="0">
              <a:schemeClr val="accent3">
                <a:lumMod val="20000"/>
                <a:lumOff val="80000"/>
              </a:schemeClr>
            </a:gs>
            <a:gs pos="67088">
              <a:schemeClr val="bg1"/>
            </a:gs>
            <a:gs pos="32000">
              <a:schemeClr val="bg1"/>
            </a:gs>
            <a:gs pos="100000">
              <a:schemeClr val="accent3">
                <a:lumMod val="20000"/>
                <a:lumOff val="80000"/>
              </a:schemeClr>
            </a:gs>
          </a:gsLst>
          <a:lin ang="5400000" scaled="0"/>
        </a:gradFill>
        <a:ln w="28575">
          <a:solidFill>
            <a:schemeClr val="accent3">
              <a:lumMod val="75000"/>
            </a:schemeClr>
          </a:solidFill>
        </a:ln>
      </dgm:spPr>
      <dgm:t>
        <a:bodyPr/>
        <a:lstStyle/>
        <a:p>
          <a:pPr rtl="0"/>
          <a:r>
            <a:rPr lang="es-VE" sz="2000" b="1" smtClean="0"/>
            <a:t>Es pertinente que el estudiante reconozca que la ingeniería del siglo XXI debe velar por el desarrollo sostenible.</a:t>
          </a:r>
          <a:endParaRPr lang="es-ES" sz="2000" b="1"/>
        </a:p>
      </dgm:t>
    </dgm:pt>
    <dgm:pt modelId="{712AAFC4-0329-413F-AA1B-72EABDD03E90}" type="parTrans" cxnId="{F5451BA8-5639-46D2-862B-08646DA0B7D0}">
      <dgm:prSet/>
      <dgm:spPr/>
      <dgm:t>
        <a:bodyPr/>
        <a:lstStyle/>
        <a:p>
          <a:endParaRPr lang="es-ES"/>
        </a:p>
      </dgm:t>
    </dgm:pt>
    <dgm:pt modelId="{A5C3ED82-8E83-4B2B-A111-CEEFBFD41304}" type="sibTrans" cxnId="{F5451BA8-5639-46D2-862B-08646DA0B7D0}">
      <dgm:prSet/>
      <dgm:spPr/>
      <dgm:t>
        <a:bodyPr/>
        <a:lstStyle/>
        <a:p>
          <a:endParaRPr lang="es-ES"/>
        </a:p>
      </dgm:t>
    </dgm:pt>
    <dgm:pt modelId="{9F143153-DBE1-4531-A17E-32302EC8460D}" type="pres">
      <dgm:prSet presAssocID="{EC841C7D-1C96-4224-878C-38CBD5E8B427}" presName="compositeShape" presStyleCnt="0">
        <dgm:presLayoutVars>
          <dgm:dir/>
          <dgm:resizeHandles/>
        </dgm:presLayoutVars>
      </dgm:prSet>
      <dgm:spPr/>
      <dgm:t>
        <a:bodyPr/>
        <a:lstStyle/>
        <a:p>
          <a:endParaRPr lang="es-ES"/>
        </a:p>
      </dgm:t>
    </dgm:pt>
    <dgm:pt modelId="{A929F1FF-2D3F-4D5E-8C0C-BF5CAEEF8FAD}" type="pres">
      <dgm:prSet presAssocID="{EC841C7D-1C96-4224-878C-38CBD5E8B427}" presName="pyramid" presStyleLbl="node1" presStyleIdx="0" presStyleCnt="1"/>
      <dgm:spPr/>
    </dgm:pt>
    <dgm:pt modelId="{144F3A5F-EEBE-4C7D-9B75-72D083015F1B}" type="pres">
      <dgm:prSet presAssocID="{EC841C7D-1C96-4224-878C-38CBD5E8B427}" presName="theList" presStyleCnt="0"/>
      <dgm:spPr/>
    </dgm:pt>
    <dgm:pt modelId="{7B244638-1E0C-44CD-8324-DD35C1918DE0}" type="pres">
      <dgm:prSet presAssocID="{EAA53B0E-B3DC-41ED-8C43-CEAEFD9B45EF}" presName="aNode" presStyleLbl="fgAcc1" presStyleIdx="0" presStyleCnt="2" custScaleX="118892">
        <dgm:presLayoutVars>
          <dgm:bulletEnabled val="1"/>
        </dgm:presLayoutVars>
      </dgm:prSet>
      <dgm:spPr/>
      <dgm:t>
        <a:bodyPr/>
        <a:lstStyle/>
        <a:p>
          <a:endParaRPr lang="es-ES"/>
        </a:p>
      </dgm:t>
    </dgm:pt>
    <dgm:pt modelId="{C3A042D0-A08D-4AD5-B6E5-3A777593F69D}" type="pres">
      <dgm:prSet presAssocID="{EAA53B0E-B3DC-41ED-8C43-CEAEFD9B45EF}" presName="aSpace" presStyleCnt="0"/>
      <dgm:spPr/>
    </dgm:pt>
    <dgm:pt modelId="{61ED76EE-C2B1-49DB-8AFC-C449B016AB30}" type="pres">
      <dgm:prSet presAssocID="{0422F49C-E9AC-4A32-8866-918A9958F485}" presName="aNode" presStyleLbl="fgAcc1" presStyleIdx="1" presStyleCnt="2" custScaleX="118548">
        <dgm:presLayoutVars>
          <dgm:bulletEnabled val="1"/>
        </dgm:presLayoutVars>
      </dgm:prSet>
      <dgm:spPr/>
      <dgm:t>
        <a:bodyPr/>
        <a:lstStyle/>
        <a:p>
          <a:endParaRPr lang="es-ES"/>
        </a:p>
      </dgm:t>
    </dgm:pt>
    <dgm:pt modelId="{CF38B042-6180-4C8E-B9FC-501F81B99E39}" type="pres">
      <dgm:prSet presAssocID="{0422F49C-E9AC-4A32-8866-918A9958F485}" presName="aSpace" presStyleCnt="0"/>
      <dgm:spPr/>
    </dgm:pt>
  </dgm:ptLst>
  <dgm:cxnLst>
    <dgm:cxn modelId="{F5451BA8-5639-46D2-862B-08646DA0B7D0}" srcId="{EC841C7D-1C96-4224-878C-38CBD5E8B427}" destId="{0422F49C-E9AC-4A32-8866-918A9958F485}" srcOrd="1" destOrd="0" parTransId="{712AAFC4-0329-413F-AA1B-72EABDD03E90}" sibTransId="{A5C3ED82-8E83-4B2B-A111-CEEFBFD41304}"/>
    <dgm:cxn modelId="{8B63344F-43D0-468D-8DC9-6A9F5C708E4B}" type="presOf" srcId="{0422F49C-E9AC-4A32-8866-918A9958F485}" destId="{61ED76EE-C2B1-49DB-8AFC-C449B016AB30}" srcOrd="0" destOrd="0" presId="urn:microsoft.com/office/officeart/2005/8/layout/pyramid2"/>
    <dgm:cxn modelId="{704C2396-94B4-4AF0-9EA1-C2AC85FCE92B}" type="presOf" srcId="{EC841C7D-1C96-4224-878C-38CBD5E8B427}" destId="{9F143153-DBE1-4531-A17E-32302EC8460D}" srcOrd="0" destOrd="0" presId="urn:microsoft.com/office/officeart/2005/8/layout/pyramid2"/>
    <dgm:cxn modelId="{2CFFAE3D-621D-4ABA-9854-856CAECA6189}" type="presOf" srcId="{EAA53B0E-B3DC-41ED-8C43-CEAEFD9B45EF}" destId="{7B244638-1E0C-44CD-8324-DD35C1918DE0}" srcOrd="0" destOrd="0" presId="urn:microsoft.com/office/officeart/2005/8/layout/pyramid2"/>
    <dgm:cxn modelId="{BFDB5238-A649-40DC-9607-236737A1F99D}" srcId="{EC841C7D-1C96-4224-878C-38CBD5E8B427}" destId="{EAA53B0E-B3DC-41ED-8C43-CEAEFD9B45EF}" srcOrd="0" destOrd="0" parTransId="{17D42340-4EBC-4C6E-82BD-C74C11D3E12A}" sibTransId="{71ED2D4E-A132-4D1B-9788-6E19DA744E9A}"/>
    <dgm:cxn modelId="{77E78B80-2808-4D65-9A0D-D6F435F6B925}" type="presParOf" srcId="{9F143153-DBE1-4531-A17E-32302EC8460D}" destId="{A929F1FF-2D3F-4D5E-8C0C-BF5CAEEF8FAD}" srcOrd="0" destOrd="0" presId="urn:microsoft.com/office/officeart/2005/8/layout/pyramid2"/>
    <dgm:cxn modelId="{EA50BDA4-1A4F-4E82-9123-9284329B53E3}" type="presParOf" srcId="{9F143153-DBE1-4531-A17E-32302EC8460D}" destId="{144F3A5F-EEBE-4C7D-9B75-72D083015F1B}" srcOrd="1" destOrd="0" presId="urn:microsoft.com/office/officeart/2005/8/layout/pyramid2"/>
    <dgm:cxn modelId="{EB3C79B0-CCD8-42D9-B868-E4CBF75904FC}" type="presParOf" srcId="{144F3A5F-EEBE-4C7D-9B75-72D083015F1B}" destId="{7B244638-1E0C-44CD-8324-DD35C1918DE0}" srcOrd="0" destOrd="0" presId="urn:microsoft.com/office/officeart/2005/8/layout/pyramid2"/>
    <dgm:cxn modelId="{FC5714B8-6DFD-435C-9138-C0F08CF673BA}" type="presParOf" srcId="{144F3A5F-EEBE-4C7D-9B75-72D083015F1B}" destId="{C3A042D0-A08D-4AD5-B6E5-3A777593F69D}" srcOrd="1" destOrd="0" presId="urn:microsoft.com/office/officeart/2005/8/layout/pyramid2"/>
    <dgm:cxn modelId="{B4C57913-BED9-40EB-9561-14076C074638}" type="presParOf" srcId="{144F3A5F-EEBE-4C7D-9B75-72D083015F1B}" destId="{61ED76EE-C2B1-49DB-8AFC-C449B016AB30}" srcOrd="2" destOrd="0" presId="urn:microsoft.com/office/officeart/2005/8/layout/pyramid2"/>
    <dgm:cxn modelId="{1074B08B-BEB2-492B-A3E0-9BC0A7D876D0}" type="presParOf" srcId="{144F3A5F-EEBE-4C7D-9B75-72D083015F1B}" destId="{CF38B042-6180-4C8E-B9FC-501F81B99E39}" srcOrd="3"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655A71-A813-4C4F-A4C8-15BDB1B4CA84}"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s-ES"/>
        </a:p>
      </dgm:t>
    </dgm:pt>
    <dgm:pt modelId="{DFD0F422-1B82-4F1A-9C23-0F4DAFD1938C}">
      <dgm:prSet phldrT="[Texto]" custT="1"/>
      <dgm:spPr>
        <a:solidFill>
          <a:schemeClr val="accent5">
            <a:lumMod val="75000"/>
          </a:schemeClr>
        </a:solidFill>
      </dgm:spPr>
      <dgm:t>
        <a:bodyPr/>
        <a:lstStyle/>
        <a:p>
          <a:r>
            <a:rPr lang="es-ES" sz="2000" b="1" dirty="0" smtClean="0"/>
            <a:t>Cada equipo presentó el resultado de su tarea mediante una exposición oral.</a:t>
          </a:r>
          <a:endParaRPr lang="es-ES" sz="2000" b="1" dirty="0"/>
        </a:p>
      </dgm:t>
    </dgm:pt>
    <dgm:pt modelId="{20D4B569-5961-4436-9687-30E8CC40AE66}" type="parTrans" cxnId="{C7A8EBDA-C5B2-47DD-910C-502C51573708}">
      <dgm:prSet/>
      <dgm:spPr/>
      <dgm:t>
        <a:bodyPr/>
        <a:lstStyle/>
        <a:p>
          <a:endParaRPr lang="es-ES" sz="2000" b="1"/>
        </a:p>
      </dgm:t>
    </dgm:pt>
    <dgm:pt modelId="{5C16DC7D-6572-4678-8D4E-E3E1470AC0F2}" type="sibTrans" cxnId="{C7A8EBDA-C5B2-47DD-910C-502C51573708}">
      <dgm:prSet/>
      <dgm:spPr/>
      <dgm:t>
        <a:bodyPr/>
        <a:lstStyle/>
        <a:p>
          <a:endParaRPr lang="es-ES" sz="2000" b="1"/>
        </a:p>
      </dgm:t>
    </dgm:pt>
    <dgm:pt modelId="{402998A6-7BC5-4D95-A451-9C3748FF58E5}">
      <dgm:prSet custT="1"/>
      <dgm:spPr/>
      <dgm:t>
        <a:bodyPr lIns="108000" tIns="36000" rIns="0" bIns="36000"/>
        <a:lstStyle/>
        <a:p>
          <a:pPr rtl="0"/>
          <a:r>
            <a:rPr lang="es-VE" sz="2000" b="1" dirty="0" smtClean="0"/>
            <a:t>Los estudiantes, organizados en equipo, realizaron un recurso en la web referido a un dispositivo ingenieril del curso. El tema fue definido por sorteo).</a:t>
          </a:r>
          <a:endParaRPr lang="es-ES" sz="2000" b="1" dirty="0"/>
        </a:p>
      </dgm:t>
    </dgm:pt>
    <dgm:pt modelId="{15009916-A4EC-4F25-9E68-8571FE61DCCB}" type="sibTrans" cxnId="{69E75DCC-BAC5-4D4D-AA53-DCA58BFA71B4}">
      <dgm:prSet custT="1"/>
      <dgm:spPr/>
      <dgm:t>
        <a:bodyPr/>
        <a:lstStyle/>
        <a:p>
          <a:endParaRPr lang="es-ES" sz="2000" b="1"/>
        </a:p>
      </dgm:t>
    </dgm:pt>
    <dgm:pt modelId="{35910880-7102-4AD8-9F4D-D0EF902C2384}" type="parTrans" cxnId="{69E75DCC-BAC5-4D4D-AA53-DCA58BFA71B4}">
      <dgm:prSet/>
      <dgm:spPr/>
      <dgm:t>
        <a:bodyPr/>
        <a:lstStyle/>
        <a:p>
          <a:endParaRPr lang="es-ES" sz="2000" b="1"/>
        </a:p>
      </dgm:t>
    </dgm:pt>
    <dgm:pt modelId="{782FC3F5-D4E2-4C3E-9F75-4AEB5FB3F03B}">
      <dgm:prSet phldrT="[Texto]" custT="1"/>
      <dgm:spPr>
        <a:solidFill>
          <a:schemeClr val="accent3">
            <a:lumMod val="75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VE" sz="2000" b="1" dirty="0" smtClean="0"/>
        </a:p>
        <a:p>
          <a:pPr marL="0" marR="0" indent="0" defTabSz="914400" eaLnBrk="1" fontAlgn="auto" latinLnBrk="0" hangingPunct="1">
            <a:lnSpc>
              <a:spcPct val="100000"/>
            </a:lnSpc>
            <a:spcBef>
              <a:spcPts val="0"/>
            </a:spcBef>
            <a:spcAft>
              <a:spcPts val="0"/>
            </a:spcAft>
            <a:buClrTx/>
            <a:buSzTx/>
            <a:buFontTx/>
            <a:buNone/>
            <a:tabLst/>
            <a:defRPr/>
          </a:pPr>
          <a:r>
            <a:rPr lang="es-VE" sz="2000" b="1" dirty="0" smtClean="0"/>
            <a:t>Cada equipo recibió las instrucciones a través de un correo electrónico enviado por módulo 7, dada la especificidad de cada ciclo o dispositivo.</a:t>
          </a:r>
          <a:endParaRPr lang="es-ES" sz="2000" b="1" dirty="0" smtClean="0"/>
        </a:p>
        <a:p>
          <a:pPr defTabSz="889000">
            <a:lnSpc>
              <a:spcPct val="90000"/>
            </a:lnSpc>
            <a:spcBef>
              <a:spcPct val="0"/>
            </a:spcBef>
            <a:spcAft>
              <a:spcPct val="35000"/>
            </a:spcAft>
          </a:pPr>
          <a:endParaRPr lang="es-ES" sz="2000" b="1" dirty="0"/>
        </a:p>
      </dgm:t>
    </dgm:pt>
    <dgm:pt modelId="{91322622-39B5-49D2-B524-786511021CB2}" type="sibTrans" cxnId="{F83DECA6-0E4E-44D7-86E3-3AD8B88D3A57}">
      <dgm:prSet custT="1"/>
      <dgm:spPr/>
      <dgm:t>
        <a:bodyPr/>
        <a:lstStyle/>
        <a:p>
          <a:endParaRPr lang="es-ES" sz="2000" b="1"/>
        </a:p>
      </dgm:t>
    </dgm:pt>
    <dgm:pt modelId="{1D8BA85E-F0F6-43C6-B0A4-A3FFF8E6803F}" type="parTrans" cxnId="{F83DECA6-0E4E-44D7-86E3-3AD8B88D3A57}">
      <dgm:prSet/>
      <dgm:spPr/>
      <dgm:t>
        <a:bodyPr/>
        <a:lstStyle/>
        <a:p>
          <a:endParaRPr lang="es-ES" sz="2000" b="1"/>
        </a:p>
      </dgm:t>
    </dgm:pt>
    <dgm:pt modelId="{03247512-B05F-4F48-8D18-660A4D9A9E9F}">
      <dgm:prSet custT="1"/>
      <dgm:spPr/>
      <dgm:t>
        <a:bodyPr/>
        <a:lstStyle/>
        <a:p>
          <a:r>
            <a:rPr lang="es-VE" sz="2000" b="1" dirty="0" smtClean="0"/>
            <a:t>Todos debían </a:t>
          </a:r>
          <a:r>
            <a:rPr lang="es-VE" sz="2000" b="1" dirty="0"/>
            <a:t>agregar a la tarea una reflexión sobre la relación entre el tópico a tratar y la sostenibilidad.</a:t>
          </a:r>
        </a:p>
      </dgm:t>
    </dgm:pt>
    <dgm:pt modelId="{04BA8FA2-5BF9-43D0-BEA8-9BEA4A633D95}" type="parTrans" cxnId="{E3645183-53DC-4387-9EDA-BEE74EEACE7A}">
      <dgm:prSet/>
      <dgm:spPr/>
      <dgm:t>
        <a:bodyPr/>
        <a:lstStyle/>
        <a:p>
          <a:endParaRPr lang="es-VE"/>
        </a:p>
      </dgm:t>
    </dgm:pt>
    <dgm:pt modelId="{C0D0BE1D-DD4F-438B-90B0-F27C6F8B990B}" type="sibTrans" cxnId="{E3645183-53DC-4387-9EDA-BEE74EEACE7A}">
      <dgm:prSet/>
      <dgm:spPr>
        <a:solidFill>
          <a:schemeClr val="accent4">
            <a:lumMod val="40000"/>
            <a:lumOff val="60000"/>
          </a:schemeClr>
        </a:solidFill>
      </dgm:spPr>
      <dgm:t>
        <a:bodyPr/>
        <a:lstStyle/>
        <a:p>
          <a:endParaRPr lang="es-VE"/>
        </a:p>
      </dgm:t>
    </dgm:pt>
    <dgm:pt modelId="{B1E47441-6AA8-4FFA-B065-AF885AD2DA64}" type="pres">
      <dgm:prSet presAssocID="{CC655A71-A813-4C4F-A4C8-15BDB1B4CA84}" presName="outerComposite" presStyleCnt="0">
        <dgm:presLayoutVars>
          <dgm:chMax val="5"/>
          <dgm:dir/>
          <dgm:resizeHandles val="exact"/>
        </dgm:presLayoutVars>
      </dgm:prSet>
      <dgm:spPr/>
      <dgm:t>
        <a:bodyPr/>
        <a:lstStyle/>
        <a:p>
          <a:endParaRPr lang="es-ES"/>
        </a:p>
      </dgm:t>
    </dgm:pt>
    <dgm:pt modelId="{C8BA5187-C7EF-47E6-9C05-2D8BCC15976B}" type="pres">
      <dgm:prSet presAssocID="{CC655A71-A813-4C4F-A4C8-15BDB1B4CA84}" presName="dummyMaxCanvas" presStyleCnt="0">
        <dgm:presLayoutVars/>
      </dgm:prSet>
      <dgm:spPr/>
      <dgm:t>
        <a:bodyPr/>
        <a:lstStyle/>
        <a:p>
          <a:endParaRPr lang="es-ES"/>
        </a:p>
      </dgm:t>
    </dgm:pt>
    <dgm:pt modelId="{FAE80689-6BB6-46B5-901C-3C0A14587A0A}" type="pres">
      <dgm:prSet presAssocID="{CC655A71-A813-4C4F-A4C8-15BDB1B4CA84}" presName="FourNodes_1" presStyleLbl="node1" presStyleIdx="0" presStyleCnt="4" custScaleX="106021" custScaleY="119657">
        <dgm:presLayoutVars>
          <dgm:bulletEnabled val="1"/>
        </dgm:presLayoutVars>
      </dgm:prSet>
      <dgm:spPr/>
      <dgm:t>
        <a:bodyPr/>
        <a:lstStyle/>
        <a:p>
          <a:endParaRPr lang="es-ES"/>
        </a:p>
      </dgm:t>
    </dgm:pt>
    <dgm:pt modelId="{D4175102-A69B-4908-86B3-C72018E3DABE}" type="pres">
      <dgm:prSet presAssocID="{CC655A71-A813-4C4F-A4C8-15BDB1B4CA84}" presName="FourNodes_2" presStyleLbl="node1" presStyleIdx="1" presStyleCnt="4" custScaleX="103429" custScaleY="117629" custLinFactNeighborY="8339">
        <dgm:presLayoutVars>
          <dgm:bulletEnabled val="1"/>
        </dgm:presLayoutVars>
      </dgm:prSet>
      <dgm:spPr/>
      <dgm:t>
        <a:bodyPr/>
        <a:lstStyle/>
        <a:p>
          <a:endParaRPr lang="es-ES"/>
        </a:p>
      </dgm:t>
    </dgm:pt>
    <dgm:pt modelId="{634D8B33-4BC9-4305-9840-7128F66BE32C}" type="pres">
      <dgm:prSet presAssocID="{CC655A71-A813-4C4F-A4C8-15BDB1B4CA84}" presName="FourNodes_3" presStyleLbl="node1" presStyleIdx="2" presStyleCnt="4" custScaleX="106021" custScaleY="102056" custLinFactNeighborX="335" custLinFactNeighborY="13728">
        <dgm:presLayoutVars>
          <dgm:bulletEnabled val="1"/>
        </dgm:presLayoutVars>
      </dgm:prSet>
      <dgm:spPr/>
      <dgm:t>
        <a:bodyPr/>
        <a:lstStyle/>
        <a:p>
          <a:endParaRPr lang="es-ES"/>
        </a:p>
      </dgm:t>
    </dgm:pt>
    <dgm:pt modelId="{33EF5F41-2CD5-4868-904B-D3130E1F4352}" type="pres">
      <dgm:prSet presAssocID="{CC655A71-A813-4C4F-A4C8-15BDB1B4CA84}" presName="FourNodes_4" presStyleLbl="node1" presStyleIdx="3" presStyleCnt="4" custScaleY="81479" custLinFactNeighborX="-320" custLinFactNeighborY="6864">
        <dgm:presLayoutVars>
          <dgm:bulletEnabled val="1"/>
        </dgm:presLayoutVars>
      </dgm:prSet>
      <dgm:spPr/>
      <dgm:t>
        <a:bodyPr/>
        <a:lstStyle/>
        <a:p>
          <a:endParaRPr lang="es-ES"/>
        </a:p>
      </dgm:t>
    </dgm:pt>
    <dgm:pt modelId="{73622F89-F03E-4EDD-9485-B11E0819B98C}" type="pres">
      <dgm:prSet presAssocID="{CC655A71-A813-4C4F-A4C8-15BDB1B4CA84}" presName="FourConn_1-2" presStyleLbl="fgAccFollowNode1" presStyleIdx="0" presStyleCnt="3" custScaleY="134994">
        <dgm:presLayoutVars>
          <dgm:bulletEnabled val="1"/>
        </dgm:presLayoutVars>
      </dgm:prSet>
      <dgm:spPr/>
      <dgm:t>
        <a:bodyPr/>
        <a:lstStyle/>
        <a:p>
          <a:endParaRPr lang="es-ES"/>
        </a:p>
      </dgm:t>
    </dgm:pt>
    <dgm:pt modelId="{8E9FEE20-1F6C-454A-B20E-8E2684F12EEB}" type="pres">
      <dgm:prSet presAssocID="{CC655A71-A813-4C4F-A4C8-15BDB1B4CA84}" presName="FourConn_2-3" presStyleLbl="fgAccFollowNode1" presStyleIdx="1" presStyleCnt="3" custScaleY="130412">
        <dgm:presLayoutVars>
          <dgm:bulletEnabled val="1"/>
        </dgm:presLayoutVars>
      </dgm:prSet>
      <dgm:spPr/>
      <dgm:t>
        <a:bodyPr/>
        <a:lstStyle/>
        <a:p>
          <a:endParaRPr lang="es-ES"/>
        </a:p>
      </dgm:t>
    </dgm:pt>
    <dgm:pt modelId="{E613D3D0-F1F3-4DE3-AAFE-8E74649D9454}" type="pres">
      <dgm:prSet presAssocID="{CC655A71-A813-4C4F-A4C8-15BDB1B4CA84}" presName="FourConn_3-4" presStyleLbl="fgAccFollowNode1" presStyleIdx="2" presStyleCnt="3" custScaleY="146950">
        <dgm:presLayoutVars>
          <dgm:bulletEnabled val="1"/>
        </dgm:presLayoutVars>
      </dgm:prSet>
      <dgm:spPr/>
      <dgm:t>
        <a:bodyPr/>
        <a:lstStyle/>
        <a:p>
          <a:endParaRPr lang="es-ES"/>
        </a:p>
      </dgm:t>
    </dgm:pt>
    <dgm:pt modelId="{51C580AD-DE16-48BE-8EEB-46110DD00E34}" type="pres">
      <dgm:prSet presAssocID="{CC655A71-A813-4C4F-A4C8-15BDB1B4CA84}" presName="FourNodes_1_text" presStyleLbl="node1" presStyleIdx="3" presStyleCnt="4">
        <dgm:presLayoutVars>
          <dgm:bulletEnabled val="1"/>
        </dgm:presLayoutVars>
      </dgm:prSet>
      <dgm:spPr/>
      <dgm:t>
        <a:bodyPr/>
        <a:lstStyle/>
        <a:p>
          <a:endParaRPr lang="es-ES"/>
        </a:p>
      </dgm:t>
    </dgm:pt>
    <dgm:pt modelId="{9B5EBBF0-4B3A-440E-B55A-477F9A718F3C}" type="pres">
      <dgm:prSet presAssocID="{CC655A71-A813-4C4F-A4C8-15BDB1B4CA84}" presName="FourNodes_2_text" presStyleLbl="node1" presStyleIdx="3" presStyleCnt="4">
        <dgm:presLayoutVars>
          <dgm:bulletEnabled val="1"/>
        </dgm:presLayoutVars>
      </dgm:prSet>
      <dgm:spPr/>
      <dgm:t>
        <a:bodyPr/>
        <a:lstStyle/>
        <a:p>
          <a:endParaRPr lang="es-ES"/>
        </a:p>
      </dgm:t>
    </dgm:pt>
    <dgm:pt modelId="{D223783B-86A4-4219-9AFC-53924FC7ACDA}" type="pres">
      <dgm:prSet presAssocID="{CC655A71-A813-4C4F-A4C8-15BDB1B4CA84}" presName="FourNodes_3_text" presStyleLbl="node1" presStyleIdx="3" presStyleCnt="4">
        <dgm:presLayoutVars>
          <dgm:bulletEnabled val="1"/>
        </dgm:presLayoutVars>
      </dgm:prSet>
      <dgm:spPr/>
      <dgm:t>
        <a:bodyPr/>
        <a:lstStyle/>
        <a:p>
          <a:endParaRPr lang="es-ES"/>
        </a:p>
      </dgm:t>
    </dgm:pt>
    <dgm:pt modelId="{0F97DA1A-DD78-44C4-AC42-EBDD239B16A2}" type="pres">
      <dgm:prSet presAssocID="{CC655A71-A813-4C4F-A4C8-15BDB1B4CA84}" presName="FourNodes_4_text" presStyleLbl="node1" presStyleIdx="3" presStyleCnt="4">
        <dgm:presLayoutVars>
          <dgm:bulletEnabled val="1"/>
        </dgm:presLayoutVars>
      </dgm:prSet>
      <dgm:spPr/>
      <dgm:t>
        <a:bodyPr/>
        <a:lstStyle/>
        <a:p>
          <a:endParaRPr lang="es-ES"/>
        </a:p>
      </dgm:t>
    </dgm:pt>
  </dgm:ptLst>
  <dgm:cxnLst>
    <dgm:cxn modelId="{6AD324C1-FC13-4074-856A-EB9F3F6594F2}" type="presOf" srcId="{782FC3F5-D4E2-4C3E-9F75-4AEB5FB3F03B}" destId="{9B5EBBF0-4B3A-440E-B55A-477F9A718F3C}" srcOrd="1" destOrd="0" presId="urn:microsoft.com/office/officeart/2005/8/layout/vProcess5"/>
    <dgm:cxn modelId="{576A5E23-FDBC-491C-83CB-9D0A8380A533}" type="presOf" srcId="{402998A6-7BC5-4D95-A451-9C3748FF58E5}" destId="{51C580AD-DE16-48BE-8EEB-46110DD00E34}" srcOrd="1" destOrd="0" presId="urn:microsoft.com/office/officeart/2005/8/layout/vProcess5"/>
    <dgm:cxn modelId="{6788C4E2-4BF3-4FBC-8FAF-16C8DA0E39BA}" type="presOf" srcId="{402998A6-7BC5-4D95-A451-9C3748FF58E5}" destId="{FAE80689-6BB6-46B5-901C-3C0A14587A0A}" srcOrd="0" destOrd="0" presId="urn:microsoft.com/office/officeart/2005/8/layout/vProcess5"/>
    <dgm:cxn modelId="{F83DECA6-0E4E-44D7-86E3-3AD8B88D3A57}" srcId="{CC655A71-A813-4C4F-A4C8-15BDB1B4CA84}" destId="{782FC3F5-D4E2-4C3E-9F75-4AEB5FB3F03B}" srcOrd="1" destOrd="0" parTransId="{1D8BA85E-F0F6-43C6-B0A4-A3FFF8E6803F}" sibTransId="{91322622-39B5-49D2-B524-786511021CB2}"/>
    <dgm:cxn modelId="{9E5B1F55-3AF8-40C7-8348-D49BCF55F4D3}" type="presOf" srcId="{15009916-A4EC-4F25-9E68-8571FE61DCCB}" destId="{73622F89-F03E-4EDD-9485-B11E0819B98C}" srcOrd="0" destOrd="0" presId="urn:microsoft.com/office/officeart/2005/8/layout/vProcess5"/>
    <dgm:cxn modelId="{E3645183-53DC-4387-9EDA-BEE74EEACE7A}" srcId="{CC655A71-A813-4C4F-A4C8-15BDB1B4CA84}" destId="{03247512-B05F-4F48-8D18-660A4D9A9E9F}" srcOrd="2" destOrd="0" parTransId="{04BA8FA2-5BF9-43D0-BEA8-9BEA4A633D95}" sibTransId="{C0D0BE1D-DD4F-438B-90B0-F27C6F8B990B}"/>
    <dgm:cxn modelId="{CD1E6A09-CD30-4EBD-B86F-E43FBED37872}" type="presOf" srcId="{03247512-B05F-4F48-8D18-660A4D9A9E9F}" destId="{D223783B-86A4-4219-9AFC-53924FC7ACDA}" srcOrd="1" destOrd="0" presId="urn:microsoft.com/office/officeart/2005/8/layout/vProcess5"/>
    <dgm:cxn modelId="{2397643C-D941-48BC-9412-EAF1A521610A}" type="presOf" srcId="{CC655A71-A813-4C4F-A4C8-15BDB1B4CA84}" destId="{B1E47441-6AA8-4FFA-B065-AF885AD2DA64}" srcOrd="0" destOrd="0" presId="urn:microsoft.com/office/officeart/2005/8/layout/vProcess5"/>
    <dgm:cxn modelId="{55AFAA04-638F-4949-93BF-4235BC1637CF}" type="presOf" srcId="{DFD0F422-1B82-4F1A-9C23-0F4DAFD1938C}" destId="{33EF5F41-2CD5-4868-904B-D3130E1F4352}" srcOrd="0" destOrd="0" presId="urn:microsoft.com/office/officeart/2005/8/layout/vProcess5"/>
    <dgm:cxn modelId="{B3D19FE2-864C-4117-8815-4321C7CE84F7}" type="presOf" srcId="{DFD0F422-1B82-4F1A-9C23-0F4DAFD1938C}" destId="{0F97DA1A-DD78-44C4-AC42-EBDD239B16A2}" srcOrd="1" destOrd="0" presId="urn:microsoft.com/office/officeart/2005/8/layout/vProcess5"/>
    <dgm:cxn modelId="{BCD8BD4E-AFDD-4FDE-9F7F-3B61C8863990}" type="presOf" srcId="{91322622-39B5-49D2-B524-786511021CB2}" destId="{8E9FEE20-1F6C-454A-B20E-8E2684F12EEB}" srcOrd="0" destOrd="0" presId="urn:microsoft.com/office/officeart/2005/8/layout/vProcess5"/>
    <dgm:cxn modelId="{C7A8EBDA-C5B2-47DD-910C-502C51573708}" srcId="{CC655A71-A813-4C4F-A4C8-15BDB1B4CA84}" destId="{DFD0F422-1B82-4F1A-9C23-0F4DAFD1938C}" srcOrd="3" destOrd="0" parTransId="{20D4B569-5961-4436-9687-30E8CC40AE66}" sibTransId="{5C16DC7D-6572-4678-8D4E-E3E1470AC0F2}"/>
    <dgm:cxn modelId="{E47FAE7A-9134-45B6-8F58-E0D74CC16E21}" type="presOf" srcId="{C0D0BE1D-DD4F-438B-90B0-F27C6F8B990B}" destId="{E613D3D0-F1F3-4DE3-AAFE-8E74649D9454}" srcOrd="0" destOrd="0" presId="urn:microsoft.com/office/officeart/2005/8/layout/vProcess5"/>
    <dgm:cxn modelId="{69E75DCC-BAC5-4D4D-AA53-DCA58BFA71B4}" srcId="{CC655A71-A813-4C4F-A4C8-15BDB1B4CA84}" destId="{402998A6-7BC5-4D95-A451-9C3748FF58E5}" srcOrd="0" destOrd="0" parTransId="{35910880-7102-4AD8-9F4D-D0EF902C2384}" sibTransId="{15009916-A4EC-4F25-9E68-8571FE61DCCB}"/>
    <dgm:cxn modelId="{432EB52F-A9A7-4002-BDFE-B0325A62BA5D}" type="presOf" srcId="{782FC3F5-D4E2-4C3E-9F75-4AEB5FB3F03B}" destId="{D4175102-A69B-4908-86B3-C72018E3DABE}" srcOrd="0" destOrd="0" presId="urn:microsoft.com/office/officeart/2005/8/layout/vProcess5"/>
    <dgm:cxn modelId="{4FAB8812-F211-48A2-8324-4B95E5B2E78F}" type="presOf" srcId="{03247512-B05F-4F48-8D18-660A4D9A9E9F}" destId="{634D8B33-4BC9-4305-9840-7128F66BE32C}" srcOrd="0" destOrd="0" presId="urn:microsoft.com/office/officeart/2005/8/layout/vProcess5"/>
    <dgm:cxn modelId="{90B35184-61C2-4743-B65B-97B27ACBCA4F}" type="presParOf" srcId="{B1E47441-6AA8-4FFA-B065-AF885AD2DA64}" destId="{C8BA5187-C7EF-47E6-9C05-2D8BCC15976B}" srcOrd="0" destOrd="0" presId="urn:microsoft.com/office/officeart/2005/8/layout/vProcess5"/>
    <dgm:cxn modelId="{7CBC2D50-37DA-499E-AED0-0672850E1828}" type="presParOf" srcId="{B1E47441-6AA8-4FFA-B065-AF885AD2DA64}" destId="{FAE80689-6BB6-46B5-901C-3C0A14587A0A}" srcOrd="1" destOrd="0" presId="urn:microsoft.com/office/officeart/2005/8/layout/vProcess5"/>
    <dgm:cxn modelId="{9EC34EEC-512A-4167-A5B7-1510A00E55ED}" type="presParOf" srcId="{B1E47441-6AA8-4FFA-B065-AF885AD2DA64}" destId="{D4175102-A69B-4908-86B3-C72018E3DABE}" srcOrd="2" destOrd="0" presId="urn:microsoft.com/office/officeart/2005/8/layout/vProcess5"/>
    <dgm:cxn modelId="{49CF4A98-3C27-400C-9624-CAACBA315408}" type="presParOf" srcId="{B1E47441-6AA8-4FFA-B065-AF885AD2DA64}" destId="{634D8B33-4BC9-4305-9840-7128F66BE32C}" srcOrd="3" destOrd="0" presId="urn:microsoft.com/office/officeart/2005/8/layout/vProcess5"/>
    <dgm:cxn modelId="{269B8946-0860-4EBF-B97E-4863AED16D38}" type="presParOf" srcId="{B1E47441-6AA8-4FFA-B065-AF885AD2DA64}" destId="{33EF5F41-2CD5-4868-904B-D3130E1F4352}" srcOrd="4" destOrd="0" presId="urn:microsoft.com/office/officeart/2005/8/layout/vProcess5"/>
    <dgm:cxn modelId="{654F279A-43B5-47B4-9EF2-2189E4392B84}" type="presParOf" srcId="{B1E47441-6AA8-4FFA-B065-AF885AD2DA64}" destId="{73622F89-F03E-4EDD-9485-B11E0819B98C}" srcOrd="5" destOrd="0" presId="urn:microsoft.com/office/officeart/2005/8/layout/vProcess5"/>
    <dgm:cxn modelId="{9106F05E-14D4-4C01-A300-8B87A3A23F4A}" type="presParOf" srcId="{B1E47441-6AA8-4FFA-B065-AF885AD2DA64}" destId="{8E9FEE20-1F6C-454A-B20E-8E2684F12EEB}" srcOrd="6" destOrd="0" presId="urn:microsoft.com/office/officeart/2005/8/layout/vProcess5"/>
    <dgm:cxn modelId="{4281EB74-97B5-4004-80AA-A454ACE0ADC4}" type="presParOf" srcId="{B1E47441-6AA8-4FFA-B065-AF885AD2DA64}" destId="{E613D3D0-F1F3-4DE3-AAFE-8E74649D9454}" srcOrd="7" destOrd="0" presId="urn:microsoft.com/office/officeart/2005/8/layout/vProcess5"/>
    <dgm:cxn modelId="{575C4CBB-9D02-44D6-A8F7-135558C636E4}" type="presParOf" srcId="{B1E47441-6AA8-4FFA-B065-AF885AD2DA64}" destId="{51C580AD-DE16-48BE-8EEB-46110DD00E34}" srcOrd="8" destOrd="0" presId="urn:microsoft.com/office/officeart/2005/8/layout/vProcess5"/>
    <dgm:cxn modelId="{57C10ACB-14D2-4250-B2AA-AC69890D69D2}" type="presParOf" srcId="{B1E47441-6AA8-4FFA-B065-AF885AD2DA64}" destId="{9B5EBBF0-4B3A-440E-B55A-477F9A718F3C}" srcOrd="9" destOrd="0" presId="urn:microsoft.com/office/officeart/2005/8/layout/vProcess5"/>
    <dgm:cxn modelId="{63348D23-00F2-441C-A6CE-AE6DBD735FA2}" type="presParOf" srcId="{B1E47441-6AA8-4FFA-B065-AF885AD2DA64}" destId="{D223783B-86A4-4219-9AFC-53924FC7ACDA}" srcOrd="10" destOrd="0" presId="urn:microsoft.com/office/officeart/2005/8/layout/vProcess5"/>
    <dgm:cxn modelId="{B0807FF1-6423-45B1-BA7B-C23053E8F903}" type="presParOf" srcId="{B1E47441-6AA8-4FFA-B065-AF885AD2DA64}" destId="{0F97DA1A-DD78-44C4-AC42-EBDD239B16A2}"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623A16A-55E4-4CAE-8D74-E48F64798BA1}"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s-ES"/>
        </a:p>
      </dgm:t>
    </dgm:pt>
    <dgm:pt modelId="{BE705C32-63F6-4984-8F1C-9574FA03E11C}">
      <dgm:prSet custT="1">
        <dgm:style>
          <a:lnRef idx="2">
            <a:schemeClr val="accent2"/>
          </a:lnRef>
          <a:fillRef idx="1">
            <a:schemeClr val="lt1"/>
          </a:fillRef>
          <a:effectRef idx="0">
            <a:schemeClr val="accent2"/>
          </a:effectRef>
          <a:fontRef idx="minor">
            <a:schemeClr val="dk1"/>
          </a:fontRef>
        </dgm:style>
      </dgm:prSet>
      <dgm:spPr>
        <a:ln w="28575"/>
      </dgm:spPr>
      <dgm:t>
        <a:bodyPr/>
        <a:lstStyle/>
        <a:p>
          <a:pPr rtl="0"/>
          <a:r>
            <a:rPr lang="es-VE" sz="2000" b="1" dirty="0" smtClean="0"/>
            <a:t>Se presentaron ocho (8) tareas. </a:t>
          </a:r>
          <a:r>
            <a:rPr lang="es-ES" sz="2000" b="1" dirty="0" smtClean="0"/>
            <a:t>En todos los casos se entregaron puntualmente.</a:t>
          </a:r>
          <a:endParaRPr lang="es-ES" sz="2000" b="1" dirty="0"/>
        </a:p>
      </dgm:t>
    </dgm:pt>
    <dgm:pt modelId="{CDDA4446-2A77-4495-877E-B7ED469175DE}" type="parTrans" cxnId="{82FD44EE-2ACE-43A2-BD74-0381EFBAD3D4}">
      <dgm:prSet/>
      <dgm:spPr/>
      <dgm:t>
        <a:bodyPr/>
        <a:lstStyle/>
        <a:p>
          <a:endParaRPr lang="es-ES" sz="2000"/>
        </a:p>
      </dgm:t>
    </dgm:pt>
    <dgm:pt modelId="{CAE12625-B71F-4170-A6E4-77969E06C90D}" type="sibTrans" cxnId="{82FD44EE-2ACE-43A2-BD74-0381EFBAD3D4}">
      <dgm:prSet/>
      <dgm:spPr>
        <a:ln>
          <a:solidFill>
            <a:schemeClr val="accent4">
              <a:lumMod val="75000"/>
            </a:schemeClr>
          </a:solidFill>
        </a:ln>
      </dgm:spPr>
      <dgm:t>
        <a:bodyPr/>
        <a:lstStyle/>
        <a:p>
          <a:endParaRPr lang="es-ES" sz="2000"/>
        </a:p>
      </dgm:t>
    </dgm:pt>
    <dgm:pt modelId="{EF224314-0DC9-41C4-9371-51CB36DEB15B}">
      <dgm:prSet custT="1">
        <dgm:style>
          <a:lnRef idx="2">
            <a:schemeClr val="dk1"/>
          </a:lnRef>
          <a:fillRef idx="1">
            <a:schemeClr val="lt1"/>
          </a:fillRef>
          <a:effectRef idx="0">
            <a:schemeClr val="dk1"/>
          </a:effectRef>
          <a:fontRef idx="minor">
            <a:schemeClr val="dk1"/>
          </a:fontRef>
        </dgm:style>
      </dgm:prSet>
      <dgm:spPr>
        <a:ln w="28575"/>
      </dgm:spPr>
      <dgm:t>
        <a:bodyPr/>
        <a:lstStyle/>
        <a:p>
          <a:pPr rtl="0"/>
          <a:r>
            <a:rPr lang="es-VE" sz="2000" b="1" dirty="0" smtClean="0"/>
            <a:t>Todos los grupos cumplieron siguieron las instrucciones de manera adecuada y expusieron con niveles entre  medios y buenos.</a:t>
          </a:r>
          <a:endParaRPr lang="es-ES" sz="2000" b="1" dirty="0"/>
        </a:p>
      </dgm:t>
    </dgm:pt>
    <dgm:pt modelId="{24D7DBB2-2E32-4CEF-B241-CAD8BDEEB6DD}" type="parTrans" cxnId="{758A76E3-2DD4-4CD8-9392-A3050D634D3C}">
      <dgm:prSet/>
      <dgm:spPr/>
      <dgm:t>
        <a:bodyPr/>
        <a:lstStyle/>
        <a:p>
          <a:endParaRPr lang="es-ES" sz="2000"/>
        </a:p>
      </dgm:t>
    </dgm:pt>
    <dgm:pt modelId="{9F7FB829-43FC-4CC2-808E-F091651C0722}" type="sibTrans" cxnId="{758A76E3-2DD4-4CD8-9392-A3050D634D3C}">
      <dgm:prSet/>
      <dgm:spPr>
        <a:ln>
          <a:solidFill>
            <a:schemeClr val="accent4">
              <a:lumMod val="75000"/>
            </a:schemeClr>
          </a:solidFill>
        </a:ln>
      </dgm:spPr>
      <dgm:t>
        <a:bodyPr/>
        <a:lstStyle/>
        <a:p>
          <a:endParaRPr lang="es-ES" sz="2000"/>
        </a:p>
      </dgm:t>
    </dgm:pt>
    <dgm:pt modelId="{6E545BE9-79B3-4394-B6F2-94FA59A95619}">
      <dgm:prSet custT="1">
        <dgm:style>
          <a:lnRef idx="2">
            <a:schemeClr val="accent1"/>
          </a:lnRef>
          <a:fillRef idx="1">
            <a:schemeClr val="lt1"/>
          </a:fillRef>
          <a:effectRef idx="0">
            <a:schemeClr val="accent1"/>
          </a:effectRef>
          <a:fontRef idx="minor">
            <a:schemeClr val="dk1"/>
          </a:fontRef>
        </dgm:style>
      </dgm:prSet>
      <dgm:spPr>
        <a:ln w="28575"/>
      </dgm:spPr>
      <dgm:t>
        <a:bodyPr/>
        <a:lstStyle/>
        <a:p>
          <a:pPr rtl="0"/>
          <a:r>
            <a:rPr lang="es-VE" sz="2000" b="1" dirty="0" smtClean="0"/>
            <a:t>Todos los recursos incorporaron el punto sobre la sustentabilidad pero solo lo relacionaron al ámbito ambiental</a:t>
          </a:r>
          <a:endParaRPr lang="es-ES" sz="2000" b="1" dirty="0"/>
        </a:p>
      </dgm:t>
    </dgm:pt>
    <dgm:pt modelId="{55546823-2F59-4299-9B88-33C56523D7D6}" type="parTrans" cxnId="{AFAAF639-10DF-4031-9329-211192D92353}">
      <dgm:prSet/>
      <dgm:spPr/>
      <dgm:t>
        <a:bodyPr/>
        <a:lstStyle/>
        <a:p>
          <a:endParaRPr lang="es-ES" sz="2000"/>
        </a:p>
      </dgm:t>
    </dgm:pt>
    <dgm:pt modelId="{650D576E-7771-49FD-ACB4-CC2CA783E04F}" type="sibTrans" cxnId="{AFAAF639-10DF-4031-9329-211192D92353}">
      <dgm:prSet/>
      <dgm:spPr>
        <a:ln>
          <a:solidFill>
            <a:schemeClr val="accent4">
              <a:lumMod val="75000"/>
            </a:schemeClr>
          </a:solidFill>
        </a:ln>
      </dgm:spPr>
      <dgm:t>
        <a:bodyPr/>
        <a:lstStyle/>
        <a:p>
          <a:endParaRPr lang="es-ES" sz="2000"/>
        </a:p>
      </dgm:t>
    </dgm:pt>
    <dgm:pt modelId="{6FBE3F66-738A-41B0-9E52-8C63435D2AD9}">
      <dgm:prSet custT="1">
        <dgm:style>
          <a:lnRef idx="2">
            <a:schemeClr val="accent3"/>
          </a:lnRef>
          <a:fillRef idx="1">
            <a:schemeClr val="lt1"/>
          </a:fillRef>
          <a:effectRef idx="0">
            <a:schemeClr val="accent3"/>
          </a:effectRef>
          <a:fontRef idx="minor">
            <a:schemeClr val="dk1"/>
          </a:fontRef>
        </dgm:style>
      </dgm:prSet>
      <dgm:spPr>
        <a:ln w="28575">
          <a:solidFill>
            <a:schemeClr val="accent4">
              <a:lumMod val="75000"/>
            </a:schemeClr>
          </a:solidFill>
        </a:ln>
      </dgm:spPr>
      <dgm:t>
        <a:bodyPr/>
        <a:lstStyle/>
        <a:p>
          <a:pPr rtl="0"/>
          <a:r>
            <a:rPr lang="es-VE" sz="2000" b="1" dirty="0" smtClean="0"/>
            <a:t>Este curso cerró con un foro de discusión  (módulo 7) con niveles entre medios y altos de participación</a:t>
          </a:r>
          <a:endParaRPr lang="es-ES" sz="2000" b="1" dirty="0"/>
        </a:p>
      </dgm:t>
    </dgm:pt>
    <dgm:pt modelId="{CE9B6E19-65DA-4D3C-A922-9369F7F1FF16}" type="parTrans" cxnId="{8981CC96-C6F8-4F08-8712-0E0F14820395}">
      <dgm:prSet/>
      <dgm:spPr/>
      <dgm:t>
        <a:bodyPr/>
        <a:lstStyle/>
        <a:p>
          <a:endParaRPr lang="es-ES" sz="2000"/>
        </a:p>
      </dgm:t>
    </dgm:pt>
    <dgm:pt modelId="{95E60105-BAB7-4F2A-A390-6E6278287E81}" type="sibTrans" cxnId="{8981CC96-C6F8-4F08-8712-0E0F14820395}">
      <dgm:prSet/>
      <dgm:spPr/>
      <dgm:t>
        <a:bodyPr/>
        <a:lstStyle/>
        <a:p>
          <a:endParaRPr lang="es-ES" sz="2000"/>
        </a:p>
      </dgm:t>
    </dgm:pt>
    <dgm:pt modelId="{1C021138-ED88-4D88-91D4-D6646F96E721}" type="pres">
      <dgm:prSet presAssocID="{8623A16A-55E4-4CAE-8D74-E48F64798BA1}" presName="outerComposite" presStyleCnt="0">
        <dgm:presLayoutVars>
          <dgm:chMax val="5"/>
          <dgm:dir/>
          <dgm:resizeHandles val="exact"/>
        </dgm:presLayoutVars>
      </dgm:prSet>
      <dgm:spPr/>
      <dgm:t>
        <a:bodyPr/>
        <a:lstStyle/>
        <a:p>
          <a:endParaRPr lang="es-VE"/>
        </a:p>
      </dgm:t>
    </dgm:pt>
    <dgm:pt modelId="{5025204E-A61C-4CFD-AB93-06558FB2EB5A}" type="pres">
      <dgm:prSet presAssocID="{8623A16A-55E4-4CAE-8D74-E48F64798BA1}" presName="dummyMaxCanvas" presStyleCnt="0">
        <dgm:presLayoutVars/>
      </dgm:prSet>
      <dgm:spPr/>
      <dgm:t>
        <a:bodyPr/>
        <a:lstStyle/>
        <a:p>
          <a:endParaRPr lang="es-VE"/>
        </a:p>
      </dgm:t>
    </dgm:pt>
    <dgm:pt modelId="{254C263B-BB99-4EC9-B1AE-8A3FFC2A63BC}" type="pres">
      <dgm:prSet presAssocID="{8623A16A-55E4-4CAE-8D74-E48F64798BA1}" presName="FourNodes_1" presStyleLbl="node1" presStyleIdx="0" presStyleCnt="4" custScaleY="87166">
        <dgm:presLayoutVars>
          <dgm:bulletEnabled val="1"/>
        </dgm:presLayoutVars>
      </dgm:prSet>
      <dgm:spPr/>
      <dgm:t>
        <a:bodyPr/>
        <a:lstStyle/>
        <a:p>
          <a:endParaRPr lang="es-VE"/>
        </a:p>
      </dgm:t>
    </dgm:pt>
    <dgm:pt modelId="{305583E6-572F-44BF-A204-23DC3852836B}" type="pres">
      <dgm:prSet presAssocID="{8623A16A-55E4-4CAE-8D74-E48F64798BA1}" presName="FourNodes_2" presStyleLbl="node1" presStyleIdx="1" presStyleCnt="4">
        <dgm:presLayoutVars>
          <dgm:bulletEnabled val="1"/>
        </dgm:presLayoutVars>
      </dgm:prSet>
      <dgm:spPr/>
      <dgm:t>
        <a:bodyPr/>
        <a:lstStyle/>
        <a:p>
          <a:endParaRPr lang="es-VE"/>
        </a:p>
      </dgm:t>
    </dgm:pt>
    <dgm:pt modelId="{ACFAA979-E0B5-4239-B94C-775B758F48BC}" type="pres">
      <dgm:prSet presAssocID="{8623A16A-55E4-4CAE-8D74-E48F64798BA1}" presName="FourNodes_3" presStyleLbl="node1" presStyleIdx="2" presStyleCnt="4">
        <dgm:presLayoutVars>
          <dgm:bulletEnabled val="1"/>
        </dgm:presLayoutVars>
      </dgm:prSet>
      <dgm:spPr/>
      <dgm:t>
        <a:bodyPr/>
        <a:lstStyle/>
        <a:p>
          <a:endParaRPr lang="es-VE"/>
        </a:p>
      </dgm:t>
    </dgm:pt>
    <dgm:pt modelId="{3322AB71-A6B7-41D2-A8C3-E9296F28058C}" type="pres">
      <dgm:prSet presAssocID="{8623A16A-55E4-4CAE-8D74-E48F64798BA1}" presName="FourNodes_4" presStyleLbl="node1" presStyleIdx="3" presStyleCnt="4">
        <dgm:presLayoutVars>
          <dgm:bulletEnabled val="1"/>
        </dgm:presLayoutVars>
      </dgm:prSet>
      <dgm:spPr/>
      <dgm:t>
        <a:bodyPr/>
        <a:lstStyle/>
        <a:p>
          <a:endParaRPr lang="es-VE"/>
        </a:p>
      </dgm:t>
    </dgm:pt>
    <dgm:pt modelId="{E7FC021D-C121-4DD9-B771-423A498FC214}" type="pres">
      <dgm:prSet presAssocID="{8623A16A-55E4-4CAE-8D74-E48F64798BA1}" presName="FourConn_1-2" presStyleLbl="fgAccFollowNode1" presStyleIdx="0" presStyleCnt="3">
        <dgm:presLayoutVars>
          <dgm:bulletEnabled val="1"/>
        </dgm:presLayoutVars>
      </dgm:prSet>
      <dgm:spPr/>
      <dgm:t>
        <a:bodyPr/>
        <a:lstStyle/>
        <a:p>
          <a:endParaRPr lang="es-VE"/>
        </a:p>
      </dgm:t>
    </dgm:pt>
    <dgm:pt modelId="{5423A37D-7B15-463F-8092-205B974026DF}" type="pres">
      <dgm:prSet presAssocID="{8623A16A-55E4-4CAE-8D74-E48F64798BA1}" presName="FourConn_2-3" presStyleLbl="fgAccFollowNode1" presStyleIdx="1" presStyleCnt="3">
        <dgm:presLayoutVars>
          <dgm:bulletEnabled val="1"/>
        </dgm:presLayoutVars>
      </dgm:prSet>
      <dgm:spPr/>
      <dgm:t>
        <a:bodyPr/>
        <a:lstStyle/>
        <a:p>
          <a:endParaRPr lang="es-VE"/>
        </a:p>
      </dgm:t>
    </dgm:pt>
    <dgm:pt modelId="{00AE24BF-2479-4023-84D1-EAC91AD7A5B8}" type="pres">
      <dgm:prSet presAssocID="{8623A16A-55E4-4CAE-8D74-E48F64798BA1}" presName="FourConn_3-4" presStyleLbl="fgAccFollowNode1" presStyleIdx="2" presStyleCnt="3">
        <dgm:presLayoutVars>
          <dgm:bulletEnabled val="1"/>
        </dgm:presLayoutVars>
      </dgm:prSet>
      <dgm:spPr/>
      <dgm:t>
        <a:bodyPr/>
        <a:lstStyle/>
        <a:p>
          <a:endParaRPr lang="es-VE"/>
        </a:p>
      </dgm:t>
    </dgm:pt>
    <dgm:pt modelId="{30F6F479-17E9-4986-A46A-9D26D4A2870E}" type="pres">
      <dgm:prSet presAssocID="{8623A16A-55E4-4CAE-8D74-E48F64798BA1}" presName="FourNodes_1_text" presStyleLbl="node1" presStyleIdx="3" presStyleCnt="4">
        <dgm:presLayoutVars>
          <dgm:bulletEnabled val="1"/>
        </dgm:presLayoutVars>
      </dgm:prSet>
      <dgm:spPr/>
      <dgm:t>
        <a:bodyPr/>
        <a:lstStyle/>
        <a:p>
          <a:endParaRPr lang="es-VE"/>
        </a:p>
      </dgm:t>
    </dgm:pt>
    <dgm:pt modelId="{4909E521-E934-48CF-9DD7-2224BA6795BF}" type="pres">
      <dgm:prSet presAssocID="{8623A16A-55E4-4CAE-8D74-E48F64798BA1}" presName="FourNodes_2_text" presStyleLbl="node1" presStyleIdx="3" presStyleCnt="4">
        <dgm:presLayoutVars>
          <dgm:bulletEnabled val="1"/>
        </dgm:presLayoutVars>
      </dgm:prSet>
      <dgm:spPr/>
      <dgm:t>
        <a:bodyPr/>
        <a:lstStyle/>
        <a:p>
          <a:endParaRPr lang="es-VE"/>
        </a:p>
      </dgm:t>
    </dgm:pt>
    <dgm:pt modelId="{BB147A80-38C1-4740-AC3A-DFA9F840A15A}" type="pres">
      <dgm:prSet presAssocID="{8623A16A-55E4-4CAE-8D74-E48F64798BA1}" presName="FourNodes_3_text" presStyleLbl="node1" presStyleIdx="3" presStyleCnt="4">
        <dgm:presLayoutVars>
          <dgm:bulletEnabled val="1"/>
        </dgm:presLayoutVars>
      </dgm:prSet>
      <dgm:spPr/>
      <dgm:t>
        <a:bodyPr/>
        <a:lstStyle/>
        <a:p>
          <a:endParaRPr lang="es-VE"/>
        </a:p>
      </dgm:t>
    </dgm:pt>
    <dgm:pt modelId="{806478BB-6A17-4DA1-8E7E-C168289C138A}" type="pres">
      <dgm:prSet presAssocID="{8623A16A-55E4-4CAE-8D74-E48F64798BA1}" presName="FourNodes_4_text" presStyleLbl="node1" presStyleIdx="3" presStyleCnt="4">
        <dgm:presLayoutVars>
          <dgm:bulletEnabled val="1"/>
        </dgm:presLayoutVars>
      </dgm:prSet>
      <dgm:spPr/>
      <dgm:t>
        <a:bodyPr/>
        <a:lstStyle/>
        <a:p>
          <a:endParaRPr lang="es-VE"/>
        </a:p>
      </dgm:t>
    </dgm:pt>
  </dgm:ptLst>
  <dgm:cxnLst>
    <dgm:cxn modelId="{4F19B5A7-3838-49A8-B897-94D586A930EB}" type="presOf" srcId="{6E545BE9-79B3-4394-B6F2-94FA59A95619}" destId="{ACFAA979-E0B5-4239-B94C-775B758F48BC}" srcOrd="0" destOrd="0" presId="urn:microsoft.com/office/officeart/2005/8/layout/vProcess5"/>
    <dgm:cxn modelId="{AFAAF639-10DF-4031-9329-211192D92353}" srcId="{8623A16A-55E4-4CAE-8D74-E48F64798BA1}" destId="{6E545BE9-79B3-4394-B6F2-94FA59A95619}" srcOrd="2" destOrd="0" parTransId="{55546823-2F59-4299-9B88-33C56523D7D6}" sibTransId="{650D576E-7771-49FD-ACB4-CC2CA783E04F}"/>
    <dgm:cxn modelId="{D169102C-6346-4934-88BC-EF4EE48305BE}" type="presOf" srcId="{650D576E-7771-49FD-ACB4-CC2CA783E04F}" destId="{00AE24BF-2479-4023-84D1-EAC91AD7A5B8}" srcOrd="0" destOrd="0" presId="urn:microsoft.com/office/officeart/2005/8/layout/vProcess5"/>
    <dgm:cxn modelId="{068C0C4E-ABBC-4DC7-8078-1254694D8AC4}" type="presOf" srcId="{6FBE3F66-738A-41B0-9E52-8C63435D2AD9}" destId="{3322AB71-A6B7-41D2-A8C3-E9296F28058C}" srcOrd="0" destOrd="0" presId="urn:microsoft.com/office/officeart/2005/8/layout/vProcess5"/>
    <dgm:cxn modelId="{18BB622C-658D-40FE-82F8-CECCB9A17A06}" type="presOf" srcId="{CAE12625-B71F-4170-A6E4-77969E06C90D}" destId="{E7FC021D-C121-4DD9-B771-423A498FC214}" srcOrd="0" destOrd="0" presId="urn:microsoft.com/office/officeart/2005/8/layout/vProcess5"/>
    <dgm:cxn modelId="{CE8D9775-D317-4FC2-815A-B1C3D7A53666}" type="presOf" srcId="{BE705C32-63F6-4984-8F1C-9574FA03E11C}" destId="{30F6F479-17E9-4986-A46A-9D26D4A2870E}" srcOrd="1" destOrd="0" presId="urn:microsoft.com/office/officeart/2005/8/layout/vProcess5"/>
    <dgm:cxn modelId="{8981CC96-C6F8-4F08-8712-0E0F14820395}" srcId="{8623A16A-55E4-4CAE-8D74-E48F64798BA1}" destId="{6FBE3F66-738A-41B0-9E52-8C63435D2AD9}" srcOrd="3" destOrd="0" parTransId="{CE9B6E19-65DA-4D3C-A922-9369F7F1FF16}" sibTransId="{95E60105-BAB7-4F2A-A390-6E6278287E81}"/>
    <dgm:cxn modelId="{E2F77EEF-261F-45FB-B649-8866DCC5CBF2}" type="presOf" srcId="{BE705C32-63F6-4984-8F1C-9574FA03E11C}" destId="{254C263B-BB99-4EC9-B1AE-8A3FFC2A63BC}" srcOrd="0" destOrd="0" presId="urn:microsoft.com/office/officeart/2005/8/layout/vProcess5"/>
    <dgm:cxn modelId="{8D657D65-2518-4EF4-8740-111FC023D4BA}" type="presOf" srcId="{EF224314-0DC9-41C4-9371-51CB36DEB15B}" destId="{4909E521-E934-48CF-9DD7-2224BA6795BF}" srcOrd="1" destOrd="0" presId="urn:microsoft.com/office/officeart/2005/8/layout/vProcess5"/>
    <dgm:cxn modelId="{82FD44EE-2ACE-43A2-BD74-0381EFBAD3D4}" srcId="{8623A16A-55E4-4CAE-8D74-E48F64798BA1}" destId="{BE705C32-63F6-4984-8F1C-9574FA03E11C}" srcOrd="0" destOrd="0" parTransId="{CDDA4446-2A77-4495-877E-B7ED469175DE}" sibTransId="{CAE12625-B71F-4170-A6E4-77969E06C90D}"/>
    <dgm:cxn modelId="{99B97597-DB43-4607-AAFF-E950784D27C4}" type="presOf" srcId="{6E545BE9-79B3-4394-B6F2-94FA59A95619}" destId="{BB147A80-38C1-4740-AC3A-DFA9F840A15A}" srcOrd="1" destOrd="0" presId="urn:microsoft.com/office/officeart/2005/8/layout/vProcess5"/>
    <dgm:cxn modelId="{4C9B0017-1CF5-4F7B-8C25-D3CD2B9F19D5}" type="presOf" srcId="{6FBE3F66-738A-41B0-9E52-8C63435D2AD9}" destId="{806478BB-6A17-4DA1-8E7E-C168289C138A}" srcOrd="1" destOrd="0" presId="urn:microsoft.com/office/officeart/2005/8/layout/vProcess5"/>
    <dgm:cxn modelId="{758A76E3-2DD4-4CD8-9392-A3050D634D3C}" srcId="{8623A16A-55E4-4CAE-8D74-E48F64798BA1}" destId="{EF224314-0DC9-41C4-9371-51CB36DEB15B}" srcOrd="1" destOrd="0" parTransId="{24D7DBB2-2E32-4CEF-B241-CAD8BDEEB6DD}" sibTransId="{9F7FB829-43FC-4CC2-808E-F091651C0722}"/>
    <dgm:cxn modelId="{58AC96E1-C2BB-46CE-BE7E-5542B2F537C5}" type="presOf" srcId="{8623A16A-55E4-4CAE-8D74-E48F64798BA1}" destId="{1C021138-ED88-4D88-91D4-D6646F96E721}" srcOrd="0" destOrd="0" presId="urn:microsoft.com/office/officeart/2005/8/layout/vProcess5"/>
    <dgm:cxn modelId="{02D214F6-918B-45F2-8E86-717DA8F18695}" type="presOf" srcId="{EF224314-0DC9-41C4-9371-51CB36DEB15B}" destId="{305583E6-572F-44BF-A204-23DC3852836B}" srcOrd="0" destOrd="0" presId="urn:microsoft.com/office/officeart/2005/8/layout/vProcess5"/>
    <dgm:cxn modelId="{4738CD6C-D6BE-477A-9DEB-5337AF223E69}" type="presOf" srcId="{9F7FB829-43FC-4CC2-808E-F091651C0722}" destId="{5423A37D-7B15-463F-8092-205B974026DF}" srcOrd="0" destOrd="0" presId="urn:microsoft.com/office/officeart/2005/8/layout/vProcess5"/>
    <dgm:cxn modelId="{283F0BC4-A0D2-4734-8BCC-AA562265C7B7}" type="presParOf" srcId="{1C021138-ED88-4D88-91D4-D6646F96E721}" destId="{5025204E-A61C-4CFD-AB93-06558FB2EB5A}" srcOrd="0" destOrd="0" presId="urn:microsoft.com/office/officeart/2005/8/layout/vProcess5"/>
    <dgm:cxn modelId="{1096EDD2-B20E-4929-B9B6-EBD8B13A0805}" type="presParOf" srcId="{1C021138-ED88-4D88-91D4-D6646F96E721}" destId="{254C263B-BB99-4EC9-B1AE-8A3FFC2A63BC}" srcOrd="1" destOrd="0" presId="urn:microsoft.com/office/officeart/2005/8/layout/vProcess5"/>
    <dgm:cxn modelId="{D0A86E1C-B26A-4924-A93E-50CC487FB54A}" type="presParOf" srcId="{1C021138-ED88-4D88-91D4-D6646F96E721}" destId="{305583E6-572F-44BF-A204-23DC3852836B}" srcOrd="2" destOrd="0" presId="urn:microsoft.com/office/officeart/2005/8/layout/vProcess5"/>
    <dgm:cxn modelId="{D8B6A339-B198-4249-94D1-20667C7B231F}" type="presParOf" srcId="{1C021138-ED88-4D88-91D4-D6646F96E721}" destId="{ACFAA979-E0B5-4239-B94C-775B758F48BC}" srcOrd="3" destOrd="0" presId="urn:microsoft.com/office/officeart/2005/8/layout/vProcess5"/>
    <dgm:cxn modelId="{B30C8ED1-FBAC-4EF0-B739-E4CA15000DA1}" type="presParOf" srcId="{1C021138-ED88-4D88-91D4-D6646F96E721}" destId="{3322AB71-A6B7-41D2-A8C3-E9296F28058C}" srcOrd="4" destOrd="0" presId="urn:microsoft.com/office/officeart/2005/8/layout/vProcess5"/>
    <dgm:cxn modelId="{FED3A8BA-0022-4158-9D18-C640340A527D}" type="presParOf" srcId="{1C021138-ED88-4D88-91D4-D6646F96E721}" destId="{E7FC021D-C121-4DD9-B771-423A498FC214}" srcOrd="5" destOrd="0" presId="urn:microsoft.com/office/officeart/2005/8/layout/vProcess5"/>
    <dgm:cxn modelId="{C50E13E8-6644-4E52-95C5-56B5EAD825FA}" type="presParOf" srcId="{1C021138-ED88-4D88-91D4-D6646F96E721}" destId="{5423A37D-7B15-463F-8092-205B974026DF}" srcOrd="6" destOrd="0" presId="urn:microsoft.com/office/officeart/2005/8/layout/vProcess5"/>
    <dgm:cxn modelId="{C495990C-E8B8-4357-882C-9646AD90BEC3}" type="presParOf" srcId="{1C021138-ED88-4D88-91D4-D6646F96E721}" destId="{00AE24BF-2479-4023-84D1-EAC91AD7A5B8}" srcOrd="7" destOrd="0" presId="urn:microsoft.com/office/officeart/2005/8/layout/vProcess5"/>
    <dgm:cxn modelId="{976F61F9-AC01-4CF3-BBA2-90D811B2A6EB}" type="presParOf" srcId="{1C021138-ED88-4D88-91D4-D6646F96E721}" destId="{30F6F479-17E9-4986-A46A-9D26D4A2870E}" srcOrd="8" destOrd="0" presId="urn:microsoft.com/office/officeart/2005/8/layout/vProcess5"/>
    <dgm:cxn modelId="{662506F3-C8AE-48B3-BFDB-557B85379588}" type="presParOf" srcId="{1C021138-ED88-4D88-91D4-D6646F96E721}" destId="{4909E521-E934-48CF-9DD7-2224BA6795BF}" srcOrd="9" destOrd="0" presId="urn:microsoft.com/office/officeart/2005/8/layout/vProcess5"/>
    <dgm:cxn modelId="{E8959198-FA57-4A14-8E2C-A3E991AF6DCA}" type="presParOf" srcId="{1C021138-ED88-4D88-91D4-D6646F96E721}" destId="{BB147A80-38C1-4740-AC3A-DFA9F840A15A}" srcOrd="10" destOrd="0" presId="urn:microsoft.com/office/officeart/2005/8/layout/vProcess5"/>
    <dgm:cxn modelId="{6C0C59D3-8701-4802-BBBF-13C2FBE09B48}" type="presParOf" srcId="{1C021138-ED88-4D88-91D4-D6646F96E721}" destId="{806478BB-6A17-4DA1-8E7E-C168289C138A}"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59E071E-270A-4DE9-8223-EAD27197324D}" type="doc">
      <dgm:prSet loTypeId="urn:microsoft.com/office/officeart/2005/8/layout/hList6" loCatId="list" qsTypeId="urn:microsoft.com/office/officeart/2005/8/quickstyle/simple2" qsCatId="simple" csTypeId="urn:microsoft.com/office/officeart/2005/8/colors/accent2_1" csCatId="accent2" phldr="1"/>
      <dgm:spPr/>
      <dgm:t>
        <a:bodyPr/>
        <a:lstStyle/>
        <a:p>
          <a:endParaRPr lang="es-VE"/>
        </a:p>
      </dgm:t>
    </dgm:pt>
    <dgm:pt modelId="{C813502C-5317-44F0-8EF0-4906B249C56E}">
      <dgm:prSet phldrT="[Texto]" custT="1"/>
      <dgm:spPr>
        <a:solidFill>
          <a:srgbClr val="EDF2F9"/>
        </a:solidFill>
        <a:ln>
          <a:solidFill>
            <a:schemeClr val="accent5">
              <a:lumMod val="50000"/>
            </a:schemeClr>
          </a:solidFill>
        </a:ln>
      </dgm:spPr>
      <dgm:t>
        <a:bodyPr/>
        <a:lstStyle/>
        <a:p>
          <a:pPr algn="l"/>
          <a:r>
            <a:rPr lang="es-ES" sz="2000" b="1" baseline="0" dirty="0" smtClean="0">
              <a:latin typeface="+mn-lt"/>
            </a:rPr>
            <a:t>La aplicación de los ODS aborda el crecimiento económico y una serie de necesidades sociales (educación, salud, protección social, empleo).   </a:t>
          </a:r>
        </a:p>
        <a:p>
          <a:pPr algn="l"/>
          <a:r>
            <a:rPr lang="es-ES" sz="2000" b="1" baseline="0" dirty="0" smtClean="0">
              <a:latin typeface="+mn-lt"/>
            </a:rPr>
            <a:t>A la vez lucha contra el cambio climático y promueve la protección del ambiente.</a:t>
          </a:r>
          <a:endParaRPr lang="es-VE" sz="2000" baseline="0" dirty="0">
            <a:latin typeface="+mn-lt"/>
          </a:endParaRPr>
        </a:p>
      </dgm:t>
    </dgm:pt>
    <dgm:pt modelId="{6EDB2041-D694-42A9-ABD7-AD63CF39B713}" type="parTrans" cxnId="{136D30FB-1C53-4154-A2DD-AAB8723DFAAF}">
      <dgm:prSet/>
      <dgm:spPr/>
      <dgm:t>
        <a:bodyPr/>
        <a:lstStyle/>
        <a:p>
          <a:endParaRPr lang="es-VE"/>
        </a:p>
      </dgm:t>
    </dgm:pt>
    <dgm:pt modelId="{70B2FC65-F9AA-4CE5-A05E-84072BA01EA6}" type="sibTrans" cxnId="{136D30FB-1C53-4154-A2DD-AAB8723DFAAF}">
      <dgm:prSet/>
      <dgm:spPr/>
      <dgm:t>
        <a:bodyPr/>
        <a:lstStyle/>
        <a:p>
          <a:endParaRPr lang="es-VE"/>
        </a:p>
      </dgm:t>
    </dgm:pt>
    <dgm:pt modelId="{BB25DFB7-1631-4E71-A671-04E745677378}">
      <dgm:prSet custT="1"/>
      <dgm:spPr>
        <a:solidFill>
          <a:srgbClr val="F9EEED"/>
        </a:solidFill>
      </dgm:spPr>
      <dgm:t>
        <a:bodyPr/>
        <a:lstStyle/>
        <a:p>
          <a:pPr algn="l"/>
          <a:r>
            <a:rPr lang="es-ES" sz="2000" b="1" baseline="0" dirty="0" smtClean="0"/>
            <a:t>El Desarrollo Sostenible </a:t>
          </a:r>
          <a:r>
            <a:rPr lang="es-ES" sz="2000" b="1" i="1" baseline="0" dirty="0" smtClean="0"/>
            <a:t>satisface las necesidades de la generación presente sin comprometer la capacidad de las generaciones futuras de satisfacer sus propias necesidades. </a:t>
          </a:r>
        </a:p>
        <a:p>
          <a:pPr algn="l"/>
          <a:r>
            <a:rPr lang="es-ES" sz="2000" b="1" i="1" baseline="0" dirty="0" smtClean="0">
              <a:solidFill>
                <a:schemeClr val="tx1"/>
              </a:solidFill>
            </a:rPr>
            <a:t>Ello </a:t>
          </a:r>
          <a:r>
            <a:rPr lang="es-ES" sz="2000" b="1" baseline="0" dirty="0" smtClean="0">
              <a:solidFill>
                <a:schemeClr val="tx1"/>
              </a:solidFill>
            </a:rPr>
            <a:t>representa un cambio en el enfoque del desarrollo mundial. </a:t>
          </a:r>
          <a:endParaRPr lang="es-ES" sz="2000" b="1" baseline="0" dirty="0">
            <a:solidFill>
              <a:schemeClr val="tx1"/>
            </a:solidFill>
          </a:endParaRPr>
        </a:p>
      </dgm:t>
    </dgm:pt>
    <dgm:pt modelId="{4D3D3608-B844-46FB-B37A-D645F5FA0FCE}" type="parTrans" cxnId="{0F01C887-8FAD-4938-AED4-D0E4C6A2A6C0}">
      <dgm:prSet/>
      <dgm:spPr/>
      <dgm:t>
        <a:bodyPr/>
        <a:lstStyle/>
        <a:p>
          <a:endParaRPr lang="es-VE"/>
        </a:p>
      </dgm:t>
    </dgm:pt>
    <dgm:pt modelId="{3596CF9C-1C4E-4A11-BA34-3418028BDE23}" type="sibTrans" cxnId="{0F01C887-8FAD-4938-AED4-D0E4C6A2A6C0}">
      <dgm:prSet/>
      <dgm:spPr/>
      <dgm:t>
        <a:bodyPr/>
        <a:lstStyle/>
        <a:p>
          <a:endParaRPr lang="es-VE"/>
        </a:p>
      </dgm:t>
    </dgm:pt>
    <dgm:pt modelId="{F876A2B2-8530-4E6C-9486-838E32C89939}" type="pres">
      <dgm:prSet presAssocID="{959E071E-270A-4DE9-8223-EAD27197324D}" presName="Name0" presStyleCnt="0">
        <dgm:presLayoutVars>
          <dgm:dir/>
          <dgm:resizeHandles val="exact"/>
        </dgm:presLayoutVars>
      </dgm:prSet>
      <dgm:spPr/>
      <dgm:t>
        <a:bodyPr/>
        <a:lstStyle/>
        <a:p>
          <a:endParaRPr lang="es-ES"/>
        </a:p>
      </dgm:t>
    </dgm:pt>
    <dgm:pt modelId="{21FF18C2-FFF3-402F-9864-0F646FA24DB5}" type="pres">
      <dgm:prSet presAssocID="{BB25DFB7-1631-4E71-A671-04E745677378}" presName="node" presStyleLbl="node1" presStyleIdx="0" presStyleCnt="2">
        <dgm:presLayoutVars>
          <dgm:bulletEnabled val="1"/>
        </dgm:presLayoutVars>
      </dgm:prSet>
      <dgm:spPr/>
      <dgm:t>
        <a:bodyPr/>
        <a:lstStyle/>
        <a:p>
          <a:endParaRPr lang="es-VE"/>
        </a:p>
      </dgm:t>
    </dgm:pt>
    <dgm:pt modelId="{113A4DB3-F925-4F2D-BEF4-61BA30A9054D}" type="pres">
      <dgm:prSet presAssocID="{3596CF9C-1C4E-4A11-BA34-3418028BDE23}" presName="sibTrans" presStyleCnt="0"/>
      <dgm:spPr/>
    </dgm:pt>
    <dgm:pt modelId="{382FCC2F-93BA-42C1-A280-235063DD1C25}" type="pres">
      <dgm:prSet presAssocID="{C813502C-5317-44F0-8EF0-4906B249C56E}" presName="node" presStyleLbl="node1" presStyleIdx="1" presStyleCnt="2">
        <dgm:presLayoutVars>
          <dgm:bulletEnabled val="1"/>
        </dgm:presLayoutVars>
      </dgm:prSet>
      <dgm:spPr/>
      <dgm:t>
        <a:bodyPr/>
        <a:lstStyle/>
        <a:p>
          <a:endParaRPr lang="es-VE"/>
        </a:p>
      </dgm:t>
    </dgm:pt>
  </dgm:ptLst>
  <dgm:cxnLst>
    <dgm:cxn modelId="{0F01C887-8FAD-4938-AED4-D0E4C6A2A6C0}" srcId="{959E071E-270A-4DE9-8223-EAD27197324D}" destId="{BB25DFB7-1631-4E71-A671-04E745677378}" srcOrd="0" destOrd="0" parTransId="{4D3D3608-B844-46FB-B37A-D645F5FA0FCE}" sibTransId="{3596CF9C-1C4E-4A11-BA34-3418028BDE23}"/>
    <dgm:cxn modelId="{1AC369F2-2F3A-4C01-A7C0-08A3A75211E5}" type="presOf" srcId="{C813502C-5317-44F0-8EF0-4906B249C56E}" destId="{382FCC2F-93BA-42C1-A280-235063DD1C25}" srcOrd="0" destOrd="0" presId="urn:microsoft.com/office/officeart/2005/8/layout/hList6"/>
    <dgm:cxn modelId="{136D30FB-1C53-4154-A2DD-AAB8723DFAAF}" srcId="{959E071E-270A-4DE9-8223-EAD27197324D}" destId="{C813502C-5317-44F0-8EF0-4906B249C56E}" srcOrd="1" destOrd="0" parTransId="{6EDB2041-D694-42A9-ABD7-AD63CF39B713}" sibTransId="{70B2FC65-F9AA-4CE5-A05E-84072BA01EA6}"/>
    <dgm:cxn modelId="{A7013E13-25F3-423C-9522-66967E08725C}" type="presOf" srcId="{959E071E-270A-4DE9-8223-EAD27197324D}" destId="{F876A2B2-8530-4E6C-9486-838E32C89939}" srcOrd="0" destOrd="0" presId="urn:microsoft.com/office/officeart/2005/8/layout/hList6"/>
    <dgm:cxn modelId="{973F367E-CA07-4CB0-A39B-7D613066E50F}" type="presOf" srcId="{BB25DFB7-1631-4E71-A671-04E745677378}" destId="{21FF18C2-FFF3-402F-9864-0F646FA24DB5}" srcOrd="0" destOrd="0" presId="urn:microsoft.com/office/officeart/2005/8/layout/hList6"/>
    <dgm:cxn modelId="{C83C8AF3-0F4D-474A-B893-F1162DB971A9}" type="presParOf" srcId="{F876A2B2-8530-4E6C-9486-838E32C89939}" destId="{21FF18C2-FFF3-402F-9864-0F646FA24DB5}" srcOrd="0" destOrd="0" presId="urn:microsoft.com/office/officeart/2005/8/layout/hList6"/>
    <dgm:cxn modelId="{01151060-01C3-41CA-B13C-1C694DB409EC}" type="presParOf" srcId="{F876A2B2-8530-4E6C-9486-838E32C89939}" destId="{113A4DB3-F925-4F2D-BEF4-61BA30A9054D}" srcOrd="1" destOrd="0" presId="urn:microsoft.com/office/officeart/2005/8/layout/hList6"/>
    <dgm:cxn modelId="{1959B037-B906-47CF-B2E1-F6524CD0A99F}" type="presParOf" srcId="{F876A2B2-8530-4E6C-9486-838E32C89939}" destId="{382FCC2F-93BA-42C1-A280-235063DD1C25}"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A231FB4-4722-482F-9BB4-4BD2FF142735}" type="doc">
      <dgm:prSet loTypeId="urn:microsoft.com/office/officeart/2005/8/layout/target3" loCatId="relationship" qsTypeId="urn:microsoft.com/office/officeart/2005/8/quickstyle/simple1" qsCatId="simple" csTypeId="urn:microsoft.com/office/officeart/2005/8/colors/colorful2" csCatId="colorful"/>
      <dgm:spPr/>
      <dgm:t>
        <a:bodyPr/>
        <a:lstStyle/>
        <a:p>
          <a:endParaRPr lang="es-VE"/>
        </a:p>
      </dgm:t>
    </dgm:pt>
    <dgm:pt modelId="{E99EAEEE-A3F2-4C0E-8DB5-BC88F48335AD}">
      <dgm:prSet/>
      <dgm:spPr/>
      <dgm:t>
        <a:bodyPr lIns="144000"/>
        <a:lstStyle/>
        <a:p>
          <a:pPr algn="l" rtl="0"/>
          <a:r>
            <a:rPr lang="es-ES" b="1" dirty="0" smtClean="0"/>
            <a:t>El ingeniero, al poseer conocimientos de sustentabilidad, puede aprovechar mejor sus recursos,  innovar,  proteger el ambiente,  mejorar y velar por la sociedad para tener un mejor futuro, cuidando el planeta.</a:t>
          </a:r>
          <a:endParaRPr lang="es-VE" dirty="0"/>
        </a:p>
      </dgm:t>
    </dgm:pt>
    <dgm:pt modelId="{D7720FBB-900B-41A4-BEC9-41589023A062}" type="parTrans" cxnId="{86828D5E-F16D-4AA8-8EAA-DEC5BC819F06}">
      <dgm:prSet/>
      <dgm:spPr/>
      <dgm:t>
        <a:bodyPr/>
        <a:lstStyle/>
        <a:p>
          <a:pPr algn="l"/>
          <a:endParaRPr lang="es-VE"/>
        </a:p>
      </dgm:t>
    </dgm:pt>
    <dgm:pt modelId="{74B57A91-5C8E-41AF-90D2-9C1E4EAB548F}" type="sibTrans" cxnId="{86828D5E-F16D-4AA8-8EAA-DEC5BC819F06}">
      <dgm:prSet/>
      <dgm:spPr/>
      <dgm:t>
        <a:bodyPr/>
        <a:lstStyle/>
        <a:p>
          <a:pPr algn="l"/>
          <a:endParaRPr lang="es-VE"/>
        </a:p>
      </dgm:t>
    </dgm:pt>
    <dgm:pt modelId="{36C295C8-833E-403C-BD2D-CB1222082830}">
      <dgm:prSet/>
      <dgm:spPr/>
      <dgm:t>
        <a:bodyPr lIns="144000"/>
        <a:lstStyle/>
        <a:p>
          <a:pPr algn="l" rtl="0"/>
          <a:r>
            <a:rPr lang="es-ES" b="1" smtClean="0"/>
            <a:t>Al aplicar la sustentabilidad podemos diseñar de tal manera que se utilice energía y recursos sustentables, sin comprometer el  ambiente o la capacidad de futuras generaciones para satisfacer necesidades.</a:t>
          </a:r>
          <a:endParaRPr lang="es-VE"/>
        </a:p>
      </dgm:t>
    </dgm:pt>
    <dgm:pt modelId="{391F18D9-504E-4BD9-9AB9-4BC9CCC72876}" type="parTrans" cxnId="{AB49DCEC-431E-4AA2-A9F8-C1B071141C56}">
      <dgm:prSet/>
      <dgm:spPr/>
      <dgm:t>
        <a:bodyPr/>
        <a:lstStyle/>
        <a:p>
          <a:pPr algn="l"/>
          <a:endParaRPr lang="es-VE"/>
        </a:p>
      </dgm:t>
    </dgm:pt>
    <dgm:pt modelId="{3D8BAC67-2207-450A-8C04-811F79EBA29F}" type="sibTrans" cxnId="{AB49DCEC-431E-4AA2-A9F8-C1B071141C56}">
      <dgm:prSet/>
      <dgm:spPr/>
      <dgm:t>
        <a:bodyPr/>
        <a:lstStyle/>
        <a:p>
          <a:pPr algn="l"/>
          <a:endParaRPr lang="es-VE"/>
        </a:p>
      </dgm:t>
    </dgm:pt>
    <dgm:pt modelId="{AD2ADF5C-4652-4D3F-A6F1-DD17892EFD0C}">
      <dgm:prSet/>
      <dgm:spPr/>
      <dgm:t>
        <a:bodyPr lIns="144000"/>
        <a:lstStyle/>
        <a:p>
          <a:pPr algn="l" rtl="0"/>
          <a:r>
            <a:rPr lang="es-ES" b="1" smtClean="0"/>
            <a:t>No es posible ni admisible que un ingeniero realice/diseñe/avale un proyecto si este no es sustentable sin importar el posible beneficio económico que pudiera adquirir.</a:t>
          </a:r>
          <a:endParaRPr lang="es-VE"/>
        </a:p>
      </dgm:t>
    </dgm:pt>
    <dgm:pt modelId="{861A432A-92C4-40FE-9BF0-866B5B7F1ABE}" type="parTrans" cxnId="{081A7647-1C5D-45AF-8AAC-BA244DD97BF9}">
      <dgm:prSet/>
      <dgm:spPr/>
      <dgm:t>
        <a:bodyPr/>
        <a:lstStyle/>
        <a:p>
          <a:pPr algn="l"/>
          <a:endParaRPr lang="es-VE"/>
        </a:p>
      </dgm:t>
    </dgm:pt>
    <dgm:pt modelId="{25A4175C-1BE2-4479-A25D-6966D9A7BFAD}" type="sibTrans" cxnId="{081A7647-1C5D-45AF-8AAC-BA244DD97BF9}">
      <dgm:prSet/>
      <dgm:spPr/>
      <dgm:t>
        <a:bodyPr/>
        <a:lstStyle/>
        <a:p>
          <a:pPr algn="l"/>
          <a:endParaRPr lang="es-VE"/>
        </a:p>
      </dgm:t>
    </dgm:pt>
    <dgm:pt modelId="{F8D03D75-4307-44AB-99C5-024B4C0596CB}" type="pres">
      <dgm:prSet presAssocID="{1A231FB4-4722-482F-9BB4-4BD2FF142735}" presName="Name0" presStyleCnt="0">
        <dgm:presLayoutVars>
          <dgm:chMax val="7"/>
          <dgm:dir/>
          <dgm:animLvl val="lvl"/>
          <dgm:resizeHandles val="exact"/>
        </dgm:presLayoutVars>
      </dgm:prSet>
      <dgm:spPr/>
      <dgm:t>
        <a:bodyPr/>
        <a:lstStyle/>
        <a:p>
          <a:endParaRPr lang="es-VE"/>
        </a:p>
      </dgm:t>
    </dgm:pt>
    <dgm:pt modelId="{AB223D38-82B0-41A0-9847-DBB59C7DD48E}" type="pres">
      <dgm:prSet presAssocID="{E99EAEEE-A3F2-4C0E-8DB5-BC88F48335AD}" presName="circle1" presStyleLbl="node1" presStyleIdx="0" presStyleCnt="3"/>
      <dgm:spPr/>
    </dgm:pt>
    <dgm:pt modelId="{F8B52DF8-D9C3-4CFA-B0BF-5288CC51969E}" type="pres">
      <dgm:prSet presAssocID="{E99EAEEE-A3F2-4C0E-8DB5-BC88F48335AD}" presName="space" presStyleCnt="0"/>
      <dgm:spPr/>
    </dgm:pt>
    <dgm:pt modelId="{6C0D02EB-0149-472D-B70F-D51CB48E99F1}" type="pres">
      <dgm:prSet presAssocID="{E99EAEEE-A3F2-4C0E-8DB5-BC88F48335AD}" presName="rect1" presStyleLbl="alignAcc1" presStyleIdx="0" presStyleCnt="3"/>
      <dgm:spPr/>
      <dgm:t>
        <a:bodyPr/>
        <a:lstStyle/>
        <a:p>
          <a:endParaRPr lang="es-VE"/>
        </a:p>
      </dgm:t>
    </dgm:pt>
    <dgm:pt modelId="{F4061E87-5EED-4442-BD06-73ACAF121DF7}" type="pres">
      <dgm:prSet presAssocID="{36C295C8-833E-403C-BD2D-CB1222082830}" presName="vertSpace2" presStyleLbl="node1" presStyleIdx="0" presStyleCnt="3"/>
      <dgm:spPr/>
    </dgm:pt>
    <dgm:pt modelId="{5E0065BA-627F-4A20-9DB2-1F732989A220}" type="pres">
      <dgm:prSet presAssocID="{36C295C8-833E-403C-BD2D-CB1222082830}" presName="circle2" presStyleLbl="node1" presStyleIdx="1" presStyleCnt="3"/>
      <dgm:spPr/>
    </dgm:pt>
    <dgm:pt modelId="{35FABCAB-BA69-410A-A006-81C3228D2721}" type="pres">
      <dgm:prSet presAssocID="{36C295C8-833E-403C-BD2D-CB1222082830}" presName="rect2" presStyleLbl="alignAcc1" presStyleIdx="1" presStyleCnt="3"/>
      <dgm:spPr/>
      <dgm:t>
        <a:bodyPr/>
        <a:lstStyle/>
        <a:p>
          <a:endParaRPr lang="es-VE"/>
        </a:p>
      </dgm:t>
    </dgm:pt>
    <dgm:pt modelId="{0DC109F9-41D0-42AF-BEA3-23770C993543}" type="pres">
      <dgm:prSet presAssocID="{AD2ADF5C-4652-4D3F-A6F1-DD17892EFD0C}" presName="vertSpace3" presStyleLbl="node1" presStyleIdx="1" presStyleCnt="3"/>
      <dgm:spPr/>
    </dgm:pt>
    <dgm:pt modelId="{7B237923-0550-4729-ADC5-41D89CE6E2D4}" type="pres">
      <dgm:prSet presAssocID="{AD2ADF5C-4652-4D3F-A6F1-DD17892EFD0C}" presName="circle3" presStyleLbl="node1" presStyleIdx="2" presStyleCnt="3"/>
      <dgm:spPr/>
    </dgm:pt>
    <dgm:pt modelId="{58F4406C-E59E-492E-A1EE-CE549EDE4FCC}" type="pres">
      <dgm:prSet presAssocID="{AD2ADF5C-4652-4D3F-A6F1-DD17892EFD0C}" presName="rect3" presStyleLbl="alignAcc1" presStyleIdx="2" presStyleCnt="3"/>
      <dgm:spPr/>
      <dgm:t>
        <a:bodyPr/>
        <a:lstStyle/>
        <a:p>
          <a:endParaRPr lang="es-VE"/>
        </a:p>
      </dgm:t>
    </dgm:pt>
    <dgm:pt modelId="{AD0CB30C-9B7D-4892-90C2-07B2E6487BD0}" type="pres">
      <dgm:prSet presAssocID="{E99EAEEE-A3F2-4C0E-8DB5-BC88F48335AD}" presName="rect1ParTxNoCh" presStyleLbl="alignAcc1" presStyleIdx="2" presStyleCnt="3">
        <dgm:presLayoutVars>
          <dgm:chMax val="1"/>
          <dgm:bulletEnabled val="1"/>
        </dgm:presLayoutVars>
      </dgm:prSet>
      <dgm:spPr/>
      <dgm:t>
        <a:bodyPr/>
        <a:lstStyle/>
        <a:p>
          <a:endParaRPr lang="es-VE"/>
        </a:p>
      </dgm:t>
    </dgm:pt>
    <dgm:pt modelId="{80A02018-10F0-44B4-8E8A-331E3431377B}" type="pres">
      <dgm:prSet presAssocID="{36C295C8-833E-403C-BD2D-CB1222082830}" presName="rect2ParTxNoCh" presStyleLbl="alignAcc1" presStyleIdx="2" presStyleCnt="3">
        <dgm:presLayoutVars>
          <dgm:chMax val="1"/>
          <dgm:bulletEnabled val="1"/>
        </dgm:presLayoutVars>
      </dgm:prSet>
      <dgm:spPr/>
      <dgm:t>
        <a:bodyPr/>
        <a:lstStyle/>
        <a:p>
          <a:endParaRPr lang="es-VE"/>
        </a:p>
      </dgm:t>
    </dgm:pt>
    <dgm:pt modelId="{FF4435CE-38E9-490C-A83C-9BE47C4DA353}" type="pres">
      <dgm:prSet presAssocID="{AD2ADF5C-4652-4D3F-A6F1-DD17892EFD0C}" presName="rect3ParTxNoCh" presStyleLbl="alignAcc1" presStyleIdx="2" presStyleCnt="3">
        <dgm:presLayoutVars>
          <dgm:chMax val="1"/>
          <dgm:bulletEnabled val="1"/>
        </dgm:presLayoutVars>
      </dgm:prSet>
      <dgm:spPr/>
      <dgm:t>
        <a:bodyPr/>
        <a:lstStyle/>
        <a:p>
          <a:endParaRPr lang="es-VE"/>
        </a:p>
      </dgm:t>
    </dgm:pt>
  </dgm:ptLst>
  <dgm:cxnLst>
    <dgm:cxn modelId="{DAD24201-13E1-4ED8-A663-3536013D28A3}" type="presOf" srcId="{AD2ADF5C-4652-4D3F-A6F1-DD17892EFD0C}" destId="{58F4406C-E59E-492E-A1EE-CE549EDE4FCC}" srcOrd="0" destOrd="0" presId="urn:microsoft.com/office/officeart/2005/8/layout/target3"/>
    <dgm:cxn modelId="{081A7647-1C5D-45AF-8AAC-BA244DD97BF9}" srcId="{1A231FB4-4722-482F-9BB4-4BD2FF142735}" destId="{AD2ADF5C-4652-4D3F-A6F1-DD17892EFD0C}" srcOrd="2" destOrd="0" parTransId="{861A432A-92C4-40FE-9BF0-866B5B7F1ABE}" sibTransId="{25A4175C-1BE2-4479-A25D-6966D9A7BFAD}"/>
    <dgm:cxn modelId="{AB49DCEC-431E-4AA2-A9F8-C1B071141C56}" srcId="{1A231FB4-4722-482F-9BB4-4BD2FF142735}" destId="{36C295C8-833E-403C-BD2D-CB1222082830}" srcOrd="1" destOrd="0" parTransId="{391F18D9-504E-4BD9-9AB9-4BC9CCC72876}" sibTransId="{3D8BAC67-2207-450A-8C04-811F79EBA29F}"/>
    <dgm:cxn modelId="{872FEEA0-98A6-4664-B962-F523A021823E}" type="presOf" srcId="{36C295C8-833E-403C-BD2D-CB1222082830}" destId="{80A02018-10F0-44B4-8E8A-331E3431377B}" srcOrd="1" destOrd="0" presId="urn:microsoft.com/office/officeart/2005/8/layout/target3"/>
    <dgm:cxn modelId="{C91D7603-0A86-44DB-AEF4-46BD4983B58A}" type="presOf" srcId="{E99EAEEE-A3F2-4C0E-8DB5-BC88F48335AD}" destId="{AD0CB30C-9B7D-4892-90C2-07B2E6487BD0}" srcOrd="1" destOrd="0" presId="urn:microsoft.com/office/officeart/2005/8/layout/target3"/>
    <dgm:cxn modelId="{86828D5E-F16D-4AA8-8EAA-DEC5BC819F06}" srcId="{1A231FB4-4722-482F-9BB4-4BD2FF142735}" destId="{E99EAEEE-A3F2-4C0E-8DB5-BC88F48335AD}" srcOrd="0" destOrd="0" parTransId="{D7720FBB-900B-41A4-BEC9-41589023A062}" sibTransId="{74B57A91-5C8E-41AF-90D2-9C1E4EAB548F}"/>
    <dgm:cxn modelId="{4C83DE63-F3FA-4806-B0AB-F3334F93B8DE}" type="presOf" srcId="{E99EAEEE-A3F2-4C0E-8DB5-BC88F48335AD}" destId="{6C0D02EB-0149-472D-B70F-D51CB48E99F1}" srcOrd="0" destOrd="0" presId="urn:microsoft.com/office/officeart/2005/8/layout/target3"/>
    <dgm:cxn modelId="{47FB81C0-2C96-4422-9BF7-6CFE93305411}" type="presOf" srcId="{AD2ADF5C-4652-4D3F-A6F1-DD17892EFD0C}" destId="{FF4435CE-38E9-490C-A83C-9BE47C4DA353}" srcOrd="1" destOrd="0" presId="urn:microsoft.com/office/officeart/2005/8/layout/target3"/>
    <dgm:cxn modelId="{6C105886-9BD0-4E6A-8324-CBC35ABBFEB8}" type="presOf" srcId="{36C295C8-833E-403C-BD2D-CB1222082830}" destId="{35FABCAB-BA69-410A-A006-81C3228D2721}" srcOrd="0" destOrd="0" presId="urn:microsoft.com/office/officeart/2005/8/layout/target3"/>
    <dgm:cxn modelId="{B3F5A942-D649-4DC6-9726-7ED007B868C3}" type="presOf" srcId="{1A231FB4-4722-482F-9BB4-4BD2FF142735}" destId="{F8D03D75-4307-44AB-99C5-024B4C0596CB}" srcOrd="0" destOrd="0" presId="urn:microsoft.com/office/officeart/2005/8/layout/target3"/>
    <dgm:cxn modelId="{F7FBDB3D-E0BE-410B-9A42-6D7FE2528A99}" type="presParOf" srcId="{F8D03D75-4307-44AB-99C5-024B4C0596CB}" destId="{AB223D38-82B0-41A0-9847-DBB59C7DD48E}" srcOrd="0" destOrd="0" presId="urn:microsoft.com/office/officeart/2005/8/layout/target3"/>
    <dgm:cxn modelId="{BE7EB7F2-9C1F-4544-B7FA-7C3632DAC6CB}" type="presParOf" srcId="{F8D03D75-4307-44AB-99C5-024B4C0596CB}" destId="{F8B52DF8-D9C3-4CFA-B0BF-5288CC51969E}" srcOrd="1" destOrd="0" presId="urn:microsoft.com/office/officeart/2005/8/layout/target3"/>
    <dgm:cxn modelId="{8088DC73-025E-4C07-B0EC-B6938EB15D47}" type="presParOf" srcId="{F8D03D75-4307-44AB-99C5-024B4C0596CB}" destId="{6C0D02EB-0149-472D-B70F-D51CB48E99F1}" srcOrd="2" destOrd="0" presId="urn:microsoft.com/office/officeart/2005/8/layout/target3"/>
    <dgm:cxn modelId="{4EB55995-32B5-48BC-8FF1-8E38C17B434A}" type="presParOf" srcId="{F8D03D75-4307-44AB-99C5-024B4C0596CB}" destId="{F4061E87-5EED-4442-BD06-73ACAF121DF7}" srcOrd="3" destOrd="0" presId="urn:microsoft.com/office/officeart/2005/8/layout/target3"/>
    <dgm:cxn modelId="{066E20EB-5C21-4185-9404-F26F6C7BCBA0}" type="presParOf" srcId="{F8D03D75-4307-44AB-99C5-024B4C0596CB}" destId="{5E0065BA-627F-4A20-9DB2-1F732989A220}" srcOrd="4" destOrd="0" presId="urn:microsoft.com/office/officeart/2005/8/layout/target3"/>
    <dgm:cxn modelId="{770D8A5E-15A1-44A6-9F01-272653749B5B}" type="presParOf" srcId="{F8D03D75-4307-44AB-99C5-024B4C0596CB}" destId="{35FABCAB-BA69-410A-A006-81C3228D2721}" srcOrd="5" destOrd="0" presId="urn:microsoft.com/office/officeart/2005/8/layout/target3"/>
    <dgm:cxn modelId="{5488AB0E-79F5-45AD-8A6D-C0A123189B94}" type="presParOf" srcId="{F8D03D75-4307-44AB-99C5-024B4C0596CB}" destId="{0DC109F9-41D0-42AF-BEA3-23770C993543}" srcOrd="6" destOrd="0" presId="urn:microsoft.com/office/officeart/2005/8/layout/target3"/>
    <dgm:cxn modelId="{D5611134-9DC1-43F9-8559-9ECAFF9F9A91}" type="presParOf" srcId="{F8D03D75-4307-44AB-99C5-024B4C0596CB}" destId="{7B237923-0550-4729-ADC5-41D89CE6E2D4}" srcOrd="7" destOrd="0" presId="urn:microsoft.com/office/officeart/2005/8/layout/target3"/>
    <dgm:cxn modelId="{257BFCC5-58B9-49F7-A837-08EA17A3017A}" type="presParOf" srcId="{F8D03D75-4307-44AB-99C5-024B4C0596CB}" destId="{58F4406C-E59E-492E-A1EE-CE549EDE4FCC}" srcOrd="8" destOrd="0" presId="urn:microsoft.com/office/officeart/2005/8/layout/target3"/>
    <dgm:cxn modelId="{D0E862FA-3513-4602-8572-00A59789F2F2}" type="presParOf" srcId="{F8D03D75-4307-44AB-99C5-024B4C0596CB}" destId="{AD0CB30C-9B7D-4892-90C2-07B2E6487BD0}" srcOrd="9" destOrd="0" presId="urn:microsoft.com/office/officeart/2005/8/layout/target3"/>
    <dgm:cxn modelId="{CBBDB882-14E4-4DAB-B156-BF84BFEC66A8}" type="presParOf" srcId="{F8D03D75-4307-44AB-99C5-024B4C0596CB}" destId="{80A02018-10F0-44B4-8E8A-331E3431377B}" srcOrd="10" destOrd="0" presId="urn:microsoft.com/office/officeart/2005/8/layout/target3"/>
    <dgm:cxn modelId="{DC57DF19-6B34-4DDF-BB6B-A274D1CF0E23}" type="presParOf" srcId="{F8D03D75-4307-44AB-99C5-024B4C0596CB}" destId="{FF4435CE-38E9-490C-A83C-9BE47C4DA353}"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26FC119-6377-4878-91E5-52CDA87B8F6B}" type="doc">
      <dgm:prSet loTypeId="urn:microsoft.com/office/officeart/2005/8/layout/target3" loCatId="list" qsTypeId="urn:microsoft.com/office/officeart/2005/8/quickstyle/simple1" qsCatId="simple" csTypeId="urn:microsoft.com/office/officeart/2005/8/colors/colorful3" csCatId="colorful"/>
      <dgm:spPr/>
      <dgm:t>
        <a:bodyPr/>
        <a:lstStyle/>
        <a:p>
          <a:endParaRPr lang="es-VE"/>
        </a:p>
      </dgm:t>
    </dgm:pt>
    <dgm:pt modelId="{4985384B-6FC1-47FE-B656-CEB13F5B5798}">
      <dgm:prSet/>
      <dgm:spPr/>
      <dgm:t>
        <a:bodyPr/>
        <a:lstStyle/>
        <a:p>
          <a:pPr rtl="0"/>
          <a:r>
            <a:rPr lang="es-ES" b="1" smtClean="0"/>
            <a:t>Todos los ingenieros debemos hacer uso responsable y consciente de los recursos que tenemos a nuestra disposición para no comprometer a generaciones actuales ni futuras.</a:t>
          </a:r>
          <a:endParaRPr lang="es-VE"/>
        </a:p>
      </dgm:t>
    </dgm:pt>
    <dgm:pt modelId="{04363AAC-D16A-4138-A678-5F704BC3743F}" type="parTrans" cxnId="{E4C2B4E5-018F-4373-89E3-FD1CD8461DF4}">
      <dgm:prSet/>
      <dgm:spPr/>
      <dgm:t>
        <a:bodyPr/>
        <a:lstStyle/>
        <a:p>
          <a:endParaRPr lang="es-VE"/>
        </a:p>
      </dgm:t>
    </dgm:pt>
    <dgm:pt modelId="{1512CBB3-DDF8-4C47-BFEE-446A6D3E5213}" type="sibTrans" cxnId="{E4C2B4E5-018F-4373-89E3-FD1CD8461DF4}">
      <dgm:prSet/>
      <dgm:spPr/>
      <dgm:t>
        <a:bodyPr/>
        <a:lstStyle/>
        <a:p>
          <a:endParaRPr lang="es-VE"/>
        </a:p>
      </dgm:t>
    </dgm:pt>
    <dgm:pt modelId="{963F27B8-CAD8-447A-84BE-3F0FDC8A96F7}">
      <dgm:prSet/>
      <dgm:spPr/>
      <dgm:t>
        <a:bodyPr/>
        <a:lstStyle/>
        <a:p>
          <a:pPr rtl="0"/>
          <a:r>
            <a:rPr lang="es-ES" b="1" smtClean="0"/>
            <a:t>El ingeniero industrial se le caracteriza como una persona integral y que busca el beneficio en el ámbito social, económico y ambiental, por lo tanto debemos integrar la sustentabilidad en nuestro perfil de ingenieros.</a:t>
          </a:r>
          <a:endParaRPr lang="es-VE"/>
        </a:p>
      </dgm:t>
    </dgm:pt>
    <dgm:pt modelId="{CC085664-091E-4B79-97D6-24D8DC1F4821}" type="parTrans" cxnId="{8EDE8467-5F17-4D33-A555-9D580212DE1B}">
      <dgm:prSet/>
      <dgm:spPr/>
      <dgm:t>
        <a:bodyPr/>
        <a:lstStyle/>
        <a:p>
          <a:endParaRPr lang="es-VE"/>
        </a:p>
      </dgm:t>
    </dgm:pt>
    <dgm:pt modelId="{3BB7958E-6B52-43F4-A52E-ECD2B88D2F09}" type="sibTrans" cxnId="{8EDE8467-5F17-4D33-A555-9D580212DE1B}">
      <dgm:prSet/>
      <dgm:spPr/>
      <dgm:t>
        <a:bodyPr/>
        <a:lstStyle/>
        <a:p>
          <a:endParaRPr lang="es-VE"/>
        </a:p>
      </dgm:t>
    </dgm:pt>
    <dgm:pt modelId="{2FEC04B6-0912-4471-AFB7-46DADA8A4F84}" type="pres">
      <dgm:prSet presAssocID="{326FC119-6377-4878-91E5-52CDA87B8F6B}" presName="Name0" presStyleCnt="0">
        <dgm:presLayoutVars>
          <dgm:chMax val="7"/>
          <dgm:dir/>
          <dgm:animLvl val="lvl"/>
          <dgm:resizeHandles val="exact"/>
        </dgm:presLayoutVars>
      </dgm:prSet>
      <dgm:spPr/>
      <dgm:t>
        <a:bodyPr/>
        <a:lstStyle/>
        <a:p>
          <a:endParaRPr lang="es-VE"/>
        </a:p>
      </dgm:t>
    </dgm:pt>
    <dgm:pt modelId="{6AE2A2E0-4D03-4E6A-B69D-273472C46341}" type="pres">
      <dgm:prSet presAssocID="{4985384B-6FC1-47FE-B656-CEB13F5B5798}" presName="circle1" presStyleLbl="node1" presStyleIdx="0" presStyleCnt="2"/>
      <dgm:spPr/>
    </dgm:pt>
    <dgm:pt modelId="{5B6B9407-232A-4925-B7F8-3F059C191A23}" type="pres">
      <dgm:prSet presAssocID="{4985384B-6FC1-47FE-B656-CEB13F5B5798}" presName="space" presStyleCnt="0"/>
      <dgm:spPr/>
    </dgm:pt>
    <dgm:pt modelId="{C35BC3CF-9E5F-4F46-ABEE-29125FFF772E}" type="pres">
      <dgm:prSet presAssocID="{4985384B-6FC1-47FE-B656-CEB13F5B5798}" presName="rect1" presStyleLbl="alignAcc1" presStyleIdx="0" presStyleCnt="2"/>
      <dgm:spPr/>
      <dgm:t>
        <a:bodyPr/>
        <a:lstStyle/>
        <a:p>
          <a:endParaRPr lang="es-VE"/>
        </a:p>
      </dgm:t>
    </dgm:pt>
    <dgm:pt modelId="{53D8FE83-CA66-4021-BE9B-36815D2E4016}" type="pres">
      <dgm:prSet presAssocID="{963F27B8-CAD8-447A-84BE-3F0FDC8A96F7}" presName="vertSpace2" presStyleLbl="node1" presStyleIdx="0" presStyleCnt="2"/>
      <dgm:spPr/>
    </dgm:pt>
    <dgm:pt modelId="{5318DEA9-4DF6-45E2-9EC3-2040AF227413}" type="pres">
      <dgm:prSet presAssocID="{963F27B8-CAD8-447A-84BE-3F0FDC8A96F7}" presName="circle2" presStyleLbl="node1" presStyleIdx="1" presStyleCnt="2"/>
      <dgm:spPr/>
    </dgm:pt>
    <dgm:pt modelId="{02BC7AA4-750E-44D3-B139-350E57003FC5}" type="pres">
      <dgm:prSet presAssocID="{963F27B8-CAD8-447A-84BE-3F0FDC8A96F7}" presName="rect2" presStyleLbl="alignAcc1" presStyleIdx="1" presStyleCnt="2"/>
      <dgm:spPr/>
      <dgm:t>
        <a:bodyPr/>
        <a:lstStyle/>
        <a:p>
          <a:endParaRPr lang="es-VE"/>
        </a:p>
      </dgm:t>
    </dgm:pt>
    <dgm:pt modelId="{E8E1C01D-7EA7-4129-BEC8-BAE0896BC32D}" type="pres">
      <dgm:prSet presAssocID="{4985384B-6FC1-47FE-B656-CEB13F5B5798}" presName="rect1ParTxNoCh" presStyleLbl="alignAcc1" presStyleIdx="1" presStyleCnt="2">
        <dgm:presLayoutVars>
          <dgm:chMax val="1"/>
          <dgm:bulletEnabled val="1"/>
        </dgm:presLayoutVars>
      </dgm:prSet>
      <dgm:spPr/>
      <dgm:t>
        <a:bodyPr/>
        <a:lstStyle/>
        <a:p>
          <a:endParaRPr lang="es-VE"/>
        </a:p>
      </dgm:t>
    </dgm:pt>
    <dgm:pt modelId="{6A3F8779-DC48-4384-9499-AD3CF92AE7E7}" type="pres">
      <dgm:prSet presAssocID="{963F27B8-CAD8-447A-84BE-3F0FDC8A96F7}" presName="rect2ParTxNoCh" presStyleLbl="alignAcc1" presStyleIdx="1" presStyleCnt="2">
        <dgm:presLayoutVars>
          <dgm:chMax val="1"/>
          <dgm:bulletEnabled val="1"/>
        </dgm:presLayoutVars>
      </dgm:prSet>
      <dgm:spPr/>
      <dgm:t>
        <a:bodyPr/>
        <a:lstStyle/>
        <a:p>
          <a:endParaRPr lang="es-VE"/>
        </a:p>
      </dgm:t>
    </dgm:pt>
  </dgm:ptLst>
  <dgm:cxnLst>
    <dgm:cxn modelId="{8EA38942-F5FA-4CE4-BA91-84382C490465}" type="presOf" srcId="{4985384B-6FC1-47FE-B656-CEB13F5B5798}" destId="{C35BC3CF-9E5F-4F46-ABEE-29125FFF772E}" srcOrd="0" destOrd="0" presId="urn:microsoft.com/office/officeart/2005/8/layout/target3"/>
    <dgm:cxn modelId="{8EDE8467-5F17-4D33-A555-9D580212DE1B}" srcId="{326FC119-6377-4878-91E5-52CDA87B8F6B}" destId="{963F27B8-CAD8-447A-84BE-3F0FDC8A96F7}" srcOrd="1" destOrd="0" parTransId="{CC085664-091E-4B79-97D6-24D8DC1F4821}" sibTransId="{3BB7958E-6B52-43F4-A52E-ECD2B88D2F09}"/>
    <dgm:cxn modelId="{F7EB17F2-6512-4DD4-AB96-5D0681955F04}" type="presOf" srcId="{4985384B-6FC1-47FE-B656-CEB13F5B5798}" destId="{E8E1C01D-7EA7-4129-BEC8-BAE0896BC32D}" srcOrd="1" destOrd="0" presId="urn:microsoft.com/office/officeart/2005/8/layout/target3"/>
    <dgm:cxn modelId="{E4C2B4E5-018F-4373-89E3-FD1CD8461DF4}" srcId="{326FC119-6377-4878-91E5-52CDA87B8F6B}" destId="{4985384B-6FC1-47FE-B656-CEB13F5B5798}" srcOrd="0" destOrd="0" parTransId="{04363AAC-D16A-4138-A678-5F704BC3743F}" sibTransId="{1512CBB3-DDF8-4C47-BFEE-446A6D3E5213}"/>
    <dgm:cxn modelId="{A0596C1B-6916-4FC4-AD4A-FE867F33562E}" type="presOf" srcId="{963F27B8-CAD8-447A-84BE-3F0FDC8A96F7}" destId="{6A3F8779-DC48-4384-9499-AD3CF92AE7E7}" srcOrd="1" destOrd="0" presId="urn:microsoft.com/office/officeart/2005/8/layout/target3"/>
    <dgm:cxn modelId="{908B2106-6804-4A4A-9840-9D67F4980891}" type="presOf" srcId="{963F27B8-CAD8-447A-84BE-3F0FDC8A96F7}" destId="{02BC7AA4-750E-44D3-B139-350E57003FC5}" srcOrd="0" destOrd="0" presId="urn:microsoft.com/office/officeart/2005/8/layout/target3"/>
    <dgm:cxn modelId="{DE5DB484-DA0F-428D-B143-B034A7398A39}" type="presOf" srcId="{326FC119-6377-4878-91E5-52CDA87B8F6B}" destId="{2FEC04B6-0912-4471-AFB7-46DADA8A4F84}" srcOrd="0" destOrd="0" presId="urn:microsoft.com/office/officeart/2005/8/layout/target3"/>
    <dgm:cxn modelId="{141B6B1A-A0D3-4B9B-B359-F04B1F2BCB81}" type="presParOf" srcId="{2FEC04B6-0912-4471-AFB7-46DADA8A4F84}" destId="{6AE2A2E0-4D03-4E6A-B69D-273472C46341}" srcOrd="0" destOrd="0" presId="urn:microsoft.com/office/officeart/2005/8/layout/target3"/>
    <dgm:cxn modelId="{192F42D3-F5FA-4F22-8369-F50784164F68}" type="presParOf" srcId="{2FEC04B6-0912-4471-AFB7-46DADA8A4F84}" destId="{5B6B9407-232A-4925-B7F8-3F059C191A23}" srcOrd="1" destOrd="0" presId="urn:microsoft.com/office/officeart/2005/8/layout/target3"/>
    <dgm:cxn modelId="{345691C1-BFC7-4682-AFAE-993AE01F72EE}" type="presParOf" srcId="{2FEC04B6-0912-4471-AFB7-46DADA8A4F84}" destId="{C35BC3CF-9E5F-4F46-ABEE-29125FFF772E}" srcOrd="2" destOrd="0" presId="urn:microsoft.com/office/officeart/2005/8/layout/target3"/>
    <dgm:cxn modelId="{D49166FD-B4ED-46BF-B0F4-04B89A23DD33}" type="presParOf" srcId="{2FEC04B6-0912-4471-AFB7-46DADA8A4F84}" destId="{53D8FE83-CA66-4021-BE9B-36815D2E4016}" srcOrd="3" destOrd="0" presId="urn:microsoft.com/office/officeart/2005/8/layout/target3"/>
    <dgm:cxn modelId="{3861F5E8-ECC6-4E4B-9E68-D74F24DFD641}" type="presParOf" srcId="{2FEC04B6-0912-4471-AFB7-46DADA8A4F84}" destId="{5318DEA9-4DF6-45E2-9EC3-2040AF227413}" srcOrd="4" destOrd="0" presId="urn:microsoft.com/office/officeart/2005/8/layout/target3"/>
    <dgm:cxn modelId="{B8943A87-8B15-4DF3-990D-90A175C4D8BB}" type="presParOf" srcId="{2FEC04B6-0912-4471-AFB7-46DADA8A4F84}" destId="{02BC7AA4-750E-44D3-B139-350E57003FC5}" srcOrd="5" destOrd="0" presId="urn:microsoft.com/office/officeart/2005/8/layout/target3"/>
    <dgm:cxn modelId="{8D308188-5DF3-4847-BFD0-7475353D846B}" type="presParOf" srcId="{2FEC04B6-0912-4471-AFB7-46DADA8A4F84}" destId="{E8E1C01D-7EA7-4129-BEC8-BAE0896BC32D}" srcOrd="6" destOrd="0" presId="urn:microsoft.com/office/officeart/2005/8/layout/target3"/>
    <dgm:cxn modelId="{F6C18F0D-81A0-4746-96E1-9A6E0B9FB9EB}" type="presParOf" srcId="{2FEC04B6-0912-4471-AFB7-46DADA8A4F84}" destId="{6A3F8779-DC48-4384-9499-AD3CF92AE7E7}"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687AF-3AE1-49C6-94E6-4C635CE75FFF}">
      <dsp:nvSpPr>
        <dsp:cNvPr id="0" name=""/>
        <dsp:cNvSpPr/>
      </dsp:nvSpPr>
      <dsp:spPr>
        <a:xfrm>
          <a:off x="0" y="0"/>
          <a:ext cx="8352928" cy="819819"/>
        </a:xfrm>
        <a:prstGeom prst="roundRect">
          <a:avLst/>
        </a:prstGeom>
        <a:solidFill>
          <a:schemeClr val="accent3">
            <a:lumMod val="20000"/>
            <a:lumOff val="80000"/>
          </a:schemeClr>
        </a:solidFill>
        <a:ln w="28575" cap="flat" cmpd="sng" algn="ctr">
          <a:solidFill>
            <a:srgbClr val="006600"/>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1" kern="1200" smtClean="0"/>
            <a:t>Plataforma Módulo 7 como apoyo a las clases presenciales.</a:t>
          </a:r>
          <a:endParaRPr lang="es-VE" sz="2400" kern="1200"/>
        </a:p>
      </dsp:txBody>
      <dsp:txXfrm>
        <a:off x="40020" y="40020"/>
        <a:ext cx="8272888" cy="739779"/>
      </dsp:txXfrm>
    </dsp:sp>
    <dsp:sp modelId="{96C3F85A-587F-4474-80FF-805D153D6936}">
      <dsp:nvSpPr>
        <dsp:cNvPr id="0" name=""/>
        <dsp:cNvSpPr/>
      </dsp:nvSpPr>
      <dsp:spPr>
        <a:xfrm>
          <a:off x="0" y="1013748"/>
          <a:ext cx="8352928" cy="717133"/>
        </a:xfrm>
        <a:prstGeom prst="roundRect">
          <a:avLst/>
        </a:prstGeom>
        <a:solidFill>
          <a:schemeClr val="accent5">
            <a:lumMod val="20000"/>
            <a:lumOff val="80000"/>
          </a:schemeClr>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1" kern="1200" smtClean="0"/>
            <a:t>Creación de la Unidad Multimedia de Ingeniería</a:t>
          </a:r>
          <a:endParaRPr lang="es-VE" sz="2400" kern="1200"/>
        </a:p>
      </dsp:txBody>
      <dsp:txXfrm>
        <a:off x="35008" y="1048756"/>
        <a:ext cx="8282912" cy="647117"/>
      </dsp:txXfrm>
    </dsp:sp>
    <dsp:sp modelId="{B9DBA1ED-9EBB-4D76-B219-1B431700737E}">
      <dsp:nvSpPr>
        <dsp:cNvPr id="0" name=""/>
        <dsp:cNvSpPr/>
      </dsp:nvSpPr>
      <dsp:spPr>
        <a:xfrm>
          <a:off x="0" y="1761727"/>
          <a:ext cx="8352928" cy="36012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205" tIns="30480" rIns="170688" bIns="30480" numCol="1" spcCol="1270" anchor="t" anchorCtr="0">
          <a:noAutofit/>
        </a:bodyPr>
        <a:lstStyle/>
        <a:p>
          <a:pPr marL="228600" lvl="1" indent="-228600" algn="l" defTabSz="1066800" rtl="0">
            <a:lnSpc>
              <a:spcPct val="100000"/>
            </a:lnSpc>
            <a:spcBef>
              <a:spcPct val="0"/>
            </a:spcBef>
            <a:spcAft>
              <a:spcPts val="1200"/>
            </a:spcAft>
            <a:buChar char="••"/>
          </a:pPr>
          <a:r>
            <a:rPr lang="es-ES" sz="2400" b="1" kern="1200" dirty="0" smtClean="0"/>
            <a:t>Desarrollo de recursos multimedia para apoyar la clase presencial de Química I. </a:t>
          </a:r>
          <a:endParaRPr lang="es-VE" sz="2400" kern="1200" dirty="0"/>
        </a:p>
        <a:p>
          <a:pPr marL="228600" lvl="1" indent="-228600" algn="l" defTabSz="1066800" rtl="0">
            <a:lnSpc>
              <a:spcPct val="100000"/>
            </a:lnSpc>
            <a:spcBef>
              <a:spcPct val="0"/>
            </a:spcBef>
            <a:spcAft>
              <a:spcPts val="1200"/>
            </a:spcAft>
            <a:buChar char="••"/>
          </a:pPr>
          <a:r>
            <a:rPr lang="es-ES" sz="2400" b="1" kern="1200" dirty="0" smtClean="0"/>
            <a:t>Libro electrónico de Química I: incluye textos, animaciones interactivas, instrumentos para la autoevaluación estudiantil y enlaces para la navegación en la web.</a:t>
          </a:r>
          <a:endParaRPr lang="es-VE" sz="2400" kern="1200" dirty="0"/>
        </a:p>
        <a:p>
          <a:pPr marL="228600" lvl="1" indent="-228600" algn="l" defTabSz="1066800" rtl="0">
            <a:lnSpc>
              <a:spcPct val="100000"/>
            </a:lnSpc>
            <a:spcBef>
              <a:spcPct val="0"/>
            </a:spcBef>
            <a:spcAft>
              <a:spcPts val="1200"/>
            </a:spcAft>
            <a:buChar char="••"/>
          </a:pPr>
          <a:r>
            <a:rPr lang="es-ES" sz="2400" b="1" kern="1200" dirty="0" smtClean="0"/>
            <a:t>Laboratorio virtual de Química: incluye animaciones interactivas, prácticas virtuales y enlaces para la navegación en la web.</a:t>
          </a:r>
          <a:endParaRPr lang="es-VE" sz="2400" kern="1200" dirty="0"/>
        </a:p>
      </dsp:txBody>
      <dsp:txXfrm>
        <a:off x="0" y="1761727"/>
        <a:ext cx="8352928" cy="36012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7BB5E-AE49-464E-9260-69F65A2080A6}">
      <dsp:nvSpPr>
        <dsp:cNvPr id="0" name=""/>
        <dsp:cNvSpPr/>
      </dsp:nvSpPr>
      <dsp:spPr>
        <a:xfrm>
          <a:off x="0" y="57313"/>
          <a:ext cx="8229600" cy="7776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s-ES" sz="2700" b="1" kern="1200" smtClean="0"/>
            <a:t>Creación de la Unidad Multimedia de Ingeniería</a:t>
          </a:r>
          <a:endParaRPr lang="es-VE" sz="2700" b="1" kern="1200"/>
        </a:p>
      </dsp:txBody>
      <dsp:txXfrm>
        <a:off x="0" y="57313"/>
        <a:ext cx="8229600" cy="777600"/>
      </dsp:txXfrm>
    </dsp:sp>
    <dsp:sp modelId="{8AAAFD70-008E-4ADD-AE56-88F45ADCF384}">
      <dsp:nvSpPr>
        <dsp:cNvPr id="0" name=""/>
        <dsp:cNvSpPr/>
      </dsp:nvSpPr>
      <dsp:spPr>
        <a:xfrm>
          <a:off x="0" y="834913"/>
          <a:ext cx="8229600" cy="4076324"/>
        </a:xfrm>
        <a:prstGeom prst="rect">
          <a:avLst/>
        </a:prstGeom>
        <a:solidFill>
          <a:schemeClr val="lt1"/>
        </a:solidFill>
        <a:ln w="28575" cap="flat" cmpd="sng" algn="ctr">
          <a:solidFill>
            <a:schemeClr val="accent2">
              <a:lumMod val="75000"/>
            </a:schemeClr>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s-ES" sz="2700" b="1" kern="1200" smtClean="0"/>
            <a:t>Desarrollo de recursos multimedia para apoyar las clases presenciales de las asignaturas:</a:t>
          </a:r>
          <a:endParaRPr lang="es-VE" sz="2700" kern="1200"/>
        </a:p>
        <a:p>
          <a:pPr marL="457200" lvl="2" indent="-228600" algn="l" defTabSz="1200150" rtl="0">
            <a:lnSpc>
              <a:spcPct val="90000"/>
            </a:lnSpc>
            <a:spcBef>
              <a:spcPct val="0"/>
            </a:spcBef>
            <a:spcAft>
              <a:spcPct val="15000"/>
            </a:spcAft>
            <a:buChar char="••"/>
          </a:pPr>
          <a:r>
            <a:rPr lang="es-ES" sz="2700" b="1" kern="1200" smtClean="0"/>
            <a:t>Cálculo I</a:t>
          </a:r>
          <a:endParaRPr lang="es-VE" sz="2700" kern="1200"/>
        </a:p>
        <a:p>
          <a:pPr marL="457200" lvl="2" indent="-228600" algn="l" defTabSz="1200150" rtl="0">
            <a:lnSpc>
              <a:spcPct val="90000"/>
            </a:lnSpc>
            <a:spcBef>
              <a:spcPct val="0"/>
            </a:spcBef>
            <a:spcAft>
              <a:spcPct val="15000"/>
            </a:spcAft>
            <a:buChar char="••"/>
          </a:pPr>
          <a:r>
            <a:rPr lang="es-ES" sz="2700" b="1" kern="1200" smtClean="0"/>
            <a:t>Cálculo II</a:t>
          </a:r>
          <a:endParaRPr lang="es-VE" sz="2700" kern="1200"/>
        </a:p>
        <a:p>
          <a:pPr marL="457200" lvl="2" indent="-228600" algn="l" defTabSz="1200150" rtl="0">
            <a:lnSpc>
              <a:spcPct val="90000"/>
            </a:lnSpc>
            <a:spcBef>
              <a:spcPct val="0"/>
            </a:spcBef>
            <a:spcAft>
              <a:spcPct val="15000"/>
            </a:spcAft>
            <a:buChar char="••"/>
          </a:pPr>
          <a:r>
            <a:rPr lang="es-ES" sz="2700" b="1" kern="1200" smtClean="0"/>
            <a:t>Matemática Básica</a:t>
          </a:r>
          <a:endParaRPr lang="es-VE" sz="2700" kern="1200"/>
        </a:p>
        <a:p>
          <a:pPr marL="457200" lvl="2" indent="-228600" algn="l" defTabSz="1200150" rtl="0">
            <a:lnSpc>
              <a:spcPct val="90000"/>
            </a:lnSpc>
            <a:spcBef>
              <a:spcPct val="0"/>
            </a:spcBef>
            <a:spcAft>
              <a:spcPct val="15000"/>
            </a:spcAft>
            <a:buChar char="••"/>
          </a:pPr>
          <a:r>
            <a:rPr lang="es-ES" sz="2700" b="1" kern="1200" smtClean="0"/>
            <a:t>Geometría Plana y Trigonometría</a:t>
          </a:r>
          <a:endParaRPr lang="es-VE" sz="2700" kern="1200"/>
        </a:p>
        <a:p>
          <a:pPr marL="228600" lvl="1" indent="-228600" algn="l" defTabSz="1200150" rtl="0">
            <a:lnSpc>
              <a:spcPct val="90000"/>
            </a:lnSpc>
            <a:spcBef>
              <a:spcPct val="0"/>
            </a:spcBef>
            <a:spcAft>
              <a:spcPct val="15000"/>
            </a:spcAft>
            <a:buChar char="••"/>
          </a:pPr>
          <a:r>
            <a:rPr lang="es-ES" sz="2700" b="1" kern="1200" smtClean="0"/>
            <a:t>Creación del aula, en módulo 7, de la cátedra Matemática Básica. Posteriormente, Geometría Plana y Trigonometría.</a:t>
          </a:r>
          <a:endParaRPr lang="es-VE" sz="2700" kern="1200"/>
        </a:p>
      </dsp:txBody>
      <dsp:txXfrm>
        <a:off x="0" y="834913"/>
        <a:ext cx="8229600" cy="40763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9F1FF-2D3F-4D5E-8C0C-BF5CAEEF8FAD}">
      <dsp:nvSpPr>
        <dsp:cNvPr id="0" name=""/>
        <dsp:cNvSpPr/>
      </dsp:nvSpPr>
      <dsp:spPr>
        <a:xfrm>
          <a:off x="1373426" y="0"/>
          <a:ext cx="4525963" cy="4525963"/>
        </a:xfrm>
        <a:prstGeom prst="triangle">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B244638-1E0C-44CD-8324-DD35C1918DE0}">
      <dsp:nvSpPr>
        <dsp:cNvPr id="0" name=""/>
        <dsp:cNvSpPr/>
      </dsp:nvSpPr>
      <dsp:spPr>
        <a:xfrm>
          <a:off x="3358518" y="453038"/>
          <a:ext cx="3497655" cy="1608838"/>
        </a:xfrm>
        <a:prstGeom prst="roundRect">
          <a:avLst/>
        </a:prstGeom>
        <a:gradFill flip="none" rotWithShape="1">
          <a:gsLst>
            <a:gs pos="0">
              <a:schemeClr val="accent3">
                <a:lumMod val="20000"/>
                <a:lumOff val="80000"/>
              </a:schemeClr>
            </a:gs>
            <a:gs pos="65830">
              <a:srgbClr val="F5F8EF"/>
            </a:gs>
            <a:gs pos="33000">
              <a:schemeClr val="bg1"/>
            </a:gs>
            <a:gs pos="100000">
              <a:schemeClr val="accent3">
                <a:lumMod val="20000"/>
                <a:lumOff val="80000"/>
              </a:schemeClr>
            </a:gs>
          </a:gsLst>
          <a:lin ang="5400000" scaled="1"/>
          <a:tileRect/>
        </a:gradFill>
        <a:ln w="28575"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VE" sz="2000" b="1" kern="1200" smtClean="0"/>
            <a:t>La sostenibilidad es un aspecto relevante cuando se estudian estos temas, no obstante, no está incluida en el programa del curso.</a:t>
          </a:r>
          <a:endParaRPr lang="es-ES" sz="2000" b="1" kern="1200"/>
        </a:p>
      </dsp:txBody>
      <dsp:txXfrm>
        <a:off x="3437055" y="531575"/>
        <a:ext cx="3340581" cy="1451764"/>
      </dsp:txXfrm>
    </dsp:sp>
    <dsp:sp modelId="{61ED76EE-C2B1-49DB-8AFC-C449B016AB30}">
      <dsp:nvSpPr>
        <dsp:cNvPr id="0" name=""/>
        <dsp:cNvSpPr/>
      </dsp:nvSpPr>
      <dsp:spPr>
        <a:xfrm>
          <a:off x="3363578" y="2262981"/>
          <a:ext cx="3487535" cy="1608838"/>
        </a:xfrm>
        <a:prstGeom prst="roundRect">
          <a:avLst/>
        </a:prstGeom>
        <a:gradFill rotWithShape="0">
          <a:gsLst>
            <a:gs pos="0">
              <a:schemeClr val="accent3">
                <a:lumMod val="20000"/>
                <a:lumOff val="80000"/>
              </a:schemeClr>
            </a:gs>
            <a:gs pos="67088">
              <a:schemeClr val="bg1"/>
            </a:gs>
            <a:gs pos="32000">
              <a:schemeClr val="bg1"/>
            </a:gs>
            <a:gs pos="100000">
              <a:schemeClr val="accent3">
                <a:lumMod val="20000"/>
                <a:lumOff val="80000"/>
              </a:schemeClr>
            </a:gs>
          </a:gsLst>
          <a:lin ang="5400000" scaled="0"/>
        </a:gradFill>
        <a:ln w="28575"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VE" sz="2000" b="1" kern="1200" smtClean="0"/>
            <a:t>Es pertinente que el estudiante reconozca que la ingeniería del siglo XXI debe velar por el desarrollo sostenible.</a:t>
          </a:r>
          <a:endParaRPr lang="es-ES" sz="2000" b="1" kern="1200"/>
        </a:p>
      </dsp:txBody>
      <dsp:txXfrm>
        <a:off x="3442115" y="2341518"/>
        <a:ext cx="3330461" cy="14517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E80689-6BB6-46B5-901C-3C0A14587A0A}">
      <dsp:nvSpPr>
        <dsp:cNvPr id="0" name=""/>
        <dsp:cNvSpPr/>
      </dsp:nvSpPr>
      <dsp:spPr>
        <a:xfrm>
          <a:off x="-101013" y="-51551"/>
          <a:ext cx="7114792" cy="125523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36000" rIns="0" bIns="36000" numCol="1" spcCol="1270" anchor="ctr" anchorCtr="0">
          <a:noAutofit/>
        </a:bodyPr>
        <a:lstStyle/>
        <a:p>
          <a:pPr lvl="0" algn="l" defTabSz="889000" rtl="0">
            <a:lnSpc>
              <a:spcPct val="90000"/>
            </a:lnSpc>
            <a:spcBef>
              <a:spcPct val="0"/>
            </a:spcBef>
            <a:spcAft>
              <a:spcPct val="35000"/>
            </a:spcAft>
          </a:pPr>
          <a:r>
            <a:rPr lang="es-VE" sz="2000" b="1" kern="1200" dirty="0" smtClean="0"/>
            <a:t>Los estudiantes, organizados en equipo, realizaron un recurso en la web referido a un dispositivo ingenieril del curso. El tema fue definido por sorteo).</a:t>
          </a:r>
          <a:endParaRPr lang="es-ES" sz="2000" b="1" kern="1200" dirty="0"/>
        </a:p>
      </dsp:txBody>
      <dsp:txXfrm>
        <a:off x="-64248" y="-14786"/>
        <a:ext cx="5812294" cy="1181704"/>
      </dsp:txXfrm>
    </dsp:sp>
    <dsp:sp modelId="{D4175102-A69B-4908-86B3-C72018E3DABE}">
      <dsp:nvSpPr>
        <dsp:cNvPr id="0" name=""/>
        <dsp:cNvSpPr/>
      </dsp:nvSpPr>
      <dsp:spPr>
        <a:xfrm>
          <a:off x="547982" y="1286322"/>
          <a:ext cx="6940850" cy="1233959"/>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endParaRPr lang="es-VE" sz="2000" b="1" kern="1200" dirty="0" smtClean="0"/>
        </a:p>
        <a:p>
          <a:pPr marL="0" marR="0" lvl="0" indent="0" algn="l" defTabSz="914400" eaLnBrk="1" fontAlgn="auto" latinLnBrk="0" hangingPunct="1">
            <a:lnSpc>
              <a:spcPct val="100000"/>
            </a:lnSpc>
            <a:spcBef>
              <a:spcPct val="0"/>
            </a:spcBef>
            <a:spcAft>
              <a:spcPts val="0"/>
            </a:spcAft>
            <a:buClrTx/>
            <a:buSzTx/>
            <a:buFontTx/>
            <a:buNone/>
            <a:tabLst/>
            <a:defRPr/>
          </a:pPr>
          <a:r>
            <a:rPr lang="es-VE" sz="2000" b="1" kern="1200" dirty="0" smtClean="0"/>
            <a:t>Cada equipo recibió las instrucciones a través de un correo electrónico enviado por módulo 7, dada la especificidad de cada ciclo o dispositivo.</a:t>
          </a:r>
          <a:endParaRPr lang="es-ES" sz="2000" b="1" kern="1200" dirty="0" smtClean="0"/>
        </a:p>
        <a:p>
          <a:pPr lvl="0" algn="l" defTabSz="889000">
            <a:lnSpc>
              <a:spcPct val="90000"/>
            </a:lnSpc>
            <a:spcBef>
              <a:spcPct val="0"/>
            </a:spcBef>
            <a:spcAft>
              <a:spcPct val="35000"/>
            </a:spcAft>
          </a:pPr>
          <a:endParaRPr lang="es-ES" sz="2000" b="1" kern="1200" dirty="0"/>
        </a:p>
      </dsp:txBody>
      <dsp:txXfrm>
        <a:off x="584123" y="1322463"/>
        <a:ext cx="5582023" cy="1161677"/>
      </dsp:txXfrm>
    </dsp:sp>
    <dsp:sp modelId="{634D8B33-4BC9-4305-9840-7128F66BE32C}">
      <dsp:nvSpPr>
        <dsp:cNvPr id="0" name=""/>
        <dsp:cNvSpPr/>
      </dsp:nvSpPr>
      <dsp:spPr>
        <a:xfrm>
          <a:off x="1037127" y="2664296"/>
          <a:ext cx="7114792" cy="107059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VE" sz="2000" b="1" kern="1200" dirty="0" smtClean="0"/>
            <a:t>Todos debían </a:t>
          </a:r>
          <a:r>
            <a:rPr lang="es-VE" sz="2000" b="1" kern="1200" dirty="0"/>
            <a:t>agregar a la tarea una reflexión sobre la relación entre el tópico a tratar y la sostenibilidad.</a:t>
          </a:r>
        </a:p>
      </dsp:txBody>
      <dsp:txXfrm>
        <a:off x="1068484" y="2695653"/>
        <a:ext cx="5742185" cy="1007880"/>
      </dsp:txXfrm>
    </dsp:sp>
    <dsp:sp modelId="{33EF5F41-2CD5-4868-904B-D3130E1F4352}">
      <dsp:nvSpPr>
        <dsp:cNvPr id="0" name=""/>
        <dsp:cNvSpPr/>
      </dsp:nvSpPr>
      <dsp:spPr>
        <a:xfrm>
          <a:off x="1757223" y="3913567"/>
          <a:ext cx="6710739" cy="85473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b="1" kern="1200" dirty="0" smtClean="0"/>
            <a:t>Cada equipo presentó el resultado de su tarea mediante una exposición oral.</a:t>
          </a:r>
          <a:endParaRPr lang="es-ES" sz="2000" b="1" kern="1200" dirty="0"/>
        </a:p>
      </dsp:txBody>
      <dsp:txXfrm>
        <a:off x="1782257" y="3938601"/>
        <a:ext cx="5416779" cy="804668"/>
      </dsp:txXfrm>
    </dsp:sp>
    <dsp:sp modelId="{73622F89-F03E-4EDD-9485-B11E0819B98C}">
      <dsp:nvSpPr>
        <dsp:cNvPr id="0" name=""/>
        <dsp:cNvSpPr/>
      </dsp:nvSpPr>
      <dsp:spPr>
        <a:xfrm>
          <a:off x="6129885" y="735704"/>
          <a:ext cx="681867" cy="920480"/>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ES" sz="2000" b="1" kern="1200"/>
        </a:p>
      </dsp:txBody>
      <dsp:txXfrm>
        <a:off x="6283305" y="735704"/>
        <a:ext cx="375027" cy="751718"/>
      </dsp:txXfrm>
    </dsp:sp>
    <dsp:sp modelId="{8E9FEE20-1F6C-454A-B20E-8E2684F12EEB}">
      <dsp:nvSpPr>
        <dsp:cNvPr id="0" name=""/>
        <dsp:cNvSpPr/>
      </dsp:nvSpPr>
      <dsp:spPr>
        <a:xfrm>
          <a:off x="6691909" y="1991085"/>
          <a:ext cx="681867" cy="889237"/>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ES" sz="2000" b="1" kern="1200"/>
        </a:p>
      </dsp:txBody>
      <dsp:txXfrm>
        <a:off x="6845329" y="1991085"/>
        <a:ext cx="375027" cy="720475"/>
      </dsp:txXfrm>
    </dsp:sp>
    <dsp:sp modelId="{E613D3D0-F1F3-4DE3-AAFE-8E74649D9454}">
      <dsp:nvSpPr>
        <dsp:cNvPr id="0" name=""/>
        <dsp:cNvSpPr/>
      </dsp:nvSpPr>
      <dsp:spPr>
        <a:xfrm>
          <a:off x="7245545" y="3174460"/>
          <a:ext cx="681867" cy="1002004"/>
        </a:xfrm>
        <a:prstGeom prst="downArrow">
          <a:avLst>
            <a:gd name="adj1" fmla="val 55000"/>
            <a:gd name="adj2" fmla="val 45000"/>
          </a:avLst>
        </a:prstGeom>
        <a:solidFill>
          <a:schemeClr val="accent4">
            <a:lumMod val="40000"/>
            <a:lumOff val="6000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s-VE" sz="3400" kern="1200"/>
        </a:p>
      </dsp:txBody>
      <dsp:txXfrm>
        <a:off x="7398965" y="3174460"/>
        <a:ext cx="375027" cy="8332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C263B-BB99-4EC9-B1AE-8A3FFC2A63BC}">
      <dsp:nvSpPr>
        <dsp:cNvPr id="0" name=""/>
        <dsp:cNvSpPr/>
      </dsp:nvSpPr>
      <dsp:spPr>
        <a:xfrm>
          <a:off x="0" y="69126"/>
          <a:ext cx="6583680" cy="938986"/>
        </a:xfrm>
        <a:prstGeom prst="roundRect">
          <a:avLst>
            <a:gd name="adj" fmla="val 10000"/>
          </a:avLst>
        </a:prstGeom>
        <a:solidFill>
          <a:schemeClr val="lt1"/>
        </a:solidFill>
        <a:ln w="28575"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VE" sz="2000" b="1" kern="1200" dirty="0" smtClean="0"/>
            <a:t>Se presentaron ocho (8) tareas. </a:t>
          </a:r>
          <a:r>
            <a:rPr lang="es-ES" sz="2000" b="1" kern="1200" dirty="0" smtClean="0"/>
            <a:t>En todos los casos se entregaron puntualmente.</a:t>
          </a:r>
          <a:endParaRPr lang="es-ES" sz="2000" b="1" kern="1200" dirty="0"/>
        </a:p>
      </dsp:txBody>
      <dsp:txXfrm>
        <a:off x="27502" y="96628"/>
        <a:ext cx="5338326" cy="883982"/>
      </dsp:txXfrm>
    </dsp:sp>
    <dsp:sp modelId="{305583E6-572F-44BF-A204-23DC3852836B}">
      <dsp:nvSpPr>
        <dsp:cNvPr id="0" name=""/>
        <dsp:cNvSpPr/>
      </dsp:nvSpPr>
      <dsp:spPr>
        <a:xfrm>
          <a:off x="551383" y="1273101"/>
          <a:ext cx="6583680" cy="1077239"/>
        </a:xfrm>
        <a:prstGeom prst="roundRect">
          <a:avLst>
            <a:gd name="adj" fmla="val 10000"/>
          </a:avLst>
        </a:prstGeom>
        <a:solidFill>
          <a:schemeClr val="lt1"/>
        </a:solidFill>
        <a:ln w="285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VE" sz="2000" b="1" kern="1200" dirty="0" smtClean="0"/>
            <a:t>Todos los grupos cumplieron siguieron las instrucciones de manera adecuada y expusieron con niveles entre  medios y buenos.</a:t>
          </a:r>
          <a:endParaRPr lang="es-ES" sz="2000" b="1" kern="1200" dirty="0"/>
        </a:p>
      </dsp:txBody>
      <dsp:txXfrm>
        <a:off x="582934" y="1304652"/>
        <a:ext cx="5268989" cy="1014137"/>
      </dsp:txXfrm>
    </dsp:sp>
    <dsp:sp modelId="{ACFAA979-E0B5-4239-B94C-775B758F48BC}">
      <dsp:nvSpPr>
        <dsp:cNvPr id="0" name=""/>
        <dsp:cNvSpPr/>
      </dsp:nvSpPr>
      <dsp:spPr>
        <a:xfrm>
          <a:off x="1094536" y="2546202"/>
          <a:ext cx="6583680" cy="1077239"/>
        </a:xfrm>
        <a:prstGeom prst="roundRect">
          <a:avLst>
            <a:gd name="adj" fmla="val 10000"/>
          </a:avLst>
        </a:prstGeom>
        <a:solidFill>
          <a:schemeClr val="lt1"/>
        </a:solidFill>
        <a:ln w="28575"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VE" sz="2000" b="1" kern="1200" dirty="0" smtClean="0"/>
            <a:t>Todos los recursos incorporaron el punto sobre la sustentabilidad pero solo lo relacionaron al ámbito ambiental</a:t>
          </a:r>
          <a:endParaRPr lang="es-ES" sz="2000" b="1" kern="1200" dirty="0"/>
        </a:p>
      </dsp:txBody>
      <dsp:txXfrm>
        <a:off x="1126087" y="2577753"/>
        <a:ext cx="5277218" cy="1014137"/>
      </dsp:txXfrm>
    </dsp:sp>
    <dsp:sp modelId="{3322AB71-A6B7-41D2-A8C3-E9296F28058C}">
      <dsp:nvSpPr>
        <dsp:cNvPr id="0" name=""/>
        <dsp:cNvSpPr/>
      </dsp:nvSpPr>
      <dsp:spPr>
        <a:xfrm>
          <a:off x="1645920" y="3819304"/>
          <a:ext cx="6583680" cy="1077239"/>
        </a:xfrm>
        <a:prstGeom prst="roundRect">
          <a:avLst>
            <a:gd name="adj" fmla="val 10000"/>
          </a:avLst>
        </a:prstGeom>
        <a:solidFill>
          <a:schemeClr val="lt1"/>
        </a:solidFill>
        <a:ln w="28575" cap="flat" cmpd="sng" algn="ctr">
          <a:solidFill>
            <a:schemeClr val="accent4">
              <a:lumMod val="75000"/>
            </a:schemeClr>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VE" sz="2000" b="1" kern="1200" dirty="0" smtClean="0"/>
            <a:t>Este curso cerró con un foro de discusión  (módulo 7) con niveles entre medios y altos de participación</a:t>
          </a:r>
          <a:endParaRPr lang="es-ES" sz="2000" b="1" kern="1200" dirty="0"/>
        </a:p>
      </dsp:txBody>
      <dsp:txXfrm>
        <a:off x="1677471" y="3850855"/>
        <a:ext cx="5268989" cy="1014137"/>
      </dsp:txXfrm>
    </dsp:sp>
    <dsp:sp modelId="{E7FC021D-C121-4DD9-B771-423A498FC214}">
      <dsp:nvSpPr>
        <dsp:cNvPr id="0" name=""/>
        <dsp:cNvSpPr/>
      </dsp:nvSpPr>
      <dsp:spPr>
        <a:xfrm>
          <a:off x="5883474" y="825067"/>
          <a:ext cx="700205" cy="700205"/>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ES" sz="3100" kern="1200"/>
        </a:p>
      </dsp:txBody>
      <dsp:txXfrm>
        <a:off x="6041020" y="825067"/>
        <a:ext cx="385113" cy="526904"/>
      </dsp:txXfrm>
    </dsp:sp>
    <dsp:sp modelId="{5423A37D-7B15-463F-8092-205B974026DF}">
      <dsp:nvSpPr>
        <dsp:cNvPr id="0" name=""/>
        <dsp:cNvSpPr/>
      </dsp:nvSpPr>
      <dsp:spPr>
        <a:xfrm>
          <a:off x="6434857" y="2098169"/>
          <a:ext cx="700205" cy="700205"/>
        </a:xfrm>
        <a:prstGeom prst="downArrow">
          <a:avLst>
            <a:gd name="adj1" fmla="val 55000"/>
            <a:gd name="adj2" fmla="val 45000"/>
          </a:avLst>
        </a:prstGeom>
        <a:solidFill>
          <a:schemeClr val="accent3">
            <a:tint val="40000"/>
            <a:alpha val="90000"/>
            <a:hueOff val="5358425"/>
            <a:satOff val="-6896"/>
            <a:lumOff val="-537"/>
            <a:alphaOff val="0"/>
          </a:schemeClr>
        </a:solidFill>
        <a:ln w="254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ES" sz="3100" kern="1200"/>
        </a:p>
      </dsp:txBody>
      <dsp:txXfrm>
        <a:off x="6592403" y="2098169"/>
        <a:ext cx="385113" cy="526904"/>
      </dsp:txXfrm>
    </dsp:sp>
    <dsp:sp modelId="{00AE24BF-2479-4023-84D1-EAC91AD7A5B8}">
      <dsp:nvSpPr>
        <dsp:cNvPr id="0" name=""/>
        <dsp:cNvSpPr/>
      </dsp:nvSpPr>
      <dsp:spPr>
        <a:xfrm>
          <a:off x="6978011" y="3371270"/>
          <a:ext cx="700205" cy="700205"/>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ES" sz="3100" kern="1200"/>
        </a:p>
      </dsp:txBody>
      <dsp:txXfrm>
        <a:off x="7135557" y="3371270"/>
        <a:ext cx="385113" cy="5269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FF18C2-FFF3-402F-9864-0F646FA24DB5}">
      <dsp:nvSpPr>
        <dsp:cNvPr id="0" name=""/>
        <dsp:cNvSpPr/>
      </dsp:nvSpPr>
      <dsp:spPr>
        <a:xfrm rot="16200000">
          <a:off x="-369049" y="372952"/>
          <a:ext cx="4500000" cy="3754094"/>
        </a:xfrm>
        <a:prstGeom prst="flowChartManualOperation">
          <a:avLst/>
        </a:prstGeom>
        <a:solidFill>
          <a:srgbClr val="F9EEED"/>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0" tIns="0" rIns="127000" bIns="0" numCol="1" spcCol="1270" anchor="ctr" anchorCtr="0">
          <a:noAutofit/>
        </a:bodyPr>
        <a:lstStyle/>
        <a:p>
          <a:pPr lvl="0" algn="l" defTabSz="889000">
            <a:lnSpc>
              <a:spcPct val="90000"/>
            </a:lnSpc>
            <a:spcBef>
              <a:spcPct val="0"/>
            </a:spcBef>
            <a:spcAft>
              <a:spcPct val="35000"/>
            </a:spcAft>
          </a:pPr>
          <a:r>
            <a:rPr lang="es-ES" sz="2000" b="1" kern="1200" baseline="0" dirty="0" smtClean="0"/>
            <a:t>El Desarrollo Sostenible </a:t>
          </a:r>
          <a:r>
            <a:rPr lang="es-ES" sz="2000" b="1" i="1" kern="1200" baseline="0" dirty="0" smtClean="0"/>
            <a:t>satisface las necesidades de la generación presente sin comprometer la capacidad de las generaciones futuras de satisfacer sus propias necesidades. </a:t>
          </a:r>
        </a:p>
        <a:p>
          <a:pPr lvl="0" algn="l" defTabSz="889000">
            <a:lnSpc>
              <a:spcPct val="90000"/>
            </a:lnSpc>
            <a:spcBef>
              <a:spcPct val="0"/>
            </a:spcBef>
            <a:spcAft>
              <a:spcPct val="35000"/>
            </a:spcAft>
          </a:pPr>
          <a:r>
            <a:rPr lang="es-ES" sz="2000" b="1" i="1" kern="1200" baseline="0" dirty="0" smtClean="0">
              <a:solidFill>
                <a:schemeClr val="tx1"/>
              </a:solidFill>
            </a:rPr>
            <a:t>Ello </a:t>
          </a:r>
          <a:r>
            <a:rPr lang="es-ES" sz="2000" b="1" kern="1200" baseline="0" dirty="0" smtClean="0">
              <a:solidFill>
                <a:schemeClr val="tx1"/>
              </a:solidFill>
            </a:rPr>
            <a:t>representa un cambio en el enfoque del desarrollo mundial. </a:t>
          </a:r>
          <a:endParaRPr lang="es-ES" sz="2000" b="1" kern="1200" baseline="0" dirty="0">
            <a:solidFill>
              <a:schemeClr val="tx1"/>
            </a:solidFill>
          </a:endParaRPr>
        </a:p>
      </dsp:txBody>
      <dsp:txXfrm rot="5400000">
        <a:off x="3904" y="899999"/>
        <a:ext cx="3754094" cy="2700000"/>
      </dsp:txXfrm>
    </dsp:sp>
    <dsp:sp modelId="{382FCC2F-93BA-42C1-A280-235063DD1C25}">
      <dsp:nvSpPr>
        <dsp:cNvPr id="0" name=""/>
        <dsp:cNvSpPr/>
      </dsp:nvSpPr>
      <dsp:spPr>
        <a:xfrm rot="16200000">
          <a:off x="3666601" y="372952"/>
          <a:ext cx="4500000" cy="3754094"/>
        </a:xfrm>
        <a:prstGeom prst="flowChartManualOperation">
          <a:avLst/>
        </a:prstGeom>
        <a:solidFill>
          <a:srgbClr val="EDF2F9"/>
        </a:solidFill>
        <a:ln w="38100" cap="flat" cmpd="sng" algn="ctr">
          <a:solidFill>
            <a:schemeClr val="accent5">
              <a:lumMod val="5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0" tIns="0" rIns="127000" bIns="0" numCol="1" spcCol="1270" anchor="ctr" anchorCtr="0">
          <a:noAutofit/>
        </a:bodyPr>
        <a:lstStyle/>
        <a:p>
          <a:pPr lvl="0" algn="l" defTabSz="889000">
            <a:lnSpc>
              <a:spcPct val="90000"/>
            </a:lnSpc>
            <a:spcBef>
              <a:spcPct val="0"/>
            </a:spcBef>
            <a:spcAft>
              <a:spcPct val="35000"/>
            </a:spcAft>
          </a:pPr>
          <a:r>
            <a:rPr lang="es-ES" sz="2000" b="1" kern="1200" baseline="0" dirty="0" smtClean="0">
              <a:latin typeface="+mn-lt"/>
            </a:rPr>
            <a:t>La aplicación de los ODS aborda el crecimiento económico y una serie de necesidades sociales (educación, salud, protección social, empleo).   </a:t>
          </a:r>
        </a:p>
        <a:p>
          <a:pPr lvl="0" algn="l" defTabSz="889000">
            <a:lnSpc>
              <a:spcPct val="90000"/>
            </a:lnSpc>
            <a:spcBef>
              <a:spcPct val="0"/>
            </a:spcBef>
            <a:spcAft>
              <a:spcPct val="35000"/>
            </a:spcAft>
          </a:pPr>
          <a:r>
            <a:rPr lang="es-ES" sz="2000" b="1" kern="1200" baseline="0" dirty="0" smtClean="0">
              <a:latin typeface="+mn-lt"/>
            </a:rPr>
            <a:t>A la vez lucha contra el cambio climático y promueve la protección del ambiente.</a:t>
          </a:r>
          <a:endParaRPr lang="es-VE" sz="2000" kern="1200" baseline="0" dirty="0">
            <a:latin typeface="+mn-lt"/>
          </a:endParaRPr>
        </a:p>
      </dsp:txBody>
      <dsp:txXfrm rot="5400000">
        <a:off x="4039554" y="899999"/>
        <a:ext cx="3754094" cy="2700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223D38-82B0-41A0-9847-DBB59C7DD48E}">
      <dsp:nvSpPr>
        <dsp:cNvPr id="0" name=""/>
        <dsp:cNvSpPr/>
      </dsp:nvSpPr>
      <dsp:spPr>
        <a:xfrm>
          <a:off x="0" y="0"/>
          <a:ext cx="4032448" cy="4032448"/>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0D02EB-0149-472D-B70F-D51CB48E99F1}">
      <dsp:nvSpPr>
        <dsp:cNvPr id="0" name=""/>
        <dsp:cNvSpPr/>
      </dsp:nvSpPr>
      <dsp:spPr>
        <a:xfrm>
          <a:off x="2016224" y="0"/>
          <a:ext cx="6120680" cy="4032448"/>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68580" rIns="68580" bIns="68580" numCol="1" spcCol="1270" anchor="ctr" anchorCtr="0">
          <a:noAutofit/>
        </a:bodyPr>
        <a:lstStyle/>
        <a:p>
          <a:pPr lvl="0" algn="l" defTabSz="800100" rtl="0">
            <a:lnSpc>
              <a:spcPct val="90000"/>
            </a:lnSpc>
            <a:spcBef>
              <a:spcPct val="0"/>
            </a:spcBef>
            <a:spcAft>
              <a:spcPct val="35000"/>
            </a:spcAft>
          </a:pPr>
          <a:r>
            <a:rPr lang="es-ES" sz="1800" b="1" kern="1200" dirty="0" smtClean="0"/>
            <a:t>El ingeniero, al poseer conocimientos de sustentabilidad, puede aprovechar mejor sus recursos,  innovar,  proteger el ambiente,  mejorar y velar por la sociedad para tener un mejor futuro, cuidando el planeta.</a:t>
          </a:r>
          <a:endParaRPr lang="es-VE" sz="1800" kern="1200" dirty="0"/>
        </a:p>
      </dsp:txBody>
      <dsp:txXfrm>
        <a:off x="2016224" y="0"/>
        <a:ext cx="6120680" cy="1209737"/>
      </dsp:txXfrm>
    </dsp:sp>
    <dsp:sp modelId="{5E0065BA-627F-4A20-9DB2-1F732989A220}">
      <dsp:nvSpPr>
        <dsp:cNvPr id="0" name=""/>
        <dsp:cNvSpPr/>
      </dsp:nvSpPr>
      <dsp:spPr>
        <a:xfrm>
          <a:off x="705679" y="1209737"/>
          <a:ext cx="2621088" cy="2621088"/>
        </a:xfrm>
        <a:prstGeom prst="pie">
          <a:avLst>
            <a:gd name="adj1" fmla="val 5400000"/>
            <a:gd name="adj2" fmla="val 1620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FABCAB-BA69-410A-A006-81C3228D2721}">
      <dsp:nvSpPr>
        <dsp:cNvPr id="0" name=""/>
        <dsp:cNvSpPr/>
      </dsp:nvSpPr>
      <dsp:spPr>
        <a:xfrm>
          <a:off x="2016224" y="1209737"/>
          <a:ext cx="6120680" cy="2621088"/>
        </a:xfrm>
        <a:prstGeom prst="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68580" rIns="68580" bIns="68580" numCol="1" spcCol="1270" anchor="ctr" anchorCtr="0">
          <a:noAutofit/>
        </a:bodyPr>
        <a:lstStyle/>
        <a:p>
          <a:pPr lvl="0" algn="l" defTabSz="800100" rtl="0">
            <a:lnSpc>
              <a:spcPct val="90000"/>
            </a:lnSpc>
            <a:spcBef>
              <a:spcPct val="0"/>
            </a:spcBef>
            <a:spcAft>
              <a:spcPct val="35000"/>
            </a:spcAft>
          </a:pPr>
          <a:r>
            <a:rPr lang="es-ES" sz="1800" b="1" kern="1200" smtClean="0"/>
            <a:t>Al aplicar la sustentabilidad podemos diseñar de tal manera que se utilice energía y recursos sustentables, sin comprometer el  ambiente o la capacidad de futuras generaciones para satisfacer necesidades.</a:t>
          </a:r>
          <a:endParaRPr lang="es-VE" sz="1800" kern="1200"/>
        </a:p>
      </dsp:txBody>
      <dsp:txXfrm>
        <a:off x="2016224" y="1209737"/>
        <a:ext cx="6120680" cy="1209732"/>
      </dsp:txXfrm>
    </dsp:sp>
    <dsp:sp modelId="{7B237923-0550-4729-ADC5-41D89CE6E2D4}">
      <dsp:nvSpPr>
        <dsp:cNvPr id="0" name=""/>
        <dsp:cNvSpPr/>
      </dsp:nvSpPr>
      <dsp:spPr>
        <a:xfrm>
          <a:off x="1411357" y="2419470"/>
          <a:ext cx="1209733" cy="1209733"/>
        </a:xfrm>
        <a:prstGeom prst="pie">
          <a:avLst>
            <a:gd name="adj1" fmla="val 5400000"/>
            <a:gd name="adj2" fmla="val 1620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F4406C-E59E-492E-A1EE-CE549EDE4FCC}">
      <dsp:nvSpPr>
        <dsp:cNvPr id="0" name=""/>
        <dsp:cNvSpPr/>
      </dsp:nvSpPr>
      <dsp:spPr>
        <a:xfrm>
          <a:off x="2016224" y="2419470"/>
          <a:ext cx="6120680" cy="1209733"/>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68580" rIns="68580" bIns="68580" numCol="1" spcCol="1270" anchor="ctr" anchorCtr="0">
          <a:noAutofit/>
        </a:bodyPr>
        <a:lstStyle/>
        <a:p>
          <a:pPr lvl="0" algn="l" defTabSz="800100" rtl="0">
            <a:lnSpc>
              <a:spcPct val="90000"/>
            </a:lnSpc>
            <a:spcBef>
              <a:spcPct val="0"/>
            </a:spcBef>
            <a:spcAft>
              <a:spcPct val="35000"/>
            </a:spcAft>
          </a:pPr>
          <a:r>
            <a:rPr lang="es-ES" sz="1800" b="1" kern="1200" smtClean="0"/>
            <a:t>No es posible ni admisible que un ingeniero realice/diseñe/avale un proyecto si este no es sustentable sin importar el posible beneficio económico que pudiera adquirir.</a:t>
          </a:r>
          <a:endParaRPr lang="es-VE" sz="1800" kern="1200"/>
        </a:p>
      </dsp:txBody>
      <dsp:txXfrm>
        <a:off x="2016224" y="2419470"/>
        <a:ext cx="6120680" cy="12097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2A2E0-4D03-4E6A-B69D-273472C46341}">
      <dsp:nvSpPr>
        <dsp:cNvPr id="0" name=""/>
        <dsp:cNvSpPr/>
      </dsp:nvSpPr>
      <dsp:spPr>
        <a:xfrm>
          <a:off x="0" y="0"/>
          <a:ext cx="3600400" cy="3600400"/>
        </a:xfrm>
        <a:prstGeom prst="pie">
          <a:avLst>
            <a:gd name="adj1" fmla="val 5400000"/>
            <a:gd name="adj2" fmla="val 162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5BC3CF-9E5F-4F46-ABEE-29125FFF772E}">
      <dsp:nvSpPr>
        <dsp:cNvPr id="0" name=""/>
        <dsp:cNvSpPr/>
      </dsp:nvSpPr>
      <dsp:spPr>
        <a:xfrm>
          <a:off x="1800200" y="0"/>
          <a:ext cx="5940659" cy="3600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ES" sz="2200" b="1" kern="1200" smtClean="0"/>
            <a:t>Todos los ingenieros debemos hacer uso responsable y consciente de los recursos que tenemos a nuestra disposición para no comprometer a generaciones actuales ni futuras.</a:t>
          </a:r>
          <a:endParaRPr lang="es-VE" sz="2200" kern="1200"/>
        </a:p>
      </dsp:txBody>
      <dsp:txXfrm>
        <a:off x="1800200" y="0"/>
        <a:ext cx="5940659" cy="1710190"/>
      </dsp:txXfrm>
    </dsp:sp>
    <dsp:sp modelId="{5318DEA9-4DF6-45E2-9EC3-2040AF227413}">
      <dsp:nvSpPr>
        <dsp:cNvPr id="0" name=""/>
        <dsp:cNvSpPr/>
      </dsp:nvSpPr>
      <dsp:spPr>
        <a:xfrm>
          <a:off x="945104" y="1710190"/>
          <a:ext cx="1710190" cy="1710190"/>
        </a:xfrm>
        <a:prstGeom prst="pie">
          <a:avLst>
            <a:gd name="adj1" fmla="val 5400000"/>
            <a:gd name="adj2" fmla="val 1620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BC7AA4-750E-44D3-B139-350E57003FC5}">
      <dsp:nvSpPr>
        <dsp:cNvPr id="0" name=""/>
        <dsp:cNvSpPr/>
      </dsp:nvSpPr>
      <dsp:spPr>
        <a:xfrm>
          <a:off x="1800200" y="1710190"/>
          <a:ext cx="5940659" cy="171019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ES" sz="2200" b="1" kern="1200" smtClean="0"/>
            <a:t>El ingeniero industrial se le caracteriza como una persona integral y que busca el beneficio en el ámbito social, económico y ambiental, por lo tanto debemos integrar la sustentabilidad en nuestro perfil de ingenieros.</a:t>
          </a:r>
          <a:endParaRPr lang="es-VE" sz="2200" kern="1200"/>
        </a:p>
      </dsp:txBody>
      <dsp:txXfrm>
        <a:off x="1800200" y="1710190"/>
        <a:ext cx="5940659" cy="171019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VE"/>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882A73-D0A9-4610-8C83-74D0F0BF634C}" type="datetimeFigureOut">
              <a:rPr lang="es-VE" smtClean="0"/>
              <a:t>19/07/2019</a:t>
            </a:fld>
            <a:endParaRPr lang="es-VE"/>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VE"/>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19EFDD8-05A5-453C-B712-1A596FD031EC}" type="slidenum">
              <a:rPr lang="es-VE" smtClean="0"/>
              <a:t>‹Nº›</a:t>
            </a:fld>
            <a:endParaRPr lang="es-VE"/>
          </a:p>
        </p:txBody>
      </p:sp>
    </p:spTree>
    <p:extLst>
      <p:ext uri="{BB962C8B-B14F-4D97-AF65-F5344CB8AC3E}">
        <p14:creationId xmlns:p14="http://schemas.microsoft.com/office/powerpoint/2010/main" val="35526769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895572-81EB-4B69-986C-A483FD7937A3}" type="datetimeFigureOut">
              <a:rPr lang="es-ES" smtClean="0"/>
              <a:t>19/07/2019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04D957-7969-4AE0-9CF4-31C81BF8C597}" type="slidenum">
              <a:rPr lang="es-ES" smtClean="0"/>
              <a:t>‹Nº›</a:t>
            </a:fld>
            <a:endParaRPr lang="es-ES"/>
          </a:p>
        </p:txBody>
      </p:sp>
    </p:spTree>
    <p:extLst>
      <p:ext uri="{BB962C8B-B14F-4D97-AF65-F5344CB8AC3E}">
        <p14:creationId xmlns:p14="http://schemas.microsoft.com/office/powerpoint/2010/main" val="3762929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5</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15</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16</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17</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6</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8</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9</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VE" dirty="0" smtClean="0"/>
              <a:t>http://www.un.org/sustainabledevelopment/es/la-agenda-de-desarrollo-sostenible</a:t>
            </a:r>
            <a:endParaRPr lang="es-VE" dirty="0"/>
          </a:p>
        </p:txBody>
      </p:sp>
      <p:sp>
        <p:nvSpPr>
          <p:cNvPr id="4" name="3 Marcador de número de diapositiva"/>
          <p:cNvSpPr>
            <a:spLocks noGrp="1"/>
          </p:cNvSpPr>
          <p:nvPr>
            <p:ph type="sldNum" sz="quarter" idx="10"/>
          </p:nvPr>
        </p:nvSpPr>
        <p:spPr/>
        <p:txBody>
          <a:bodyPr/>
          <a:lstStyle/>
          <a:p>
            <a:fld id="{3304D957-7969-4AE0-9CF4-31C81BF8C597}" type="slidenum">
              <a:rPr lang="es-ES" smtClean="0"/>
              <a:t>10</a:t>
            </a:fld>
            <a:endParaRPr lang="es-ES"/>
          </a:p>
        </p:txBody>
      </p:sp>
    </p:spTree>
    <p:extLst>
      <p:ext uri="{BB962C8B-B14F-4D97-AF65-F5344CB8AC3E}">
        <p14:creationId xmlns:p14="http://schemas.microsoft.com/office/powerpoint/2010/main" val="1140195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http://www.un.org/sustainabledevelopment/es/la-agenda-de-desarrollo-sostenible</a:t>
            </a:r>
            <a:endParaRPr lang="es-VE"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3304D957-7969-4AE0-9CF4-31C81BF8C597}" type="slidenum">
              <a:rPr lang="es-ES" smtClean="0"/>
              <a:t>11</a:t>
            </a:fld>
            <a:endParaRPr lang="es-ES"/>
          </a:p>
        </p:txBody>
      </p:sp>
    </p:spTree>
    <p:extLst>
      <p:ext uri="{BB962C8B-B14F-4D97-AF65-F5344CB8AC3E}">
        <p14:creationId xmlns:p14="http://schemas.microsoft.com/office/powerpoint/2010/main" val="2339724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12</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13</a:t>
            </a:fld>
            <a:endParaRPr lang="es-ES"/>
          </a:p>
        </p:txBody>
      </p:sp>
    </p:spTree>
    <p:extLst>
      <p:ext uri="{BB962C8B-B14F-4D97-AF65-F5344CB8AC3E}">
        <p14:creationId xmlns:p14="http://schemas.microsoft.com/office/powerpoint/2010/main" val="443658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PFI. P.33</a:t>
            </a:r>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14</a:t>
            </a:fld>
            <a:endParaRPr lang="es-ES"/>
          </a:p>
        </p:txBody>
      </p:sp>
    </p:spTree>
    <p:extLst>
      <p:ext uri="{BB962C8B-B14F-4D97-AF65-F5344CB8AC3E}">
        <p14:creationId xmlns:p14="http://schemas.microsoft.com/office/powerpoint/2010/main" val="443658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
        <p:nvSpPr>
          <p:cNvPr id="21" name="AutoShape 55"/>
          <p:cNvSpPr>
            <a:spLocks noChangeShapeType="1"/>
          </p:cNvSpPr>
          <p:nvPr userDrawn="1"/>
        </p:nvSpPr>
        <p:spPr bwMode="auto">
          <a:xfrm>
            <a:off x="-665163" y="9813925"/>
            <a:ext cx="7197726" cy="0"/>
          </a:xfrm>
          <a:prstGeom prst="straightConnector1">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VE"/>
          </a:p>
        </p:txBody>
      </p:sp>
      <p:sp>
        <p:nvSpPr>
          <p:cNvPr id="22" name="Rectangle 18"/>
          <p:cNvSpPr>
            <a:spLocks noChangeArrowheads="1"/>
          </p:cNvSpPr>
          <p:nvPr userDrawn="1"/>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VE"/>
          </a:p>
        </p:txBody>
      </p:sp>
      <p:sp>
        <p:nvSpPr>
          <p:cNvPr id="23" name="Rectangle 21"/>
          <p:cNvSpPr>
            <a:spLocks noChangeArrowheads="1"/>
          </p:cNvSpPr>
          <p:nvPr userDrawn="1"/>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VE"/>
          </a:p>
        </p:txBody>
      </p:sp>
    </p:spTree>
    <p:extLst>
      <p:ext uri="{BB962C8B-B14F-4D97-AF65-F5344CB8AC3E}">
        <p14:creationId xmlns:p14="http://schemas.microsoft.com/office/powerpoint/2010/main" val="393742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856898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18190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2874298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1955568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3757116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164747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67898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1418818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2171824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0D15A68-4BC0-49B0-96F4-6C3D3B9FDC1B}" type="datetimeFigureOut">
              <a:rPr lang="es-ES" smtClean="0"/>
              <a:t>19/07/2019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788161E-613A-4D11-B156-5D5D4A5A87A5}" type="slidenum">
              <a:rPr lang="es-ES" smtClean="0"/>
              <a:t>‹Nº›</a:t>
            </a:fld>
            <a:endParaRPr lang="es-ES"/>
          </a:p>
        </p:txBody>
      </p:sp>
    </p:spTree>
    <p:extLst>
      <p:ext uri="{BB962C8B-B14F-4D97-AF65-F5344CB8AC3E}">
        <p14:creationId xmlns:p14="http://schemas.microsoft.com/office/powerpoint/2010/main" val="4160795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D15A68-4BC0-49B0-96F4-6C3D3B9FDC1B}" type="datetimeFigureOut">
              <a:rPr lang="es-ES" smtClean="0"/>
              <a:t>19/07/2019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88161E-613A-4D11-B156-5D5D4A5A87A5}" type="slidenum">
              <a:rPr lang="es-ES" smtClean="0"/>
              <a:t>‹Nº›</a:t>
            </a:fld>
            <a:endParaRPr lang="es-ES"/>
          </a:p>
        </p:txBody>
      </p:sp>
      <p:pic>
        <p:nvPicPr>
          <p:cNvPr id="7" name="Imagen 1" descr="logo ucabColmena"/>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38757" y="0"/>
            <a:ext cx="1809896" cy="762036"/>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50"/>
          <p:cNvSpPr>
            <a:spLocks noChangeShapeType="1"/>
          </p:cNvSpPr>
          <p:nvPr userDrawn="1"/>
        </p:nvSpPr>
        <p:spPr bwMode="auto">
          <a:xfrm>
            <a:off x="79053" y="6350"/>
            <a:ext cx="0" cy="6840000"/>
          </a:xfrm>
          <a:prstGeom prst="straightConnector1">
            <a:avLst/>
          </a:prstGeom>
          <a:noFill/>
          <a:ln w="101600">
            <a:solidFill>
              <a:srgbClr val="F3E20B"/>
            </a:solidFill>
            <a:round/>
            <a:headEnd/>
            <a:tailEnd/>
          </a:ln>
          <a:effectLst>
            <a:innerShdw blurRad="63500" dist="50800">
              <a:prstClr val="black">
                <a:alpha val="50000"/>
              </a:prstClr>
            </a:innerShdw>
          </a:effectLst>
          <a:scene3d>
            <a:camera prst="isometricOffAxis2Right"/>
            <a:lightRig rig="threePt" dir="t"/>
          </a:scene3d>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VE"/>
          </a:p>
        </p:txBody>
      </p:sp>
      <p:sp>
        <p:nvSpPr>
          <p:cNvPr id="9" name="AutoShape 51"/>
          <p:cNvSpPr>
            <a:spLocks noChangeShapeType="1"/>
          </p:cNvSpPr>
          <p:nvPr userDrawn="1"/>
        </p:nvSpPr>
        <p:spPr bwMode="auto">
          <a:xfrm>
            <a:off x="179512" y="4763"/>
            <a:ext cx="0" cy="6840000"/>
          </a:xfrm>
          <a:prstGeom prst="straightConnector1">
            <a:avLst/>
          </a:prstGeom>
          <a:noFill/>
          <a:ln w="101600">
            <a:solidFill>
              <a:srgbClr val="0070C0"/>
            </a:solidFill>
            <a:round/>
            <a:headEnd/>
            <a:tailEnd/>
          </a:ln>
          <a:effectLst>
            <a:innerShdw blurRad="63500" dist="50800">
              <a:prstClr val="black">
                <a:alpha val="50000"/>
              </a:prstClr>
            </a:innerShdw>
          </a:effectLst>
          <a:scene3d>
            <a:camera prst="isometricOffAxis2Right"/>
            <a:lightRig rig="threePt" dir="t"/>
          </a:scene3d>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VE"/>
          </a:p>
        </p:txBody>
      </p:sp>
      <p:sp>
        <p:nvSpPr>
          <p:cNvPr id="10" name="AutoShape 52"/>
          <p:cNvSpPr>
            <a:spLocks noChangeShapeType="1"/>
          </p:cNvSpPr>
          <p:nvPr userDrawn="1"/>
        </p:nvSpPr>
        <p:spPr bwMode="auto">
          <a:xfrm>
            <a:off x="251520" y="0"/>
            <a:ext cx="0" cy="6840000"/>
          </a:xfrm>
          <a:prstGeom prst="straightConnector1">
            <a:avLst/>
          </a:prstGeom>
          <a:noFill/>
          <a:ln w="101600">
            <a:solidFill>
              <a:srgbClr val="328424"/>
            </a:solidFill>
            <a:round/>
            <a:headEnd/>
            <a:tailEnd/>
          </a:ln>
          <a:effectLst>
            <a:innerShdw blurRad="63500" dist="50800">
              <a:prstClr val="black">
                <a:alpha val="50000"/>
              </a:prstClr>
            </a:innerShdw>
          </a:effectLst>
          <a:scene3d>
            <a:camera prst="isometricOffAxis2Right"/>
            <a:lightRig rig="threePt" dir="t"/>
          </a:scene3d>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VE"/>
          </a:p>
        </p:txBody>
      </p:sp>
    </p:spTree>
    <p:extLst>
      <p:ext uri="{BB962C8B-B14F-4D97-AF65-F5344CB8AC3E}">
        <p14:creationId xmlns:p14="http://schemas.microsoft.com/office/powerpoint/2010/main" val="65313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redalyc.org/jatsRepo/368/36846509008/index.html" TargetMode="External"/><Relationship Id="rId2" Type="http://schemas.openxmlformats.org/officeDocument/2006/relationships/hyperlink" Target="https://www.punyamishra.com/wp-content/uploads/2016/08/11552-30402-1-SM.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ctrTitle"/>
          </p:nvPr>
        </p:nvSpPr>
        <p:spPr>
          <a:xfrm>
            <a:off x="683568" y="1124744"/>
            <a:ext cx="7740000" cy="2376000"/>
          </a:xfrm>
        </p:spPr>
        <p:txBody>
          <a:bodyPr>
            <a:normAutofit/>
          </a:bodyPr>
          <a:lstStyle/>
          <a:p>
            <a:r>
              <a:rPr lang="es-VE" sz="4000" dirty="0" smtClean="0"/>
              <a:t>Aplicación de las Tecnologías de </a:t>
            </a:r>
            <a:r>
              <a:rPr lang="es-VE" sz="4000" dirty="0" smtClean="0"/>
              <a:t>Información </a:t>
            </a:r>
            <a:r>
              <a:rPr lang="es-VE" sz="4000" dirty="0" smtClean="0"/>
              <a:t>y Comunicación </a:t>
            </a:r>
            <a:r>
              <a:rPr lang="es-VE" sz="4000" dirty="0" smtClean="0"/>
              <a:t>(TIC) para </a:t>
            </a:r>
            <a:r>
              <a:rPr lang="es-VE" sz="4000" dirty="0" smtClean="0"/>
              <a:t>la </a:t>
            </a:r>
            <a:r>
              <a:rPr lang="es-VE" sz="4000" dirty="0" smtClean="0"/>
              <a:t>Formación </a:t>
            </a:r>
            <a:r>
              <a:rPr lang="es-VE" sz="4000" dirty="0" smtClean="0"/>
              <a:t>de Ingenieros.</a:t>
            </a:r>
            <a:endParaRPr lang="es-VE" sz="4000" dirty="0"/>
          </a:p>
        </p:txBody>
      </p:sp>
      <p:sp>
        <p:nvSpPr>
          <p:cNvPr id="5" name="Subtítulo 2"/>
          <p:cNvSpPr>
            <a:spLocks noGrp="1"/>
          </p:cNvSpPr>
          <p:nvPr>
            <p:ph type="subTitle" idx="1"/>
          </p:nvPr>
        </p:nvSpPr>
        <p:spPr>
          <a:xfrm>
            <a:off x="683568" y="3604419"/>
            <a:ext cx="7740000" cy="1655762"/>
          </a:xfrm>
        </p:spPr>
        <p:txBody>
          <a:bodyPr>
            <a:noAutofit/>
          </a:bodyPr>
          <a:lstStyle/>
          <a:p>
            <a:r>
              <a:rPr lang="es-ES" sz="2400" b="1" dirty="0" smtClean="0">
                <a:solidFill>
                  <a:schemeClr val="tx2">
                    <a:lumMod val="50000"/>
                  </a:schemeClr>
                </a:solidFill>
              </a:rPr>
              <a:t>Caso de aplicación </a:t>
            </a:r>
            <a:r>
              <a:rPr lang="es-ES" sz="2400" b="1" dirty="0">
                <a:solidFill>
                  <a:schemeClr val="tx2">
                    <a:lumMod val="50000"/>
                  </a:schemeClr>
                </a:solidFill>
              </a:rPr>
              <a:t>de las TIC en la unidad curricular </a:t>
            </a:r>
            <a:r>
              <a:rPr lang="es-ES" sz="2400" b="1" dirty="0" smtClean="0">
                <a:solidFill>
                  <a:schemeClr val="tx2">
                    <a:lumMod val="50000"/>
                  </a:schemeClr>
                </a:solidFill>
              </a:rPr>
              <a:t>       Calor </a:t>
            </a:r>
            <a:r>
              <a:rPr lang="es-ES" sz="2400" b="1" dirty="0">
                <a:solidFill>
                  <a:schemeClr val="tx2">
                    <a:lumMod val="50000"/>
                  </a:schemeClr>
                </a:solidFill>
              </a:rPr>
              <a:t>y Termodinámica</a:t>
            </a:r>
            <a:endParaRPr lang="es-VE" sz="2400" b="1" dirty="0" smtClean="0">
              <a:solidFill>
                <a:schemeClr val="tx2">
                  <a:lumMod val="50000"/>
                </a:schemeClr>
              </a:solidFill>
            </a:endParaRPr>
          </a:p>
          <a:p>
            <a:pPr algn="r"/>
            <a:r>
              <a:rPr lang="es-VE" sz="2400" dirty="0" smtClean="0"/>
              <a:t>Autora: María Isabel López Echeverría</a:t>
            </a:r>
          </a:p>
          <a:p>
            <a:r>
              <a:rPr lang="es-VE" sz="2400" b="1" dirty="0" smtClean="0">
                <a:solidFill>
                  <a:srgbClr val="006600"/>
                </a:solidFill>
              </a:rPr>
              <a:t>Enseñanza de Cálculo con apoyo en las TIC</a:t>
            </a:r>
          </a:p>
          <a:p>
            <a:pPr algn="r"/>
            <a:r>
              <a:rPr lang="es-VE" sz="2400" dirty="0"/>
              <a:t>Autora: </a:t>
            </a:r>
            <a:r>
              <a:rPr lang="es-VE" sz="2400" dirty="0" err="1" smtClean="0"/>
              <a:t>Lisset</a:t>
            </a:r>
            <a:r>
              <a:rPr lang="es-VE" sz="2400" dirty="0" smtClean="0"/>
              <a:t> De </a:t>
            </a:r>
            <a:r>
              <a:rPr lang="es-VE" sz="2400" dirty="0" err="1" smtClean="0"/>
              <a:t>Gouveia</a:t>
            </a:r>
            <a:r>
              <a:rPr lang="es-VE" sz="2400" dirty="0" smtClean="0"/>
              <a:t> de Da Mata </a:t>
            </a:r>
            <a:endParaRPr lang="es-VE" sz="2400" dirty="0"/>
          </a:p>
          <a:p>
            <a:endParaRPr lang="es-VE" sz="2400" dirty="0" smtClean="0"/>
          </a:p>
        </p:txBody>
      </p:sp>
      <p:sp>
        <p:nvSpPr>
          <p:cNvPr id="2" name="Rectángulo 1"/>
          <p:cNvSpPr/>
          <p:nvPr/>
        </p:nvSpPr>
        <p:spPr>
          <a:xfrm>
            <a:off x="6300192" y="6093296"/>
            <a:ext cx="1804468" cy="369332"/>
          </a:xfrm>
          <a:prstGeom prst="rect">
            <a:avLst/>
          </a:prstGeom>
        </p:spPr>
        <p:txBody>
          <a:bodyPr wrap="none">
            <a:spAutoFit/>
          </a:bodyPr>
          <a:lstStyle/>
          <a:p>
            <a:r>
              <a:rPr lang="es-VE" dirty="0"/>
              <a:t>Noviembre, 2018</a:t>
            </a:r>
          </a:p>
        </p:txBody>
      </p:sp>
    </p:spTree>
    <p:extLst>
      <p:ext uri="{BB962C8B-B14F-4D97-AF65-F5344CB8AC3E}">
        <p14:creationId xmlns:p14="http://schemas.microsoft.com/office/powerpoint/2010/main" val="3247266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23189" y="1259632"/>
            <a:ext cx="8892480" cy="461665"/>
          </a:xfrm>
          <a:prstGeom prst="rect">
            <a:avLst/>
          </a:prstGeom>
        </p:spPr>
        <p:txBody>
          <a:bodyPr wrap="square">
            <a:spAutoFit/>
          </a:bodyPr>
          <a:lstStyle/>
          <a:p>
            <a:pPr algn="l"/>
            <a:r>
              <a:rPr lang="es-ES" sz="2400" b="1" i="1" dirty="0" smtClean="0">
                <a:solidFill>
                  <a:srgbClr val="003300"/>
                </a:solidFill>
                <a:latin typeface="Calibri" panose="020F0502020204030204" pitchFamily="34" charset="0"/>
              </a:rPr>
              <a:t> Se incluyó en la tarea el desarrollo sostenible (ODS):</a:t>
            </a:r>
            <a:endParaRPr lang="es-ES" sz="2400" b="1" i="1" dirty="0">
              <a:solidFill>
                <a:srgbClr val="003300"/>
              </a:solidFill>
              <a:latin typeface="Calibri" panose="020F0502020204030204" pitchFamily="34" charset="0"/>
            </a:endParaRPr>
          </a:p>
        </p:txBody>
      </p:sp>
      <p:graphicFrame>
        <p:nvGraphicFramePr>
          <p:cNvPr id="5" name="2 Marcador de contenido"/>
          <p:cNvGraphicFramePr>
            <a:graphicFrameLocks noGrp="1"/>
          </p:cNvGraphicFramePr>
          <p:nvPr>
            <p:ph idx="1"/>
            <p:extLst>
              <p:ext uri="{D42A27DB-BD31-4B8C-83A1-F6EECF244321}">
                <p14:modId xmlns:p14="http://schemas.microsoft.com/office/powerpoint/2010/main" val="1393431876"/>
              </p:ext>
            </p:extLst>
          </p:nvPr>
        </p:nvGraphicFramePr>
        <p:xfrm>
          <a:off x="683568" y="1988840"/>
          <a:ext cx="7797552" cy="45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1 Título"/>
          <p:cNvSpPr txBox="1">
            <a:spLocks/>
          </p:cNvSpPr>
          <p:nvPr/>
        </p:nvSpPr>
        <p:spPr>
          <a:xfrm>
            <a:off x="467544" y="11663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dirty="0" smtClean="0"/>
              <a:t>Caso II: Semestre 201825</a:t>
            </a:r>
            <a:endParaRPr lang="es-ES" sz="3600" b="1" dirty="0"/>
          </a:p>
        </p:txBody>
      </p:sp>
    </p:spTree>
    <p:extLst>
      <p:ext uri="{BB962C8B-B14F-4D97-AF65-F5344CB8AC3E}">
        <p14:creationId xmlns:p14="http://schemas.microsoft.com/office/powerpoint/2010/main" val="1966551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atic.un.org/News/dh/photos/large/2015/September/09-09-S-SDG-Poster.jpg?"/>
          <p:cNvPicPr>
            <a:picLocks noChangeAspect="1" noChangeArrowheads="1"/>
          </p:cNvPicPr>
          <p:nvPr/>
        </p:nvPicPr>
        <p:blipFill rotWithShape="1">
          <a:blip r:embed="rId3">
            <a:extLst>
              <a:ext uri="{28A0092B-C50C-407E-A947-70E740481C1C}">
                <a14:useLocalDpi xmlns:a14="http://schemas.microsoft.com/office/drawing/2010/main" val="0"/>
              </a:ext>
            </a:extLst>
          </a:blip>
          <a:srcRect t="5810"/>
          <a:stretch/>
        </p:blipFill>
        <p:spPr bwMode="auto">
          <a:xfrm>
            <a:off x="323527" y="188640"/>
            <a:ext cx="8707889" cy="572400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27583" y="5877272"/>
            <a:ext cx="8520881" cy="707886"/>
          </a:xfrm>
          <a:prstGeom prst="rect">
            <a:avLst/>
          </a:prstGeom>
        </p:spPr>
        <p:txBody>
          <a:bodyPr wrap="square">
            <a:spAutoFit/>
          </a:bodyPr>
          <a:lstStyle/>
          <a:p>
            <a:pPr algn="ctr"/>
            <a:r>
              <a:rPr lang="es-ES" sz="2000" b="1" dirty="0">
                <a:latin typeface="Book Antiqua" pitchFamily="18" charset="0"/>
              </a:rPr>
              <a:t>17 Objetivos </a:t>
            </a:r>
            <a:r>
              <a:rPr lang="es-ES" sz="2000" b="1" dirty="0" smtClean="0">
                <a:latin typeface="Book Antiqua" pitchFamily="18" charset="0"/>
              </a:rPr>
              <a:t>con </a:t>
            </a:r>
            <a:r>
              <a:rPr lang="es-ES" sz="2000" b="1" dirty="0">
                <a:latin typeface="Book Antiqua" pitchFamily="18" charset="0"/>
              </a:rPr>
              <a:t>un total de 169 </a:t>
            </a:r>
            <a:r>
              <a:rPr lang="es-ES" sz="2000" b="1" dirty="0" smtClean="0">
                <a:latin typeface="Book Antiqua" pitchFamily="18" charset="0"/>
              </a:rPr>
              <a:t>metas </a:t>
            </a:r>
            <a:r>
              <a:rPr lang="es-ES" sz="2000" b="1" dirty="0">
                <a:latin typeface="Book Antiqua" pitchFamily="18" charset="0"/>
              </a:rPr>
              <a:t>que pretenden hacer realidad los derechos humanos de todas las personas </a:t>
            </a:r>
            <a:endParaRPr lang="es-ES" sz="2000" dirty="0"/>
          </a:p>
        </p:txBody>
      </p:sp>
    </p:spTree>
    <p:extLst>
      <p:ext uri="{BB962C8B-B14F-4D97-AF65-F5344CB8AC3E}">
        <p14:creationId xmlns:p14="http://schemas.microsoft.com/office/powerpoint/2010/main" val="30885211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34678"/>
            <a:ext cx="8229600" cy="1143000"/>
          </a:xfrm>
        </p:spPr>
        <p:txBody>
          <a:bodyPr/>
          <a:lstStyle/>
          <a:p>
            <a:r>
              <a:rPr lang="es-ES" b="1" dirty="0" smtClean="0"/>
              <a:t>ODS En Calor y Termodinámica</a:t>
            </a:r>
            <a:endParaRPr lang="es-ES" b="1" dirty="0"/>
          </a:p>
        </p:txBody>
      </p:sp>
      <p:grpSp>
        <p:nvGrpSpPr>
          <p:cNvPr id="3" name="2 Grupo"/>
          <p:cNvGrpSpPr/>
          <p:nvPr/>
        </p:nvGrpSpPr>
        <p:grpSpPr>
          <a:xfrm>
            <a:off x="755576" y="1869368"/>
            <a:ext cx="7632848" cy="4620663"/>
            <a:chOff x="755576" y="1869368"/>
            <a:chExt cx="7632848" cy="4620663"/>
          </a:xfrm>
        </p:grpSpPr>
        <p:sp>
          <p:nvSpPr>
            <p:cNvPr id="6" name="5 Forma libre"/>
            <p:cNvSpPr/>
            <p:nvPr/>
          </p:nvSpPr>
          <p:spPr>
            <a:xfrm>
              <a:off x="755576" y="1869368"/>
              <a:ext cx="7632848" cy="1044809"/>
            </a:xfrm>
            <a:custGeom>
              <a:avLst/>
              <a:gdLst>
                <a:gd name="connsiteX0" fmla="*/ 0 w 7632848"/>
                <a:gd name="connsiteY0" fmla="*/ 174138 h 1044809"/>
                <a:gd name="connsiteX1" fmla="*/ 174138 w 7632848"/>
                <a:gd name="connsiteY1" fmla="*/ 0 h 1044809"/>
                <a:gd name="connsiteX2" fmla="*/ 7458710 w 7632848"/>
                <a:gd name="connsiteY2" fmla="*/ 0 h 1044809"/>
                <a:gd name="connsiteX3" fmla="*/ 7632848 w 7632848"/>
                <a:gd name="connsiteY3" fmla="*/ 174138 h 1044809"/>
                <a:gd name="connsiteX4" fmla="*/ 7632848 w 7632848"/>
                <a:gd name="connsiteY4" fmla="*/ 870671 h 1044809"/>
                <a:gd name="connsiteX5" fmla="*/ 7458710 w 7632848"/>
                <a:gd name="connsiteY5" fmla="*/ 1044809 h 1044809"/>
                <a:gd name="connsiteX6" fmla="*/ 174138 w 7632848"/>
                <a:gd name="connsiteY6" fmla="*/ 1044809 h 1044809"/>
                <a:gd name="connsiteX7" fmla="*/ 0 w 7632848"/>
                <a:gd name="connsiteY7" fmla="*/ 870671 h 1044809"/>
                <a:gd name="connsiteX8" fmla="*/ 0 w 7632848"/>
                <a:gd name="connsiteY8" fmla="*/ 174138 h 1044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32848" h="1044809">
                  <a:moveTo>
                    <a:pt x="0" y="174138"/>
                  </a:moveTo>
                  <a:cubicBezTo>
                    <a:pt x="0" y="77964"/>
                    <a:pt x="77964" y="0"/>
                    <a:pt x="174138" y="0"/>
                  </a:cubicBezTo>
                  <a:lnTo>
                    <a:pt x="7458710" y="0"/>
                  </a:lnTo>
                  <a:cubicBezTo>
                    <a:pt x="7554884" y="0"/>
                    <a:pt x="7632848" y="77964"/>
                    <a:pt x="7632848" y="174138"/>
                  </a:cubicBezTo>
                  <a:lnTo>
                    <a:pt x="7632848" y="870671"/>
                  </a:lnTo>
                  <a:cubicBezTo>
                    <a:pt x="7632848" y="966845"/>
                    <a:pt x="7554884" y="1044809"/>
                    <a:pt x="7458710" y="1044809"/>
                  </a:cubicBezTo>
                  <a:lnTo>
                    <a:pt x="174138" y="1044809"/>
                  </a:lnTo>
                  <a:cubicBezTo>
                    <a:pt x="77964" y="1044809"/>
                    <a:pt x="0" y="966845"/>
                    <a:pt x="0" y="870671"/>
                  </a:cubicBezTo>
                  <a:lnTo>
                    <a:pt x="0" y="174138"/>
                  </a:lnTo>
                  <a:close/>
                </a:path>
              </a:pathLst>
            </a:custGeom>
            <a:solidFill>
              <a:schemeClr val="accent3">
                <a:lumMod val="20000"/>
                <a:lumOff val="80000"/>
              </a:schemeClr>
            </a:solidFill>
          </p:spPr>
          <p:style>
            <a:lnRef idx="3">
              <a:schemeClr val="accent3">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123393" tIns="123393" rIns="123393" bIns="123393" numCol="1" spcCol="1270" anchor="ctr" anchorCtr="0">
              <a:noAutofit/>
            </a:bodyPr>
            <a:lstStyle/>
            <a:p>
              <a:pPr lvl="0" algn="l" defTabSz="844550">
                <a:lnSpc>
                  <a:spcPct val="90000"/>
                </a:lnSpc>
                <a:spcBef>
                  <a:spcPct val="0"/>
                </a:spcBef>
                <a:spcAft>
                  <a:spcPct val="35000"/>
                </a:spcAft>
              </a:pPr>
              <a:r>
                <a:rPr lang="es-VE" sz="1900" b="1" kern="1200" dirty="0" smtClean="0"/>
                <a:t>Los estudiantes, organizados en equipo, realizaron un recurso basado en las TIC sobre un dispositivo ingenieril o ciclo del programa del curso, asignado por sorteo.</a:t>
              </a:r>
              <a:endParaRPr lang="es-ES" sz="1900" b="1" kern="1200" dirty="0"/>
            </a:p>
          </p:txBody>
        </p:sp>
        <p:sp>
          <p:nvSpPr>
            <p:cNvPr id="7" name="6 Forma libre"/>
            <p:cNvSpPr/>
            <p:nvPr/>
          </p:nvSpPr>
          <p:spPr>
            <a:xfrm>
              <a:off x="755576" y="3061319"/>
              <a:ext cx="7632848" cy="1044809"/>
            </a:xfrm>
            <a:custGeom>
              <a:avLst/>
              <a:gdLst>
                <a:gd name="connsiteX0" fmla="*/ 0 w 7632848"/>
                <a:gd name="connsiteY0" fmla="*/ 174138 h 1044809"/>
                <a:gd name="connsiteX1" fmla="*/ 174138 w 7632848"/>
                <a:gd name="connsiteY1" fmla="*/ 0 h 1044809"/>
                <a:gd name="connsiteX2" fmla="*/ 7458710 w 7632848"/>
                <a:gd name="connsiteY2" fmla="*/ 0 h 1044809"/>
                <a:gd name="connsiteX3" fmla="*/ 7632848 w 7632848"/>
                <a:gd name="connsiteY3" fmla="*/ 174138 h 1044809"/>
                <a:gd name="connsiteX4" fmla="*/ 7632848 w 7632848"/>
                <a:gd name="connsiteY4" fmla="*/ 870671 h 1044809"/>
                <a:gd name="connsiteX5" fmla="*/ 7458710 w 7632848"/>
                <a:gd name="connsiteY5" fmla="*/ 1044809 h 1044809"/>
                <a:gd name="connsiteX6" fmla="*/ 174138 w 7632848"/>
                <a:gd name="connsiteY6" fmla="*/ 1044809 h 1044809"/>
                <a:gd name="connsiteX7" fmla="*/ 0 w 7632848"/>
                <a:gd name="connsiteY7" fmla="*/ 870671 h 1044809"/>
                <a:gd name="connsiteX8" fmla="*/ 0 w 7632848"/>
                <a:gd name="connsiteY8" fmla="*/ 174138 h 1044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32848" h="1044809">
                  <a:moveTo>
                    <a:pt x="0" y="174138"/>
                  </a:moveTo>
                  <a:cubicBezTo>
                    <a:pt x="0" y="77964"/>
                    <a:pt x="77964" y="0"/>
                    <a:pt x="174138" y="0"/>
                  </a:cubicBezTo>
                  <a:lnTo>
                    <a:pt x="7458710" y="0"/>
                  </a:lnTo>
                  <a:cubicBezTo>
                    <a:pt x="7554884" y="0"/>
                    <a:pt x="7632848" y="77964"/>
                    <a:pt x="7632848" y="174138"/>
                  </a:cubicBezTo>
                  <a:lnTo>
                    <a:pt x="7632848" y="870671"/>
                  </a:lnTo>
                  <a:cubicBezTo>
                    <a:pt x="7632848" y="966845"/>
                    <a:pt x="7554884" y="1044809"/>
                    <a:pt x="7458710" y="1044809"/>
                  </a:cubicBezTo>
                  <a:lnTo>
                    <a:pt x="174138" y="1044809"/>
                  </a:lnTo>
                  <a:cubicBezTo>
                    <a:pt x="77964" y="1044809"/>
                    <a:pt x="0" y="966845"/>
                    <a:pt x="0" y="870671"/>
                  </a:cubicBezTo>
                  <a:lnTo>
                    <a:pt x="0" y="174138"/>
                  </a:lnTo>
                  <a:close/>
                </a:path>
              </a:pathLst>
            </a:custGeom>
            <a:solidFill>
              <a:srgbClr val="F6FBFC"/>
            </a:solidFill>
            <a:ln>
              <a:solidFill>
                <a:schemeClr val="accent5">
                  <a:lumMod val="75000"/>
                </a:schemeClr>
              </a:solidFill>
            </a:ln>
          </p:spPr>
          <p:style>
            <a:lnRef idx="3">
              <a:schemeClr val="accent3">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123393" tIns="123393" rIns="123393" bIns="123393" numCol="1" spcCol="1270" anchor="ctr" anchorCtr="0">
              <a:noAutofit/>
            </a:bodyPr>
            <a:lstStyle/>
            <a:p>
              <a:pPr lvl="0" algn="l" defTabSz="844550">
                <a:lnSpc>
                  <a:spcPct val="90000"/>
                </a:lnSpc>
                <a:spcBef>
                  <a:spcPct val="0"/>
                </a:spcBef>
                <a:spcAft>
                  <a:spcPct val="35000"/>
                </a:spcAft>
              </a:pPr>
              <a:r>
                <a:rPr lang="es-ES" sz="1900" b="1" kern="1200" dirty="0" smtClean="0"/>
                <a:t>Dicho recurso TIC debía ser el producto de una búsqueda documental en Internet (obligatorio los multimedia). Además, cada equipo realizó la presentación de su tarea. </a:t>
              </a:r>
              <a:endParaRPr lang="es-ES" sz="1900" b="1" kern="1200" dirty="0"/>
            </a:p>
          </p:txBody>
        </p:sp>
        <p:sp>
          <p:nvSpPr>
            <p:cNvPr id="8" name="7 Forma libre"/>
            <p:cNvSpPr/>
            <p:nvPr/>
          </p:nvSpPr>
          <p:spPr>
            <a:xfrm>
              <a:off x="755576" y="4253270"/>
              <a:ext cx="7632848" cy="1044809"/>
            </a:xfrm>
            <a:custGeom>
              <a:avLst/>
              <a:gdLst>
                <a:gd name="connsiteX0" fmla="*/ 0 w 7632848"/>
                <a:gd name="connsiteY0" fmla="*/ 174138 h 1044809"/>
                <a:gd name="connsiteX1" fmla="*/ 174138 w 7632848"/>
                <a:gd name="connsiteY1" fmla="*/ 0 h 1044809"/>
                <a:gd name="connsiteX2" fmla="*/ 7458710 w 7632848"/>
                <a:gd name="connsiteY2" fmla="*/ 0 h 1044809"/>
                <a:gd name="connsiteX3" fmla="*/ 7632848 w 7632848"/>
                <a:gd name="connsiteY3" fmla="*/ 174138 h 1044809"/>
                <a:gd name="connsiteX4" fmla="*/ 7632848 w 7632848"/>
                <a:gd name="connsiteY4" fmla="*/ 870671 h 1044809"/>
                <a:gd name="connsiteX5" fmla="*/ 7458710 w 7632848"/>
                <a:gd name="connsiteY5" fmla="*/ 1044809 h 1044809"/>
                <a:gd name="connsiteX6" fmla="*/ 174138 w 7632848"/>
                <a:gd name="connsiteY6" fmla="*/ 1044809 h 1044809"/>
                <a:gd name="connsiteX7" fmla="*/ 0 w 7632848"/>
                <a:gd name="connsiteY7" fmla="*/ 870671 h 1044809"/>
                <a:gd name="connsiteX8" fmla="*/ 0 w 7632848"/>
                <a:gd name="connsiteY8" fmla="*/ 174138 h 1044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32848" h="1044809">
                  <a:moveTo>
                    <a:pt x="0" y="174138"/>
                  </a:moveTo>
                  <a:cubicBezTo>
                    <a:pt x="0" y="77964"/>
                    <a:pt x="77964" y="0"/>
                    <a:pt x="174138" y="0"/>
                  </a:cubicBezTo>
                  <a:lnTo>
                    <a:pt x="7458710" y="0"/>
                  </a:lnTo>
                  <a:cubicBezTo>
                    <a:pt x="7554884" y="0"/>
                    <a:pt x="7632848" y="77964"/>
                    <a:pt x="7632848" y="174138"/>
                  </a:cubicBezTo>
                  <a:lnTo>
                    <a:pt x="7632848" y="870671"/>
                  </a:lnTo>
                  <a:cubicBezTo>
                    <a:pt x="7632848" y="966845"/>
                    <a:pt x="7554884" y="1044809"/>
                    <a:pt x="7458710" y="1044809"/>
                  </a:cubicBezTo>
                  <a:lnTo>
                    <a:pt x="174138" y="1044809"/>
                  </a:lnTo>
                  <a:cubicBezTo>
                    <a:pt x="77964" y="1044809"/>
                    <a:pt x="0" y="966845"/>
                    <a:pt x="0" y="870671"/>
                  </a:cubicBezTo>
                  <a:lnTo>
                    <a:pt x="0" y="174138"/>
                  </a:lnTo>
                  <a:close/>
                </a:path>
              </a:pathLst>
            </a:custGeom>
            <a:solidFill>
              <a:srgbClr val="FEF2E8"/>
            </a:solidFill>
            <a:ln>
              <a:solidFill>
                <a:schemeClr val="accent6">
                  <a:lumMod val="75000"/>
                </a:schemeClr>
              </a:solidFill>
            </a:ln>
          </p:spPr>
          <p:style>
            <a:lnRef idx="3">
              <a:schemeClr val="accent3">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123393" tIns="123393" rIns="123393" bIns="123393" numCol="1" spcCol="1270" anchor="ctr" anchorCtr="0">
              <a:noAutofit/>
            </a:bodyPr>
            <a:lstStyle/>
            <a:p>
              <a:pPr lvl="0" algn="l" defTabSz="844550">
                <a:lnSpc>
                  <a:spcPct val="90000"/>
                </a:lnSpc>
                <a:spcBef>
                  <a:spcPct val="0"/>
                </a:spcBef>
                <a:spcAft>
                  <a:spcPct val="35000"/>
                </a:spcAft>
              </a:pPr>
              <a:r>
                <a:rPr lang="es-VE" sz="1900" b="1" kern="1200" dirty="0" smtClean="0"/>
                <a:t>Se les asignó, como punto de cierre de su exposición, una reflexión sobre la relación entre el tópico a tratar y objetivos ODS asignados por la docente para cada caso, vinculados con la ingeniería (ODS 7, 9, 12 y 13 ) </a:t>
              </a:r>
              <a:endParaRPr lang="es-ES" sz="1900" b="1" kern="1200" dirty="0"/>
            </a:p>
          </p:txBody>
        </p:sp>
        <p:sp>
          <p:nvSpPr>
            <p:cNvPr id="9" name="8 Forma libre"/>
            <p:cNvSpPr/>
            <p:nvPr/>
          </p:nvSpPr>
          <p:spPr>
            <a:xfrm>
              <a:off x="755576" y="5445222"/>
              <a:ext cx="7632848" cy="1044809"/>
            </a:xfrm>
            <a:custGeom>
              <a:avLst/>
              <a:gdLst>
                <a:gd name="connsiteX0" fmla="*/ 0 w 7632848"/>
                <a:gd name="connsiteY0" fmla="*/ 174138 h 1044809"/>
                <a:gd name="connsiteX1" fmla="*/ 174138 w 7632848"/>
                <a:gd name="connsiteY1" fmla="*/ 0 h 1044809"/>
                <a:gd name="connsiteX2" fmla="*/ 7458710 w 7632848"/>
                <a:gd name="connsiteY2" fmla="*/ 0 h 1044809"/>
                <a:gd name="connsiteX3" fmla="*/ 7632848 w 7632848"/>
                <a:gd name="connsiteY3" fmla="*/ 174138 h 1044809"/>
                <a:gd name="connsiteX4" fmla="*/ 7632848 w 7632848"/>
                <a:gd name="connsiteY4" fmla="*/ 870671 h 1044809"/>
                <a:gd name="connsiteX5" fmla="*/ 7458710 w 7632848"/>
                <a:gd name="connsiteY5" fmla="*/ 1044809 h 1044809"/>
                <a:gd name="connsiteX6" fmla="*/ 174138 w 7632848"/>
                <a:gd name="connsiteY6" fmla="*/ 1044809 h 1044809"/>
                <a:gd name="connsiteX7" fmla="*/ 0 w 7632848"/>
                <a:gd name="connsiteY7" fmla="*/ 870671 h 1044809"/>
                <a:gd name="connsiteX8" fmla="*/ 0 w 7632848"/>
                <a:gd name="connsiteY8" fmla="*/ 174138 h 1044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32848" h="1044809">
                  <a:moveTo>
                    <a:pt x="0" y="174138"/>
                  </a:moveTo>
                  <a:cubicBezTo>
                    <a:pt x="0" y="77964"/>
                    <a:pt x="77964" y="0"/>
                    <a:pt x="174138" y="0"/>
                  </a:cubicBezTo>
                  <a:lnTo>
                    <a:pt x="7458710" y="0"/>
                  </a:lnTo>
                  <a:cubicBezTo>
                    <a:pt x="7554884" y="0"/>
                    <a:pt x="7632848" y="77964"/>
                    <a:pt x="7632848" y="174138"/>
                  </a:cubicBezTo>
                  <a:lnTo>
                    <a:pt x="7632848" y="870671"/>
                  </a:lnTo>
                  <a:cubicBezTo>
                    <a:pt x="7632848" y="966845"/>
                    <a:pt x="7554884" y="1044809"/>
                    <a:pt x="7458710" y="1044809"/>
                  </a:cubicBezTo>
                  <a:lnTo>
                    <a:pt x="174138" y="1044809"/>
                  </a:lnTo>
                  <a:cubicBezTo>
                    <a:pt x="77964" y="1044809"/>
                    <a:pt x="0" y="966845"/>
                    <a:pt x="0" y="870671"/>
                  </a:cubicBezTo>
                  <a:lnTo>
                    <a:pt x="0" y="174138"/>
                  </a:lnTo>
                  <a:close/>
                </a:path>
              </a:pathLst>
            </a:custGeom>
            <a:solidFill>
              <a:srgbClr val="F3F2E9"/>
            </a:solidFill>
            <a:ln>
              <a:solidFill>
                <a:schemeClr val="bg2">
                  <a:lumMod val="25000"/>
                </a:schemeClr>
              </a:solidFill>
            </a:ln>
          </p:spPr>
          <p:style>
            <a:lnRef idx="3">
              <a:schemeClr val="accent3">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123393" tIns="123393" rIns="123393" bIns="123393" numCol="1" spcCol="1270" anchor="ctr" anchorCtr="0">
              <a:noAutofit/>
            </a:bodyPr>
            <a:lstStyle/>
            <a:p>
              <a:pPr lvl="0" algn="l" defTabSz="844550">
                <a:lnSpc>
                  <a:spcPct val="90000"/>
                </a:lnSpc>
                <a:spcBef>
                  <a:spcPct val="0"/>
                </a:spcBef>
                <a:spcAft>
                  <a:spcPct val="35000"/>
                </a:spcAft>
              </a:pPr>
              <a:r>
                <a:rPr lang="es-VE" sz="1900" b="1" kern="1200" dirty="0" smtClean="0"/>
                <a:t>Recibieron un correo con las instrucciones para cada caso y, en la plataforma de módulo 7, se publicó un resumen sobre la sustentabilidad y el desarrollo sostenible y enlaces para estudiar los ODS</a:t>
              </a:r>
              <a:endParaRPr lang="es-ES" sz="1900" b="1" kern="1200" dirty="0"/>
            </a:p>
          </p:txBody>
        </p:sp>
      </p:grpSp>
    </p:spTree>
    <p:extLst>
      <p:ext uri="{BB962C8B-B14F-4D97-AF65-F5344CB8AC3E}">
        <p14:creationId xmlns:p14="http://schemas.microsoft.com/office/powerpoint/2010/main" val="2816959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24744"/>
            <a:ext cx="8435279" cy="5472607"/>
            <a:chOff x="467544" y="1124744"/>
            <a:chExt cx="8435279" cy="5472607"/>
          </a:xfrm>
        </p:grpSpPr>
        <p:sp>
          <p:nvSpPr>
            <p:cNvPr id="3" name="2 Forma libre"/>
            <p:cNvSpPr/>
            <p:nvPr/>
          </p:nvSpPr>
          <p:spPr>
            <a:xfrm>
              <a:off x="467544" y="1124744"/>
              <a:ext cx="6495165" cy="985069"/>
            </a:xfrm>
            <a:custGeom>
              <a:avLst/>
              <a:gdLst>
                <a:gd name="connsiteX0" fmla="*/ 0 w 6495165"/>
                <a:gd name="connsiteY0" fmla="*/ 98507 h 985069"/>
                <a:gd name="connsiteX1" fmla="*/ 98507 w 6495165"/>
                <a:gd name="connsiteY1" fmla="*/ 0 h 985069"/>
                <a:gd name="connsiteX2" fmla="*/ 6396658 w 6495165"/>
                <a:gd name="connsiteY2" fmla="*/ 0 h 985069"/>
                <a:gd name="connsiteX3" fmla="*/ 6495165 w 6495165"/>
                <a:gd name="connsiteY3" fmla="*/ 98507 h 985069"/>
                <a:gd name="connsiteX4" fmla="*/ 6495165 w 6495165"/>
                <a:gd name="connsiteY4" fmla="*/ 886562 h 985069"/>
                <a:gd name="connsiteX5" fmla="*/ 6396658 w 6495165"/>
                <a:gd name="connsiteY5" fmla="*/ 985069 h 985069"/>
                <a:gd name="connsiteX6" fmla="*/ 98507 w 6495165"/>
                <a:gd name="connsiteY6" fmla="*/ 985069 h 985069"/>
                <a:gd name="connsiteX7" fmla="*/ 0 w 6495165"/>
                <a:gd name="connsiteY7" fmla="*/ 886562 h 985069"/>
                <a:gd name="connsiteX8" fmla="*/ 0 w 6495165"/>
                <a:gd name="connsiteY8" fmla="*/ 98507 h 985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5165" h="985069">
                  <a:moveTo>
                    <a:pt x="0" y="98507"/>
                  </a:moveTo>
                  <a:cubicBezTo>
                    <a:pt x="0" y="44103"/>
                    <a:pt x="44103" y="0"/>
                    <a:pt x="98507" y="0"/>
                  </a:cubicBezTo>
                  <a:lnTo>
                    <a:pt x="6396658" y="0"/>
                  </a:lnTo>
                  <a:cubicBezTo>
                    <a:pt x="6451062" y="0"/>
                    <a:pt x="6495165" y="44103"/>
                    <a:pt x="6495165" y="98507"/>
                  </a:cubicBezTo>
                  <a:lnTo>
                    <a:pt x="6495165" y="886562"/>
                  </a:lnTo>
                  <a:cubicBezTo>
                    <a:pt x="6495165" y="940966"/>
                    <a:pt x="6451062" y="985069"/>
                    <a:pt x="6396658" y="985069"/>
                  </a:cubicBezTo>
                  <a:lnTo>
                    <a:pt x="98507" y="985069"/>
                  </a:lnTo>
                  <a:cubicBezTo>
                    <a:pt x="44103" y="985069"/>
                    <a:pt x="0" y="940966"/>
                    <a:pt x="0" y="886562"/>
                  </a:cubicBezTo>
                  <a:lnTo>
                    <a:pt x="0" y="98507"/>
                  </a:lnTo>
                  <a:close/>
                </a:path>
              </a:pathLst>
            </a:custGeom>
            <a:ln w="38100"/>
          </p:spPr>
          <p:style>
            <a:lnRef idx="2">
              <a:schemeClr val="accent3"/>
            </a:lnRef>
            <a:fillRef idx="1">
              <a:schemeClr val="lt1"/>
            </a:fillRef>
            <a:effectRef idx="0">
              <a:schemeClr val="accent3"/>
            </a:effectRef>
            <a:fontRef idx="minor">
              <a:schemeClr val="dk1"/>
            </a:fontRef>
          </p:style>
          <p:txBody>
            <a:bodyPr spcFirstLastPara="0" vert="horz" wrap="square" lIns="105052" tIns="105052" rIns="1225568" bIns="105052" numCol="1" spcCol="1270" anchor="ctr" anchorCtr="0">
              <a:noAutofit/>
            </a:bodyPr>
            <a:lstStyle/>
            <a:p>
              <a:pPr lvl="0" algn="l" defTabSz="889000" rtl="0">
                <a:lnSpc>
                  <a:spcPct val="90000"/>
                </a:lnSpc>
                <a:spcBef>
                  <a:spcPct val="0"/>
                </a:spcBef>
                <a:spcAft>
                  <a:spcPct val="35000"/>
                </a:spcAft>
              </a:pPr>
              <a:r>
                <a:rPr lang="es-VE" sz="2000" b="1" kern="1200" dirty="0" smtClean="0"/>
                <a:t>Se presentaron nueve (9) tareas. </a:t>
              </a:r>
              <a:r>
                <a:rPr lang="es-ES" sz="2000" b="1" kern="1200" dirty="0" smtClean="0"/>
                <a:t>En todos los casos se entregaron puntualmente.</a:t>
              </a:r>
              <a:endParaRPr lang="es-ES" sz="2000" b="1" kern="1200" dirty="0"/>
            </a:p>
          </p:txBody>
        </p:sp>
        <p:sp>
          <p:nvSpPr>
            <p:cNvPr id="5" name="4 Forma libre"/>
            <p:cNvSpPr/>
            <p:nvPr/>
          </p:nvSpPr>
          <p:spPr>
            <a:xfrm>
              <a:off x="952572" y="2246628"/>
              <a:ext cx="6495165" cy="985069"/>
            </a:xfrm>
            <a:custGeom>
              <a:avLst/>
              <a:gdLst>
                <a:gd name="connsiteX0" fmla="*/ 0 w 6495165"/>
                <a:gd name="connsiteY0" fmla="*/ 98507 h 985069"/>
                <a:gd name="connsiteX1" fmla="*/ 98507 w 6495165"/>
                <a:gd name="connsiteY1" fmla="*/ 0 h 985069"/>
                <a:gd name="connsiteX2" fmla="*/ 6396658 w 6495165"/>
                <a:gd name="connsiteY2" fmla="*/ 0 h 985069"/>
                <a:gd name="connsiteX3" fmla="*/ 6495165 w 6495165"/>
                <a:gd name="connsiteY3" fmla="*/ 98507 h 985069"/>
                <a:gd name="connsiteX4" fmla="*/ 6495165 w 6495165"/>
                <a:gd name="connsiteY4" fmla="*/ 886562 h 985069"/>
                <a:gd name="connsiteX5" fmla="*/ 6396658 w 6495165"/>
                <a:gd name="connsiteY5" fmla="*/ 985069 h 985069"/>
                <a:gd name="connsiteX6" fmla="*/ 98507 w 6495165"/>
                <a:gd name="connsiteY6" fmla="*/ 985069 h 985069"/>
                <a:gd name="connsiteX7" fmla="*/ 0 w 6495165"/>
                <a:gd name="connsiteY7" fmla="*/ 886562 h 985069"/>
                <a:gd name="connsiteX8" fmla="*/ 0 w 6495165"/>
                <a:gd name="connsiteY8" fmla="*/ 98507 h 985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5165" h="985069">
                  <a:moveTo>
                    <a:pt x="0" y="98507"/>
                  </a:moveTo>
                  <a:cubicBezTo>
                    <a:pt x="0" y="44103"/>
                    <a:pt x="44103" y="0"/>
                    <a:pt x="98507" y="0"/>
                  </a:cubicBezTo>
                  <a:lnTo>
                    <a:pt x="6396658" y="0"/>
                  </a:lnTo>
                  <a:cubicBezTo>
                    <a:pt x="6451062" y="0"/>
                    <a:pt x="6495165" y="44103"/>
                    <a:pt x="6495165" y="98507"/>
                  </a:cubicBezTo>
                  <a:lnTo>
                    <a:pt x="6495165" y="886562"/>
                  </a:lnTo>
                  <a:cubicBezTo>
                    <a:pt x="6495165" y="940966"/>
                    <a:pt x="6451062" y="985069"/>
                    <a:pt x="6396658" y="985069"/>
                  </a:cubicBezTo>
                  <a:lnTo>
                    <a:pt x="98507" y="985069"/>
                  </a:lnTo>
                  <a:cubicBezTo>
                    <a:pt x="44103" y="985069"/>
                    <a:pt x="0" y="940966"/>
                    <a:pt x="0" y="886562"/>
                  </a:cubicBezTo>
                  <a:lnTo>
                    <a:pt x="0" y="98507"/>
                  </a:lnTo>
                  <a:close/>
                </a:path>
              </a:pathLst>
            </a:custGeom>
            <a:ln w="38100">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spcFirstLastPara="0" vert="horz" wrap="square" lIns="105052" tIns="105052" rIns="1230376" bIns="105052" numCol="1" spcCol="1270" anchor="ctr" anchorCtr="0">
              <a:noAutofit/>
            </a:bodyPr>
            <a:lstStyle/>
            <a:p>
              <a:pPr lvl="0" algn="l" defTabSz="889000" rtl="0">
                <a:lnSpc>
                  <a:spcPct val="90000"/>
                </a:lnSpc>
                <a:spcBef>
                  <a:spcPct val="0"/>
                </a:spcBef>
                <a:spcAft>
                  <a:spcPct val="35000"/>
                </a:spcAft>
              </a:pPr>
              <a:r>
                <a:rPr lang="es-VE" sz="2000" b="1" kern="1200" dirty="0" smtClean="0"/>
                <a:t>Todos cumplieron las instrucciones de manera adecuada y expusieron con niveles entre  buenos y muy buenos.</a:t>
              </a:r>
              <a:endParaRPr lang="es-ES" sz="2000" b="1" kern="1200" dirty="0"/>
            </a:p>
          </p:txBody>
        </p:sp>
        <p:sp>
          <p:nvSpPr>
            <p:cNvPr id="8" name="7 Forma libre"/>
            <p:cNvSpPr/>
            <p:nvPr/>
          </p:nvSpPr>
          <p:spPr>
            <a:xfrm>
              <a:off x="1437601" y="3368513"/>
              <a:ext cx="6495165" cy="985069"/>
            </a:xfrm>
            <a:custGeom>
              <a:avLst/>
              <a:gdLst>
                <a:gd name="connsiteX0" fmla="*/ 0 w 6495165"/>
                <a:gd name="connsiteY0" fmla="*/ 98507 h 985069"/>
                <a:gd name="connsiteX1" fmla="*/ 98507 w 6495165"/>
                <a:gd name="connsiteY1" fmla="*/ 0 h 985069"/>
                <a:gd name="connsiteX2" fmla="*/ 6396658 w 6495165"/>
                <a:gd name="connsiteY2" fmla="*/ 0 h 985069"/>
                <a:gd name="connsiteX3" fmla="*/ 6495165 w 6495165"/>
                <a:gd name="connsiteY3" fmla="*/ 98507 h 985069"/>
                <a:gd name="connsiteX4" fmla="*/ 6495165 w 6495165"/>
                <a:gd name="connsiteY4" fmla="*/ 886562 h 985069"/>
                <a:gd name="connsiteX5" fmla="*/ 6396658 w 6495165"/>
                <a:gd name="connsiteY5" fmla="*/ 985069 h 985069"/>
                <a:gd name="connsiteX6" fmla="*/ 98507 w 6495165"/>
                <a:gd name="connsiteY6" fmla="*/ 985069 h 985069"/>
                <a:gd name="connsiteX7" fmla="*/ 0 w 6495165"/>
                <a:gd name="connsiteY7" fmla="*/ 886562 h 985069"/>
                <a:gd name="connsiteX8" fmla="*/ 0 w 6495165"/>
                <a:gd name="connsiteY8" fmla="*/ 98507 h 985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5165" h="985069">
                  <a:moveTo>
                    <a:pt x="0" y="98507"/>
                  </a:moveTo>
                  <a:cubicBezTo>
                    <a:pt x="0" y="44103"/>
                    <a:pt x="44103" y="0"/>
                    <a:pt x="98507" y="0"/>
                  </a:cubicBezTo>
                  <a:lnTo>
                    <a:pt x="6396658" y="0"/>
                  </a:lnTo>
                  <a:cubicBezTo>
                    <a:pt x="6451062" y="0"/>
                    <a:pt x="6495165" y="44103"/>
                    <a:pt x="6495165" y="98507"/>
                  </a:cubicBezTo>
                  <a:lnTo>
                    <a:pt x="6495165" y="886562"/>
                  </a:lnTo>
                  <a:cubicBezTo>
                    <a:pt x="6495165" y="940966"/>
                    <a:pt x="6451062" y="985069"/>
                    <a:pt x="6396658" y="985069"/>
                  </a:cubicBezTo>
                  <a:lnTo>
                    <a:pt x="98507" y="985069"/>
                  </a:lnTo>
                  <a:cubicBezTo>
                    <a:pt x="44103" y="985069"/>
                    <a:pt x="0" y="940966"/>
                    <a:pt x="0" y="886562"/>
                  </a:cubicBezTo>
                  <a:lnTo>
                    <a:pt x="0" y="98507"/>
                  </a:lnTo>
                  <a:close/>
                </a:path>
              </a:pathLst>
            </a:custGeom>
            <a:ln w="38100"/>
          </p:spPr>
          <p:style>
            <a:lnRef idx="2">
              <a:schemeClr val="accent6"/>
            </a:lnRef>
            <a:fillRef idx="1">
              <a:schemeClr val="lt1"/>
            </a:fillRef>
            <a:effectRef idx="0">
              <a:schemeClr val="accent6"/>
            </a:effectRef>
            <a:fontRef idx="minor">
              <a:schemeClr val="dk1"/>
            </a:fontRef>
          </p:style>
          <p:txBody>
            <a:bodyPr spcFirstLastPara="0" vert="horz" wrap="square" lIns="105052" tIns="105052" rIns="1230376" bIns="105052" numCol="1" spcCol="1270" anchor="ctr" anchorCtr="0">
              <a:noAutofit/>
            </a:bodyPr>
            <a:lstStyle/>
            <a:p>
              <a:pPr lvl="0" algn="l" defTabSz="889000" rtl="0">
                <a:lnSpc>
                  <a:spcPct val="90000"/>
                </a:lnSpc>
                <a:spcBef>
                  <a:spcPct val="0"/>
                </a:spcBef>
                <a:spcAft>
                  <a:spcPct val="35000"/>
                </a:spcAft>
              </a:pPr>
              <a:r>
                <a:rPr lang="es-VE" sz="2000" b="1" kern="1200" dirty="0" smtClean="0"/>
                <a:t>Todos los recursos incorporaron el punto sobre los ODS asignados por la profesora</a:t>
              </a:r>
              <a:endParaRPr lang="es-ES" sz="2000" b="1" kern="1200" dirty="0"/>
            </a:p>
          </p:txBody>
        </p:sp>
        <p:sp>
          <p:nvSpPr>
            <p:cNvPr id="9" name="8 Forma libre"/>
            <p:cNvSpPr/>
            <p:nvPr/>
          </p:nvSpPr>
          <p:spPr>
            <a:xfrm>
              <a:off x="1922629" y="4490397"/>
              <a:ext cx="6495165" cy="985069"/>
            </a:xfrm>
            <a:custGeom>
              <a:avLst/>
              <a:gdLst>
                <a:gd name="connsiteX0" fmla="*/ 0 w 6495165"/>
                <a:gd name="connsiteY0" fmla="*/ 98507 h 985069"/>
                <a:gd name="connsiteX1" fmla="*/ 98507 w 6495165"/>
                <a:gd name="connsiteY1" fmla="*/ 0 h 985069"/>
                <a:gd name="connsiteX2" fmla="*/ 6396658 w 6495165"/>
                <a:gd name="connsiteY2" fmla="*/ 0 h 985069"/>
                <a:gd name="connsiteX3" fmla="*/ 6495165 w 6495165"/>
                <a:gd name="connsiteY3" fmla="*/ 98507 h 985069"/>
                <a:gd name="connsiteX4" fmla="*/ 6495165 w 6495165"/>
                <a:gd name="connsiteY4" fmla="*/ 886562 h 985069"/>
                <a:gd name="connsiteX5" fmla="*/ 6396658 w 6495165"/>
                <a:gd name="connsiteY5" fmla="*/ 985069 h 985069"/>
                <a:gd name="connsiteX6" fmla="*/ 98507 w 6495165"/>
                <a:gd name="connsiteY6" fmla="*/ 985069 h 985069"/>
                <a:gd name="connsiteX7" fmla="*/ 0 w 6495165"/>
                <a:gd name="connsiteY7" fmla="*/ 886562 h 985069"/>
                <a:gd name="connsiteX8" fmla="*/ 0 w 6495165"/>
                <a:gd name="connsiteY8" fmla="*/ 98507 h 985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5165" h="985069">
                  <a:moveTo>
                    <a:pt x="0" y="98507"/>
                  </a:moveTo>
                  <a:cubicBezTo>
                    <a:pt x="0" y="44103"/>
                    <a:pt x="44103" y="0"/>
                    <a:pt x="98507" y="0"/>
                  </a:cubicBezTo>
                  <a:lnTo>
                    <a:pt x="6396658" y="0"/>
                  </a:lnTo>
                  <a:cubicBezTo>
                    <a:pt x="6451062" y="0"/>
                    <a:pt x="6495165" y="44103"/>
                    <a:pt x="6495165" y="98507"/>
                  </a:cubicBezTo>
                  <a:lnTo>
                    <a:pt x="6495165" y="886562"/>
                  </a:lnTo>
                  <a:cubicBezTo>
                    <a:pt x="6495165" y="940966"/>
                    <a:pt x="6451062" y="985069"/>
                    <a:pt x="6396658" y="985069"/>
                  </a:cubicBezTo>
                  <a:lnTo>
                    <a:pt x="98507" y="985069"/>
                  </a:lnTo>
                  <a:cubicBezTo>
                    <a:pt x="44103" y="985069"/>
                    <a:pt x="0" y="940966"/>
                    <a:pt x="0" y="886562"/>
                  </a:cubicBezTo>
                  <a:lnTo>
                    <a:pt x="0" y="98507"/>
                  </a:lnTo>
                  <a:close/>
                </a:path>
              </a:pathLst>
            </a:custGeom>
            <a:ln w="38100"/>
          </p:spPr>
          <p:style>
            <a:lnRef idx="2">
              <a:schemeClr val="accent3"/>
            </a:lnRef>
            <a:fillRef idx="1">
              <a:schemeClr val="lt1"/>
            </a:fillRef>
            <a:effectRef idx="0">
              <a:schemeClr val="accent3"/>
            </a:effectRef>
            <a:fontRef idx="minor">
              <a:schemeClr val="dk1"/>
            </a:fontRef>
          </p:style>
          <p:txBody>
            <a:bodyPr spcFirstLastPara="0" vert="horz" wrap="square" lIns="105052" tIns="105052" rIns="1230376" bIns="105052" numCol="1" spcCol="1270" anchor="ctr" anchorCtr="0">
              <a:noAutofit/>
            </a:bodyPr>
            <a:lstStyle/>
            <a:p>
              <a:pPr lvl="0" algn="l" defTabSz="889000" rtl="0">
                <a:lnSpc>
                  <a:spcPct val="90000"/>
                </a:lnSpc>
                <a:spcBef>
                  <a:spcPct val="0"/>
                </a:spcBef>
                <a:spcAft>
                  <a:spcPct val="35000"/>
                </a:spcAft>
              </a:pPr>
              <a:r>
                <a:rPr lang="es-VE" sz="2000" b="1" kern="1200" dirty="0" smtClean="0"/>
                <a:t>Este curso cerró con un foro de discusión  (módulo 7) y con una encuesta de satisfacción, ambos con 100% de participación estudiantil</a:t>
              </a:r>
              <a:endParaRPr lang="es-ES" sz="2000" b="1" kern="1200" dirty="0"/>
            </a:p>
          </p:txBody>
        </p:sp>
        <p:sp>
          <p:nvSpPr>
            <p:cNvPr id="10" name="9 Forma libre"/>
            <p:cNvSpPr/>
            <p:nvPr/>
          </p:nvSpPr>
          <p:spPr>
            <a:xfrm>
              <a:off x="2407658" y="5612282"/>
              <a:ext cx="6495165" cy="985069"/>
            </a:xfrm>
            <a:custGeom>
              <a:avLst/>
              <a:gdLst>
                <a:gd name="connsiteX0" fmla="*/ 0 w 6495165"/>
                <a:gd name="connsiteY0" fmla="*/ 98507 h 985069"/>
                <a:gd name="connsiteX1" fmla="*/ 98507 w 6495165"/>
                <a:gd name="connsiteY1" fmla="*/ 0 h 985069"/>
                <a:gd name="connsiteX2" fmla="*/ 6396658 w 6495165"/>
                <a:gd name="connsiteY2" fmla="*/ 0 h 985069"/>
                <a:gd name="connsiteX3" fmla="*/ 6495165 w 6495165"/>
                <a:gd name="connsiteY3" fmla="*/ 98507 h 985069"/>
                <a:gd name="connsiteX4" fmla="*/ 6495165 w 6495165"/>
                <a:gd name="connsiteY4" fmla="*/ 886562 h 985069"/>
                <a:gd name="connsiteX5" fmla="*/ 6396658 w 6495165"/>
                <a:gd name="connsiteY5" fmla="*/ 985069 h 985069"/>
                <a:gd name="connsiteX6" fmla="*/ 98507 w 6495165"/>
                <a:gd name="connsiteY6" fmla="*/ 985069 h 985069"/>
                <a:gd name="connsiteX7" fmla="*/ 0 w 6495165"/>
                <a:gd name="connsiteY7" fmla="*/ 886562 h 985069"/>
                <a:gd name="connsiteX8" fmla="*/ 0 w 6495165"/>
                <a:gd name="connsiteY8" fmla="*/ 98507 h 985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5165" h="985069">
                  <a:moveTo>
                    <a:pt x="0" y="98507"/>
                  </a:moveTo>
                  <a:cubicBezTo>
                    <a:pt x="0" y="44103"/>
                    <a:pt x="44103" y="0"/>
                    <a:pt x="98507" y="0"/>
                  </a:cubicBezTo>
                  <a:lnTo>
                    <a:pt x="6396658" y="0"/>
                  </a:lnTo>
                  <a:cubicBezTo>
                    <a:pt x="6451062" y="0"/>
                    <a:pt x="6495165" y="44103"/>
                    <a:pt x="6495165" y="98507"/>
                  </a:cubicBezTo>
                  <a:lnTo>
                    <a:pt x="6495165" y="886562"/>
                  </a:lnTo>
                  <a:cubicBezTo>
                    <a:pt x="6495165" y="940966"/>
                    <a:pt x="6451062" y="985069"/>
                    <a:pt x="6396658" y="985069"/>
                  </a:cubicBezTo>
                  <a:lnTo>
                    <a:pt x="98507" y="985069"/>
                  </a:lnTo>
                  <a:cubicBezTo>
                    <a:pt x="44103" y="985069"/>
                    <a:pt x="0" y="940966"/>
                    <a:pt x="0" y="886562"/>
                  </a:cubicBezTo>
                  <a:lnTo>
                    <a:pt x="0" y="98507"/>
                  </a:lnTo>
                  <a:close/>
                </a:path>
              </a:pathLst>
            </a:custGeom>
            <a:ln w="38100">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spcFirstLastPara="0" vert="horz" wrap="square" lIns="105052" tIns="105052" rIns="1230376" bIns="105052" numCol="1" spcCol="1270" anchor="ctr" anchorCtr="0">
              <a:noAutofit/>
            </a:bodyPr>
            <a:lstStyle/>
            <a:p>
              <a:pPr lvl="0" algn="l" defTabSz="889000" rtl="0">
                <a:lnSpc>
                  <a:spcPct val="90000"/>
                </a:lnSpc>
                <a:spcBef>
                  <a:spcPct val="0"/>
                </a:spcBef>
                <a:spcAft>
                  <a:spcPct val="35000"/>
                </a:spcAft>
              </a:pPr>
              <a:r>
                <a:rPr lang="es-VE" sz="2000" b="1" kern="1200" dirty="0" smtClean="0"/>
                <a:t>Algunos equipos presentaron, además de los ODS asignados, relaciones con aspectos educativos y ecológicos.</a:t>
              </a:r>
              <a:endParaRPr lang="es-ES" sz="2000" b="1" kern="1200" dirty="0"/>
            </a:p>
          </p:txBody>
        </p:sp>
        <p:sp>
          <p:nvSpPr>
            <p:cNvPr id="11" name="10 Forma libre"/>
            <p:cNvSpPr/>
            <p:nvPr/>
          </p:nvSpPr>
          <p:spPr>
            <a:xfrm>
              <a:off x="6322414" y="1844391"/>
              <a:ext cx="640295" cy="640295"/>
            </a:xfrm>
            <a:custGeom>
              <a:avLst/>
              <a:gdLst>
                <a:gd name="connsiteX0" fmla="*/ 0 w 640295"/>
                <a:gd name="connsiteY0" fmla="*/ 352162 h 640295"/>
                <a:gd name="connsiteX1" fmla="*/ 144066 w 640295"/>
                <a:gd name="connsiteY1" fmla="*/ 352162 h 640295"/>
                <a:gd name="connsiteX2" fmla="*/ 144066 w 640295"/>
                <a:gd name="connsiteY2" fmla="*/ 0 h 640295"/>
                <a:gd name="connsiteX3" fmla="*/ 496229 w 640295"/>
                <a:gd name="connsiteY3" fmla="*/ 0 h 640295"/>
                <a:gd name="connsiteX4" fmla="*/ 496229 w 640295"/>
                <a:gd name="connsiteY4" fmla="*/ 352162 h 640295"/>
                <a:gd name="connsiteX5" fmla="*/ 640295 w 640295"/>
                <a:gd name="connsiteY5" fmla="*/ 352162 h 640295"/>
                <a:gd name="connsiteX6" fmla="*/ 320148 w 640295"/>
                <a:gd name="connsiteY6" fmla="*/ 640295 h 640295"/>
                <a:gd name="connsiteX7" fmla="*/ 0 w 640295"/>
                <a:gd name="connsiteY7" fmla="*/ 352162 h 640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0295" h="640295">
                  <a:moveTo>
                    <a:pt x="0" y="352162"/>
                  </a:moveTo>
                  <a:lnTo>
                    <a:pt x="144066" y="352162"/>
                  </a:lnTo>
                  <a:lnTo>
                    <a:pt x="144066" y="0"/>
                  </a:lnTo>
                  <a:lnTo>
                    <a:pt x="496229" y="0"/>
                  </a:lnTo>
                  <a:lnTo>
                    <a:pt x="496229" y="352162"/>
                  </a:lnTo>
                  <a:lnTo>
                    <a:pt x="640295" y="352162"/>
                  </a:lnTo>
                  <a:lnTo>
                    <a:pt x="320148" y="640295"/>
                  </a:lnTo>
                  <a:lnTo>
                    <a:pt x="0" y="352162"/>
                  </a:lnTo>
                  <a:close/>
                </a:path>
              </a:pathLst>
            </a:custGeom>
            <a:ln w="19050">
              <a:solidFill>
                <a:schemeClr val="accent2">
                  <a:lumMod val="75000"/>
                  <a:alpha val="90000"/>
                </a:schemeClr>
              </a:solid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69466" tIns="25400" rIns="169466" bIns="183873" numCol="1" spcCol="1270" anchor="ctr" anchorCtr="0">
              <a:noAutofit/>
            </a:bodyPr>
            <a:lstStyle/>
            <a:p>
              <a:pPr lvl="0" algn="ctr" defTabSz="889000">
                <a:lnSpc>
                  <a:spcPct val="90000"/>
                </a:lnSpc>
                <a:spcBef>
                  <a:spcPct val="0"/>
                </a:spcBef>
                <a:spcAft>
                  <a:spcPct val="35000"/>
                </a:spcAft>
              </a:pPr>
              <a:endParaRPr lang="es-ES" sz="2000" kern="1200"/>
            </a:p>
          </p:txBody>
        </p:sp>
        <p:sp>
          <p:nvSpPr>
            <p:cNvPr id="12" name="11 Forma libre"/>
            <p:cNvSpPr/>
            <p:nvPr/>
          </p:nvSpPr>
          <p:spPr>
            <a:xfrm>
              <a:off x="6807443" y="2966276"/>
              <a:ext cx="640295" cy="640295"/>
            </a:xfrm>
            <a:custGeom>
              <a:avLst/>
              <a:gdLst>
                <a:gd name="connsiteX0" fmla="*/ 0 w 640295"/>
                <a:gd name="connsiteY0" fmla="*/ 352162 h 640295"/>
                <a:gd name="connsiteX1" fmla="*/ 144066 w 640295"/>
                <a:gd name="connsiteY1" fmla="*/ 352162 h 640295"/>
                <a:gd name="connsiteX2" fmla="*/ 144066 w 640295"/>
                <a:gd name="connsiteY2" fmla="*/ 0 h 640295"/>
                <a:gd name="connsiteX3" fmla="*/ 496229 w 640295"/>
                <a:gd name="connsiteY3" fmla="*/ 0 h 640295"/>
                <a:gd name="connsiteX4" fmla="*/ 496229 w 640295"/>
                <a:gd name="connsiteY4" fmla="*/ 352162 h 640295"/>
                <a:gd name="connsiteX5" fmla="*/ 640295 w 640295"/>
                <a:gd name="connsiteY5" fmla="*/ 352162 h 640295"/>
                <a:gd name="connsiteX6" fmla="*/ 320148 w 640295"/>
                <a:gd name="connsiteY6" fmla="*/ 640295 h 640295"/>
                <a:gd name="connsiteX7" fmla="*/ 0 w 640295"/>
                <a:gd name="connsiteY7" fmla="*/ 352162 h 640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0295" h="640295">
                  <a:moveTo>
                    <a:pt x="0" y="352162"/>
                  </a:moveTo>
                  <a:lnTo>
                    <a:pt x="144066" y="352162"/>
                  </a:lnTo>
                  <a:lnTo>
                    <a:pt x="144066" y="0"/>
                  </a:lnTo>
                  <a:lnTo>
                    <a:pt x="496229" y="0"/>
                  </a:lnTo>
                  <a:lnTo>
                    <a:pt x="496229" y="352162"/>
                  </a:lnTo>
                  <a:lnTo>
                    <a:pt x="640295" y="352162"/>
                  </a:lnTo>
                  <a:lnTo>
                    <a:pt x="320148" y="640295"/>
                  </a:lnTo>
                  <a:lnTo>
                    <a:pt x="0" y="352162"/>
                  </a:lnTo>
                  <a:close/>
                </a:path>
              </a:pathLst>
            </a:custGeom>
            <a:ln w="19050">
              <a:solidFill>
                <a:schemeClr val="accent2">
                  <a:lumMod val="75000"/>
                  <a:alpha val="90000"/>
                </a:schemeClr>
              </a:solid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69466" tIns="25400" rIns="169466" bIns="183873" numCol="1" spcCol="1270" anchor="ctr" anchorCtr="0">
              <a:noAutofit/>
            </a:bodyPr>
            <a:lstStyle/>
            <a:p>
              <a:pPr lvl="0" algn="ctr" defTabSz="889000">
                <a:lnSpc>
                  <a:spcPct val="90000"/>
                </a:lnSpc>
                <a:spcBef>
                  <a:spcPct val="0"/>
                </a:spcBef>
                <a:spcAft>
                  <a:spcPct val="35000"/>
                </a:spcAft>
              </a:pPr>
              <a:endParaRPr lang="es-ES" sz="2000" kern="1200"/>
            </a:p>
          </p:txBody>
        </p:sp>
        <p:sp>
          <p:nvSpPr>
            <p:cNvPr id="13" name="12 Forma libre"/>
            <p:cNvSpPr/>
            <p:nvPr/>
          </p:nvSpPr>
          <p:spPr>
            <a:xfrm>
              <a:off x="7292471" y="4071743"/>
              <a:ext cx="640295" cy="640295"/>
            </a:xfrm>
            <a:custGeom>
              <a:avLst/>
              <a:gdLst>
                <a:gd name="connsiteX0" fmla="*/ 0 w 640295"/>
                <a:gd name="connsiteY0" fmla="*/ 352162 h 640295"/>
                <a:gd name="connsiteX1" fmla="*/ 144066 w 640295"/>
                <a:gd name="connsiteY1" fmla="*/ 352162 h 640295"/>
                <a:gd name="connsiteX2" fmla="*/ 144066 w 640295"/>
                <a:gd name="connsiteY2" fmla="*/ 0 h 640295"/>
                <a:gd name="connsiteX3" fmla="*/ 496229 w 640295"/>
                <a:gd name="connsiteY3" fmla="*/ 0 h 640295"/>
                <a:gd name="connsiteX4" fmla="*/ 496229 w 640295"/>
                <a:gd name="connsiteY4" fmla="*/ 352162 h 640295"/>
                <a:gd name="connsiteX5" fmla="*/ 640295 w 640295"/>
                <a:gd name="connsiteY5" fmla="*/ 352162 h 640295"/>
                <a:gd name="connsiteX6" fmla="*/ 320148 w 640295"/>
                <a:gd name="connsiteY6" fmla="*/ 640295 h 640295"/>
                <a:gd name="connsiteX7" fmla="*/ 0 w 640295"/>
                <a:gd name="connsiteY7" fmla="*/ 352162 h 640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0295" h="640295">
                  <a:moveTo>
                    <a:pt x="0" y="352162"/>
                  </a:moveTo>
                  <a:lnTo>
                    <a:pt x="144066" y="352162"/>
                  </a:lnTo>
                  <a:lnTo>
                    <a:pt x="144066" y="0"/>
                  </a:lnTo>
                  <a:lnTo>
                    <a:pt x="496229" y="0"/>
                  </a:lnTo>
                  <a:lnTo>
                    <a:pt x="496229" y="352162"/>
                  </a:lnTo>
                  <a:lnTo>
                    <a:pt x="640295" y="352162"/>
                  </a:lnTo>
                  <a:lnTo>
                    <a:pt x="320148" y="640295"/>
                  </a:lnTo>
                  <a:lnTo>
                    <a:pt x="0" y="352162"/>
                  </a:lnTo>
                  <a:close/>
                </a:path>
              </a:pathLst>
            </a:custGeom>
            <a:ln w="19050">
              <a:solidFill>
                <a:schemeClr val="accent2">
                  <a:lumMod val="75000"/>
                  <a:alpha val="90000"/>
                </a:schemeClr>
              </a:solidFill>
            </a:ln>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69466" tIns="25400" rIns="169466" bIns="183873" numCol="1" spcCol="1270" anchor="ctr" anchorCtr="0">
              <a:noAutofit/>
            </a:bodyPr>
            <a:lstStyle/>
            <a:p>
              <a:pPr lvl="0" algn="ctr" defTabSz="889000">
                <a:lnSpc>
                  <a:spcPct val="90000"/>
                </a:lnSpc>
                <a:spcBef>
                  <a:spcPct val="0"/>
                </a:spcBef>
                <a:spcAft>
                  <a:spcPct val="35000"/>
                </a:spcAft>
              </a:pPr>
              <a:endParaRPr lang="es-ES" sz="2000" kern="1200"/>
            </a:p>
          </p:txBody>
        </p:sp>
        <p:sp>
          <p:nvSpPr>
            <p:cNvPr id="14" name="13 Forma libre"/>
            <p:cNvSpPr/>
            <p:nvPr/>
          </p:nvSpPr>
          <p:spPr>
            <a:xfrm>
              <a:off x="7777500" y="5204573"/>
              <a:ext cx="640295" cy="640295"/>
            </a:xfrm>
            <a:custGeom>
              <a:avLst/>
              <a:gdLst>
                <a:gd name="connsiteX0" fmla="*/ 0 w 640295"/>
                <a:gd name="connsiteY0" fmla="*/ 352162 h 640295"/>
                <a:gd name="connsiteX1" fmla="*/ 144066 w 640295"/>
                <a:gd name="connsiteY1" fmla="*/ 352162 h 640295"/>
                <a:gd name="connsiteX2" fmla="*/ 144066 w 640295"/>
                <a:gd name="connsiteY2" fmla="*/ 0 h 640295"/>
                <a:gd name="connsiteX3" fmla="*/ 496229 w 640295"/>
                <a:gd name="connsiteY3" fmla="*/ 0 h 640295"/>
                <a:gd name="connsiteX4" fmla="*/ 496229 w 640295"/>
                <a:gd name="connsiteY4" fmla="*/ 352162 h 640295"/>
                <a:gd name="connsiteX5" fmla="*/ 640295 w 640295"/>
                <a:gd name="connsiteY5" fmla="*/ 352162 h 640295"/>
                <a:gd name="connsiteX6" fmla="*/ 320148 w 640295"/>
                <a:gd name="connsiteY6" fmla="*/ 640295 h 640295"/>
                <a:gd name="connsiteX7" fmla="*/ 0 w 640295"/>
                <a:gd name="connsiteY7" fmla="*/ 352162 h 640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0295" h="640295">
                  <a:moveTo>
                    <a:pt x="0" y="352162"/>
                  </a:moveTo>
                  <a:lnTo>
                    <a:pt x="144066" y="352162"/>
                  </a:lnTo>
                  <a:lnTo>
                    <a:pt x="144066" y="0"/>
                  </a:lnTo>
                  <a:lnTo>
                    <a:pt x="496229" y="0"/>
                  </a:lnTo>
                  <a:lnTo>
                    <a:pt x="496229" y="352162"/>
                  </a:lnTo>
                  <a:lnTo>
                    <a:pt x="640295" y="352162"/>
                  </a:lnTo>
                  <a:lnTo>
                    <a:pt x="320148" y="640295"/>
                  </a:lnTo>
                  <a:lnTo>
                    <a:pt x="0" y="352162"/>
                  </a:lnTo>
                  <a:close/>
                </a:path>
              </a:pathLst>
            </a:custGeom>
            <a:ln w="19050">
              <a:solidFill>
                <a:schemeClr val="accent2">
                  <a:lumMod val="75000"/>
                  <a:alpha val="90000"/>
                </a:schemeClr>
              </a:solidFill>
            </a:ln>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69466" tIns="25400" rIns="169466" bIns="183873" numCol="1" spcCol="1270" anchor="ctr" anchorCtr="0">
              <a:noAutofit/>
            </a:bodyPr>
            <a:lstStyle/>
            <a:p>
              <a:pPr lvl="0" algn="ctr" defTabSz="889000">
                <a:lnSpc>
                  <a:spcPct val="90000"/>
                </a:lnSpc>
                <a:spcBef>
                  <a:spcPct val="0"/>
                </a:spcBef>
                <a:spcAft>
                  <a:spcPct val="35000"/>
                </a:spcAft>
              </a:pPr>
              <a:endParaRPr lang="es-ES" sz="2000" kern="1200"/>
            </a:p>
          </p:txBody>
        </p:sp>
      </p:grpSp>
      <p:sp>
        <p:nvSpPr>
          <p:cNvPr id="7" name="1 Título"/>
          <p:cNvSpPr>
            <a:spLocks noGrp="1"/>
          </p:cNvSpPr>
          <p:nvPr>
            <p:ph type="title"/>
          </p:nvPr>
        </p:nvSpPr>
        <p:spPr>
          <a:xfrm>
            <a:off x="467544" y="116632"/>
            <a:ext cx="8229600" cy="1143000"/>
          </a:xfrm>
        </p:spPr>
        <p:txBody>
          <a:bodyPr>
            <a:normAutofit/>
          </a:bodyPr>
          <a:lstStyle/>
          <a:p>
            <a:r>
              <a:rPr lang="es-ES" b="1" dirty="0" smtClean="0"/>
              <a:t>Resultados</a:t>
            </a:r>
            <a:endParaRPr lang="es-ES" b="1" dirty="0"/>
          </a:p>
        </p:txBody>
      </p:sp>
    </p:spTree>
    <p:extLst>
      <p:ext uri="{BB962C8B-B14F-4D97-AF65-F5344CB8AC3E}">
        <p14:creationId xmlns:p14="http://schemas.microsoft.com/office/powerpoint/2010/main" val="1063919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715030"/>
            <a:ext cx="8229600" cy="1143000"/>
          </a:xfrm>
        </p:spPr>
        <p:txBody>
          <a:bodyPr/>
          <a:lstStyle/>
          <a:p>
            <a:r>
              <a:rPr lang="es-ES" b="1" dirty="0" smtClean="0"/>
              <a:t>ODS En Calor y Termodinámica</a:t>
            </a:r>
            <a:endParaRPr lang="es-ES" b="1" dirty="0"/>
          </a:p>
        </p:txBody>
      </p:sp>
      <p:graphicFrame>
        <p:nvGraphicFramePr>
          <p:cNvPr id="11" name="10 Tabla"/>
          <p:cNvGraphicFramePr>
            <a:graphicFrameLocks noGrp="1"/>
          </p:cNvGraphicFramePr>
          <p:nvPr>
            <p:extLst>
              <p:ext uri="{D42A27DB-BD31-4B8C-83A1-F6EECF244321}">
                <p14:modId xmlns:p14="http://schemas.microsoft.com/office/powerpoint/2010/main" val="3640939988"/>
              </p:ext>
            </p:extLst>
          </p:nvPr>
        </p:nvGraphicFramePr>
        <p:xfrm>
          <a:off x="601217" y="1837392"/>
          <a:ext cx="7992888" cy="4759960"/>
        </p:xfrm>
        <a:graphic>
          <a:graphicData uri="http://schemas.openxmlformats.org/drawingml/2006/table">
            <a:tbl>
              <a:tblPr firstRow="1" bandRow="1">
                <a:tableStyleId>{3B4B98B0-60AC-42C2-AFA5-B58CD77FA1E5}</a:tableStyleId>
              </a:tblPr>
              <a:tblGrid>
                <a:gridCol w="1512167"/>
                <a:gridCol w="4248472"/>
                <a:gridCol w="2232249"/>
              </a:tblGrid>
              <a:tr h="370840">
                <a:tc>
                  <a:txBody>
                    <a:bodyPr/>
                    <a:lstStyle/>
                    <a:p>
                      <a:r>
                        <a:rPr lang="es-ES" b="1" dirty="0" smtClean="0"/>
                        <a:t>ODS</a:t>
                      </a:r>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ES"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b="1" dirty="0" smtClean="0"/>
                        <a:t>Equipos</a:t>
                      </a:r>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s-ES" b="1" dirty="0" smtClean="0"/>
                    </a:p>
                    <a:p>
                      <a:endParaRPr lang="es-ES" b="1" dirty="0" smtClean="0"/>
                    </a:p>
                    <a:p>
                      <a:endParaRPr lang="es-ES" b="1" dirty="0" smtClean="0"/>
                    </a:p>
                    <a:p>
                      <a:endParaRPr lang="es-ES"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800" b="1" i="0" kern="1200" dirty="0" smtClean="0">
                          <a:solidFill>
                            <a:schemeClr val="tx1"/>
                          </a:solidFill>
                          <a:effectLst/>
                          <a:latin typeface="+mn-lt"/>
                          <a:ea typeface="+mn-ea"/>
                          <a:cs typeface="+mn-cs"/>
                        </a:rPr>
                        <a:t>Garantizar una educación inclusiva, equitativa y de calidad y promover oportunidades de aprendizaje durante toda la vida para todos</a:t>
                      </a:r>
                      <a:endParaRPr lang="es-ES" sz="1800" b="1" i="0" kern="1200" dirty="0">
                        <a:solidFill>
                          <a:schemeClr val="tx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s-ES" b="1" dirty="0" smtClean="0"/>
                        <a:t>Toberas</a:t>
                      </a:r>
                      <a:endParaRPr lang="es-E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s-ES" b="1" dirty="0" smtClean="0"/>
                    </a:p>
                    <a:p>
                      <a:endParaRPr lang="es-ES" b="1" dirty="0" smtClean="0"/>
                    </a:p>
                    <a:p>
                      <a:endParaRPr lang="es-ES" b="1" dirty="0" smtClean="0"/>
                    </a:p>
                    <a:p>
                      <a:endParaRPr lang="es-ES"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i="0" kern="1200" dirty="0" smtClean="0">
                          <a:solidFill>
                            <a:schemeClr val="tx1"/>
                          </a:solidFill>
                          <a:effectLst/>
                          <a:latin typeface="+mn-lt"/>
                          <a:ea typeface="+mn-ea"/>
                          <a:cs typeface="+mn-cs"/>
                        </a:rPr>
                        <a:t>Garantizar el acceso a una energía asequible, segura, sostenible y moderna para todos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Toberas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Bombas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Intercambiadores de calor</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Ciclo Diesel</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Turbinas de vapor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s-ES" b="1" dirty="0" smtClean="0"/>
                    </a:p>
                    <a:p>
                      <a:endParaRPr lang="es-ES" b="1" dirty="0" smtClean="0"/>
                    </a:p>
                    <a:p>
                      <a:endParaRPr lang="es-ES" b="1" dirty="0" smtClean="0"/>
                    </a:p>
                    <a:p>
                      <a:endParaRPr lang="es-ES" b="1" dirty="0" smtClean="0"/>
                    </a:p>
                    <a:p>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i="0" kern="1200" dirty="0" smtClean="0">
                          <a:solidFill>
                            <a:schemeClr val="tx1"/>
                          </a:solidFill>
                          <a:effectLst/>
                          <a:latin typeface="+mn-lt"/>
                          <a:ea typeface="+mn-ea"/>
                          <a:cs typeface="+mn-cs"/>
                        </a:rPr>
                        <a:t>Construir infraestructuras resilientes, promover la industrialización inclusiva y sostenible y fomentar la innovación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s-ES" b="1" dirty="0" smtClean="0"/>
                        <a:t>Compresores</a:t>
                      </a:r>
                    </a:p>
                    <a:p>
                      <a:pPr marL="285750" indent="-285750">
                        <a:buFont typeface="Arial" panose="020B0604020202020204" pitchFamily="34" charset="0"/>
                        <a:buChar char="•"/>
                      </a:pPr>
                      <a:r>
                        <a:rPr lang="es-ES" b="1" dirty="0" smtClean="0"/>
                        <a:t>Difusores</a:t>
                      </a:r>
                    </a:p>
                    <a:p>
                      <a:pPr marL="285750" indent="-285750">
                        <a:buFont typeface="Arial" panose="020B0604020202020204" pitchFamily="34" charset="0"/>
                        <a:buChar char="•"/>
                      </a:pPr>
                      <a:r>
                        <a:rPr lang="es-ES" b="1" dirty="0" smtClean="0"/>
                        <a:t>Bombas </a:t>
                      </a:r>
                    </a:p>
                    <a:p>
                      <a:endParaRPr lang="es-E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21" name="Picture 4" descr="Objetivo 4 - EDUCACIÃN DE CALIDAD. Foto ONU"/>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1" y="2285336"/>
            <a:ext cx="1079999" cy="10800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Objetivo 7 - AGUA ENERGÃA ASEQUIBLE Y NO CONTAMINANTE. Foto ONU"/>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1" y="3869512"/>
            <a:ext cx="1079999" cy="108000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Objetivo 9 - AGUA INDUSTRIA, INNOVACIÃN E INFRAESTRUCTUR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231" y="5237544"/>
            <a:ext cx="1079999"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232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ODS En Calor y Termodinámica</a:t>
            </a:r>
            <a:endParaRPr lang="es-ES" b="1" dirty="0"/>
          </a:p>
        </p:txBody>
      </p:sp>
      <p:graphicFrame>
        <p:nvGraphicFramePr>
          <p:cNvPr id="11" name="10 Tabla"/>
          <p:cNvGraphicFramePr>
            <a:graphicFrameLocks noGrp="1"/>
          </p:cNvGraphicFramePr>
          <p:nvPr>
            <p:extLst>
              <p:ext uri="{D42A27DB-BD31-4B8C-83A1-F6EECF244321}">
                <p14:modId xmlns:p14="http://schemas.microsoft.com/office/powerpoint/2010/main" val="850923462"/>
              </p:ext>
            </p:extLst>
          </p:nvPr>
        </p:nvGraphicFramePr>
        <p:xfrm>
          <a:off x="539553" y="1397000"/>
          <a:ext cx="7992888" cy="5125720"/>
        </p:xfrm>
        <a:graphic>
          <a:graphicData uri="http://schemas.openxmlformats.org/drawingml/2006/table">
            <a:tbl>
              <a:tblPr firstRow="1" bandRow="1">
                <a:tableStyleId>{3B4B98B0-60AC-42C2-AFA5-B58CD77FA1E5}</a:tableStyleId>
              </a:tblPr>
              <a:tblGrid>
                <a:gridCol w="1512167"/>
                <a:gridCol w="4248472"/>
                <a:gridCol w="2232249"/>
              </a:tblGrid>
              <a:tr h="370840">
                <a:tc>
                  <a:txBody>
                    <a:bodyPr/>
                    <a:lstStyle/>
                    <a:p>
                      <a:r>
                        <a:rPr lang="es-ES" b="1" dirty="0" smtClean="0"/>
                        <a:t>ODS</a:t>
                      </a:r>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b="1" dirty="0" smtClean="0"/>
                        <a:t>Equipos</a:t>
                      </a:r>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s-ES" b="1" dirty="0" smtClean="0"/>
                    </a:p>
                    <a:p>
                      <a:endParaRPr lang="es-ES" b="1" dirty="0" smtClean="0"/>
                    </a:p>
                    <a:p>
                      <a:endParaRPr lang="es-ES" b="1" dirty="0" smtClean="0"/>
                    </a:p>
                    <a:p>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b="1" dirty="0" smtClean="0"/>
                        <a:t>Garantizar modalidades de consumo y producción sostenibles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Calderas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Ciclo de Brayton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s-ES" b="1" dirty="0" smtClean="0"/>
                    </a:p>
                    <a:p>
                      <a:endParaRPr lang="es-ES" b="1" dirty="0" smtClean="0"/>
                    </a:p>
                    <a:p>
                      <a:endParaRPr lang="es-ES" b="1" dirty="0" smtClean="0"/>
                    </a:p>
                    <a:p>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b="1" dirty="0" smtClean="0"/>
                        <a:t>Adoptar medidas urgentes para combatir el cambio climático y sus efectos</a:t>
                      </a:r>
                      <a:endParaRPr lang="es-E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Ciclo de Brayton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Toberas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s-ES" b="1" dirty="0" smtClean="0"/>
                    </a:p>
                    <a:p>
                      <a:endParaRPr lang="es-ES" b="1" dirty="0" smtClean="0"/>
                    </a:p>
                    <a:p>
                      <a:endParaRPr lang="es-ES" b="1" dirty="0" smtClean="0"/>
                    </a:p>
                    <a:p>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i="0" kern="1200" dirty="0" smtClean="0">
                          <a:solidFill>
                            <a:schemeClr val="tx1"/>
                          </a:solidFill>
                          <a:effectLst/>
                          <a:latin typeface="+mn-lt"/>
                          <a:ea typeface="+mn-ea"/>
                          <a:cs typeface="+mn-cs"/>
                        </a:rPr>
                        <a:t>Conservar y utilizar en forma sostenible los océanos, los mares y los recursos marinos para el desarrollo sostenible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s-ES" b="1" dirty="0" smtClean="0"/>
                        <a:t>Toberas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Ciclo de Brayton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s-ES" b="1" dirty="0" smtClean="0"/>
                    </a:p>
                    <a:p>
                      <a:endParaRPr lang="es-ES" b="1" dirty="0" smtClean="0"/>
                    </a:p>
                    <a:p>
                      <a:endParaRPr lang="es-E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i="0" kern="1200" dirty="0" smtClean="0">
                          <a:solidFill>
                            <a:schemeClr val="tx1"/>
                          </a:solidFill>
                          <a:effectLst/>
                          <a:latin typeface="+mn-lt"/>
                          <a:ea typeface="+mn-ea"/>
                          <a:cs typeface="+mn-cs"/>
                        </a:rPr>
                        <a:t>Gestionar sosteniblemente los bosques, luchar contra la desertificación, detener e invertir la degradación de las tierras y detener la pérdida de biodiversidad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smtClean="0"/>
                        <a:t>Ciclo de Brayton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7" name="Picture 2" descr="Resultado de imagen para ods 12">
            <a:extLst>
              <a:ext uri="{FF2B5EF4-FFF2-40B4-BE49-F238E27FC236}">
                <a16:creationId xmlns:a16="http://schemas.microsoft.com/office/drawing/2014/main" xmlns="" id="{42236702-DAE4-4555-BD3E-A35EB7DD842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675" y="1844824"/>
            <a:ext cx="108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Resultado de imagen para ods 13">
            <a:extLst>
              <a:ext uri="{FF2B5EF4-FFF2-40B4-BE49-F238E27FC236}">
                <a16:creationId xmlns:a16="http://schemas.microsoft.com/office/drawing/2014/main" xmlns="" id="{57F43F7E-D7B3-4D0C-B12A-5CD7D7A2D2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675" y="2996952"/>
            <a:ext cx="108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Resultado de imagen para ods 14">
            <a:extLst>
              <a:ext uri="{FF2B5EF4-FFF2-40B4-BE49-F238E27FC236}">
                <a16:creationId xmlns:a16="http://schemas.microsoft.com/office/drawing/2014/main" xmlns="" id="{6864EF2B-9D93-4313-8AAD-448BD0ED142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675" y="4221088"/>
            <a:ext cx="108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Resultado de imagen para ods 15">
            <a:extLst>
              <a:ext uri="{FF2B5EF4-FFF2-40B4-BE49-F238E27FC236}">
                <a16:creationId xmlns:a16="http://schemas.microsoft.com/office/drawing/2014/main" xmlns="" id="{B89E58CD-1EF9-432A-87EE-18008B2641B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0675" y="5445224"/>
            <a:ext cx="1080000" cy="1074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8379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3204" y="404664"/>
            <a:ext cx="8229600" cy="850106"/>
          </a:xfrm>
        </p:spPr>
        <p:txBody>
          <a:bodyPr>
            <a:normAutofit/>
          </a:bodyPr>
          <a:lstStyle/>
          <a:p>
            <a:r>
              <a:rPr lang="es-ES" sz="4000" b="1" dirty="0" smtClean="0"/>
              <a:t>Opiniones de los Estudiantes</a:t>
            </a:r>
            <a:endParaRPr lang="es-ES" sz="4000" b="1" dirty="0"/>
          </a:p>
        </p:txBody>
      </p:sp>
      <p:graphicFrame>
        <p:nvGraphicFramePr>
          <p:cNvPr id="12" name="11 Diagrama"/>
          <p:cNvGraphicFramePr/>
          <p:nvPr>
            <p:extLst>
              <p:ext uri="{D42A27DB-BD31-4B8C-83A1-F6EECF244321}">
                <p14:modId xmlns:p14="http://schemas.microsoft.com/office/powerpoint/2010/main" val="479614291"/>
              </p:ext>
            </p:extLst>
          </p:nvPr>
        </p:nvGraphicFramePr>
        <p:xfrm>
          <a:off x="539552" y="1772816"/>
          <a:ext cx="8136904"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46192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3204" y="404664"/>
            <a:ext cx="8229600" cy="850106"/>
          </a:xfrm>
        </p:spPr>
        <p:txBody>
          <a:bodyPr>
            <a:normAutofit/>
          </a:bodyPr>
          <a:lstStyle/>
          <a:p>
            <a:r>
              <a:rPr lang="es-ES" sz="4000" b="1" dirty="0" smtClean="0"/>
              <a:t>Opiniones de los Estudiantes</a:t>
            </a:r>
            <a:endParaRPr lang="es-ES" sz="4000" b="1" dirty="0"/>
          </a:p>
        </p:txBody>
      </p:sp>
      <p:graphicFrame>
        <p:nvGraphicFramePr>
          <p:cNvPr id="5" name="4 Diagrama"/>
          <p:cNvGraphicFramePr/>
          <p:nvPr>
            <p:extLst>
              <p:ext uri="{D42A27DB-BD31-4B8C-83A1-F6EECF244321}">
                <p14:modId xmlns:p14="http://schemas.microsoft.com/office/powerpoint/2010/main" val="2425231071"/>
              </p:ext>
            </p:extLst>
          </p:nvPr>
        </p:nvGraphicFramePr>
        <p:xfrm>
          <a:off x="899592" y="2132856"/>
          <a:ext cx="7740860"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89558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4791" y="398721"/>
            <a:ext cx="8229600" cy="1143000"/>
          </a:xfrm>
        </p:spPr>
        <p:txBody>
          <a:bodyPr/>
          <a:lstStyle/>
          <a:p>
            <a:r>
              <a:rPr lang="es-VE" dirty="0" smtClean="0"/>
              <a:t>Experiencia en Cálculo I</a:t>
            </a:r>
            <a:endParaRPr lang="es-VE" dirty="0"/>
          </a:p>
        </p:txBody>
      </p:sp>
      <p:sp>
        <p:nvSpPr>
          <p:cNvPr id="3" name="Marcador de contenido 2"/>
          <p:cNvSpPr>
            <a:spLocks noGrp="1"/>
          </p:cNvSpPr>
          <p:nvPr>
            <p:ph idx="1"/>
          </p:nvPr>
        </p:nvSpPr>
        <p:spPr>
          <a:xfrm>
            <a:off x="984848" y="2812176"/>
            <a:ext cx="2951663" cy="2952328"/>
          </a:xfrm>
          <a:ln>
            <a:solidFill>
              <a:srgbClr val="0070C0"/>
            </a:solidFill>
          </a:ln>
          <a:effectLst>
            <a:innerShdw blurRad="63500" dist="50800">
              <a:prstClr val="black">
                <a:alpha val="50000"/>
              </a:prstClr>
            </a:innerShdw>
          </a:effectLst>
        </p:spPr>
        <p:txBody>
          <a:bodyPr>
            <a:noAutofit/>
          </a:bodyPr>
          <a:lstStyle/>
          <a:p>
            <a:pPr marL="0" indent="0" algn="just">
              <a:buNone/>
            </a:pPr>
            <a:r>
              <a:rPr lang="es-VE" sz="2800" dirty="0" smtClean="0"/>
              <a:t>Objetivo General</a:t>
            </a:r>
          </a:p>
          <a:p>
            <a:pPr marL="0" indent="0" algn="just">
              <a:buNone/>
            </a:pPr>
            <a:r>
              <a:rPr lang="es-VE" sz="2400" dirty="0" smtClean="0"/>
              <a:t>Identificar </a:t>
            </a:r>
            <a:r>
              <a:rPr lang="es-VE" sz="2400" dirty="0"/>
              <a:t>los efectos de una comunidad virtual de estudiantes de ingeniería en el aprendizaje estratégico de </a:t>
            </a:r>
            <a:r>
              <a:rPr lang="es-VE" sz="2400" dirty="0" smtClean="0"/>
              <a:t>Cálculo</a:t>
            </a:r>
            <a:endParaRPr lang="es-VE" sz="2400" dirty="0"/>
          </a:p>
        </p:txBody>
      </p:sp>
      <p:sp>
        <p:nvSpPr>
          <p:cNvPr id="10" name="Rectángulo 9"/>
          <p:cNvSpPr/>
          <p:nvPr/>
        </p:nvSpPr>
        <p:spPr>
          <a:xfrm>
            <a:off x="827583" y="1642295"/>
            <a:ext cx="7986808" cy="369332"/>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es-VE" dirty="0"/>
              <a:t>Comunidades Virtuales y el Aprendizaje Estratégico de  Cálculo en  Ingeniería (2008)</a:t>
            </a:r>
          </a:p>
        </p:txBody>
      </p:sp>
      <p:sp>
        <p:nvSpPr>
          <p:cNvPr id="4" name="Rectángulo 3"/>
          <p:cNvSpPr/>
          <p:nvPr/>
        </p:nvSpPr>
        <p:spPr>
          <a:xfrm>
            <a:off x="4139952" y="1826961"/>
            <a:ext cx="4572000" cy="4678204"/>
          </a:xfrm>
          <a:prstGeom prst="rect">
            <a:avLst/>
          </a:prstGeom>
        </p:spPr>
        <p:txBody>
          <a:bodyPr>
            <a:spAutoFit/>
          </a:bodyPr>
          <a:lstStyle/>
          <a:p>
            <a:pPr algn="just"/>
            <a:endParaRPr lang="es-VE" dirty="0"/>
          </a:p>
          <a:p>
            <a:pPr algn="just"/>
            <a:r>
              <a:rPr lang="es-VE" sz="2800" dirty="0"/>
              <a:t>Objetivos </a:t>
            </a:r>
            <a:r>
              <a:rPr lang="es-VE" sz="2800" dirty="0" smtClean="0"/>
              <a:t>Específicos</a:t>
            </a:r>
          </a:p>
          <a:p>
            <a:pPr algn="just"/>
            <a:endParaRPr lang="es-VE" dirty="0"/>
          </a:p>
          <a:p>
            <a:pPr marL="385763" indent="-385763" algn="just">
              <a:buFont typeface="+mj-lt"/>
              <a:buAutoNum type="arabicPeriod"/>
            </a:pPr>
            <a:r>
              <a:rPr lang="es-VE" dirty="0"/>
              <a:t>Caracterizar el perfil de un estudiante de los primeros semestres de ingeniería que aplica el aprendizaje estratégico de Cálculo.</a:t>
            </a:r>
          </a:p>
          <a:p>
            <a:pPr marL="385763" indent="-385763" algn="just">
              <a:buFont typeface="+mj-lt"/>
              <a:buAutoNum type="arabicPeriod"/>
            </a:pPr>
            <a:r>
              <a:rPr lang="es-VE" dirty="0"/>
              <a:t>Identificar las características que debe tener una comunidad virtual de aprendizaje que facilite entre sus miembros el aprendizaje estratégico de Cálculo.</a:t>
            </a:r>
          </a:p>
          <a:p>
            <a:pPr marL="385763" indent="-385763" algn="just">
              <a:buFont typeface="+mj-lt"/>
              <a:buAutoNum type="arabicPeriod"/>
            </a:pPr>
            <a:r>
              <a:rPr lang="es-VE" dirty="0"/>
              <a:t>Diseñar e implementar una comunidad virtual de aprendizaje para facilitar entre sus miembros el  aprendizaje estratégico de Cálculo.</a:t>
            </a:r>
          </a:p>
        </p:txBody>
      </p:sp>
    </p:spTree>
    <p:extLst>
      <p:ext uri="{BB962C8B-B14F-4D97-AF65-F5344CB8AC3E}">
        <p14:creationId xmlns:p14="http://schemas.microsoft.com/office/powerpoint/2010/main" val="2817807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VE" dirty="0" smtClean="0"/>
              <a:t>Experiencia en Cálculo I</a:t>
            </a:r>
            <a:endParaRPr lang="es-VE" dirty="0"/>
          </a:p>
        </p:txBody>
      </p:sp>
      <p:sp>
        <p:nvSpPr>
          <p:cNvPr id="3" name="Marcador de contenido 2"/>
          <p:cNvSpPr>
            <a:spLocks noGrp="1"/>
          </p:cNvSpPr>
          <p:nvPr>
            <p:ph idx="1"/>
          </p:nvPr>
        </p:nvSpPr>
        <p:spPr>
          <a:xfrm>
            <a:off x="5282333" y="2582297"/>
            <a:ext cx="3698801" cy="1271103"/>
          </a:xfrm>
        </p:spPr>
        <p:txBody>
          <a:bodyPr>
            <a:noAutofit/>
          </a:bodyPr>
          <a:lstStyle/>
          <a:p>
            <a:pPr marL="0" indent="0" algn="just">
              <a:buNone/>
            </a:pPr>
            <a:r>
              <a:rPr lang="es-VE" sz="1350" dirty="0"/>
              <a:t>La CV  diseñó de modo que se trabajaran explícitamente estrategias almacenamiento, de utilización,  de resolución de problemas, estrategias </a:t>
            </a:r>
            <a:r>
              <a:rPr lang="es-VE" sz="1350" dirty="0" err="1"/>
              <a:t>metacognitivas</a:t>
            </a:r>
            <a:r>
              <a:rPr lang="es-VE" sz="1350" dirty="0"/>
              <a:t>  y conocimientos conceptuales y procedimentales de matemática necesarios para aprender Cálculo</a:t>
            </a:r>
          </a:p>
          <a:p>
            <a:pPr marL="0" indent="0" algn="just">
              <a:buNone/>
            </a:pPr>
            <a:endParaRPr lang="es-ES" sz="1350" dirty="0"/>
          </a:p>
        </p:txBody>
      </p:sp>
      <p:pic>
        <p:nvPicPr>
          <p:cNvPr id="1028" name="Objeto 4"/>
          <p:cNvPicPr>
            <a:picLocks noChangeArrowheads="1"/>
          </p:cNvPicPr>
          <p:nvPr/>
        </p:nvPicPr>
        <p:blipFill>
          <a:blip r:embed="rId2">
            <a:extLst>
              <a:ext uri="{28A0092B-C50C-407E-A947-70E740481C1C}">
                <a14:useLocalDpi xmlns:a14="http://schemas.microsoft.com/office/drawing/2010/main" val="0"/>
              </a:ext>
            </a:extLst>
          </a:blip>
          <a:srcRect t="-150" b="-211"/>
          <a:stretch>
            <a:fillRect/>
          </a:stretch>
        </p:blipFill>
        <p:spPr bwMode="auto">
          <a:xfrm>
            <a:off x="849388" y="2747766"/>
            <a:ext cx="4212431"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p:cNvSpPr/>
          <p:nvPr/>
        </p:nvSpPr>
        <p:spPr>
          <a:xfrm>
            <a:off x="5300635" y="3969418"/>
            <a:ext cx="3755951" cy="1546577"/>
          </a:xfrm>
          <a:prstGeom prst="rect">
            <a:avLst/>
          </a:prstGeom>
        </p:spPr>
        <p:txBody>
          <a:bodyPr wrap="square">
            <a:spAutoFit/>
          </a:bodyPr>
          <a:lstStyle/>
          <a:p>
            <a:pPr algn="just"/>
            <a:r>
              <a:rPr lang="es-VE" sz="1350" dirty="0"/>
              <a:t>Temas:</a:t>
            </a:r>
          </a:p>
          <a:p>
            <a:pPr marL="214313" indent="-214313" algn="just">
              <a:buFont typeface="Wingdings" panose="05000000000000000000" pitchFamily="2" charset="2"/>
              <a:buChar char="ü"/>
            </a:pPr>
            <a:r>
              <a:rPr lang="es-VE" sz="1350" dirty="0"/>
              <a:t>Reglas de derivación</a:t>
            </a:r>
          </a:p>
          <a:p>
            <a:pPr marL="214313" indent="-214313" algn="just">
              <a:buFont typeface="Wingdings" panose="05000000000000000000" pitchFamily="2" charset="2"/>
              <a:buChar char="ü"/>
            </a:pPr>
            <a:r>
              <a:rPr lang="es-VE" sz="1350" dirty="0"/>
              <a:t>Aplicaciones de la derivada, específicamente recta tangente y normal a una curva y ángulo entre dos curvas</a:t>
            </a:r>
          </a:p>
          <a:p>
            <a:pPr marL="214313" indent="-214313" algn="just">
              <a:buFont typeface="Wingdings" panose="05000000000000000000" pitchFamily="2" charset="2"/>
              <a:buChar char="ü"/>
            </a:pPr>
            <a:r>
              <a:rPr lang="es-VE" sz="1350" dirty="0"/>
              <a:t>Teorema de  </a:t>
            </a:r>
            <a:r>
              <a:rPr lang="es-VE" sz="1350" dirty="0" err="1"/>
              <a:t>L’Hopital</a:t>
            </a:r>
            <a:r>
              <a:rPr lang="es-VE" sz="1350" dirty="0"/>
              <a:t> y teoremas de Rolle, </a:t>
            </a:r>
            <a:r>
              <a:rPr lang="es-VE" sz="1350" dirty="0" err="1"/>
              <a:t>Lagrange</a:t>
            </a:r>
            <a:r>
              <a:rPr lang="es-VE" sz="1350" dirty="0"/>
              <a:t>  y </a:t>
            </a:r>
            <a:r>
              <a:rPr lang="es-VE" sz="1350" dirty="0" err="1"/>
              <a:t>Cauchy</a:t>
            </a:r>
            <a:endParaRPr lang="es-VE" sz="1350" dirty="0"/>
          </a:p>
        </p:txBody>
      </p:sp>
      <p:sp>
        <p:nvSpPr>
          <p:cNvPr id="5" name="Rectángulo 4"/>
          <p:cNvSpPr/>
          <p:nvPr/>
        </p:nvSpPr>
        <p:spPr>
          <a:xfrm>
            <a:off x="5116199" y="2458872"/>
            <a:ext cx="3773949" cy="1338828"/>
          </a:xfrm>
          <a:prstGeom prst="rect">
            <a:avLst/>
          </a:prstGeom>
        </p:spPr>
        <p:txBody>
          <a:bodyPr wrap="square">
            <a:spAutoFit/>
          </a:bodyPr>
          <a:lstStyle/>
          <a:p>
            <a:pPr algn="just"/>
            <a:r>
              <a:rPr lang="es-VE" sz="1350" dirty="0"/>
              <a:t>Recursos: </a:t>
            </a:r>
          </a:p>
          <a:p>
            <a:pPr algn="just"/>
            <a:r>
              <a:rPr lang="es-VE" sz="1350" dirty="0"/>
              <a:t>En diversos formatos (texto, animaciones en </a:t>
            </a:r>
            <a:r>
              <a:rPr lang="es-VE" sz="1350" dirty="0" err="1"/>
              <a:t>power</a:t>
            </a:r>
            <a:r>
              <a:rPr lang="es-VE" sz="1350" dirty="0"/>
              <a:t> </a:t>
            </a:r>
            <a:r>
              <a:rPr lang="es-VE" sz="1350" dirty="0" err="1"/>
              <a:t>point</a:t>
            </a:r>
            <a:r>
              <a:rPr lang="es-VE" sz="1350" dirty="0"/>
              <a:t>, en </a:t>
            </a:r>
            <a:r>
              <a:rPr lang="es-VE" sz="1350" dirty="0" err="1"/>
              <a:t>flahs</a:t>
            </a:r>
            <a:r>
              <a:rPr lang="es-VE" sz="1350" dirty="0"/>
              <a:t> y videos), además de los recursos interactivos, como los cuestionarios, recursos colaborativos, como los foros y los wikis, y la asignación de tareas.</a:t>
            </a:r>
          </a:p>
        </p:txBody>
      </p:sp>
      <p:sp>
        <p:nvSpPr>
          <p:cNvPr id="6" name="Rectángulo 5"/>
          <p:cNvSpPr/>
          <p:nvPr/>
        </p:nvSpPr>
        <p:spPr>
          <a:xfrm>
            <a:off x="5125199" y="2458872"/>
            <a:ext cx="3792555" cy="3416320"/>
          </a:xfrm>
          <a:prstGeom prst="rect">
            <a:avLst/>
          </a:prstGeom>
        </p:spPr>
        <p:txBody>
          <a:bodyPr wrap="square">
            <a:spAutoFit/>
          </a:bodyPr>
          <a:lstStyle/>
          <a:p>
            <a:pPr algn="just"/>
            <a:r>
              <a:rPr lang="es-VE" sz="1350" dirty="0"/>
              <a:t>Presentación del tema:</a:t>
            </a:r>
          </a:p>
          <a:p>
            <a:pPr marL="214313" indent="-214313" algn="just">
              <a:buFont typeface="Wingdings" panose="05000000000000000000" pitchFamily="2" charset="2"/>
              <a:buChar char="ü"/>
            </a:pPr>
            <a:r>
              <a:rPr lang="es-VE" sz="1350" dirty="0"/>
              <a:t>Introducción que ubicaba al estudiante en el contenido que se iba a trabajar </a:t>
            </a:r>
          </a:p>
          <a:p>
            <a:pPr marL="214313" indent="-214313" algn="just">
              <a:buFont typeface="Wingdings" panose="05000000000000000000" pitchFamily="2" charset="2"/>
              <a:buChar char="ü"/>
            </a:pPr>
            <a:r>
              <a:rPr lang="es-VE" sz="1350" dirty="0"/>
              <a:t>Guía didáctica en la que se especificaban: las habilidades y conocimientos previos, los objetivos de aprendizaje, los contenidos, el listado de los materiales y recursos, la bibliografía para profundizar, orientaciones generales,  las orientaciones para el estudio, la evaluación, los productos esperados e información sobre  las tutorías</a:t>
            </a:r>
          </a:p>
          <a:p>
            <a:pPr marL="214313" indent="-214313" algn="just">
              <a:buFont typeface="Wingdings" panose="05000000000000000000" pitchFamily="2" charset="2"/>
              <a:buChar char="ü"/>
            </a:pPr>
            <a:r>
              <a:rPr lang="es-VE" sz="1350" dirty="0"/>
              <a:t>Recursos para que los alumnos estudiaran el contenido conceptual y estratégico</a:t>
            </a:r>
          </a:p>
          <a:p>
            <a:pPr marL="214313" indent="-214313" algn="just">
              <a:buFont typeface="Wingdings" panose="05000000000000000000" pitchFamily="2" charset="2"/>
              <a:buChar char="ü"/>
            </a:pPr>
            <a:r>
              <a:rPr lang="es-VE" sz="1350" dirty="0"/>
              <a:t>Las actividades, que variaban desde tareas individuales interactivas o no, hasta actividades colaborativas como los foros y los wiki.</a:t>
            </a:r>
          </a:p>
        </p:txBody>
      </p:sp>
      <p:sp>
        <p:nvSpPr>
          <p:cNvPr id="7" name="Rectángulo 6"/>
          <p:cNvSpPr/>
          <p:nvPr/>
        </p:nvSpPr>
        <p:spPr>
          <a:xfrm>
            <a:off x="1367005" y="4848843"/>
            <a:ext cx="3519377" cy="230832"/>
          </a:xfrm>
          <a:prstGeom prst="rect">
            <a:avLst/>
          </a:prstGeom>
        </p:spPr>
        <p:txBody>
          <a:bodyPr wrap="square">
            <a:spAutoFit/>
          </a:bodyPr>
          <a:lstStyle/>
          <a:p>
            <a:pPr algn="just"/>
            <a:r>
              <a:rPr lang="es-ES" sz="900" dirty="0"/>
              <a:t>Comunidad virtual para aprendizaje estratégico. Elaboración propia.</a:t>
            </a:r>
            <a:endParaRPr lang="es-VE" sz="900" dirty="0"/>
          </a:p>
        </p:txBody>
      </p:sp>
      <p:sp>
        <p:nvSpPr>
          <p:cNvPr id="11" name="Marcador de contenido 2"/>
          <p:cNvSpPr txBox="1">
            <a:spLocks/>
          </p:cNvSpPr>
          <p:nvPr/>
        </p:nvSpPr>
        <p:spPr>
          <a:xfrm>
            <a:off x="5212921" y="2652150"/>
            <a:ext cx="3792554" cy="1889287"/>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sz="2100" dirty="0"/>
              <a:t>Los resultados obtenidos arrojaron que se dieron cambios estadísticamente significativos en pro de un desempeño más estratégico en el aprendizaje de Cálculo por parte de los alumnos, después de que trabajaron en la comunidad virtual.</a:t>
            </a:r>
          </a:p>
        </p:txBody>
      </p:sp>
      <p:sp>
        <p:nvSpPr>
          <p:cNvPr id="12" name="Rectángulo 11"/>
          <p:cNvSpPr/>
          <p:nvPr/>
        </p:nvSpPr>
        <p:spPr>
          <a:xfrm>
            <a:off x="827583" y="1642295"/>
            <a:ext cx="7986808" cy="369332"/>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es-VE" dirty="0"/>
              <a:t>Comunidades Virtuales y el Aprendizaje Estratégico de  Cálculo en  Ingeniería (2008)</a:t>
            </a:r>
          </a:p>
        </p:txBody>
      </p:sp>
    </p:spTree>
    <p:extLst>
      <p:ext uri="{BB962C8B-B14F-4D97-AF65-F5344CB8AC3E}">
        <p14:creationId xmlns:p14="http://schemas.microsoft.com/office/powerpoint/2010/main" val="148760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p:bldP spid="4" grpId="1"/>
      <p:bldP spid="5" grpId="0"/>
      <p:bldP spid="5" grpId="1"/>
      <p:bldP spid="6" grpId="0"/>
      <p:bldP spid="6" grpId="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43000"/>
          </a:xfrm>
        </p:spPr>
        <p:txBody>
          <a:bodyPr/>
          <a:lstStyle/>
          <a:p>
            <a:r>
              <a:rPr lang="es-ES" dirty="0" smtClean="0"/>
              <a:t>Antecedentes</a:t>
            </a:r>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486277409"/>
              </p:ext>
            </p:extLst>
          </p:nvPr>
        </p:nvGraphicFramePr>
        <p:xfrm>
          <a:off x="539552" y="1196752"/>
          <a:ext cx="835292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93965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270" y="485800"/>
            <a:ext cx="8229600" cy="1143000"/>
          </a:xfrm>
        </p:spPr>
        <p:txBody>
          <a:bodyPr/>
          <a:lstStyle/>
          <a:p>
            <a:r>
              <a:rPr lang="es-VE" dirty="0" smtClean="0"/>
              <a:t>Experiencia en Cálculo I</a:t>
            </a:r>
            <a:endParaRPr lang="es-VE" dirty="0"/>
          </a:p>
        </p:txBody>
      </p:sp>
      <p:sp>
        <p:nvSpPr>
          <p:cNvPr id="3" name="Marcador de contenido 2"/>
          <p:cNvSpPr>
            <a:spLocks noGrp="1"/>
          </p:cNvSpPr>
          <p:nvPr>
            <p:ph idx="1"/>
          </p:nvPr>
        </p:nvSpPr>
        <p:spPr>
          <a:xfrm>
            <a:off x="1043608" y="2708920"/>
            <a:ext cx="7358395" cy="2980237"/>
          </a:xfrm>
          <a:ln>
            <a:solidFill>
              <a:srgbClr val="0070C0"/>
            </a:solidFill>
          </a:ln>
        </p:spPr>
        <p:txBody>
          <a:bodyPr>
            <a:normAutofit fontScale="62500" lnSpcReduction="20000"/>
          </a:bodyPr>
          <a:lstStyle/>
          <a:p>
            <a:pPr marL="0" indent="0" algn="just">
              <a:buNone/>
            </a:pPr>
            <a:r>
              <a:rPr lang="es-VE" sz="4000" dirty="0"/>
              <a:t>Objetivo </a:t>
            </a:r>
            <a:r>
              <a:rPr lang="es-VE" sz="4000" dirty="0" smtClean="0"/>
              <a:t>general</a:t>
            </a:r>
          </a:p>
          <a:p>
            <a:pPr marL="0" indent="0" algn="just">
              <a:buNone/>
            </a:pPr>
            <a:endParaRPr lang="es-VE" sz="4000" dirty="0"/>
          </a:p>
          <a:p>
            <a:pPr marL="0" indent="0" algn="just">
              <a:buNone/>
            </a:pPr>
            <a:r>
              <a:rPr lang="es-VE" sz="3400" dirty="0" smtClean="0"/>
              <a:t>Evaluar la implementación de un curso de prácticas virtuales de   Cálculo I con el propósito de ofrecer una propuesta de rediseño para la re-implementación del curso de Prácticas Virtuales de Cálculo I, con base en los resultados sobre el rendimiento en dicha asignatura de los estudiantes participantes, la valoración de la calidad del curso implementado y en el contexto de la renovación curricular de la UCAB.</a:t>
            </a:r>
          </a:p>
          <a:p>
            <a:pPr marL="0" indent="0" algn="just">
              <a:buNone/>
            </a:pPr>
            <a:endParaRPr lang="es-VE" dirty="0" smtClean="0"/>
          </a:p>
        </p:txBody>
      </p:sp>
      <p:sp>
        <p:nvSpPr>
          <p:cNvPr id="4" name="Rectángulo 3"/>
          <p:cNvSpPr/>
          <p:nvPr/>
        </p:nvSpPr>
        <p:spPr>
          <a:xfrm>
            <a:off x="827584" y="1628800"/>
            <a:ext cx="7992000" cy="646331"/>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es-VE" dirty="0"/>
              <a:t>Diseño, implementación, evaluación y rediseño de un curso de Práctica Virtual de Cálculo I. Un estudio de caso. (2014)</a:t>
            </a:r>
          </a:p>
        </p:txBody>
      </p:sp>
    </p:spTree>
    <p:extLst>
      <p:ext uri="{BB962C8B-B14F-4D97-AF65-F5344CB8AC3E}">
        <p14:creationId xmlns:p14="http://schemas.microsoft.com/office/powerpoint/2010/main" val="31776705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85800"/>
            <a:ext cx="8229600" cy="1143000"/>
          </a:xfrm>
        </p:spPr>
        <p:txBody>
          <a:bodyPr/>
          <a:lstStyle/>
          <a:p>
            <a:r>
              <a:rPr lang="es-VE" dirty="0" smtClean="0"/>
              <a:t>Experiencia en Cálculo I</a:t>
            </a:r>
            <a:endParaRPr lang="es-VE" dirty="0"/>
          </a:p>
        </p:txBody>
      </p:sp>
      <p:sp>
        <p:nvSpPr>
          <p:cNvPr id="5" name="Rectángulo 4"/>
          <p:cNvSpPr/>
          <p:nvPr/>
        </p:nvSpPr>
        <p:spPr>
          <a:xfrm>
            <a:off x="827584" y="1508574"/>
            <a:ext cx="7992000" cy="646331"/>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es-VE" dirty="0"/>
              <a:t>Diseño, implementación, evaluación y rediseño de un curso de Práctica Virtual de Cálculo I. Un estudio de caso. (2014)</a:t>
            </a:r>
          </a:p>
        </p:txBody>
      </p:sp>
      <p:sp>
        <p:nvSpPr>
          <p:cNvPr id="6" name="Rectángulo 5"/>
          <p:cNvSpPr/>
          <p:nvPr/>
        </p:nvSpPr>
        <p:spPr>
          <a:xfrm>
            <a:off x="971600" y="2492896"/>
            <a:ext cx="7344816" cy="3785652"/>
          </a:xfrm>
          <a:prstGeom prst="rect">
            <a:avLst/>
          </a:prstGeom>
        </p:spPr>
        <p:txBody>
          <a:bodyPr wrap="square">
            <a:spAutoFit/>
          </a:bodyPr>
          <a:lstStyle/>
          <a:p>
            <a:pPr algn="just"/>
            <a:r>
              <a:rPr lang="es-VE" sz="2000" dirty="0" smtClean="0"/>
              <a:t>El análisis </a:t>
            </a:r>
            <a:r>
              <a:rPr lang="es-VE" sz="2000" dirty="0"/>
              <a:t>de los resultados </a:t>
            </a:r>
            <a:r>
              <a:rPr lang="es-VE" sz="2000" dirty="0" smtClean="0"/>
              <a:t>arrojó que, la propuesta del Curso de Práctica Virtual era </a:t>
            </a:r>
            <a:r>
              <a:rPr lang="es-VE" sz="2000" dirty="0"/>
              <a:t>de calidad y </a:t>
            </a:r>
            <a:r>
              <a:rPr lang="es-VE" sz="2000" dirty="0" smtClean="0"/>
              <a:t>que debían mantenerse los siguientes elementos:</a:t>
            </a:r>
          </a:p>
          <a:p>
            <a:pPr marL="800100" lvl="1" indent="-342900" algn="just">
              <a:buAutoNum type="arabicPeriod"/>
            </a:pPr>
            <a:r>
              <a:rPr lang="es-VE" sz="2000" dirty="0" smtClean="0"/>
              <a:t>La </a:t>
            </a:r>
            <a:r>
              <a:rPr lang="es-VE" sz="2000" b="1" dirty="0">
                <a:solidFill>
                  <a:srgbClr val="00B050"/>
                </a:solidFill>
              </a:rPr>
              <a:t>organización</a:t>
            </a:r>
            <a:r>
              <a:rPr lang="es-VE" sz="2000" dirty="0">
                <a:solidFill>
                  <a:srgbClr val="00B050"/>
                </a:solidFill>
              </a:rPr>
              <a:t> </a:t>
            </a:r>
            <a:r>
              <a:rPr lang="es-VE" sz="2000" dirty="0"/>
              <a:t>general de la </a:t>
            </a:r>
            <a:r>
              <a:rPr lang="es-VE" sz="2000" dirty="0" smtClean="0"/>
              <a:t>práctica</a:t>
            </a:r>
          </a:p>
          <a:p>
            <a:pPr marL="800100" lvl="1" indent="-342900" algn="just">
              <a:buAutoNum type="arabicPeriod"/>
            </a:pPr>
            <a:r>
              <a:rPr lang="es-VE" sz="2000" dirty="0" smtClean="0"/>
              <a:t>La </a:t>
            </a:r>
            <a:r>
              <a:rPr lang="es-VE" sz="2000" dirty="0"/>
              <a:t>realización, por parte de los estudiantes, de </a:t>
            </a:r>
            <a:r>
              <a:rPr lang="es-VE" sz="2000" b="1" dirty="0">
                <a:solidFill>
                  <a:srgbClr val="00B050"/>
                </a:solidFill>
              </a:rPr>
              <a:t>actividades obligatorias</a:t>
            </a:r>
            <a:r>
              <a:rPr lang="es-VE" sz="2000" dirty="0"/>
              <a:t> propuestas por la profesora tutora, con fechas de entrega. Este aspecto es importante porque favorece la </a:t>
            </a:r>
            <a:r>
              <a:rPr lang="es-VE" sz="2000" b="1" dirty="0">
                <a:solidFill>
                  <a:srgbClr val="00B050"/>
                </a:solidFill>
              </a:rPr>
              <a:t>autorregulación</a:t>
            </a:r>
            <a:r>
              <a:rPr lang="es-VE" sz="2000" dirty="0">
                <a:solidFill>
                  <a:srgbClr val="00B050"/>
                </a:solidFill>
              </a:rPr>
              <a:t> </a:t>
            </a:r>
            <a:r>
              <a:rPr lang="es-VE" sz="2000" dirty="0"/>
              <a:t>en los estudiantes. </a:t>
            </a:r>
            <a:endParaRPr lang="es-VE" sz="2000" dirty="0" smtClean="0"/>
          </a:p>
          <a:p>
            <a:pPr marL="800100" lvl="1" indent="-342900" algn="just">
              <a:buAutoNum type="arabicPeriod"/>
            </a:pPr>
            <a:r>
              <a:rPr lang="es-VE" sz="2000" dirty="0" smtClean="0"/>
              <a:t>Los </a:t>
            </a:r>
            <a:r>
              <a:rPr lang="es-VE" sz="2000" b="1" dirty="0">
                <a:solidFill>
                  <a:srgbClr val="00B050"/>
                </a:solidFill>
              </a:rPr>
              <a:t>contenidos</a:t>
            </a:r>
            <a:r>
              <a:rPr lang="es-VE" sz="2000" dirty="0">
                <a:solidFill>
                  <a:srgbClr val="00B050"/>
                </a:solidFill>
              </a:rPr>
              <a:t> </a:t>
            </a:r>
            <a:r>
              <a:rPr lang="es-VE" sz="2000" dirty="0" smtClean="0"/>
              <a:t>trabajados.</a:t>
            </a:r>
          </a:p>
          <a:p>
            <a:pPr marL="800100" lvl="1" indent="-342900" algn="just">
              <a:buAutoNum type="arabicPeriod"/>
            </a:pPr>
            <a:r>
              <a:rPr lang="es-VE" sz="2000" dirty="0" smtClean="0"/>
              <a:t>Los </a:t>
            </a:r>
            <a:r>
              <a:rPr lang="es-VE" sz="2000" b="1" dirty="0">
                <a:solidFill>
                  <a:srgbClr val="00B050"/>
                </a:solidFill>
              </a:rPr>
              <a:t>materiales</a:t>
            </a:r>
            <a:r>
              <a:rPr lang="es-VE" sz="2000" dirty="0">
                <a:solidFill>
                  <a:srgbClr val="00B050"/>
                </a:solidFill>
              </a:rPr>
              <a:t> </a:t>
            </a:r>
            <a:r>
              <a:rPr lang="es-VE" sz="2000" dirty="0"/>
              <a:t>usados, realizando las actualizaciones que sean pertinentes de acuerdo, entre otras cosas, a las características de los grupos.</a:t>
            </a:r>
          </a:p>
        </p:txBody>
      </p:sp>
    </p:spTree>
    <p:extLst>
      <p:ext uri="{BB962C8B-B14F-4D97-AF65-F5344CB8AC3E}">
        <p14:creationId xmlns:p14="http://schemas.microsoft.com/office/powerpoint/2010/main" val="20723442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85800"/>
            <a:ext cx="8229600" cy="1143000"/>
          </a:xfrm>
        </p:spPr>
        <p:txBody>
          <a:bodyPr/>
          <a:lstStyle/>
          <a:p>
            <a:r>
              <a:rPr lang="es-VE" dirty="0" smtClean="0"/>
              <a:t>Experiencia en Cálculo I</a:t>
            </a:r>
            <a:endParaRPr lang="es-VE" dirty="0"/>
          </a:p>
        </p:txBody>
      </p:sp>
      <p:sp>
        <p:nvSpPr>
          <p:cNvPr id="3" name="Marcador de contenido 2"/>
          <p:cNvSpPr>
            <a:spLocks noGrp="1"/>
          </p:cNvSpPr>
          <p:nvPr>
            <p:ph idx="1"/>
          </p:nvPr>
        </p:nvSpPr>
        <p:spPr>
          <a:xfrm>
            <a:off x="971600" y="2492896"/>
            <a:ext cx="8028384" cy="4536000"/>
          </a:xfrm>
        </p:spPr>
        <p:txBody>
          <a:bodyPr>
            <a:normAutofit/>
          </a:bodyPr>
          <a:lstStyle/>
          <a:p>
            <a:pPr marL="0" indent="0" algn="just">
              <a:buNone/>
            </a:pPr>
            <a:r>
              <a:rPr lang="es-VE" sz="2000" dirty="0"/>
              <a:t>Con base en las evaluaciones realizadas, la propuesta de rediseño del Curso de Práctica Virtual de Cálculo I que contempló:</a:t>
            </a:r>
          </a:p>
          <a:p>
            <a:pPr marL="600075" lvl="1" indent="-257175" algn="just">
              <a:buAutoNum type="arabicPeriod"/>
            </a:pPr>
            <a:r>
              <a:rPr lang="es-VE" sz="2000" b="1" dirty="0">
                <a:solidFill>
                  <a:srgbClr val="0070C0"/>
                </a:solidFill>
              </a:rPr>
              <a:t>Ajustar el diseño </a:t>
            </a:r>
            <a:r>
              <a:rPr lang="es-VE" sz="2000" dirty="0" err="1"/>
              <a:t>instruccional</a:t>
            </a:r>
            <a:r>
              <a:rPr lang="es-VE" sz="2000" dirty="0"/>
              <a:t> al modelo de </a:t>
            </a:r>
            <a:r>
              <a:rPr lang="es-VE" sz="2000" b="1" dirty="0">
                <a:solidFill>
                  <a:srgbClr val="0070C0"/>
                </a:solidFill>
              </a:rPr>
              <a:t>competencias de la UCAB</a:t>
            </a:r>
          </a:p>
          <a:p>
            <a:pPr marL="600075" lvl="1" indent="-257175" algn="just">
              <a:buAutoNum type="arabicPeriod"/>
            </a:pPr>
            <a:r>
              <a:rPr lang="es-VE" sz="2000" dirty="0"/>
              <a:t>Diseñar estrategias de enseñanza y aprendizaje según el modelo de </a:t>
            </a:r>
            <a:r>
              <a:rPr lang="es-VE" sz="2000" b="1" dirty="0">
                <a:solidFill>
                  <a:srgbClr val="0070C0"/>
                </a:solidFill>
              </a:rPr>
              <a:t>aprendizaje auténtico contextualizado</a:t>
            </a:r>
          </a:p>
          <a:p>
            <a:pPr marL="600075" lvl="1" indent="-257175" algn="just">
              <a:buAutoNum type="arabicPeriod"/>
            </a:pPr>
            <a:r>
              <a:rPr lang="es-VE" sz="2000" dirty="0"/>
              <a:t>Incluir tres </a:t>
            </a:r>
            <a:r>
              <a:rPr lang="es-VE" sz="2000" b="1" dirty="0">
                <a:solidFill>
                  <a:srgbClr val="0070C0"/>
                </a:solidFill>
              </a:rPr>
              <a:t>encuentros</a:t>
            </a:r>
            <a:r>
              <a:rPr lang="es-VE" sz="2000" dirty="0">
                <a:solidFill>
                  <a:srgbClr val="0070C0"/>
                </a:solidFill>
              </a:rPr>
              <a:t> </a:t>
            </a:r>
            <a:r>
              <a:rPr lang="es-VE" sz="2000" dirty="0"/>
              <a:t>presenciales.</a:t>
            </a:r>
          </a:p>
          <a:p>
            <a:pPr marL="600075" lvl="1" indent="-257175" algn="just">
              <a:buAutoNum type="arabicPeriod"/>
            </a:pPr>
            <a:r>
              <a:rPr lang="es-VE" sz="2000" dirty="0"/>
              <a:t>Facilitar una </a:t>
            </a:r>
            <a:r>
              <a:rPr lang="es-VE" sz="2000" b="1" dirty="0">
                <a:solidFill>
                  <a:srgbClr val="0070C0"/>
                </a:solidFill>
              </a:rPr>
              <a:t>comunicación más fluida y expedita </a:t>
            </a:r>
            <a:r>
              <a:rPr lang="es-VE" sz="2000" dirty="0"/>
              <a:t>entre los estudiantes y la profesora tutora (correo electrónico exclusivo de la práctica y foro de dudas)</a:t>
            </a:r>
          </a:p>
          <a:p>
            <a:pPr marL="600075" lvl="1" indent="-257175" algn="just">
              <a:buAutoNum type="arabicPeriod"/>
            </a:pPr>
            <a:r>
              <a:rPr lang="es-VE" sz="2000" dirty="0"/>
              <a:t>Mantener  </a:t>
            </a:r>
            <a:r>
              <a:rPr lang="es-VE" sz="2000" b="1" dirty="0">
                <a:solidFill>
                  <a:srgbClr val="0070C0"/>
                </a:solidFill>
              </a:rPr>
              <a:t>profesores diferentes  en la práctica</a:t>
            </a:r>
            <a:r>
              <a:rPr lang="es-VE" sz="2000" dirty="0"/>
              <a:t> y las clases teóricas.</a:t>
            </a:r>
          </a:p>
          <a:p>
            <a:pPr marL="600075" lvl="1" indent="-257175" algn="just">
              <a:buAutoNum type="arabicPeriod"/>
            </a:pPr>
            <a:r>
              <a:rPr lang="es-VE" sz="2000" b="1" dirty="0" smtClean="0">
                <a:solidFill>
                  <a:srgbClr val="0070C0"/>
                </a:solidFill>
              </a:rPr>
              <a:t>Divulgar</a:t>
            </a:r>
            <a:r>
              <a:rPr lang="es-VE" sz="2000" dirty="0" smtClean="0">
                <a:solidFill>
                  <a:srgbClr val="0070C0"/>
                </a:solidFill>
              </a:rPr>
              <a:t> </a:t>
            </a:r>
            <a:r>
              <a:rPr lang="es-VE" sz="2000" dirty="0"/>
              <a:t>rúbricas y escalas de evaluación por distintas </a:t>
            </a:r>
            <a:r>
              <a:rPr lang="es-VE" sz="2000" b="1" dirty="0">
                <a:solidFill>
                  <a:srgbClr val="0070C0"/>
                </a:solidFill>
              </a:rPr>
              <a:t>vías</a:t>
            </a:r>
          </a:p>
        </p:txBody>
      </p:sp>
      <p:sp>
        <p:nvSpPr>
          <p:cNvPr id="5" name="Rectángulo 4"/>
          <p:cNvSpPr/>
          <p:nvPr/>
        </p:nvSpPr>
        <p:spPr>
          <a:xfrm>
            <a:off x="827584" y="1508574"/>
            <a:ext cx="7992000" cy="646331"/>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es-VE" dirty="0"/>
              <a:t>Diseño, implementación, evaluación y rediseño de un curso de Práctica Virtual de Cálculo I. Un estudio de caso. (2014)</a:t>
            </a:r>
          </a:p>
        </p:txBody>
      </p:sp>
    </p:spTree>
    <p:extLst>
      <p:ext uri="{BB962C8B-B14F-4D97-AF65-F5344CB8AC3E}">
        <p14:creationId xmlns:p14="http://schemas.microsoft.com/office/powerpoint/2010/main" val="22644296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04664"/>
            <a:ext cx="8229600" cy="1143000"/>
          </a:xfrm>
        </p:spPr>
        <p:txBody>
          <a:bodyPr/>
          <a:lstStyle/>
          <a:p>
            <a:r>
              <a:rPr lang="es-VE" dirty="0" smtClean="0"/>
              <a:t>Experiencia en Cálculo I</a:t>
            </a:r>
            <a:endParaRPr lang="es-VE" dirty="0"/>
          </a:p>
        </p:txBody>
      </p:sp>
      <p:pic>
        <p:nvPicPr>
          <p:cNvPr id="4" name="7 Imagen" descr="Rediseño práctica.jpg"/>
          <p:cNvPicPr>
            <a:picLocks noChangeAspect="1"/>
          </p:cNvPicPr>
          <p:nvPr/>
        </p:nvPicPr>
        <p:blipFill>
          <a:blip r:embed="rId2" cstate="print"/>
          <a:stretch>
            <a:fillRect/>
          </a:stretch>
        </p:blipFill>
        <p:spPr>
          <a:xfrm>
            <a:off x="899592" y="1566795"/>
            <a:ext cx="7932408" cy="5083369"/>
          </a:xfrm>
          <a:prstGeom prst="rect">
            <a:avLst/>
          </a:prstGeom>
        </p:spPr>
      </p:pic>
    </p:spTree>
    <p:extLst>
      <p:ext uri="{BB962C8B-B14F-4D97-AF65-F5344CB8AC3E}">
        <p14:creationId xmlns:p14="http://schemas.microsoft.com/office/powerpoint/2010/main" val="39173110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5967" y="527684"/>
            <a:ext cx="8229600" cy="1143000"/>
          </a:xfrm>
        </p:spPr>
        <p:txBody>
          <a:bodyPr/>
          <a:lstStyle/>
          <a:p>
            <a:r>
              <a:rPr lang="es-VE" dirty="0" smtClean="0"/>
              <a:t>Experiencia en Cálculo I</a:t>
            </a:r>
            <a:endParaRPr lang="es-VE" dirty="0"/>
          </a:p>
        </p:txBody>
      </p:sp>
      <p:sp>
        <p:nvSpPr>
          <p:cNvPr id="4" name="Rectángulo 3"/>
          <p:cNvSpPr/>
          <p:nvPr/>
        </p:nvSpPr>
        <p:spPr>
          <a:xfrm>
            <a:off x="827584" y="1637315"/>
            <a:ext cx="7219507" cy="369332"/>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es-VE" dirty="0"/>
              <a:t>Práctica Virtual de Cálculo I.  CEL (2018)</a:t>
            </a:r>
          </a:p>
        </p:txBody>
      </p:sp>
      <p:sp>
        <p:nvSpPr>
          <p:cNvPr id="5" name="Marcador de contenido 4"/>
          <p:cNvSpPr>
            <a:spLocks noGrp="1"/>
          </p:cNvSpPr>
          <p:nvPr>
            <p:ph idx="1"/>
          </p:nvPr>
        </p:nvSpPr>
        <p:spPr>
          <a:xfrm>
            <a:off x="683568" y="2276872"/>
            <a:ext cx="7824234" cy="4251267"/>
          </a:xfrm>
        </p:spPr>
        <p:txBody>
          <a:bodyPr>
            <a:normAutofit/>
          </a:bodyPr>
          <a:lstStyle/>
          <a:p>
            <a:pPr algn="just"/>
            <a:r>
              <a:rPr lang="es-VE" sz="2200" dirty="0"/>
              <a:t>La cátedra de Cálculo I de la Facultad de Ingeniería en conjunto con el Centro de Estudios en Línea (CEL) de la UCAB y la Unidad Multimedia de Ingeniería (UMI) ha diseñado e implementado, a partir de octubre de 2018,  un curso de Práctica Virtual de Cálculo I, que le brindará al estudiante la oportunidad de practicar ejercicios y problemas propios de la materia.</a:t>
            </a:r>
          </a:p>
          <a:p>
            <a:pPr algn="just"/>
            <a:r>
              <a:rPr lang="es-VE" sz="2200" dirty="0"/>
              <a:t>Los participantes deben estudiar con los recursos disponibles (principalmente ejercicios y problemas resueltos), deben practicar, resolviendo los ejercicios propuestos y cada tema cerrará con una evaluación virtual.</a:t>
            </a:r>
          </a:p>
          <a:p>
            <a:pPr algn="just"/>
            <a:r>
              <a:rPr lang="es-VE" sz="2200" dirty="0"/>
              <a:t>Tendrán la oportunidad de disipar dudas a través de un foro y se realizará al menos, una video conferencia.</a:t>
            </a:r>
          </a:p>
          <a:p>
            <a:endParaRPr lang="es-VE" dirty="0"/>
          </a:p>
        </p:txBody>
      </p:sp>
    </p:spTree>
    <p:extLst>
      <p:ext uri="{BB962C8B-B14F-4D97-AF65-F5344CB8AC3E}">
        <p14:creationId xmlns:p14="http://schemas.microsoft.com/office/powerpoint/2010/main" val="5873232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3792"/>
            <a:ext cx="8229600" cy="1143000"/>
          </a:xfrm>
        </p:spPr>
        <p:txBody>
          <a:bodyPr/>
          <a:lstStyle/>
          <a:p>
            <a:r>
              <a:rPr lang="es-VE" dirty="0" smtClean="0"/>
              <a:t>Experiencia en Cálculo I</a:t>
            </a:r>
            <a:endParaRPr lang="es-VE"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202564"/>
            <a:ext cx="7405036" cy="4106755"/>
          </a:xfrm>
          <a:prstGeom prst="rect">
            <a:avLst/>
          </a:prstGeom>
        </p:spPr>
      </p:pic>
      <p:sp>
        <p:nvSpPr>
          <p:cNvPr id="5" name="Rectángulo 4"/>
          <p:cNvSpPr/>
          <p:nvPr/>
        </p:nvSpPr>
        <p:spPr>
          <a:xfrm>
            <a:off x="827584" y="1637315"/>
            <a:ext cx="7219507" cy="369332"/>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es-VE" dirty="0"/>
              <a:t>Práctica Virtual de Cálculo I.  CEL (2018)</a:t>
            </a:r>
          </a:p>
        </p:txBody>
      </p:sp>
    </p:spTree>
    <p:extLst>
      <p:ext uri="{BB962C8B-B14F-4D97-AF65-F5344CB8AC3E}">
        <p14:creationId xmlns:p14="http://schemas.microsoft.com/office/powerpoint/2010/main" val="12740583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657271" y="3398232"/>
            <a:ext cx="8227075" cy="2623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VE" sz="1350"/>
          </a:p>
        </p:txBody>
      </p:sp>
      <p:sp>
        <p:nvSpPr>
          <p:cNvPr id="3" name="Marcador de contenido 2"/>
          <p:cNvSpPr>
            <a:spLocks noGrp="1"/>
          </p:cNvSpPr>
          <p:nvPr>
            <p:ph idx="1"/>
          </p:nvPr>
        </p:nvSpPr>
        <p:spPr>
          <a:xfrm>
            <a:off x="657271" y="1500867"/>
            <a:ext cx="8229600" cy="1663517"/>
          </a:xfrm>
        </p:spPr>
        <p:txBody>
          <a:bodyPr>
            <a:normAutofit fontScale="85000" lnSpcReduction="20000"/>
          </a:bodyPr>
          <a:lstStyle/>
          <a:p>
            <a:r>
              <a:rPr lang="es-VE" dirty="0" smtClean="0"/>
              <a:t>Presencia de las TIC en todos los ámbitos de nuestra vida</a:t>
            </a:r>
          </a:p>
          <a:p>
            <a:r>
              <a:rPr lang="es-VE" dirty="0" smtClean="0"/>
              <a:t>Estudiantes diferentes</a:t>
            </a:r>
          </a:p>
          <a:p>
            <a:r>
              <a:rPr lang="es-VE" dirty="0" smtClean="0"/>
              <a:t>Modificación del rol del profesor universitario</a:t>
            </a:r>
          </a:p>
          <a:p>
            <a:pPr marL="0" indent="0">
              <a:buNone/>
            </a:pPr>
            <a:endParaRPr lang="es-VE" dirty="0" smtClean="0"/>
          </a:p>
          <a:p>
            <a:pPr marL="0" indent="0">
              <a:buNone/>
            </a:pPr>
            <a:endParaRPr lang="es-VE" dirty="0"/>
          </a:p>
        </p:txBody>
      </p:sp>
      <p:sp>
        <p:nvSpPr>
          <p:cNvPr id="5" name="Rectángulo 4"/>
          <p:cNvSpPr/>
          <p:nvPr/>
        </p:nvSpPr>
        <p:spPr>
          <a:xfrm>
            <a:off x="554733" y="6291446"/>
            <a:ext cx="8329613" cy="369332"/>
          </a:xfrm>
          <a:prstGeom prst="rect">
            <a:avLst/>
          </a:prstGeom>
        </p:spPr>
        <p:txBody>
          <a:bodyPr wrap="square">
            <a:spAutoFit/>
          </a:bodyPr>
          <a:lstStyle/>
          <a:p>
            <a:r>
              <a:rPr lang="es-VE" sz="1350" baseline="30000" dirty="0"/>
              <a:t>[1]</a:t>
            </a:r>
            <a:r>
              <a:rPr lang="es-VE" sz="900" dirty="0"/>
              <a:t> KOEHLER, M. J.; MISHRA, P. y CAIN, W. (2015). ¿Qué son los Saberes Tecnológicos y Pedagógicos del Contenido (TPACK)?. Virtualidad, Educación y Ciencia, 10 (6), pp. 9-23. Recuperado en noviembre 2018: https://www.punyamishra.com/wp-content/uploads/2016/08/11552-30402-1-SM.pdf </a:t>
            </a:r>
          </a:p>
        </p:txBody>
      </p:sp>
      <p:sp>
        <p:nvSpPr>
          <p:cNvPr id="6" name="Rectángulo 5"/>
          <p:cNvSpPr/>
          <p:nvPr/>
        </p:nvSpPr>
        <p:spPr>
          <a:xfrm>
            <a:off x="2915816" y="404664"/>
            <a:ext cx="5007176" cy="646331"/>
          </a:xfrm>
          <a:prstGeom prst="rect">
            <a:avLst/>
          </a:prstGeom>
        </p:spPr>
        <p:txBody>
          <a:bodyPr wrap="square">
            <a:spAutoFit/>
          </a:bodyPr>
          <a:lstStyle/>
          <a:p>
            <a:r>
              <a:rPr lang="es-VE" sz="3600" dirty="0" smtClean="0"/>
              <a:t>Reflexiones finales </a:t>
            </a:r>
            <a:endParaRPr lang="es-VE" sz="3600" dirty="0"/>
          </a:p>
        </p:txBody>
      </p:sp>
      <p:sp>
        <p:nvSpPr>
          <p:cNvPr id="7" name="Rectángulo 6"/>
          <p:cNvSpPr/>
          <p:nvPr/>
        </p:nvSpPr>
        <p:spPr>
          <a:xfrm>
            <a:off x="827584" y="3573753"/>
            <a:ext cx="7888975" cy="2308324"/>
          </a:xfrm>
          <a:prstGeom prst="rect">
            <a:avLst/>
          </a:prstGeom>
        </p:spPr>
        <p:txBody>
          <a:bodyPr wrap="square">
            <a:spAutoFit/>
          </a:bodyPr>
          <a:lstStyle/>
          <a:p>
            <a:r>
              <a:rPr lang="es-VE" sz="2400" dirty="0"/>
              <a:t>La introducción de Internet –particularmente el advenimiento del aprendizaje </a:t>
            </a:r>
            <a:r>
              <a:rPr lang="es-VE" sz="2400" dirty="0" err="1"/>
              <a:t>on</a:t>
            </a:r>
            <a:r>
              <a:rPr lang="es-VE" sz="2400" dirty="0"/>
              <a:t> line– es un ejemplo de la llegada de una tecnología que fuerza a los educadores a pensar sobre los temas pedagógicos centrales, tales como la representación de contenidos en la web, y cómo conectar a los estudiantes con la disciplina y entre ellos (</a:t>
            </a:r>
            <a:r>
              <a:rPr lang="es-VE" sz="2400" dirty="0" err="1"/>
              <a:t>Peruski</a:t>
            </a:r>
            <a:r>
              <a:rPr lang="es-VE" sz="2400" dirty="0"/>
              <a:t> y </a:t>
            </a:r>
            <a:r>
              <a:rPr lang="es-VE" sz="2400" dirty="0" err="1"/>
              <a:t>Mishra</a:t>
            </a:r>
            <a:r>
              <a:rPr lang="es-VE" sz="2400" dirty="0"/>
              <a:t>, 2004) </a:t>
            </a:r>
            <a:r>
              <a:rPr lang="es-VE" sz="2400" baseline="30000" dirty="0"/>
              <a:t>[1]</a:t>
            </a:r>
          </a:p>
        </p:txBody>
      </p:sp>
    </p:spTree>
    <p:extLst>
      <p:ext uri="{BB962C8B-B14F-4D97-AF65-F5344CB8AC3E}">
        <p14:creationId xmlns:p14="http://schemas.microsoft.com/office/powerpoint/2010/main" val="23895641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VE" dirty="0" smtClean="0"/>
              <a:t>Modelo TPACK</a:t>
            </a:r>
            <a:endParaRPr lang="es-VE" sz="900" baseline="300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2057995"/>
            <a:ext cx="3171825" cy="3189158"/>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3638" y="1936552"/>
            <a:ext cx="4544594" cy="3106937"/>
          </a:xfrm>
          <a:prstGeom prst="rect">
            <a:avLst/>
          </a:prstGeom>
        </p:spPr>
      </p:pic>
      <p:sp>
        <p:nvSpPr>
          <p:cNvPr id="6" name="Rectángulo 5"/>
          <p:cNvSpPr/>
          <p:nvPr/>
        </p:nvSpPr>
        <p:spPr>
          <a:xfrm>
            <a:off x="628651" y="5418050"/>
            <a:ext cx="8329613" cy="369332"/>
          </a:xfrm>
          <a:prstGeom prst="rect">
            <a:avLst/>
          </a:prstGeom>
        </p:spPr>
        <p:txBody>
          <a:bodyPr wrap="square">
            <a:spAutoFit/>
          </a:bodyPr>
          <a:lstStyle/>
          <a:p>
            <a:r>
              <a:rPr lang="es-VE" sz="1350" baseline="30000" dirty="0"/>
              <a:t>[2]</a:t>
            </a:r>
            <a:r>
              <a:rPr lang="es-VE" sz="900" dirty="0"/>
              <a:t> CEJAS, R., NAVÍO, A. y BARROSO, J.  (2015). Las Competencias del Profesorado Universitario desde el Modelo TPACK (Conocimiento Tecnológico y Pedagógico del  Contenido) Recuperado en noviembre 2018: http://www.redalyc.org/jatsRepo/368/36846509008/index.html</a:t>
            </a:r>
          </a:p>
        </p:txBody>
      </p:sp>
      <p:sp>
        <p:nvSpPr>
          <p:cNvPr id="7" name="Rectángulo 6"/>
          <p:cNvSpPr/>
          <p:nvPr/>
        </p:nvSpPr>
        <p:spPr>
          <a:xfrm>
            <a:off x="628650" y="4919146"/>
            <a:ext cx="338554" cy="230832"/>
          </a:xfrm>
          <a:prstGeom prst="rect">
            <a:avLst/>
          </a:prstGeom>
        </p:spPr>
        <p:txBody>
          <a:bodyPr wrap="none">
            <a:spAutoFit/>
          </a:bodyPr>
          <a:lstStyle/>
          <a:p>
            <a:r>
              <a:rPr lang="es-VE" sz="1350" baseline="30000" dirty="0"/>
              <a:t>[2]</a:t>
            </a:r>
            <a:r>
              <a:rPr lang="es-VE" sz="900" dirty="0"/>
              <a:t> </a:t>
            </a:r>
            <a:endParaRPr lang="es-VE" sz="1350" dirty="0"/>
          </a:p>
        </p:txBody>
      </p:sp>
      <p:sp>
        <p:nvSpPr>
          <p:cNvPr id="9" name="Rectángulo 8"/>
          <p:cNvSpPr/>
          <p:nvPr/>
        </p:nvSpPr>
        <p:spPr>
          <a:xfrm>
            <a:off x="4457228" y="4919146"/>
            <a:ext cx="338554" cy="230832"/>
          </a:xfrm>
          <a:prstGeom prst="rect">
            <a:avLst/>
          </a:prstGeom>
        </p:spPr>
        <p:txBody>
          <a:bodyPr wrap="none">
            <a:spAutoFit/>
          </a:bodyPr>
          <a:lstStyle/>
          <a:p>
            <a:r>
              <a:rPr lang="es-VE" sz="1350" baseline="30000" dirty="0"/>
              <a:t>[2]</a:t>
            </a:r>
            <a:r>
              <a:rPr lang="es-VE" sz="900" dirty="0"/>
              <a:t> </a:t>
            </a:r>
            <a:endParaRPr lang="es-VE" sz="1350" dirty="0"/>
          </a:p>
        </p:txBody>
      </p:sp>
      <p:sp>
        <p:nvSpPr>
          <p:cNvPr id="10" name="Rectángulo 9"/>
          <p:cNvSpPr/>
          <p:nvPr/>
        </p:nvSpPr>
        <p:spPr>
          <a:xfrm>
            <a:off x="3611083" y="1282091"/>
            <a:ext cx="5232548" cy="715581"/>
          </a:xfrm>
          <a:prstGeom prst="rect">
            <a:avLst/>
          </a:prstGeom>
        </p:spPr>
        <p:txBody>
          <a:bodyPr wrap="square">
            <a:spAutoFit/>
          </a:bodyPr>
          <a:lstStyle/>
          <a:p>
            <a:r>
              <a:rPr lang="es-VE" sz="1350" dirty="0"/>
              <a:t>Elaborado por </a:t>
            </a:r>
            <a:r>
              <a:rPr lang="es-VE" sz="1350" dirty="0" err="1"/>
              <a:t>Mishra</a:t>
            </a:r>
            <a:r>
              <a:rPr lang="es-VE" sz="1350" dirty="0"/>
              <a:t> y </a:t>
            </a:r>
            <a:r>
              <a:rPr lang="es-VE" sz="1350" dirty="0" err="1"/>
              <a:t>Koehler</a:t>
            </a:r>
            <a:r>
              <a:rPr lang="es-VE" sz="1350" dirty="0"/>
              <a:t> (2006), basándose en las directrices del conocimiento pedagógico del contenido (PCK) formulado hace ya varias décadas por </a:t>
            </a:r>
            <a:r>
              <a:rPr lang="es-VE" sz="1350" dirty="0" err="1"/>
              <a:t>Schulman</a:t>
            </a:r>
            <a:r>
              <a:rPr lang="es-VE" sz="1350" dirty="0"/>
              <a:t> (1986)</a:t>
            </a:r>
          </a:p>
        </p:txBody>
      </p:sp>
    </p:spTree>
    <p:extLst>
      <p:ext uri="{BB962C8B-B14F-4D97-AF65-F5344CB8AC3E}">
        <p14:creationId xmlns:p14="http://schemas.microsoft.com/office/powerpoint/2010/main" val="332534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VE" dirty="0" smtClean="0"/>
              <a:t>Referencias</a:t>
            </a:r>
            <a:endParaRPr lang="es-VE" dirty="0"/>
          </a:p>
        </p:txBody>
      </p:sp>
      <p:sp>
        <p:nvSpPr>
          <p:cNvPr id="3" name="Marcador de contenido 2"/>
          <p:cNvSpPr>
            <a:spLocks noGrp="1"/>
          </p:cNvSpPr>
          <p:nvPr>
            <p:ph idx="1"/>
          </p:nvPr>
        </p:nvSpPr>
        <p:spPr/>
        <p:txBody>
          <a:bodyPr>
            <a:normAutofit/>
          </a:bodyPr>
          <a:lstStyle/>
          <a:p>
            <a:pPr algn="just"/>
            <a:r>
              <a:rPr lang="es-VE" sz="1350" dirty="0"/>
              <a:t>KOEHLER, M. J.; MISHRA, P. y CAIN, W. (2015). </a:t>
            </a:r>
            <a:r>
              <a:rPr lang="es-VE" sz="1350" i="1" dirty="0"/>
              <a:t>¿Qué son los Saberes Tecnológicos y Pedagógicos del Contenido (TPACK)?</a:t>
            </a:r>
            <a:r>
              <a:rPr lang="es-VE" sz="1350" dirty="0"/>
              <a:t>. Virtualidad, Educación y Ciencia, 10 (6), pp. 9-23. Recuperado en noviembre 2018: </a:t>
            </a:r>
            <a:r>
              <a:rPr lang="es-VE" sz="1350" u="sng" dirty="0">
                <a:hlinkClick r:id="rId2"/>
              </a:rPr>
              <a:t>https://www.punyamishra.com/wp-content/uploads/2016/08/11552-30402-1-SM.pdf</a:t>
            </a:r>
            <a:r>
              <a:rPr lang="es-VE" sz="1350" u="sng" dirty="0"/>
              <a:t> </a:t>
            </a:r>
            <a:endParaRPr lang="es-VE" sz="1350" dirty="0"/>
          </a:p>
          <a:p>
            <a:r>
              <a:rPr lang="es-VE" sz="1350" dirty="0"/>
              <a:t>CEJAS, R., NAVÍO, A. y BARROSO, J.  (2015). </a:t>
            </a:r>
            <a:r>
              <a:rPr lang="es-VE" sz="1350" i="1" dirty="0"/>
              <a:t>Las Competencias del Profesorado Universitario desde el Modelo TPACK (Conocimiento Tecnológico y Pedagógico del  Contenido) </a:t>
            </a:r>
            <a:r>
              <a:rPr lang="es-VE" sz="1350" dirty="0"/>
              <a:t>Recuperado en noviembre 2018: </a:t>
            </a:r>
            <a:r>
              <a:rPr lang="es-VE" sz="1350" dirty="0">
                <a:hlinkClick r:id="rId3"/>
              </a:rPr>
              <a:t>http://</a:t>
            </a:r>
            <a:r>
              <a:rPr lang="es-VE" sz="1350" dirty="0" smtClean="0">
                <a:hlinkClick r:id="rId3"/>
              </a:rPr>
              <a:t>www.redalyc.org/jatsRepo/368/36846509008/index.html</a:t>
            </a:r>
            <a:endParaRPr lang="es-VE" sz="1350" dirty="0" smtClean="0"/>
          </a:p>
          <a:p>
            <a:r>
              <a:rPr lang="es-VE" sz="1350" dirty="0" smtClean="0"/>
              <a:t>De </a:t>
            </a:r>
            <a:r>
              <a:rPr lang="es-VE" sz="1350" dirty="0" err="1" smtClean="0"/>
              <a:t>Gouveia</a:t>
            </a:r>
            <a:r>
              <a:rPr lang="es-VE" sz="1350" dirty="0" smtClean="0"/>
              <a:t>, L. (</a:t>
            </a:r>
            <a:r>
              <a:rPr lang="es-VE" sz="1350" dirty="0"/>
              <a:t>2008) </a:t>
            </a:r>
            <a:r>
              <a:rPr lang="es-VE" sz="1350" i="1" dirty="0"/>
              <a:t>Comunidades virtuales y el aprendizaje estratégico de cálculo en </a:t>
            </a:r>
            <a:r>
              <a:rPr lang="es-VE" sz="1350" i="1" dirty="0" smtClean="0"/>
              <a:t>ingeniería. </a:t>
            </a:r>
            <a:r>
              <a:rPr lang="es-VE" sz="1350" i="1" dirty="0"/>
              <a:t> </a:t>
            </a:r>
            <a:r>
              <a:rPr lang="es-VE" sz="1350" i="1" dirty="0" smtClean="0"/>
              <a:t>Tesis aprobada para optar </a:t>
            </a:r>
            <a:r>
              <a:rPr lang="es-VE" sz="1350" i="1" dirty="0"/>
              <a:t>a </a:t>
            </a:r>
            <a:r>
              <a:rPr lang="es-VE" sz="1350" i="1" dirty="0" smtClean="0"/>
              <a:t>título de MAGISTER </a:t>
            </a:r>
            <a:r>
              <a:rPr lang="es-VE" sz="1350" i="1" dirty="0"/>
              <a:t>SCIENTIARIUM EN EDUCACIÓN. MENCIÓN TECNOLOGÍAS DE LA INFORMACIÓN Y LA COMUNICACIÓN. </a:t>
            </a:r>
            <a:endParaRPr lang="es-VE" sz="1350" i="1" dirty="0" smtClean="0"/>
          </a:p>
          <a:p>
            <a:r>
              <a:rPr lang="es-VE" sz="1350" dirty="0"/>
              <a:t>De </a:t>
            </a:r>
            <a:r>
              <a:rPr lang="es-VE" sz="1350" dirty="0" err="1"/>
              <a:t>Gouveia</a:t>
            </a:r>
            <a:r>
              <a:rPr lang="es-VE" sz="1350" dirty="0"/>
              <a:t>, L. (</a:t>
            </a:r>
            <a:r>
              <a:rPr lang="es-VE" sz="1350" dirty="0" smtClean="0"/>
              <a:t>2008). </a:t>
            </a:r>
            <a:r>
              <a:rPr lang="es-VE" sz="1350" i="1" dirty="0" smtClean="0"/>
              <a:t>Diseño</a:t>
            </a:r>
            <a:r>
              <a:rPr lang="es-VE" sz="1350" i="1" dirty="0"/>
              <a:t>, implementación, evaluación y rediseño de un Curso de Práctica Virtual de Cálculo </a:t>
            </a:r>
            <a:r>
              <a:rPr lang="es-VE" sz="1350" i="1" dirty="0" smtClean="0"/>
              <a:t>I. Trabajo de ascenso, aprobado,  para optar a la categoría de “Asociado”</a:t>
            </a:r>
            <a:endParaRPr lang="es-VE" sz="1350" i="1" dirty="0"/>
          </a:p>
          <a:p>
            <a:pPr marL="0" indent="0">
              <a:buNone/>
            </a:pPr>
            <a:endParaRPr lang="es-VE" dirty="0" smtClean="0"/>
          </a:p>
          <a:p>
            <a:endParaRPr lang="es-VE" dirty="0"/>
          </a:p>
        </p:txBody>
      </p:sp>
    </p:spTree>
    <p:extLst>
      <p:ext uri="{BB962C8B-B14F-4D97-AF65-F5344CB8AC3E}">
        <p14:creationId xmlns:p14="http://schemas.microsoft.com/office/powerpoint/2010/main" val="2975410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Antecedentes</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393930159"/>
              </p:ext>
            </p:extLst>
          </p:nvPr>
        </p:nvGraphicFramePr>
        <p:xfrm>
          <a:off x="539552" y="1340768"/>
          <a:ext cx="82296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5864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13792"/>
            <a:ext cx="8229600" cy="1143000"/>
          </a:xfrm>
        </p:spPr>
        <p:txBody>
          <a:bodyPr>
            <a:normAutofit/>
          </a:bodyPr>
          <a:lstStyle/>
          <a:p>
            <a:r>
              <a:rPr lang="es-ES" b="1" dirty="0" smtClean="0"/>
              <a:t>TIC en </a:t>
            </a:r>
            <a:r>
              <a:rPr lang="es-ES" sz="4000" b="1" dirty="0" smtClean="0"/>
              <a:t>Calor y Termodinámica</a:t>
            </a:r>
            <a:endParaRPr lang="es-ES" sz="4000" b="1" dirty="0"/>
          </a:p>
        </p:txBody>
      </p:sp>
      <p:grpSp>
        <p:nvGrpSpPr>
          <p:cNvPr id="16" name="15 Grupo"/>
          <p:cNvGrpSpPr/>
          <p:nvPr/>
        </p:nvGrpSpPr>
        <p:grpSpPr>
          <a:xfrm>
            <a:off x="448108" y="1412776"/>
            <a:ext cx="8229600" cy="5184000"/>
            <a:chOff x="448108" y="1412776"/>
            <a:chExt cx="8229600" cy="5184000"/>
          </a:xfrm>
        </p:grpSpPr>
        <p:sp>
          <p:nvSpPr>
            <p:cNvPr id="8" name="7 Forma libre"/>
            <p:cNvSpPr/>
            <p:nvPr/>
          </p:nvSpPr>
          <p:spPr>
            <a:xfrm>
              <a:off x="448108" y="1412776"/>
              <a:ext cx="8229600" cy="5184000"/>
            </a:xfrm>
            <a:custGeom>
              <a:avLst/>
              <a:gdLst>
                <a:gd name="connsiteX0" fmla="*/ 0 w 8229600"/>
                <a:gd name="connsiteY0" fmla="*/ 424758 h 4997152"/>
                <a:gd name="connsiteX1" fmla="*/ 424758 w 8229600"/>
                <a:gd name="connsiteY1" fmla="*/ 0 h 4997152"/>
                <a:gd name="connsiteX2" fmla="*/ 7804842 w 8229600"/>
                <a:gd name="connsiteY2" fmla="*/ 0 h 4997152"/>
                <a:gd name="connsiteX3" fmla="*/ 8229600 w 8229600"/>
                <a:gd name="connsiteY3" fmla="*/ 424758 h 4997152"/>
                <a:gd name="connsiteX4" fmla="*/ 8229600 w 8229600"/>
                <a:gd name="connsiteY4" fmla="*/ 4572394 h 4997152"/>
                <a:gd name="connsiteX5" fmla="*/ 7804842 w 8229600"/>
                <a:gd name="connsiteY5" fmla="*/ 4997152 h 4997152"/>
                <a:gd name="connsiteX6" fmla="*/ 424758 w 8229600"/>
                <a:gd name="connsiteY6" fmla="*/ 4997152 h 4997152"/>
                <a:gd name="connsiteX7" fmla="*/ 0 w 8229600"/>
                <a:gd name="connsiteY7" fmla="*/ 4572394 h 4997152"/>
                <a:gd name="connsiteX8" fmla="*/ 0 w 8229600"/>
                <a:gd name="connsiteY8" fmla="*/ 424758 h 499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29600" h="4997152">
                  <a:moveTo>
                    <a:pt x="0" y="424758"/>
                  </a:moveTo>
                  <a:cubicBezTo>
                    <a:pt x="0" y="190171"/>
                    <a:pt x="190171" y="0"/>
                    <a:pt x="424758" y="0"/>
                  </a:cubicBezTo>
                  <a:lnTo>
                    <a:pt x="7804842" y="0"/>
                  </a:lnTo>
                  <a:cubicBezTo>
                    <a:pt x="8039429" y="0"/>
                    <a:pt x="8229600" y="190171"/>
                    <a:pt x="8229600" y="424758"/>
                  </a:cubicBezTo>
                  <a:lnTo>
                    <a:pt x="8229600" y="4572394"/>
                  </a:lnTo>
                  <a:cubicBezTo>
                    <a:pt x="8229600" y="4806981"/>
                    <a:pt x="8039429" y="4997152"/>
                    <a:pt x="7804842" y="4997152"/>
                  </a:cubicBezTo>
                  <a:lnTo>
                    <a:pt x="424758" y="4997152"/>
                  </a:lnTo>
                  <a:cubicBezTo>
                    <a:pt x="190171" y="4997152"/>
                    <a:pt x="0" y="4806981"/>
                    <a:pt x="0" y="4572394"/>
                  </a:cubicBezTo>
                  <a:lnTo>
                    <a:pt x="0" y="424758"/>
                  </a:lnTo>
                  <a:close/>
                </a:path>
              </a:pathLst>
            </a:custGeom>
            <a:solidFill>
              <a:schemeClr val="accent3">
                <a:lumMod val="40000"/>
                <a:lumOff val="60000"/>
              </a:schemeClr>
            </a:solidFill>
            <a:ln>
              <a:solidFill>
                <a:schemeClr val="accent3">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0607" tIns="200607" rIns="200607" bIns="4002752" numCol="1" spcCol="1270" anchor="t" anchorCtr="0">
              <a:noAutofit/>
            </a:bodyPr>
            <a:lstStyle/>
            <a:p>
              <a:pPr lvl="0" algn="l" defTabSz="889000" rtl="0">
                <a:lnSpc>
                  <a:spcPct val="90000"/>
                </a:lnSpc>
                <a:spcBef>
                  <a:spcPct val="0"/>
                </a:spcBef>
                <a:spcAft>
                  <a:spcPct val="35000"/>
                </a:spcAft>
              </a:pPr>
              <a:r>
                <a:rPr lang="es-ES" sz="2400" b="1" kern="1200" dirty="0" smtClean="0">
                  <a:solidFill>
                    <a:schemeClr val="tx1"/>
                  </a:solidFill>
                </a:rPr>
                <a:t>Se presenta un caso de aplicación de las TIC en la unidad curricular Calor y Termodinámica ubicada en el quinto semestre de Ingeniería Industrial</a:t>
              </a:r>
              <a:r>
                <a:rPr lang="es-ES" sz="2000" kern="1200" dirty="0" smtClean="0">
                  <a:solidFill>
                    <a:schemeClr val="tx1"/>
                  </a:solidFill>
                </a:rPr>
                <a:t>.</a:t>
              </a:r>
              <a:endParaRPr lang="es-VE" sz="2000" kern="1200" dirty="0">
                <a:solidFill>
                  <a:schemeClr val="tx1"/>
                </a:solidFill>
              </a:endParaRPr>
            </a:p>
          </p:txBody>
        </p:sp>
        <p:sp>
          <p:nvSpPr>
            <p:cNvPr id="9" name="8 Forma libre"/>
            <p:cNvSpPr/>
            <p:nvPr/>
          </p:nvSpPr>
          <p:spPr>
            <a:xfrm>
              <a:off x="653848" y="2777480"/>
              <a:ext cx="7818120" cy="3699628"/>
            </a:xfrm>
            <a:custGeom>
              <a:avLst/>
              <a:gdLst>
                <a:gd name="connsiteX0" fmla="*/ 0 w 7818120"/>
                <a:gd name="connsiteY0" fmla="*/ 367291 h 3498006"/>
                <a:gd name="connsiteX1" fmla="*/ 367291 w 7818120"/>
                <a:gd name="connsiteY1" fmla="*/ 0 h 3498006"/>
                <a:gd name="connsiteX2" fmla="*/ 7450829 w 7818120"/>
                <a:gd name="connsiteY2" fmla="*/ 0 h 3498006"/>
                <a:gd name="connsiteX3" fmla="*/ 7818120 w 7818120"/>
                <a:gd name="connsiteY3" fmla="*/ 367291 h 3498006"/>
                <a:gd name="connsiteX4" fmla="*/ 7818120 w 7818120"/>
                <a:gd name="connsiteY4" fmla="*/ 3130715 h 3498006"/>
                <a:gd name="connsiteX5" fmla="*/ 7450829 w 7818120"/>
                <a:gd name="connsiteY5" fmla="*/ 3498006 h 3498006"/>
                <a:gd name="connsiteX6" fmla="*/ 367291 w 7818120"/>
                <a:gd name="connsiteY6" fmla="*/ 3498006 h 3498006"/>
                <a:gd name="connsiteX7" fmla="*/ 0 w 7818120"/>
                <a:gd name="connsiteY7" fmla="*/ 3130715 h 3498006"/>
                <a:gd name="connsiteX8" fmla="*/ 0 w 7818120"/>
                <a:gd name="connsiteY8" fmla="*/ 367291 h 349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18120" h="3498006">
                  <a:moveTo>
                    <a:pt x="0" y="367291"/>
                  </a:moveTo>
                  <a:cubicBezTo>
                    <a:pt x="0" y="164442"/>
                    <a:pt x="164442" y="0"/>
                    <a:pt x="367291" y="0"/>
                  </a:cubicBezTo>
                  <a:lnTo>
                    <a:pt x="7450829" y="0"/>
                  </a:lnTo>
                  <a:cubicBezTo>
                    <a:pt x="7653678" y="0"/>
                    <a:pt x="7818120" y="164442"/>
                    <a:pt x="7818120" y="367291"/>
                  </a:cubicBezTo>
                  <a:lnTo>
                    <a:pt x="7818120" y="3130715"/>
                  </a:lnTo>
                  <a:cubicBezTo>
                    <a:pt x="7818120" y="3333564"/>
                    <a:pt x="7653678" y="3498006"/>
                    <a:pt x="7450829" y="3498006"/>
                  </a:cubicBezTo>
                  <a:lnTo>
                    <a:pt x="367291" y="3498006"/>
                  </a:lnTo>
                  <a:cubicBezTo>
                    <a:pt x="164442" y="3498006"/>
                    <a:pt x="0" y="3333564"/>
                    <a:pt x="0" y="3130715"/>
                  </a:cubicBezTo>
                  <a:lnTo>
                    <a:pt x="0" y="367291"/>
                  </a:lnTo>
                  <a:close/>
                </a:path>
              </a:pathLst>
            </a:custGeom>
            <a:solidFill>
              <a:schemeClr val="accent6">
                <a:lumMod val="40000"/>
                <a:lumOff val="60000"/>
              </a:schemeClr>
            </a:solidFill>
            <a:ln>
              <a:solidFill>
                <a:schemeClr val="accent2">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3776" tIns="183776" rIns="183776" bIns="2328810" numCol="1" spcCol="1270" anchor="t" anchorCtr="0">
              <a:noAutofit/>
            </a:bodyPr>
            <a:lstStyle/>
            <a:p>
              <a:pPr lvl="0" algn="l" defTabSz="889000" rtl="0">
                <a:lnSpc>
                  <a:spcPct val="90000"/>
                </a:lnSpc>
                <a:spcBef>
                  <a:spcPct val="0"/>
                </a:spcBef>
                <a:spcAft>
                  <a:spcPct val="35000"/>
                </a:spcAft>
              </a:pPr>
              <a:r>
                <a:rPr lang="es-ES" sz="2400" b="1" kern="1200" dirty="0" smtClean="0">
                  <a:solidFill>
                    <a:schemeClr val="tx1"/>
                  </a:solidFill>
                </a:rPr>
                <a:t>Promover el desarrollo de competencias vinculadas con</a:t>
              </a:r>
              <a:r>
                <a:rPr lang="es-ES" sz="2200" b="1" kern="1200" dirty="0" smtClean="0">
                  <a:solidFill>
                    <a:schemeClr val="tx1"/>
                  </a:solidFill>
                </a:rPr>
                <a:t>:</a:t>
              </a:r>
              <a:endParaRPr lang="es-VE" sz="2200" b="1" kern="1200" dirty="0">
                <a:solidFill>
                  <a:schemeClr val="tx1"/>
                </a:solidFill>
              </a:endParaRPr>
            </a:p>
          </p:txBody>
        </p:sp>
        <p:sp>
          <p:nvSpPr>
            <p:cNvPr id="12" name="11 Forma libre"/>
            <p:cNvSpPr/>
            <p:nvPr/>
          </p:nvSpPr>
          <p:spPr>
            <a:xfrm>
              <a:off x="4779057" y="3759313"/>
              <a:ext cx="3249452" cy="2451210"/>
            </a:xfrm>
            <a:custGeom>
              <a:avLst/>
              <a:gdLst>
                <a:gd name="connsiteX0" fmla="*/ 0 w 5678424"/>
                <a:gd name="connsiteY0" fmla="*/ 209880 h 1998860"/>
                <a:gd name="connsiteX1" fmla="*/ 209880 w 5678424"/>
                <a:gd name="connsiteY1" fmla="*/ 0 h 1998860"/>
                <a:gd name="connsiteX2" fmla="*/ 5468544 w 5678424"/>
                <a:gd name="connsiteY2" fmla="*/ 0 h 1998860"/>
                <a:gd name="connsiteX3" fmla="*/ 5678424 w 5678424"/>
                <a:gd name="connsiteY3" fmla="*/ 209880 h 1998860"/>
                <a:gd name="connsiteX4" fmla="*/ 5678424 w 5678424"/>
                <a:gd name="connsiteY4" fmla="*/ 1788980 h 1998860"/>
                <a:gd name="connsiteX5" fmla="*/ 5468544 w 5678424"/>
                <a:gd name="connsiteY5" fmla="*/ 1998860 h 1998860"/>
                <a:gd name="connsiteX6" fmla="*/ 209880 w 5678424"/>
                <a:gd name="connsiteY6" fmla="*/ 1998860 h 1998860"/>
                <a:gd name="connsiteX7" fmla="*/ 0 w 5678424"/>
                <a:gd name="connsiteY7" fmla="*/ 1788980 h 1998860"/>
                <a:gd name="connsiteX8" fmla="*/ 0 w 5678424"/>
                <a:gd name="connsiteY8" fmla="*/ 209880 h 199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78424" h="1998860">
                  <a:moveTo>
                    <a:pt x="0" y="209880"/>
                  </a:moveTo>
                  <a:cubicBezTo>
                    <a:pt x="0" y="93966"/>
                    <a:pt x="93966" y="0"/>
                    <a:pt x="209880" y="0"/>
                  </a:cubicBezTo>
                  <a:lnTo>
                    <a:pt x="5468544" y="0"/>
                  </a:lnTo>
                  <a:cubicBezTo>
                    <a:pt x="5584458" y="0"/>
                    <a:pt x="5678424" y="93966"/>
                    <a:pt x="5678424" y="209880"/>
                  </a:cubicBezTo>
                  <a:lnTo>
                    <a:pt x="5678424" y="1788980"/>
                  </a:lnTo>
                  <a:cubicBezTo>
                    <a:pt x="5678424" y="1904894"/>
                    <a:pt x="5584458" y="1998860"/>
                    <a:pt x="5468544" y="1998860"/>
                  </a:cubicBezTo>
                  <a:lnTo>
                    <a:pt x="209880" y="1998860"/>
                  </a:lnTo>
                  <a:cubicBezTo>
                    <a:pt x="93966" y="1998860"/>
                    <a:pt x="0" y="1904894"/>
                    <a:pt x="0" y="1788980"/>
                  </a:cubicBezTo>
                  <a:lnTo>
                    <a:pt x="0" y="209880"/>
                  </a:lnTo>
                  <a:close/>
                </a:path>
              </a:pathLst>
            </a:custGeom>
            <a:solidFill>
              <a:schemeClr val="accent3">
                <a:lumMod val="40000"/>
                <a:lumOff val="60000"/>
              </a:schemeClr>
            </a:solidFill>
            <a:ln>
              <a:solidFill>
                <a:srgbClr val="0066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672" tIns="137672" rIns="137672" bIns="203712" numCol="1" spcCol="1270" anchor="t" anchorCtr="0">
              <a:noAutofit/>
            </a:bodyPr>
            <a:lstStyle/>
            <a:p>
              <a:pPr lvl="0" defTabSz="889000">
                <a:lnSpc>
                  <a:spcPct val="90000"/>
                </a:lnSpc>
                <a:spcBef>
                  <a:spcPct val="0"/>
                </a:spcBef>
                <a:spcAft>
                  <a:spcPct val="35000"/>
                </a:spcAft>
              </a:pPr>
              <a:r>
                <a:rPr lang="es-ES" sz="2200" b="1" dirty="0" smtClean="0">
                  <a:solidFill>
                    <a:schemeClr val="tx1"/>
                  </a:solidFill>
                </a:rPr>
                <a:t>Favorecer </a:t>
              </a:r>
              <a:r>
                <a:rPr lang="es-ES" sz="2200" b="1" dirty="0">
                  <a:solidFill>
                    <a:schemeClr val="tx1"/>
                  </a:solidFill>
                </a:rPr>
                <a:t>la comprensión de la asignatura mediante los aprendizajes significativo, autónomo y colaborativo, orientados al perfil de </a:t>
              </a:r>
              <a:r>
                <a:rPr lang="es-ES" sz="2200" b="1" dirty="0" smtClean="0">
                  <a:solidFill>
                    <a:schemeClr val="tx1"/>
                  </a:solidFill>
                </a:rPr>
                <a:t>egreso.</a:t>
              </a:r>
              <a:endParaRPr lang="es-VE" sz="2200" b="1" kern="1200" dirty="0">
                <a:solidFill>
                  <a:schemeClr val="tx1"/>
                </a:solidFill>
              </a:endParaRPr>
            </a:p>
          </p:txBody>
        </p:sp>
        <p:grpSp>
          <p:nvGrpSpPr>
            <p:cNvPr id="15" name="14 Grupo"/>
            <p:cNvGrpSpPr/>
            <p:nvPr/>
          </p:nvGrpSpPr>
          <p:grpSpPr>
            <a:xfrm>
              <a:off x="736135" y="3660517"/>
              <a:ext cx="3613254" cy="2648803"/>
              <a:chOff x="736135" y="3660517"/>
              <a:chExt cx="3613254" cy="2648803"/>
            </a:xfrm>
          </p:grpSpPr>
          <p:sp>
            <p:nvSpPr>
              <p:cNvPr id="10" name="9 Forma libre"/>
              <p:cNvSpPr/>
              <p:nvPr/>
            </p:nvSpPr>
            <p:spPr>
              <a:xfrm>
                <a:off x="742762" y="3660517"/>
                <a:ext cx="3600000" cy="720000"/>
              </a:xfrm>
              <a:custGeom>
                <a:avLst/>
                <a:gdLst>
                  <a:gd name="connsiteX0" fmla="*/ 0 w 1563624"/>
                  <a:gd name="connsiteY0" fmla="*/ 102399 h 975231"/>
                  <a:gd name="connsiteX1" fmla="*/ 102399 w 1563624"/>
                  <a:gd name="connsiteY1" fmla="*/ 0 h 975231"/>
                  <a:gd name="connsiteX2" fmla="*/ 1461225 w 1563624"/>
                  <a:gd name="connsiteY2" fmla="*/ 0 h 975231"/>
                  <a:gd name="connsiteX3" fmla="*/ 1563624 w 1563624"/>
                  <a:gd name="connsiteY3" fmla="*/ 102399 h 975231"/>
                  <a:gd name="connsiteX4" fmla="*/ 1563624 w 1563624"/>
                  <a:gd name="connsiteY4" fmla="*/ 872832 h 975231"/>
                  <a:gd name="connsiteX5" fmla="*/ 1461225 w 1563624"/>
                  <a:gd name="connsiteY5" fmla="*/ 975231 h 975231"/>
                  <a:gd name="connsiteX6" fmla="*/ 102399 w 1563624"/>
                  <a:gd name="connsiteY6" fmla="*/ 975231 h 975231"/>
                  <a:gd name="connsiteX7" fmla="*/ 0 w 1563624"/>
                  <a:gd name="connsiteY7" fmla="*/ 872832 h 975231"/>
                  <a:gd name="connsiteX8" fmla="*/ 0 w 1563624"/>
                  <a:gd name="connsiteY8" fmla="*/ 102399 h 97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3624" h="975231">
                    <a:moveTo>
                      <a:pt x="0" y="102399"/>
                    </a:moveTo>
                    <a:cubicBezTo>
                      <a:pt x="0" y="45846"/>
                      <a:pt x="45846" y="0"/>
                      <a:pt x="102399" y="0"/>
                    </a:cubicBezTo>
                    <a:lnTo>
                      <a:pt x="1461225" y="0"/>
                    </a:lnTo>
                    <a:cubicBezTo>
                      <a:pt x="1517778" y="0"/>
                      <a:pt x="1563624" y="45846"/>
                      <a:pt x="1563624" y="102399"/>
                    </a:cubicBezTo>
                    <a:lnTo>
                      <a:pt x="1563624" y="872832"/>
                    </a:lnTo>
                    <a:cubicBezTo>
                      <a:pt x="1563624" y="929385"/>
                      <a:pt x="1517778" y="975231"/>
                      <a:pt x="1461225" y="975231"/>
                    </a:cubicBezTo>
                    <a:lnTo>
                      <a:pt x="102399" y="975231"/>
                    </a:lnTo>
                    <a:cubicBezTo>
                      <a:pt x="45846" y="975231"/>
                      <a:pt x="0" y="929385"/>
                      <a:pt x="0" y="872832"/>
                    </a:cubicBezTo>
                    <a:lnTo>
                      <a:pt x="0" y="102399"/>
                    </a:lnTo>
                    <a:close/>
                  </a:path>
                </a:pathLst>
              </a:custGeom>
              <a:ln>
                <a:solidFill>
                  <a:srgbClr val="0066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7142" tIns="87142" rIns="87142" bIns="87142" numCol="1" spcCol="1270" anchor="ctr" anchorCtr="0">
                <a:noAutofit/>
              </a:bodyPr>
              <a:lstStyle/>
              <a:p>
                <a:pPr lvl="0" algn="ctr" defTabSz="666750" rtl="0">
                  <a:lnSpc>
                    <a:spcPct val="90000"/>
                  </a:lnSpc>
                  <a:spcBef>
                    <a:spcPct val="0"/>
                  </a:spcBef>
                  <a:spcAft>
                    <a:spcPct val="35000"/>
                  </a:spcAft>
                </a:pPr>
                <a:r>
                  <a:rPr lang="es-ES" sz="2000" b="1" kern="1200" dirty="0" smtClean="0"/>
                  <a:t>Abstrae, analiza y sintetiza información. </a:t>
                </a:r>
                <a:endParaRPr lang="es-VE" sz="2000" b="1" kern="1200" dirty="0"/>
              </a:p>
            </p:txBody>
          </p:sp>
          <p:sp>
            <p:nvSpPr>
              <p:cNvPr id="11" name="10 Forma libre"/>
              <p:cNvSpPr/>
              <p:nvPr/>
            </p:nvSpPr>
            <p:spPr>
              <a:xfrm>
                <a:off x="736135" y="5454000"/>
                <a:ext cx="3613254" cy="855320"/>
              </a:xfrm>
              <a:custGeom>
                <a:avLst/>
                <a:gdLst>
                  <a:gd name="connsiteX0" fmla="*/ 0 w 1563624"/>
                  <a:gd name="connsiteY0" fmla="*/ 102399 h 975231"/>
                  <a:gd name="connsiteX1" fmla="*/ 102399 w 1563624"/>
                  <a:gd name="connsiteY1" fmla="*/ 0 h 975231"/>
                  <a:gd name="connsiteX2" fmla="*/ 1461225 w 1563624"/>
                  <a:gd name="connsiteY2" fmla="*/ 0 h 975231"/>
                  <a:gd name="connsiteX3" fmla="*/ 1563624 w 1563624"/>
                  <a:gd name="connsiteY3" fmla="*/ 102399 h 975231"/>
                  <a:gd name="connsiteX4" fmla="*/ 1563624 w 1563624"/>
                  <a:gd name="connsiteY4" fmla="*/ 872832 h 975231"/>
                  <a:gd name="connsiteX5" fmla="*/ 1461225 w 1563624"/>
                  <a:gd name="connsiteY5" fmla="*/ 975231 h 975231"/>
                  <a:gd name="connsiteX6" fmla="*/ 102399 w 1563624"/>
                  <a:gd name="connsiteY6" fmla="*/ 975231 h 975231"/>
                  <a:gd name="connsiteX7" fmla="*/ 0 w 1563624"/>
                  <a:gd name="connsiteY7" fmla="*/ 872832 h 975231"/>
                  <a:gd name="connsiteX8" fmla="*/ 0 w 1563624"/>
                  <a:gd name="connsiteY8" fmla="*/ 102399 h 97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3624" h="975231">
                    <a:moveTo>
                      <a:pt x="0" y="102399"/>
                    </a:moveTo>
                    <a:cubicBezTo>
                      <a:pt x="0" y="45846"/>
                      <a:pt x="45846" y="0"/>
                      <a:pt x="102399" y="0"/>
                    </a:cubicBezTo>
                    <a:lnTo>
                      <a:pt x="1461225" y="0"/>
                    </a:lnTo>
                    <a:cubicBezTo>
                      <a:pt x="1517778" y="0"/>
                      <a:pt x="1563624" y="45846"/>
                      <a:pt x="1563624" y="102399"/>
                    </a:cubicBezTo>
                    <a:lnTo>
                      <a:pt x="1563624" y="872832"/>
                    </a:lnTo>
                    <a:cubicBezTo>
                      <a:pt x="1563624" y="929385"/>
                      <a:pt x="1517778" y="975231"/>
                      <a:pt x="1461225" y="975231"/>
                    </a:cubicBezTo>
                    <a:lnTo>
                      <a:pt x="102399" y="975231"/>
                    </a:lnTo>
                    <a:cubicBezTo>
                      <a:pt x="45846" y="975231"/>
                      <a:pt x="0" y="929385"/>
                      <a:pt x="0" y="872832"/>
                    </a:cubicBezTo>
                    <a:lnTo>
                      <a:pt x="0" y="102399"/>
                    </a:lnTo>
                    <a:close/>
                  </a:path>
                </a:pathLst>
              </a:custGeom>
              <a:ln>
                <a:solidFill>
                  <a:srgbClr val="0066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7142" tIns="87142" rIns="87142" bIns="87142" numCol="1" spcCol="1270" anchor="ctr" anchorCtr="0">
                <a:noAutofit/>
              </a:bodyPr>
              <a:lstStyle/>
              <a:p>
                <a:pPr lvl="0" algn="ctr" defTabSz="666750" rtl="0">
                  <a:lnSpc>
                    <a:spcPct val="90000"/>
                  </a:lnSpc>
                  <a:spcBef>
                    <a:spcPct val="0"/>
                  </a:spcBef>
                  <a:spcAft>
                    <a:spcPct val="35000"/>
                  </a:spcAft>
                </a:pPr>
                <a:r>
                  <a:rPr lang="es-ES" b="1" kern="1200" dirty="0" smtClean="0"/>
                  <a:t>Aplica los conocimientos en la práctica. 	</a:t>
                </a:r>
                <a:endParaRPr lang="es-VE" b="1" kern="1200" dirty="0"/>
              </a:p>
            </p:txBody>
          </p:sp>
          <p:sp>
            <p:nvSpPr>
              <p:cNvPr id="13" name="12 Forma libre"/>
              <p:cNvSpPr/>
              <p:nvPr/>
            </p:nvSpPr>
            <p:spPr>
              <a:xfrm>
                <a:off x="742762" y="4557259"/>
                <a:ext cx="3600000" cy="720000"/>
              </a:xfrm>
              <a:custGeom>
                <a:avLst/>
                <a:gdLst>
                  <a:gd name="connsiteX0" fmla="*/ 0 w 1563624"/>
                  <a:gd name="connsiteY0" fmla="*/ 102399 h 975231"/>
                  <a:gd name="connsiteX1" fmla="*/ 102399 w 1563624"/>
                  <a:gd name="connsiteY1" fmla="*/ 0 h 975231"/>
                  <a:gd name="connsiteX2" fmla="*/ 1461225 w 1563624"/>
                  <a:gd name="connsiteY2" fmla="*/ 0 h 975231"/>
                  <a:gd name="connsiteX3" fmla="*/ 1563624 w 1563624"/>
                  <a:gd name="connsiteY3" fmla="*/ 102399 h 975231"/>
                  <a:gd name="connsiteX4" fmla="*/ 1563624 w 1563624"/>
                  <a:gd name="connsiteY4" fmla="*/ 872832 h 975231"/>
                  <a:gd name="connsiteX5" fmla="*/ 1461225 w 1563624"/>
                  <a:gd name="connsiteY5" fmla="*/ 975231 h 975231"/>
                  <a:gd name="connsiteX6" fmla="*/ 102399 w 1563624"/>
                  <a:gd name="connsiteY6" fmla="*/ 975231 h 975231"/>
                  <a:gd name="connsiteX7" fmla="*/ 0 w 1563624"/>
                  <a:gd name="connsiteY7" fmla="*/ 872832 h 975231"/>
                  <a:gd name="connsiteX8" fmla="*/ 0 w 1563624"/>
                  <a:gd name="connsiteY8" fmla="*/ 102399 h 97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3624" h="975231">
                    <a:moveTo>
                      <a:pt x="0" y="102399"/>
                    </a:moveTo>
                    <a:cubicBezTo>
                      <a:pt x="0" y="45846"/>
                      <a:pt x="45846" y="0"/>
                      <a:pt x="102399" y="0"/>
                    </a:cubicBezTo>
                    <a:lnTo>
                      <a:pt x="1461225" y="0"/>
                    </a:lnTo>
                    <a:cubicBezTo>
                      <a:pt x="1517778" y="0"/>
                      <a:pt x="1563624" y="45846"/>
                      <a:pt x="1563624" y="102399"/>
                    </a:cubicBezTo>
                    <a:lnTo>
                      <a:pt x="1563624" y="872832"/>
                    </a:lnTo>
                    <a:cubicBezTo>
                      <a:pt x="1563624" y="929385"/>
                      <a:pt x="1517778" y="975231"/>
                      <a:pt x="1461225" y="975231"/>
                    </a:cubicBezTo>
                    <a:lnTo>
                      <a:pt x="102399" y="975231"/>
                    </a:lnTo>
                    <a:cubicBezTo>
                      <a:pt x="45846" y="975231"/>
                      <a:pt x="0" y="929385"/>
                      <a:pt x="0" y="872832"/>
                    </a:cubicBezTo>
                    <a:lnTo>
                      <a:pt x="0" y="102399"/>
                    </a:lnTo>
                    <a:close/>
                  </a:path>
                </a:pathLst>
              </a:custGeom>
              <a:ln>
                <a:solidFill>
                  <a:srgbClr val="0066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7142" tIns="87142" rIns="87142" bIns="87142" numCol="1" spcCol="1270" anchor="ctr" anchorCtr="0">
                <a:noAutofit/>
              </a:bodyPr>
              <a:lstStyle/>
              <a:p>
                <a:pPr lvl="0" algn="ctr" defTabSz="666750" rtl="0">
                  <a:lnSpc>
                    <a:spcPct val="90000"/>
                  </a:lnSpc>
                  <a:spcBef>
                    <a:spcPct val="0"/>
                  </a:spcBef>
                  <a:spcAft>
                    <a:spcPct val="35000"/>
                  </a:spcAft>
                </a:pPr>
                <a:r>
                  <a:rPr lang="es-ES" sz="2000" b="1" kern="1200" dirty="0" smtClean="0"/>
                  <a:t>Participa y trabaja en equipo. </a:t>
                </a:r>
                <a:endParaRPr lang="es-VE" sz="2000" b="1" kern="1200" dirty="0"/>
              </a:p>
            </p:txBody>
          </p:sp>
        </p:grpSp>
      </p:grpSp>
    </p:spTree>
    <p:extLst>
      <p:ext uri="{BB962C8B-B14F-4D97-AF65-F5344CB8AC3E}">
        <p14:creationId xmlns:p14="http://schemas.microsoft.com/office/powerpoint/2010/main" val="3955355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341784"/>
            <a:ext cx="8229600" cy="1143000"/>
          </a:xfrm>
        </p:spPr>
        <p:txBody>
          <a:bodyPr/>
          <a:lstStyle/>
          <a:p>
            <a:r>
              <a:rPr lang="es-ES" b="1" dirty="0" smtClean="0"/>
              <a:t>Calor y Termodinámica</a:t>
            </a:r>
            <a:endParaRPr lang="es-ES" b="1" dirty="0"/>
          </a:p>
        </p:txBody>
      </p:sp>
      <p:grpSp>
        <p:nvGrpSpPr>
          <p:cNvPr id="8" name="7 Grupo"/>
          <p:cNvGrpSpPr/>
          <p:nvPr/>
        </p:nvGrpSpPr>
        <p:grpSpPr>
          <a:xfrm>
            <a:off x="612000" y="1845344"/>
            <a:ext cx="7920000" cy="4680000"/>
            <a:chOff x="684448" y="1613749"/>
            <a:chExt cx="7920000" cy="4752903"/>
          </a:xfrm>
        </p:grpSpPr>
        <p:sp>
          <p:nvSpPr>
            <p:cNvPr id="6" name="5 Forma libre"/>
            <p:cNvSpPr/>
            <p:nvPr/>
          </p:nvSpPr>
          <p:spPr>
            <a:xfrm>
              <a:off x="684448" y="1613749"/>
              <a:ext cx="7920000" cy="1584000"/>
            </a:xfrm>
            <a:custGeom>
              <a:avLst/>
              <a:gdLst>
                <a:gd name="connsiteX0" fmla="*/ 0 w 7920000"/>
                <a:gd name="connsiteY0" fmla="*/ 278545 h 1671235"/>
                <a:gd name="connsiteX1" fmla="*/ 278545 w 7920000"/>
                <a:gd name="connsiteY1" fmla="*/ 0 h 1671235"/>
                <a:gd name="connsiteX2" fmla="*/ 7641455 w 7920000"/>
                <a:gd name="connsiteY2" fmla="*/ 0 h 1671235"/>
                <a:gd name="connsiteX3" fmla="*/ 7920000 w 7920000"/>
                <a:gd name="connsiteY3" fmla="*/ 278545 h 1671235"/>
                <a:gd name="connsiteX4" fmla="*/ 7920000 w 7920000"/>
                <a:gd name="connsiteY4" fmla="*/ 1392690 h 1671235"/>
                <a:gd name="connsiteX5" fmla="*/ 7641455 w 7920000"/>
                <a:gd name="connsiteY5" fmla="*/ 1671235 h 1671235"/>
                <a:gd name="connsiteX6" fmla="*/ 278545 w 7920000"/>
                <a:gd name="connsiteY6" fmla="*/ 1671235 h 1671235"/>
                <a:gd name="connsiteX7" fmla="*/ 0 w 7920000"/>
                <a:gd name="connsiteY7" fmla="*/ 1392690 h 1671235"/>
                <a:gd name="connsiteX8" fmla="*/ 0 w 7920000"/>
                <a:gd name="connsiteY8" fmla="*/ 278545 h 1671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0000" h="1671235">
                  <a:moveTo>
                    <a:pt x="0" y="278545"/>
                  </a:moveTo>
                  <a:cubicBezTo>
                    <a:pt x="0" y="124709"/>
                    <a:pt x="124709" y="0"/>
                    <a:pt x="278545" y="0"/>
                  </a:cubicBezTo>
                  <a:lnTo>
                    <a:pt x="7641455" y="0"/>
                  </a:lnTo>
                  <a:cubicBezTo>
                    <a:pt x="7795291" y="0"/>
                    <a:pt x="7920000" y="124709"/>
                    <a:pt x="7920000" y="278545"/>
                  </a:cubicBezTo>
                  <a:lnTo>
                    <a:pt x="7920000" y="1392690"/>
                  </a:lnTo>
                  <a:cubicBezTo>
                    <a:pt x="7920000" y="1546526"/>
                    <a:pt x="7795291" y="1671235"/>
                    <a:pt x="7641455" y="1671235"/>
                  </a:cubicBezTo>
                  <a:lnTo>
                    <a:pt x="278545" y="1671235"/>
                  </a:lnTo>
                  <a:cubicBezTo>
                    <a:pt x="124709" y="1671235"/>
                    <a:pt x="0" y="1546526"/>
                    <a:pt x="0" y="1392690"/>
                  </a:cubicBezTo>
                  <a:lnTo>
                    <a:pt x="0" y="278545"/>
                  </a:lnTo>
                  <a:close/>
                </a:path>
              </a:pathLst>
            </a:custGeom>
            <a:gradFill rotWithShape="0">
              <a:gsLst>
                <a:gs pos="0">
                  <a:schemeClr val="accent3">
                    <a:lumMod val="20000"/>
                    <a:lumOff val="80000"/>
                  </a:schemeClr>
                </a:gs>
                <a:gs pos="50000">
                  <a:schemeClr val="bg1"/>
                </a:gs>
                <a:gs pos="100000">
                  <a:schemeClr val="accent3">
                    <a:lumMod val="20000"/>
                    <a:lumOff val="80000"/>
                  </a:schemeClr>
                </a:gs>
              </a:gsLst>
              <a:lin ang="5400000" scaled="0"/>
            </a:gradFill>
            <a:ln w="28575">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spcFirstLastPara="0" vert="horz" wrap="square" lIns="173023" tIns="173023" rIns="173023" bIns="173023" numCol="1" spcCol="1270" anchor="ctr" anchorCtr="0">
              <a:noAutofit/>
            </a:bodyPr>
            <a:lstStyle/>
            <a:p>
              <a:pPr lvl="0" algn="l" defTabSz="1066800" rtl="0">
                <a:spcBef>
                  <a:spcPts val="600"/>
                </a:spcBef>
                <a:spcAft>
                  <a:spcPts val="600"/>
                </a:spcAft>
              </a:pPr>
              <a:r>
                <a:rPr lang="es-VE" sz="2400" b="1" kern="1200" dirty="0" smtClean="0"/>
                <a:t>Tiene como propósito que el estudiante aprenda los principios relacionados con la aplicación de las leyes de la termodinámica</a:t>
              </a:r>
            </a:p>
          </p:txBody>
        </p:sp>
        <p:sp>
          <p:nvSpPr>
            <p:cNvPr id="7" name="6 Forma libre"/>
            <p:cNvSpPr/>
            <p:nvPr/>
          </p:nvSpPr>
          <p:spPr>
            <a:xfrm>
              <a:off x="684448" y="3472479"/>
              <a:ext cx="7920000" cy="2894173"/>
            </a:xfrm>
            <a:custGeom>
              <a:avLst/>
              <a:gdLst>
                <a:gd name="connsiteX0" fmla="*/ 0 w 7920000"/>
                <a:gd name="connsiteY0" fmla="*/ 482372 h 2894173"/>
                <a:gd name="connsiteX1" fmla="*/ 482372 w 7920000"/>
                <a:gd name="connsiteY1" fmla="*/ 0 h 2894173"/>
                <a:gd name="connsiteX2" fmla="*/ 7437628 w 7920000"/>
                <a:gd name="connsiteY2" fmla="*/ 0 h 2894173"/>
                <a:gd name="connsiteX3" fmla="*/ 7920000 w 7920000"/>
                <a:gd name="connsiteY3" fmla="*/ 482372 h 2894173"/>
                <a:gd name="connsiteX4" fmla="*/ 7920000 w 7920000"/>
                <a:gd name="connsiteY4" fmla="*/ 2411801 h 2894173"/>
                <a:gd name="connsiteX5" fmla="*/ 7437628 w 7920000"/>
                <a:gd name="connsiteY5" fmla="*/ 2894173 h 2894173"/>
                <a:gd name="connsiteX6" fmla="*/ 482372 w 7920000"/>
                <a:gd name="connsiteY6" fmla="*/ 2894173 h 2894173"/>
                <a:gd name="connsiteX7" fmla="*/ 0 w 7920000"/>
                <a:gd name="connsiteY7" fmla="*/ 2411801 h 2894173"/>
                <a:gd name="connsiteX8" fmla="*/ 0 w 7920000"/>
                <a:gd name="connsiteY8" fmla="*/ 482372 h 2894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0000" h="2894173">
                  <a:moveTo>
                    <a:pt x="0" y="482372"/>
                  </a:moveTo>
                  <a:cubicBezTo>
                    <a:pt x="0" y="215965"/>
                    <a:pt x="215965" y="0"/>
                    <a:pt x="482372" y="0"/>
                  </a:cubicBezTo>
                  <a:lnTo>
                    <a:pt x="7437628" y="0"/>
                  </a:lnTo>
                  <a:cubicBezTo>
                    <a:pt x="7704035" y="0"/>
                    <a:pt x="7920000" y="215965"/>
                    <a:pt x="7920000" y="482372"/>
                  </a:cubicBezTo>
                  <a:lnTo>
                    <a:pt x="7920000" y="2411801"/>
                  </a:lnTo>
                  <a:cubicBezTo>
                    <a:pt x="7920000" y="2678208"/>
                    <a:pt x="7704035" y="2894173"/>
                    <a:pt x="7437628" y="2894173"/>
                  </a:cubicBezTo>
                  <a:lnTo>
                    <a:pt x="482372" y="2894173"/>
                  </a:lnTo>
                  <a:cubicBezTo>
                    <a:pt x="215965" y="2894173"/>
                    <a:pt x="0" y="2678208"/>
                    <a:pt x="0" y="2411801"/>
                  </a:cubicBezTo>
                  <a:lnTo>
                    <a:pt x="0" y="482372"/>
                  </a:lnTo>
                  <a:close/>
                </a:path>
              </a:pathLst>
            </a:custGeom>
            <a:gradFill rotWithShape="0">
              <a:gsLst>
                <a:gs pos="0">
                  <a:schemeClr val="accent6">
                    <a:lumMod val="20000"/>
                    <a:lumOff val="80000"/>
                  </a:schemeClr>
                </a:gs>
                <a:gs pos="50000">
                  <a:schemeClr val="bg1"/>
                </a:gs>
                <a:gs pos="100000">
                  <a:schemeClr val="accent6">
                    <a:lumMod val="20000"/>
                    <a:lumOff val="80000"/>
                  </a:schemeClr>
                </a:gs>
              </a:gsLst>
              <a:lin ang="5400000" scaled="0"/>
            </a:gradFill>
            <a:ln>
              <a:solidFill>
                <a:schemeClr val="accent6">
                  <a:lumMod val="75000"/>
                </a:schemeClr>
              </a:solidFill>
            </a:ln>
          </p:spPr>
          <p:style>
            <a:lnRef idx="2">
              <a:scrgbClr r="0" g="0" b="0"/>
            </a:lnRef>
            <a:fillRef idx="1">
              <a:scrgbClr r="0" g="0" b="0"/>
            </a:fillRef>
            <a:effectRef idx="0">
              <a:schemeClr val="accent3">
                <a:hueOff val="11250264"/>
                <a:satOff val="-16880"/>
                <a:lumOff val="-2745"/>
                <a:alphaOff val="0"/>
              </a:schemeClr>
            </a:effectRef>
            <a:fontRef idx="minor">
              <a:schemeClr val="lt1"/>
            </a:fontRef>
          </p:style>
          <p:txBody>
            <a:bodyPr spcFirstLastPara="0" vert="horz" wrap="square" lIns="232722" tIns="232722" rIns="232722" bIns="232722" numCol="1" spcCol="1270" anchor="ctr" anchorCtr="0">
              <a:noAutofit/>
            </a:bodyPr>
            <a:lstStyle/>
            <a:p>
              <a:pPr marL="0" marR="0" lvl="0" indent="0" algn="l" defTabSz="914400" rtl="0" eaLnBrk="1" fontAlgn="auto" latinLnBrk="0" hangingPunct="1">
                <a:spcBef>
                  <a:spcPts val="600"/>
                </a:spcBef>
                <a:spcAft>
                  <a:spcPts val="600"/>
                </a:spcAft>
                <a:buClrTx/>
                <a:buSzTx/>
                <a:buFontTx/>
                <a:buNone/>
                <a:tabLst/>
                <a:defRPr/>
              </a:pPr>
              <a:r>
                <a:rPr lang="es-VE" sz="2400" b="1" kern="1200" dirty="0" smtClean="0">
                  <a:solidFill>
                    <a:schemeClr val="tx1"/>
                  </a:solidFill>
                </a:rPr>
                <a:t>Se estudian una serie de dispositivos ingenieriles y ciclos de generación de potencia y de refrigeración, mediante: </a:t>
              </a:r>
              <a:endParaRPr lang="es-ES" sz="2400" b="1" kern="1200" dirty="0" smtClean="0">
                <a:solidFill>
                  <a:schemeClr val="tx1"/>
                </a:solidFill>
              </a:endParaRPr>
            </a:p>
            <a:p>
              <a:pPr marL="355600" marR="0" lvl="0" algn="l" defTabSz="914400" eaLnBrk="1" fontAlgn="auto" latinLnBrk="0" hangingPunct="1">
                <a:spcBef>
                  <a:spcPts val="600"/>
                </a:spcBef>
                <a:spcAft>
                  <a:spcPts val="600"/>
                </a:spcAft>
                <a:buClrTx/>
                <a:buSzTx/>
                <a:buFontTx/>
                <a:buNone/>
                <a:tabLst/>
                <a:defRPr/>
              </a:pPr>
              <a:r>
                <a:rPr lang="es-VE" sz="2400" b="1" kern="1200" baseline="0" dirty="0" smtClean="0">
                  <a:solidFill>
                    <a:schemeClr val="tx1"/>
                  </a:solidFill>
                </a:rPr>
                <a:t>.- El estudio de los estados. </a:t>
              </a:r>
            </a:p>
            <a:p>
              <a:pPr marL="355600" marR="0" lvl="0" algn="l" defTabSz="914400" eaLnBrk="1" fontAlgn="auto" latinLnBrk="0" hangingPunct="1">
                <a:spcBef>
                  <a:spcPts val="600"/>
                </a:spcBef>
                <a:spcAft>
                  <a:spcPts val="600"/>
                </a:spcAft>
                <a:buClrTx/>
                <a:buSzTx/>
                <a:buFontTx/>
                <a:buNone/>
                <a:tabLst/>
                <a:defRPr/>
              </a:pPr>
              <a:r>
                <a:rPr lang="es-VE" sz="2400" b="1" kern="1200" baseline="0" dirty="0" smtClean="0">
                  <a:solidFill>
                    <a:schemeClr val="tx1"/>
                  </a:solidFill>
                </a:rPr>
                <a:t>.- La aplicación de las propiedades de las sustancias </a:t>
              </a:r>
            </a:p>
            <a:p>
              <a:pPr marL="627063" marR="0" lvl="0" indent="-271463" algn="l" defTabSz="977900" eaLnBrk="1" fontAlgn="auto" latinLnBrk="0" hangingPunct="1">
                <a:spcBef>
                  <a:spcPts val="600"/>
                </a:spcBef>
                <a:spcAft>
                  <a:spcPts val="600"/>
                </a:spcAft>
                <a:buClrTx/>
                <a:buSzTx/>
                <a:buFontTx/>
                <a:buNone/>
                <a:tabLst/>
                <a:defRPr/>
              </a:pPr>
              <a:r>
                <a:rPr lang="es-VE" sz="2400" b="1" kern="1200" baseline="0" dirty="0" smtClean="0">
                  <a:solidFill>
                    <a:schemeClr val="tx1"/>
                  </a:solidFill>
                </a:rPr>
                <a:t>.- El estudio de procesos reversibles e irreversibles y su relación con la eficiencia de los mismos</a:t>
              </a:r>
            </a:p>
          </p:txBody>
        </p:sp>
      </p:grpSp>
    </p:spTree>
    <p:extLst>
      <p:ext uri="{BB962C8B-B14F-4D97-AF65-F5344CB8AC3E}">
        <p14:creationId xmlns:p14="http://schemas.microsoft.com/office/powerpoint/2010/main" val="23259559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8904" y="692696"/>
            <a:ext cx="8229600" cy="1143000"/>
          </a:xfrm>
        </p:spPr>
        <p:txBody>
          <a:bodyPr>
            <a:normAutofit fontScale="90000"/>
          </a:bodyPr>
          <a:lstStyle/>
          <a:p>
            <a:r>
              <a:rPr lang="es-ES" b="1" dirty="0" smtClean="0"/>
              <a:t>Calor y Termodinámica y la Sostenibilidad</a:t>
            </a:r>
            <a:endParaRPr lang="es-ES" b="1"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65469354"/>
              </p:ext>
            </p:extLst>
          </p:nvPr>
        </p:nvGraphicFramePr>
        <p:xfrm>
          <a:off x="457200" y="214339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62331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143000"/>
          </a:xfrm>
        </p:spPr>
        <p:txBody>
          <a:bodyPr>
            <a:normAutofit/>
          </a:bodyPr>
          <a:lstStyle/>
          <a:p>
            <a:r>
              <a:rPr lang="es-ES" sz="3600" b="1" dirty="0" smtClean="0"/>
              <a:t>Caso I: Semestre 201815</a:t>
            </a:r>
            <a:endParaRPr lang="es-ES" sz="3600" b="1" dirty="0"/>
          </a:p>
        </p:txBody>
      </p:sp>
      <p:graphicFrame>
        <p:nvGraphicFramePr>
          <p:cNvPr id="11" name="10 Diagrama"/>
          <p:cNvGraphicFramePr/>
          <p:nvPr>
            <p:extLst>
              <p:ext uri="{D42A27DB-BD31-4B8C-83A1-F6EECF244321}">
                <p14:modId xmlns:p14="http://schemas.microsoft.com/office/powerpoint/2010/main" val="3316624450"/>
              </p:ext>
            </p:extLst>
          </p:nvPr>
        </p:nvGraphicFramePr>
        <p:xfrm>
          <a:off x="539552" y="1412776"/>
          <a:ext cx="8388424"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3995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57200" y="274638"/>
            <a:ext cx="8229600" cy="1143000"/>
          </a:xfrm>
        </p:spPr>
        <p:txBody>
          <a:bodyPr>
            <a:normAutofit/>
          </a:bodyPr>
          <a:lstStyle/>
          <a:p>
            <a:r>
              <a:rPr lang="es-ES" b="1" dirty="0" smtClean="0"/>
              <a:t>Resultados</a:t>
            </a:r>
            <a:endParaRPr lang="es-ES" b="1"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961339256"/>
              </p:ext>
            </p:extLst>
          </p:nvPr>
        </p:nvGraphicFramePr>
        <p:xfrm>
          <a:off x="457200" y="1484784"/>
          <a:ext cx="8435280" cy="4680522"/>
        </p:xfrm>
        <a:graphic>
          <a:graphicData uri="http://schemas.openxmlformats.org/drawingml/2006/table">
            <a:tbl>
              <a:tblPr firstRow="1" bandRow="1">
                <a:tableStyleId>{68D230F3-CF80-4859-8CE7-A43EE81993B5}</a:tableStyleId>
              </a:tblPr>
              <a:tblGrid>
                <a:gridCol w="2593871"/>
                <a:gridCol w="5841409"/>
              </a:tblGrid>
              <a:tr h="446318">
                <a:tc>
                  <a:txBody>
                    <a:bodyPr/>
                    <a:lstStyle/>
                    <a:p>
                      <a:r>
                        <a:rPr lang="es-ES" sz="2000" b="1" dirty="0" smtClean="0"/>
                        <a:t>Dispositivo Estudiado</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B w="12700" cap="flat" cmpd="sng" algn="ctr">
                      <a:solidFill>
                        <a:schemeClr val="accent6">
                          <a:lumMod val="75000"/>
                        </a:schemeClr>
                      </a:solidFill>
                      <a:prstDash val="solid"/>
                      <a:round/>
                      <a:headEnd type="none" w="med" len="med"/>
                      <a:tailEnd type="none" w="med" len="med"/>
                    </a:lnB>
                  </a:tcPr>
                </a:tc>
                <a:tc>
                  <a:txBody>
                    <a:bodyPr/>
                    <a:lstStyle/>
                    <a:p>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B w="12700" cap="flat" cmpd="sng" algn="ctr">
                      <a:solidFill>
                        <a:schemeClr val="accent6">
                          <a:lumMod val="75000"/>
                        </a:schemeClr>
                      </a:solidFill>
                      <a:prstDash val="solid"/>
                      <a:round/>
                      <a:headEnd type="none" w="med" len="med"/>
                      <a:tailEnd type="none" w="med" len="med"/>
                    </a:lnB>
                  </a:tcPr>
                </a:tc>
              </a:tr>
              <a:tr h="446318">
                <a:tc>
                  <a:txBody>
                    <a:bodyPr/>
                    <a:lstStyle/>
                    <a:p>
                      <a:r>
                        <a:rPr lang="es-ES" sz="2000" b="1" dirty="0" smtClean="0"/>
                        <a:t>Bomba Hidráulica</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es-ES" sz="2000" b="1" dirty="0" smtClean="0"/>
                        <a:t>http://drbombas.simplesite.com/</a:t>
                      </a:r>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446318">
                <a:tc>
                  <a:txBody>
                    <a:bodyPr/>
                    <a:lstStyle/>
                    <a:p>
                      <a:r>
                        <a:rPr lang="es-ES" sz="2000" b="1" dirty="0" smtClean="0"/>
                        <a:t>Toberas</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es-ES" sz="2000" b="1" dirty="0" smtClean="0"/>
                        <a:t>https://nemorillo17.wixsite.com/toberas</a:t>
                      </a:r>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789639">
                <a:tc>
                  <a:txBody>
                    <a:bodyPr/>
                    <a:lstStyle/>
                    <a:p>
                      <a:r>
                        <a:rPr lang="es-ES" sz="2000" b="1" dirty="0" smtClean="0"/>
                        <a:t>Intercambiadores de calor</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es-ES" sz="2000" b="1" dirty="0" smtClean="0"/>
                        <a:t>https://prezi.com/view/99dbyKpAWTSw4l71Q94T/</a:t>
                      </a:r>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446318">
                <a:tc>
                  <a:txBody>
                    <a:bodyPr/>
                    <a:lstStyle/>
                    <a:p>
                      <a:r>
                        <a:rPr lang="es-ES" sz="2000" b="1" dirty="0" smtClean="0"/>
                        <a:t>Calderas</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es-ES" sz="2000" b="1" dirty="0" smtClean="0"/>
                        <a:t>https://prezi.com/view/dT6TFLxyGrKBwrs3sj8z/</a:t>
                      </a:r>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446318">
                <a:tc>
                  <a:txBody>
                    <a:bodyPr/>
                    <a:lstStyle/>
                    <a:p>
                      <a:r>
                        <a:rPr lang="es-ES" sz="2000" b="1" dirty="0" smtClean="0"/>
                        <a:t>Compresores</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es-ES" sz="2000" b="1" dirty="0" smtClean="0"/>
                        <a:t>https://selopco.blogspot.com/</a:t>
                      </a:r>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423336">
                <a:tc>
                  <a:txBody>
                    <a:bodyPr/>
                    <a:lstStyle/>
                    <a:p>
                      <a:r>
                        <a:rPr lang="es-ES" sz="2000" b="1" dirty="0" smtClean="0"/>
                        <a:t>Turbinas</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es-ES" sz="1900" b="1" baseline="0" dirty="0" smtClean="0"/>
                        <a:t>https://cearcaya.wixsite.com/turbinas/sustentabilidad</a:t>
                      </a:r>
                      <a:endParaRPr lang="es-ES" sz="1900" b="1" baseline="0"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446318">
                <a:tc>
                  <a:txBody>
                    <a:bodyPr/>
                    <a:lstStyle/>
                    <a:p>
                      <a:r>
                        <a:rPr lang="es-ES" sz="2000" b="1" dirty="0" smtClean="0"/>
                        <a:t>Difusores</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es-ES" sz="2000" b="1" dirty="0" smtClean="0"/>
                        <a:t>https://prezi.com/view/ewl5DAabdnbs00QElFjV/</a:t>
                      </a:r>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789639">
                <a:tc>
                  <a:txBody>
                    <a:bodyPr/>
                    <a:lstStyle/>
                    <a:p>
                      <a:r>
                        <a:rPr lang="es-ES" sz="2000" b="1" dirty="0" smtClean="0"/>
                        <a:t>Válvulas (estrangulamiento)</a:t>
                      </a:r>
                      <a:endParaRPr lang="es-ES" sz="2000" b="1" dirty="0"/>
                    </a:p>
                  </a:txBody>
                  <a:tcPr marL="90000" marR="90000" marT="54000" marB="5400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tcPr>
                </a:tc>
                <a:tc>
                  <a:txBody>
                    <a:bodyPr/>
                    <a:lstStyle/>
                    <a:p>
                      <a:r>
                        <a:rPr lang="es-ES" sz="2000" b="1" u="none" strike="noStrike" kern="1200" dirty="0" smtClean="0">
                          <a:effectLst/>
                        </a:rPr>
                        <a:t>https://prezi.com/view/TVcWqVhlm7KSqIPOdnSA/</a:t>
                      </a:r>
                      <a:endParaRPr lang="es-ES" sz="2000" b="1" dirty="0"/>
                    </a:p>
                  </a:txBody>
                  <a:tcPr marL="90000" marR="90000" marT="54000" marB="5400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23211053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2390423992"/>
              </p:ext>
            </p:extLst>
          </p:nvPr>
        </p:nvGraphicFramePr>
        <p:xfrm>
          <a:off x="590872" y="1412776"/>
          <a:ext cx="8229600"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1 Título"/>
          <p:cNvSpPr>
            <a:spLocks noGrp="1"/>
          </p:cNvSpPr>
          <p:nvPr>
            <p:ph type="title"/>
          </p:nvPr>
        </p:nvSpPr>
        <p:spPr>
          <a:xfrm>
            <a:off x="457200" y="274638"/>
            <a:ext cx="8229600" cy="1143000"/>
          </a:xfrm>
        </p:spPr>
        <p:txBody>
          <a:bodyPr>
            <a:normAutofit/>
          </a:bodyPr>
          <a:lstStyle/>
          <a:p>
            <a:r>
              <a:rPr lang="es-ES" b="1" dirty="0" smtClean="0"/>
              <a:t>Resultados</a:t>
            </a:r>
            <a:endParaRPr lang="es-ES" b="1" dirty="0"/>
          </a:p>
        </p:txBody>
      </p:sp>
    </p:spTree>
    <p:extLst>
      <p:ext uri="{BB962C8B-B14F-4D97-AF65-F5344CB8AC3E}">
        <p14:creationId xmlns:p14="http://schemas.microsoft.com/office/powerpoint/2010/main" val="366832902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TotalTime>
  <Words>2379</Words>
  <Application>Microsoft Office PowerPoint</Application>
  <PresentationFormat>Presentación en pantalla (4:3)</PresentationFormat>
  <Paragraphs>228</Paragraphs>
  <Slides>28</Slides>
  <Notes>12</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Tema de Office</vt:lpstr>
      <vt:lpstr>Aplicación de las Tecnologías de Información y Comunicación (TIC) para la Formación de Ingenieros.</vt:lpstr>
      <vt:lpstr>Antecedentes</vt:lpstr>
      <vt:lpstr>Antecedentes</vt:lpstr>
      <vt:lpstr>TIC en Calor y Termodinámica</vt:lpstr>
      <vt:lpstr>Calor y Termodinámica</vt:lpstr>
      <vt:lpstr>Calor y Termodinámica y la Sostenibilidad</vt:lpstr>
      <vt:lpstr>Caso I: Semestre 201815</vt:lpstr>
      <vt:lpstr>Resultados</vt:lpstr>
      <vt:lpstr>Resultados</vt:lpstr>
      <vt:lpstr> Se incluyó en la tarea el desarrollo sostenible (ODS):</vt:lpstr>
      <vt:lpstr>Presentación de PowerPoint</vt:lpstr>
      <vt:lpstr>ODS En Calor y Termodinámica</vt:lpstr>
      <vt:lpstr>Resultados</vt:lpstr>
      <vt:lpstr>ODS En Calor y Termodinámica</vt:lpstr>
      <vt:lpstr>ODS En Calor y Termodinámica</vt:lpstr>
      <vt:lpstr>Opiniones de los Estudiantes</vt:lpstr>
      <vt:lpstr>Opiniones de los Estudiantes</vt:lpstr>
      <vt:lpstr>Experiencia en Cálculo I</vt:lpstr>
      <vt:lpstr>Experiencia en Cálculo I</vt:lpstr>
      <vt:lpstr>Experiencia en Cálculo I</vt:lpstr>
      <vt:lpstr>Experiencia en Cálculo I</vt:lpstr>
      <vt:lpstr>Experiencia en Cálculo I</vt:lpstr>
      <vt:lpstr>Experiencia en Cálculo I</vt:lpstr>
      <vt:lpstr>Experiencia en Cálculo I</vt:lpstr>
      <vt:lpstr>Experiencia en Cálculo I</vt:lpstr>
      <vt:lpstr>Presentación de PowerPoint</vt:lpstr>
      <vt:lpstr>Modelo TPACK</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Calor y Termodinámica  Apoyo en las TIC</dc:title>
  <dc:creator>Usuario01</dc:creator>
  <cp:lastModifiedBy>ST</cp:lastModifiedBy>
  <cp:revision>43</cp:revision>
  <dcterms:created xsi:type="dcterms:W3CDTF">2018-11-25T19:54:49Z</dcterms:created>
  <dcterms:modified xsi:type="dcterms:W3CDTF">2019-07-19T13:01:00Z</dcterms:modified>
</cp:coreProperties>
</file>