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2"/>
  </p:notesMasterIdLst>
  <p:sldIdLst>
    <p:sldId id="256" r:id="rId2"/>
    <p:sldId id="274" r:id="rId3"/>
    <p:sldId id="280" r:id="rId4"/>
    <p:sldId id="275" r:id="rId5"/>
    <p:sldId id="265" r:id="rId6"/>
    <p:sldId id="283" r:id="rId7"/>
    <p:sldId id="269" r:id="rId8"/>
    <p:sldId id="272" r:id="rId9"/>
    <p:sldId id="284" r:id="rId10"/>
    <p:sldId id="268" r:id="rId11"/>
    <p:sldId id="257" r:id="rId12"/>
    <p:sldId id="279" r:id="rId13"/>
    <p:sldId id="271" r:id="rId14"/>
    <p:sldId id="264" r:id="rId15"/>
    <p:sldId id="259" r:id="rId16"/>
    <p:sldId id="285" r:id="rId17"/>
    <p:sldId id="276" r:id="rId18"/>
    <p:sldId id="273" r:id="rId19"/>
    <p:sldId id="278" r:id="rId20"/>
    <p:sldId id="270" r:id="rId2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31FF65-6A8C-417B-8DFC-1EB367CE187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3B3BD19-3252-41C8-A938-2A6CF63D05A5}">
      <dgm:prSet phldrT="[Texto]" custT="1"/>
      <dgm:spPr/>
      <dgm:t>
        <a:bodyPr/>
        <a:lstStyle/>
        <a:p>
          <a:r>
            <a:rPr lang="es-VE" sz="1800" b="1" dirty="0" smtClean="0"/>
            <a:t>Enseñanza</a:t>
          </a:r>
          <a:endParaRPr lang="es-VE" sz="1800" b="1" dirty="0"/>
        </a:p>
      </dgm:t>
    </dgm:pt>
    <dgm:pt modelId="{337C949B-6E12-4370-98CE-8641E827F112}" type="parTrans" cxnId="{73E16634-8889-4066-A334-79F6E55AC71B}">
      <dgm:prSet/>
      <dgm:spPr/>
      <dgm:t>
        <a:bodyPr/>
        <a:lstStyle/>
        <a:p>
          <a:endParaRPr lang="es-VE" sz="1800" b="1"/>
        </a:p>
      </dgm:t>
    </dgm:pt>
    <dgm:pt modelId="{080E36A5-665D-430D-86F2-103F833CC062}" type="sibTrans" cxnId="{73E16634-8889-4066-A334-79F6E55AC71B}">
      <dgm:prSet/>
      <dgm:spPr/>
      <dgm:t>
        <a:bodyPr/>
        <a:lstStyle/>
        <a:p>
          <a:endParaRPr lang="es-VE" sz="1800" b="1"/>
        </a:p>
      </dgm:t>
    </dgm:pt>
    <dgm:pt modelId="{AEA03FC4-6E58-4E68-9EA1-4C8184D80D43}">
      <dgm:prSet phldrT="[Texto]" custT="1"/>
      <dgm:spPr/>
      <dgm:t>
        <a:bodyPr/>
        <a:lstStyle/>
        <a:p>
          <a:r>
            <a:rPr lang="es-VE" sz="1800" b="1" dirty="0" smtClean="0"/>
            <a:t>Estudio</a:t>
          </a:r>
          <a:endParaRPr lang="es-VE" sz="1800" b="1" dirty="0"/>
        </a:p>
      </dgm:t>
    </dgm:pt>
    <dgm:pt modelId="{95A295C5-A402-400A-813B-2F61849CB844}" type="parTrans" cxnId="{2F9DC55E-3244-48CF-B1E3-B2CBDD031B6F}">
      <dgm:prSet/>
      <dgm:spPr/>
      <dgm:t>
        <a:bodyPr/>
        <a:lstStyle/>
        <a:p>
          <a:endParaRPr lang="es-VE" sz="1800" b="1"/>
        </a:p>
      </dgm:t>
    </dgm:pt>
    <dgm:pt modelId="{682E6CD8-B856-4C68-9687-8A5CD8E5A8EE}" type="sibTrans" cxnId="{2F9DC55E-3244-48CF-B1E3-B2CBDD031B6F}">
      <dgm:prSet/>
      <dgm:spPr/>
      <dgm:t>
        <a:bodyPr/>
        <a:lstStyle/>
        <a:p>
          <a:endParaRPr lang="es-VE" sz="1800" b="1"/>
        </a:p>
      </dgm:t>
    </dgm:pt>
    <dgm:pt modelId="{59ABC04D-67CF-4BFB-BABB-5D64C236F300}">
      <dgm:prSet phldrT="[Texto]" custT="1"/>
      <dgm:spPr/>
      <dgm:t>
        <a:bodyPr/>
        <a:lstStyle/>
        <a:p>
          <a:r>
            <a:rPr lang="es-VE" sz="1800" b="1" dirty="0" smtClean="0"/>
            <a:t>Evaluación</a:t>
          </a:r>
          <a:endParaRPr lang="es-VE" sz="1800" b="1" dirty="0"/>
        </a:p>
      </dgm:t>
    </dgm:pt>
    <dgm:pt modelId="{D7598CC2-F7ED-445D-BA1F-2D9D0637217C}" type="parTrans" cxnId="{BE9D6ACA-FE6F-4BD1-BD3A-EB622B9431AE}">
      <dgm:prSet/>
      <dgm:spPr/>
      <dgm:t>
        <a:bodyPr/>
        <a:lstStyle/>
        <a:p>
          <a:endParaRPr lang="es-VE" sz="1800" b="1"/>
        </a:p>
      </dgm:t>
    </dgm:pt>
    <dgm:pt modelId="{DC15B7D1-310A-4F94-B522-45842ABAD214}" type="sibTrans" cxnId="{BE9D6ACA-FE6F-4BD1-BD3A-EB622B9431AE}">
      <dgm:prSet/>
      <dgm:spPr/>
      <dgm:t>
        <a:bodyPr/>
        <a:lstStyle/>
        <a:p>
          <a:endParaRPr lang="es-VE" sz="1800" b="1"/>
        </a:p>
      </dgm:t>
    </dgm:pt>
    <dgm:pt modelId="{78B9D5F9-8458-402F-9E79-B61112535EA6}">
      <dgm:prSet custT="1"/>
      <dgm:spPr>
        <a:solidFill>
          <a:schemeClr val="accent2"/>
        </a:solidFill>
      </dgm:spPr>
      <dgm:t>
        <a:bodyPr/>
        <a:lstStyle/>
        <a:p>
          <a:r>
            <a:rPr lang="es-VE" sz="1800" b="1" dirty="0" smtClean="0"/>
            <a:t>Aprendizaje</a:t>
          </a:r>
          <a:endParaRPr lang="es-VE" sz="1800" b="1" dirty="0"/>
        </a:p>
      </dgm:t>
    </dgm:pt>
    <dgm:pt modelId="{69A7E7CC-B6BC-49D0-B2B0-7ED6477056D6}" type="parTrans" cxnId="{45DF017B-A208-406E-95E3-66DE37E6F030}">
      <dgm:prSet/>
      <dgm:spPr/>
      <dgm:t>
        <a:bodyPr/>
        <a:lstStyle/>
        <a:p>
          <a:endParaRPr lang="es-VE" sz="1800" b="1"/>
        </a:p>
      </dgm:t>
    </dgm:pt>
    <dgm:pt modelId="{F43632B2-2DE1-4237-BC91-6303EF275710}" type="sibTrans" cxnId="{45DF017B-A208-406E-95E3-66DE37E6F030}">
      <dgm:prSet/>
      <dgm:spPr/>
      <dgm:t>
        <a:bodyPr/>
        <a:lstStyle/>
        <a:p>
          <a:endParaRPr lang="es-VE" sz="1800" b="1"/>
        </a:p>
      </dgm:t>
    </dgm:pt>
    <dgm:pt modelId="{BD7840A4-E24C-42A5-B8B5-5A6D972D443A}" type="pres">
      <dgm:prSet presAssocID="{8231FF65-6A8C-417B-8DFC-1EB367CE1871}" presName="CompostProcess" presStyleCnt="0">
        <dgm:presLayoutVars>
          <dgm:dir/>
          <dgm:resizeHandles val="exact"/>
        </dgm:presLayoutVars>
      </dgm:prSet>
      <dgm:spPr/>
    </dgm:pt>
    <dgm:pt modelId="{D4A5F246-60CC-4388-B05E-EB7D5C61F339}" type="pres">
      <dgm:prSet presAssocID="{8231FF65-6A8C-417B-8DFC-1EB367CE1871}" presName="arrow" presStyleLbl="bgShp" presStyleIdx="0" presStyleCnt="1"/>
      <dgm:spPr/>
    </dgm:pt>
    <dgm:pt modelId="{D4414672-DC09-4ADA-995A-1D9D86689077}" type="pres">
      <dgm:prSet presAssocID="{8231FF65-6A8C-417B-8DFC-1EB367CE1871}" presName="linearProcess" presStyleCnt="0"/>
      <dgm:spPr/>
    </dgm:pt>
    <dgm:pt modelId="{31A56C7A-D811-48AE-A517-82575AB3E8FA}" type="pres">
      <dgm:prSet presAssocID="{03B3BD19-3252-41C8-A938-2A6CF63D05A5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60E5EBA0-B226-4A1E-B08D-96BBB32BBF4D}" type="pres">
      <dgm:prSet presAssocID="{080E36A5-665D-430D-86F2-103F833CC062}" presName="sibTrans" presStyleCnt="0"/>
      <dgm:spPr/>
    </dgm:pt>
    <dgm:pt modelId="{1B2C0BA0-AA6B-418D-A297-5BAC30E13F17}" type="pres">
      <dgm:prSet presAssocID="{AEA03FC4-6E58-4E68-9EA1-4C8184D80D43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40301927-C1A8-45D9-BB94-046A069DFAFF}" type="pres">
      <dgm:prSet presAssocID="{682E6CD8-B856-4C68-9687-8A5CD8E5A8EE}" presName="sibTrans" presStyleCnt="0"/>
      <dgm:spPr/>
    </dgm:pt>
    <dgm:pt modelId="{06F9E1F3-A2A5-46E7-AF5D-F4C681A8C6BB}" type="pres">
      <dgm:prSet presAssocID="{78B9D5F9-8458-402F-9E79-B61112535EA6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A41FA579-4B87-4FEA-B135-5A7392BCB3CE}" type="pres">
      <dgm:prSet presAssocID="{F43632B2-2DE1-4237-BC91-6303EF275710}" presName="sibTrans" presStyleCnt="0"/>
      <dgm:spPr/>
    </dgm:pt>
    <dgm:pt modelId="{10F2896C-22ED-4F89-8532-AB8A4D4F3042}" type="pres">
      <dgm:prSet presAssocID="{59ABC04D-67CF-4BFB-BABB-5D64C236F300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</dgm:ptLst>
  <dgm:cxnLst>
    <dgm:cxn modelId="{2F9DC55E-3244-48CF-B1E3-B2CBDD031B6F}" srcId="{8231FF65-6A8C-417B-8DFC-1EB367CE1871}" destId="{AEA03FC4-6E58-4E68-9EA1-4C8184D80D43}" srcOrd="1" destOrd="0" parTransId="{95A295C5-A402-400A-813B-2F61849CB844}" sibTransId="{682E6CD8-B856-4C68-9687-8A5CD8E5A8EE}"/>
    <dgm:cxn modelId="{A4145B29-4288-4C9F-9A11-64546733F54A}" type="presOf" srcId="{78B9D5F9-8458-402F-9E79-B61112535EA6}" destId="{06F9E1F3-A2A5-46E7-AF5D-F4C681A8C6BB}" srcOrd="0" destOrd="0" presId="urn:microsoft.com/office/officeart/2005/8/layout/hProcess9"/>
    <dgm:cxn modelId="{BE9D6ACA-FE6F-4BD1-BD3A-EB622B9431AE}" srcId="{8231FF65-6A8C-417B-8DFC-1EB367CE1871}" destId="{59ABC04D-67CF-4BFB-BABB-5D64C236F300}" srcOrd="3" destOrd="0" parTransId="{D7598CC2-F7ED-445D-BA1F-2D9D0637217C}" sibTransId="{DC15B7D1-310A-4F94-B522-45842ABAD214}"/>
    <dgm:cxn modelId="{3A55AB0A-2814-4F90-AD93-4391D4B987AA}" type="presOf" srcId="{59ABC04D-67CF-4BFB-BABB-5D64C236F300}" destId="{10F2896C-22ED-4F89-8532-AB8A4D4F3042}" srcOrd="0" destOrd="0" presId="urn:microsoft.com/office/officeart/2005/8/layout/hProcess9"/>
    <dgm:cxn modelId="{E0E2B1D6-6C90-48FB-854D-806AEF5D3076}" type="presOf" srcId="{AEA03FC4-6E58-4E68-9EA1-4C8184D80D43}" destId="{1B2C0BA0-AA6B-418D-A297-5BAC30E13F17}" srcOrd="0" destOrd="0" presId="urn:microsoft.com/office/officeart/2005/8/layout/hProcess9"/>
    <dgm:cxn modelId="{73E16634-8889-4066-A334-79F6E55AC71B}" srcId="{8231FF65-6A8C-417B-8DFC-1EB367CE1871}" destId="{03B3BD19-3252-41C8-A938-2A6CF63D05A5}" srcOrd="0" destOrd="0" parTransId="{337C949B-6E12-4370-98CE-8641E827F112}" sibTransId="{080E36A5-665D-430D-86F2-103F833CC062}"/>
    <dgm:cxn modelId="{B8A3BA99-B65A-416A-BD93-EC0D6FB169EC}" type="presOf" srcId="{03B3BD19-3252-41C8-A938-2A6CF63D05A5}" destId="{31A56C7A-D811-48AE-A517-82575AB3E8FA}" srcOrd="0" destOrd="0" presId="urn:microsoft.com/office/officeart/2005/8/layout/hProcess9"/>
    <dgm:cxn modelId="{45DF017B-A208-406E-95E3-66DE37E6F030}" srcId="{8231FF65-6A8C-417B-8DFC-1EB367CE1871}" destId="{78B9D5F9-8458-402F-9E79-B61112535EA6}" srcOrd="2" destOrd="0" parTransId="{69A7E7CC-B6BC-49D0-B2B0-7ED6477056D6}" sibTransId="{F43632B2-2DE1-4237-BC91-6303EF275710}"/>
    <dgm:cxn modelId="{4D6A4CF8-8870-424F-9CF1-6ED8AE8F2E9B}" type="presOf" srcId="{8231FF65-6A8C-417B-8DFC-1EB367CE1871}" destId="{BD7840A4-E24C-42A5-B8B5-5A6D972D443A}" srcOrd="0" destOrd="0" presId="urn:microsoft.com/office/officeart/2005/8/layout/hProcess9"/>
    <dgm:cxn modelId="{5DF170CA-690F-4725-98BC-712109531A95}" type="presParOf" srcId="{BD7840A4-E24C-42A5-B8B5-5A6D972D443A}" destId="{D4A5F246-60CC-4388-B05E-EB7D5C61F339}" srcOrd="0" destOrd="0" presId="urn:microsoft.com/office/officeart/2005/8/layout/hProcess9"/>
    <dgm:cxn modelId="{65F9C2F9-F61B-4904-828A-24BB9771145C}" type="presParOf" srcId="{BD7840A4-E24C-42A5-B8B5-5A6D972D443A}" destId="{D4414672-DC09-4ADA-995A-1D9D86689077}" srcOrd="1" destOrd="0" presId="urn:microsoft.com/office/officeart/2005/8/layout/hProcess9"/>
    <dgm:cxn modelId="{2A5AF71E-6E82-4BE8-BA74-557D3F0FBA99}" type="presParOf" srcId="{D4414672-DC09-4ADA-995A-1D9D86689077}" destId="{31A56C7A-D811-48AE-A517-82575AB3E8FA}" srcOrd="0" destOrd="0" presId="urn:microsoft.com/office/officeart/2005/8/layout/hProcess9"/>
    <dgm:cxn modelId="{87B73F89-0D48-4FC2-BA7E-74C886E7184C}" type="presParOf" srcId="{D4414672-DC09-4ADA-995A-1D9D86689077}" destId="{60E5EBA0-B226-4A1E-B08D-96BBB32BBF4D}" srcOrd="1" destOrd="0" presId="urn:microsoft.com/office/officeart/2005/8/layout/hProcess9"/>
    <dgm:cxn modelId="{B292C7B9-CA12-48EB-B5F1-5F1D857F1790}" type="presParOf" srcId="{D4414672-DC09-4ADA-995A-1D9D86689077}" destId="{1B2C0BA0-AA6B-418D-A297-5BAC30E13F17}" srcOrd="2" destOrd="0" presId="urn:microsoft.com/office/officeart/2005/8/layout/hProcess9"/>
    <dgm:cxn modelId="{A47A26B3-653B-476D-9857-3A6D890717ED}" type="presParOf" srcId="{D4414672-DC09-4ADA-995A-1D9D86689077}" destId="{40301927-C1A8-45D9-BB94-046A069DFAFF}" srcOrd="3" destOrd="0" presId="urn:microsoft.com/office/officeart/2005/8/layout/hProcess9"/>
    <dgm:cxn modelId="{80EC6B6B-A7D5-454D-8CA6-5A1352EFE138}" type="presParOf" srcId="{D4414672-DC09-4ADA-995A-1D9D86689077}" destId="{06F9E1F3-A2A5-46E7-AF5D-F4C681A8C6BB}" srcOrd="4" destOrd="0" presId="urn:microsoft.com/office/officeart/2005/8/layout/hProcess9"/>
    <dgm:cxn modelId="{A61356C1-1253-4551-943B-27B8619DA772}" type="presParOf" srcId="{D4414672-DC09-4ADA-995A-1D9D86689077}" destId="{A41FA579-4B87-4FEA-B135-5A7392BCB3CE}" srcOrd="5" destOrd="0" presId="urn:microsoft.com/office/officeart/2005/8/layout/hProcess9"/>
    <dgm:cxn modelId="{5C51AAB5-8F45-4462-8971-33F46F91A3F0}" type="presParOf" srcId="{D4414672-DC09-4ADA-995A-1D9D86689077}" destId="{10F2896C-22ED-4F89-8532-AB8A4D4F3042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31FF65-6A8C-417B-8DFC-1EB367CE187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3B3BD19-3252-41C8-A938-2A6CF63D05A5}">
      <dgm:prSet phldrT="[Texto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VE" sz="2000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VE" sz="2000" dirty="0" smtClean="0"/>
            <a:t>Estudio</a:t>
          </a:r>
        </a:p>
        <a:p>
          <a:pPr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2000" dirty="0"/>
        </a:p>
      </dgm:t>
    </dgm:pt>
    <dgm:pt modelId="{337C949B-6E12-4370-98CE-8641E827F112}" type="parTrans" cxnId="{73E16634-8889-4066-A334-79F6E55AC71B}">
      <dgm:prSet/>
      <dgm:spPr/>
      <dgm:t>
        <a:bodyPr/>
        <a:lstStyle/>
        <a:p>
          <a:pPr algn="ctr"/>
          <a:endParaRPr lang="es-VE" sz="1800"/>
        </a:p>
      </dgm:t>
    </dgm:pt>
    <dgm:pt modelId="{080E36A5-665D-430D-86F2-103F833CC062}" type="sibTrans" cxnId="{73E16634-8889-4066-A334-79F6E55AC71B}">
      <dgm:prSet/>
      <dgm:spPr/>
      <dgm:t>
        <a:bodyPr/>
        <a:lstStyle/>
        <a:p>
          <a:pPr algn="ctr"/>
          <a:endParaRPr lang="es-VE" sz="1800"/>
        </a:p>
      </dgm:t>
    </dgm:pt>
    <dgm:pt modelId="{AEA03FC4-6E58-4E68-9EA1-4C8184D80D43}">
      <dgm:prSet phldrT="[Texto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VE" sz="1800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VE" sz="1800" dirty="0" smtClean="0"/>
            <a:t>Evaluación</a:t>
          </a:r>
        </a:p>
        <a:p>
          <a:pPr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1800" dirty="0"/>
        </a:p>
      </dgm:t>
    </dgm:pt>
    <dgm:pt modelId="{95A295C5-A402-400A-813B-2F61849CB844}" type="parTrans" cxnId="{2F9DC55E-3244-48CF-B1E3-B2CBDD031B6F}">
      <dgm:prSet/>
      <dgm:spPr/>
      <dgm:t>
        <a:bodyPr/>
        <a:lstStyle/>
        <a:p>
          <a:pPr algn="ctr"/>
          <a:endParaRPr lang="es-VE" sz="1800"/>
        </a:p>
      </dgm:t>
    </dgm:pt>
    <dgm:pt modelId="{682E6CD8-B856-4C68-9687-8A5CD8E5A8EE}" type="sibTrans" cxnId="{2F9DC55E-3244-48CF-B1E3-B2CBDD031B6F}">
      <dgm:prSet/>
      <dgm:spPr/>
      <dgm:t>
        <a:bodyPr/>
        <a:lstStyle/>
        <a:p>
          <a:pPr algn="ctr"/>
          <a:endParaRPr lang="es-VE" sz="1800"/>
        </a:p>
      </dgm:t>
    </dgm:pt>
    <dgm:pt modelId="{59ABC04D-67CF-4BFB-BABB-5D64C236F300}">
      <dgm:prSet phldrT="[Texto]" custT="1"/>
      <dgm:spPr>
        <a:solidFill>
          <a:schemeClr val="accent2">
            <a:lumMod val="75000"/>
          </a:schemeClr>
        </a:solidFill>
      </dgm:spPr>
      <dgm:t>
        <a:bodyPr/>
        <a:lstStyle/>
        <a:p>
          <a:pPr algn="ctr"/>
          <a:r>
            <a:rPr lang="es-VE" sz="1800" dirty="0" smtClean="0"/>
            <a:t>Enseñanza</a:t>
          </a:r>
        </a:p>
        <a:p>
          <a:pPr algn="ctr"/>
          <a:r>
            <a:rPr lang="es-VE" sz="1800" dirty="0" smtClean="0"/>
            <a:t>Aprendizaje</a:t>
          </a:r>
          <a:endParaRPr lang="es-VE" sz="1800" dirty="0"/>
        </a:p>
      </dgm:t>
    </dgm:pt>
    <dgm:pt modelId="{D7598CC2-F7ED-445D-BA1F-2D9D0637217C}" type="parTrans" cxnId="{BE9D6ACA-FE6F-4BD1-BD3A-EB622B9431AE}">
      <dgm:prSet/>
      <dgm:spPr/>
      <dgm:t>
        <a:bodyPr/>
        <a:lstStyle/>
        <a:p>
          <a:pPr algn="ctr"/>
          <a:endParaRPr lang="es-VE" sz="1800"/>
        </a:p>
      </dgm:t>
    </dgm:pt>
    <dgm:pt modelId="{DC15B7D1-310A-4F94-B522-45842ABAD214}" type="sibTrans" cxnId="{BE9D6ACA-FE6F-4BD1-BD3A-EB622B9431AE}">
      <dgm:prSet/>
      <dgm:spPr/>
      <dgm:t>
        <a:bodyPr/>
        <a:lstStyle/>
        <a:p>
          <a:pPr algn="ctr"/>
          <a:endParaRPr lang="es-VE" sz="1800"/>
        </a:p>
      </dgm:t>
    </dgm:pt>
    <dgm:pt modelId="{BD7840A4-E24C-42A5-B8B5-5A6D972D443A}" type="pres">
      <dgm:prSet presAssocID="{8231FF65-6A8C-417B-8DFC-1EB367CE1871}" presName="CompostProcess" presStyleCnt="0">
        <dgm:presLayoutVars>
          <dgm:dir/>
          <dgm:resizeHandles val="exact"/>
        </dgm:presLayoutVars>
      </dgm:prSet>
      <dgm:spPr/>
    </dgm:pt>
    <dgm:pt modelId="{D4A5F246-60CC-4388-B05E-EB7D5C61F339}" type="pres">
      <dgm:prSet presAssocID="{8231FF65-6A8C-417B-8DFC-1EB367CE1871}" presName="arrow" presStyleLbl="bgShp" presStyleIdx="0" presStyleCnt="1"/>
      <dgm:spPr/>
    </dgm:pt>
    <dgm:pt modelId="{D4414672-DC09-4ADA-995A-1D9D86689077}" type="pres">
      <dgm:prSet presAssocID="{8231FF65-6A8C-417B-8DFC-1EB367CE1871}" presName="linearProcess" presStyleCnt="0"/>
      <dgm:spPr/>
    </dgm:pt>
    <dgm:pt modelId="{31A56C7A-D811-48AE-A517-82575AB3E8FA}" type="pres">
      <dgm:prSet presAssocID="{03B3BD19-3252-41C8-A938-2A6CF63D05A5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60E5EBA0-B226-4A1E-B08D-96BBB32BBF4D}" type="pres">
      <dgm:prSet presAssocID="{080E36A5-665D-430D-86F2-103F833CC062}" presName="sibTrans" presStyleCnt="0"/>
      <dgm:spPr/>
    </dgm:pt>
    <dgm:pt modelId="{1B2C0BA0-AA6B-418D-A297-5BAC30E13F17}" type="pres">
      <dgm:prSet presAssocID="{AEA03FC4-6E58-4E68-9EA1-4C8184D80D43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40301927-C1A8-45D9-BB94-046A069DFAFF}" type="pres">
      <dgm:prSet presAssocID="{682E6CD8-B856-4C68-9687-8A5CD8E5A8EE}" presName="sibTrans" presStyleCnt="0"/>
      <dgm:spPr/>
    </dgm:pt>
    <dgm:pt modelId="{10F2896C-22ED-4F89-8532-AB8A4D4F3042}" type="pres">
      <dgm:prSet presAssocID="{59ABC04D-67CF-4BFB-BABB-5D64C236F300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</dgm:ptLst>
  <dgm:cxnLst>
    <dgm:cxn modelId="{2F9DC55E-3244-48CF-B1E3-B2CBDD031B6F}" srcId="{8231FF65-6A8C-417B-8DFC-1EB367CE1871}" destId="{AEA03FC4-6E58-4E68-9EA1-4C8184D80D43}" srcOrd="1" destOrd="0" parTransId="{95A295C5-A402-400A-813B-2F61849CB844}" sibTransId="{682E6CD8-B856-4C68-9687-8A5CD8E5A8EE}"/>
    <dgm:cxn modelId="{BE9D6ACA-FE6F-4BD1-BD3A-EB622B9431AE}" srcId="{8231FF65-6A8C-417B-8DFC-1EB367CE1871}" destId="{59ABC04D-67CF-4BFB-BABB-5D64C236F300}" srcOrd="2" destOrd="0" parTransId="{D7598CC2-F7ED-445D-BA1F-2D9D0637217C}" sibTransId="{DC15B7D1-310A-4F94-B522-45842ABAD214}"/>
    <dgm:cxn modelId="{8ACF0B0D-DC99-4EEF-8960-0EEE2D20FB94}" type="presOf" srcId="{03B3BD19-3252-41C8-A938-2A6CF63D05A5}" destId="{31A56C7A-D811-48AE-A517-82575AB3E8FA}" srcOrd="0" destOrd="0" presId="urn:microsoft.com/office/officeart/2005/8/layout/hProcess9"/>
    <dgm:cxn modelId="{73E16634-8889-4066-A334-79F6E55AC71B}" srcId="{8231FF65-6A8C-417B-8DFC-1EB367CE1871}" destId="{03B3BD19-3252-41C8-A938-2A6CF63D05A5}" srcOrd="0" destOrd="0" parTransId="{337C949B-6E12-4370-98CE-8641E827F112}" sibTransId="{080E36A5-665D-430D-86F2-103F833CC062}"/>
    <dgm:cxn modelId="{9A5297E4-8F3F-430C-9156-369791C4E5D4}" type="presOf" srcId="{AEA03FC4-6E58-4E68-9EA1-4C8184D80D43}" destId="{1B2C0BA0-AA6B-418D-A297-5BAC30E13F17}" srcOrd="0" destOrd="0" presId="urn:microsoft.com/office/officeart/2005/8/layout/hProcess9"/>
    <dgm:cxn modelId="{6ED2365E-5434-49BC-A8E4-0003D09B110E}" type="presOf" srcId="{8231FF65-6A8C-417B-8DFC-1EB367CE1871}" destId="{BD7840A4-E24C-42A5-B8B5-5A6D972D443A}" srcOrd="0" destOrd="0" presId="urn:microsoft.com/office/officeart/2005/8/layout/hProcess9"/>
    <dgm:cxn modelId="{83BA386F-BBD5-4896-AED9-02BA02E69ED4}" type="presOf" srcId="{59ABC04D-67CF-4BFB-BABB-5D64C236F300}" destId="{10F2896C-22ED-4F89-8532-AB8A4D4F3042}" srcOrd="0" destOrd="0" presId="urn:microsoft.com/office/officeart/2005/8/layout/hProcess9"/>
    <dgm:cxn modelId="{0564151D-8831-4430-99A9-345F8AE6341C}" type="presParOf" srcId="{BD7840A4-E24C-42A5-B8B5-5A6D972D443A}" destId="{D4A5F246-60CC-4388-B05E-EB7D5C61F339}" srcOrd="0" destOrd="0" presId="urn:microsoft.com/office/officeart/2005/8/layout/hProcess9"/>
    <dgm:cxn modelId="{8A091338-283F-4534-A586-28615BFE2E59}" type="presParOf" srcId="{BD7840A4-E24C-42A5-B8B5-5A6D972D443A}" destId="{D4414672-DC09-4ADA-995A-1D9D86689077}" srcOrd="1" destOrd="0" presId="urn:microsoft.com/office/officeart/2005/8/layout/hProcess9"/>
    <dgm:cxn modelId="{67763C58-A1A9-4A87-B8D7-AAEE056CBFC4}" type="presParOf" srcId="{D4414672-DC09-4ADA-995A-1D9D86689077}" destId="{31A56C7A-D811-48AE-A517-82575AB3E8FA}" srcOrd="0" destOrd="0" presId="urn:microsoft.com/office/officeart/2005/8/layout/hProcess9"/>
    <dgm:cxn modelId="{3725A78A-ADEC-4CCD-8F5C-4EBAD3BEFE96}" type="presParOf" srcId="{D4414672-DC09-4ADA-995A-1D9D86689077}" destId="{60E5EBA0-B226-4A1E-B08D-96BBB32BBF4D}" srcOrd="1" destOrd="0" presId="urn:microsoft.com/office/officeart/2005/8/layout/hProcess9"/>
    <dgm:cxn modelId="{B374261C-80E2-444F-BB2A-DEE6450BB608}" type="presParOf" srcId="{D4414672-DC09-4ADA-995A-1D9D86689077}" destId="{1B2C0BA0-AA6B-418D-A297-5BAC30E13F17}" srcOrd="2" destOrd="0" presId="urn:microsoft.com/office/officeart/2005/8/layout/hProcess9"/>
    <dgm:cxn modelId="{2BBDC40F-B22B-44E3-A442-F4F5FE83C62D}" type="presParOf" srcId="{D4414672-DC09-4ADA-995A-1D9D86689077}" destId="{40301927-C1A8-45D9-BB94-046A069DFAFF}" srcOrd="3" destOrd="0" presId="urn:microsoft.com/office/officeart/2005/8/layout/hProcess9"/>
    <dgm:cxn modelId="{B3960E08-A44D-4252-A010-07E7DD7B77AE}" type="presParOf" srcId="{D4414672-DC09-4ADA-995A-1D9D86689077}" destId="{10F2896C-22ED-4F89-8532-AB8A4D4F304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A5F246-60CC-4388-B05E-EB7D5C61F339}">
      <dsp:nvSpPr>
        <dsp:cNvPr id="0" name=""/>
        <dsp:cNvSpPr/>
      </dsp:nvSpPr>
      <dsp:spPr>
        <a:xfrm>
          <a:off x="513056" y="0"/>
          <a:ext cx="5814646" cy="216024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A56C7A-D811-48AE-A517-82575AB3E8FA}">
      <dsp:nvSpPr>
        <dsp:cNvPr id="0" name=""/>
        <dsp:cNvSpPr/>
      </dsp:nvSpPr>
      <dsp:spPr>
        <a:xfrm>
          <a:off x="2338" y="648072"/>
          <a:ext cx="1519129" cy="8640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800" b="1" kern="1200" dirty="0" smtClean="0"/>
            <a:t>Enseñanza</a:t>
          </a:r>
          <a:endParaRPr lang="es-VE" sz="1800" b="1" kern="1200" dirty="0"/>
        </a:p>
      </dsp:txBody>
      <dsp:txXfrm>
        <a:off x="44520" y="690254"/>
        <a:ext cx="1434765" cy="779732"/>
      </dsp:txXfrm>
    </dsp:sp>
    <dsp:sp modelId="{1B2C0BA0-AA6B-418D-A297-5BAC30E13F17}">
      <dsp:nvSpPr>
        <dsp:cNvPr id="0" name=""/>
        <dsp:cNvSpPr/>
      </dsp:nvSpPr>
      <dsp:spPr>
        <a:xfrm>
          <a:off x="1774656" y="648072"/>
          <a:ext cx="1519129" cy="8640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800" b="1" kern="1200" dirty="0" smtClean="0"/>
            <a:t>Estudio</a:t>
          </a:r>
          <a:endParaRPr lang="es-VE" sz="1800" b="1" kern="1200" dirty="0"/>
        </a:p>
      </dsp:txBody>
      <dsp:txXfrm>
        <a:off x="1816838" y="690254"/>
        <a:ext cx="1434765" cy="779732"/>
      </dsp:txXfrm>
    </dsp:sp>
    <dsp:sp modelId="{06F9E1F3-A2A5-46E7-AF5D-F4C681A8C6BB}">
      <dsp:nvSpPr>
        <dsp:cNvPr id="0" name=""/>
        <dsp:cNvSpPr/>
      </dsp:nvSpPr>
      <dsp:spPr>
        <a:xfrm>
          <a:off x="3546974" y="648072"/>
          <a:ext cx="1519129" cy="864096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800" b="1" kern="1200" dirty="0" smtClean="0"/>
            <a:t>Aprendizaje</a:t>
          </a:r>
          <a:endParaRPr lang="es-VE" sz="1800" b="1" kern="1200" dirty="0"/>
        </a:p>
      </dsp:txBody>
      <dsp:txXfrm>
        <a:off x="3589156" y="690254"/>
        <a:ext cx="1434765" cy="779732"/>
      </dsp:txXfrm>
    </dsp:sp>
    <dsp:sp modelId="{10F2896C-22ED-4F89-8532-AB8A4D4F3042}">
      <dsp:nvSpPr>
        <dsp:cNvPr id="0" name=""/>
        <dsp:cNvSpPr/>
      </dsp:nvSpPr>
      <dsp:spPr>
        <a:xfrm>
          <a:off x="5319292" y="648072"/>
          <a:ext cx="1519129" cy="8640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800" b="1" kern="1200" dirty="0" smtClean="0"/>
            <a:t>Evaluación</a:t>
          </a:r>
          <a:endParaRPr lang="es-VE" sz="1800" b="1" kern="1200" dirty="0"/>
        </a:p>
      </dsp:txBody>
      <dsp:txXfrm>
        <a:off x="5361474" y="690254"/>
        <a:ext cx="1434765" cy="7797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A5F246-60CC-4388-B05E-EB7D5C61F339}">
      <dsp:nvSpPr>
        <dsp:cNvPr id="0" name=""/>
        <dsp:cNvSpPr/>
      </dsp:nvSpPr>
      <dsp:spPr>
        <a:xfrm>
          <a:off x="513056" y="0"/>
          <a:ext cx="5814646" cy="201622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A56C7A-D811-48AE-A517-82575AB3E8FA}">
      <dsp:nvSpPr>
        <dsp:cNvPr id="0" name=""/>
        <dsp:cNvSpPr/>
      </dsp:nvSpPr>
      <dsp:spPr>
        <a:xfrm>
          <a:off x="0" y="604867"/>
          <a:ext cx="2052228" cy="8064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VE" sz="200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VE" sz="2000" kern="1200" dirty="0" smtClean="0"/>
            <a:t>Estudio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2000" kern="1200" dirty="0"/>
        </a:p>
      </dsp:txBody>
      <dsp:txXfrm>
        <a:off x="39370" y="644237"/>
        <a:ext cx="1973488" cy="727749"/>
      </dsp:txXfrm>
    </dsp:sp>
    <dsp:sp modelId="{1B2C0BA0-AA6B-418D-A297-5BAC30E13F17}">
      <dsp:nvSpPr>
        <dsp:cNvPr id="0" name=""/>
        <dsp:cNvSpPr/>
      </dsp:nvSpPr>
      <dsp:spPr>
        <a:xfrm>
          <a:off x="2394265" y="604867"/>
          <a:ext cx="2052228" cy="8064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VE" sz="180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VE" sz="1800" kern="1200" dirty="0" smtClean="0"/>
            <a:t>Evaluación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1800" kern="1200" dirty="0"/>
        </a:p>
      </dsp:txBody>
      <dsp:txXfrm>
        <a:off x="2433635" y="644237"/>
        <a:ext cx="1973488" cy="727749"/>
      </dsp:txXfrm>
    </dsp:sp>
    <dsp:sp modelId="{10F2896C-22ED-4F89-8532-AB8A4D4F3042}">
      <dsp:nvSpPr>
        <dsp:cNvPr id="0" name=""/>
        <dsp:cNvSpPr/>
      </dsp:nvSpPr>
      <dsp:spPr>
        <a:xfrm>
          <a:off x="4788532" y="604867"/>
          <a:ext cx="2052228" cy="806489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800" kern="1200" dirty="0" smtClean="0"/>
            <a:t>Enseñanza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800" kern="1200" dirty="0" smtClean="0"/>
            <a:t>Aprendizaje</a:t>
          </a:r>
          <a:endParaRPr lang="es-VE" sz="1800" kern="1200" dirty="0"/>
        </a:p>
      </dsp:txBody>
      <dsp:txXfrm>
        <a:off x="4827902" y="644237"/>
        <a:ext cx="1973488" cy="7277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AE468-E471-4A72-B428-3D7D2C522B2F}" type="datetimeFigureOut">
              <a:rPr lang="es-VE" smtClean="0"/>
              <a:t>19/5/2020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4A0F0-AE4B-4EBD-BB3A-4910629C5EE7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386836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 smtClean="0"/>
              <a:t>Analíticas</a:t>
            </a:r>
            <a:r>
              <a:rPr lang="es-VE" baseline="0" dirty="0" smtClean="0"/>
              <a:t> de aprendizaje</a:t>
            </a:r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6932-9423-471C-8390-914A82BE2332}" type="slidenum">
              <a:rPr lang="es-VE" smtClean="0"/>
              <a:t>3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241266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 smtClean="0"/>
              <a:t>Estimaciones</a:t>
            </a:r>
            <a:r>
              <a:rPr lang="es-VE" baseline="0" dirty="0" smtClean="0"/>
              <a:t> sobre rendimiento: analítica de datos (recoge información sobre el desempeño de los estudiantes en las evaluaciones según el tipo de ítem –procedimiento, concepto, </a:t>
            </a:r>
            <a:r>
              <a:rPr lang="es-VE" baseline="0" dirty="0" err="1" smtClean="0"/>
              <a:t>etc</a:t>
            </a:r>
            <a:r>
              <a:rPr lang="es-VE" baseline="0" dirty="0" smtClean="0"/>
              <a:t>), evaluación diagnóstica y evaluación formativa.</a:t>
            </a:r>
          </a:p>
          <a:p>
            <a:r>
              <a:rPr lang="es-VE" baseline="0" dirty="0" smtClean="0"/>
              <a:t>Muchas de los factores están vinculados con la interacción del profesor con los estudiantes, y del  profesor con otros docentes.</a:t>
            </a:r>
          </a:p>
          <a:p>
            <a:r>
              <a:rPr lang="es-VE" baseline="0" dirty="0" err="1" smtClean="0"/>
              <a:t>Programos</a:t>
            </a:r>
            <a:r>
              <a:rPr lang="es-VE" baseline="0" dirty="0" smtClean="0"/>
              <a:t> piagetianos no los considera este autor tan apropiados para el nivel superior</a:t>
            </a:r>
          </a:p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6932-9423-471C-8390-914A82BE2332}" type="slidenum">
              <a:rPr lang="es-VE" smtClean="0"/>
              <a:t>9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92163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DB71-6E11-493E-B886-90B7D1ED03CE}" type="datetimeFigureOut">
              <a:rPr lang="es-ES" smtClean="0"/>
              <a:t>19/05/2020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152D-BF24-4438-8FBC-5F05806890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2500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DB71-6E11-493E-B886-90B7D1ED03CE}" type="datetimeFigureOut">
              <a:rPr lang="es-ES" smtClean="0"/>
              <a:t>19/05/2020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152D-BF24-4438-8FBC-5F05806890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9675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DB71-6E11-493E-B886-90B7D1ED03CE}" type="datetimeFigureOut">
              <a:rPr lang="es-ES" smtClean="0"/>
              <a:t>19/05/2020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152D-BF24-4438-8FBC-5F05806890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5343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DB71-6E11-493E-B886-90B7D1ED03CE}" type="datetimeFigureOut">
              <a:rPr lang="es-ES" smtClean="0"/>
              <a:t>19/05/2020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152D-BF24-4438-8FBC-5F05806890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2592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DB71-6E11-493E-B886-90B7D1ED03CE}" type="datetimeFigureOut">
              <a:rPr lang="es-ES" smtClean="0"/>
              <a:t>19/05/2020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152D-BF24-4438-8FBC-5F05806890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6905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DB71-6E11-493E-B886-90B7D1ED03CE}" type="datetimeFigureOut">
              <a:rPr lang="es-ES" smtClean="0"/>
              <a:t>19/05/2020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152D-BF24-4438-8FBC-5F05806890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6829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DB71-6E11-493E-B886-90B7D1ED03CE}" type="datetimeFigureOut">
              <a:rPr lang="es-ES" smtClean="0"/>
              <a:t>19/05/2020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152D-BF24-4438-8FBC-5F05806890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5437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DB71-6E11-493E-B886-90B7D1ED03CE}" type="datetimeFigureOut">
              <a:rPr lang="es-ES" smtClean="0"/>
              <a:t>19/05/2020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152D-BF24-4438-8FBC-5F05806890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935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DB71-6E11-493E-B886-90B7D1ED03CE}" type="datetimeFigureOut">
              <a:rPr lang="es-ES" smtClean="0"/>
              <a:t>19/05/2020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152D-BF24-4438-8FBC-5F05806890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116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DB71-6E11-493E-B886-90B7D1ED03CE}" type="datetimeFigureOut">
              <a:rPr lang="es-ES" smtClean="0"/>
              <a:t>19/05/2020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152D-BF24-4438-8FBC-5F05806890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0412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DB71-6E11-493E-B886-90B7D1ED03CE}" type="datetimeFigureOut">
              <a:rPr lang="es-ES" smtClean="0"/>
              <a:t>19/05/2020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152D-BF24-4438-8FBC-5F05806890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5033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BDB71-6E11-493E-B886-90B7D1ED03CE}" type="datetimeFigureOut">
              <a:rPr lang="es-ES" smtClean="0"/>
              <a:t>19/05/2020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A152D-BF24-4438-8FBC-5F05806890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8639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-planner.com/es/blog/infografia-que-es-el-aula-invertida" TargetMode="External"/><Relationship Id="rId2" Type="http://schemas.openxmlformats.org/officeDocument/2006/relationships/hyperlink" Target="http://www.ub.edu/bonespractiquesdocents/index.php/es/metodes-i-activitats/activitats-col-laboratives/39-el-aula-invertida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researchgate.net/publication/300005114_Experiencias_docentes_en_educacion_superior_adaptacion_del_enfoque_aprendizaje_inverso" TargetMode="External"/><Relationship Id="rId5" Type="http://schemas.openxmlformats.org/officeDocument/2006/relationships/hyperlink" Target="http://www.ub.edu/transedu/sites/default/files/filepicker/5/JL%20Medina.pdf" TargetMode="External"/><Relationship Id="rId4" Type="http://schemas.openxmlformats.org/officeDocument/2006/relationships/hyperlink" Target="https://www.redalyc.org/pdf/3498/349853537027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dalyc.org/articulo.oa?id=349853537027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1470025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chemeClr val="tx2">
                    <a:lumMod val="50000"/>
                  </a:schemeClr>
                </a:solidFill>
              </a:rPr>
              <a:t>Innovando en mi aula de Ingeniería</a:t>
            </a:r>
            <a:endParaRPr lang="es-E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15616" y="2924944"/>
            <a:ext cx="6400800" cy="864096"/>
          </a:xfrm>
        </p:spPr>
        <p:txBody>
          <a:bodyPr>
            <a:normAutofit/>
          </a:bodyPr>
          <a:lstStyle/>
          <a:p>
            <a:r>
              <a:rPr lang="es-ES" sz="4000" b="1" dirty="0" smtClean="0">
                <a:solidFill>
                  <a:schemeClr val="accent1">
                    <a:lumMod val="50000"/>
                  </a:schemeClr>
                </a:solidFill>
              </a:rPr>
              <a:t>Aula Invertida</a:t>
            </a:r>
            <a:endParaRPr lang="es-E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287524" y="332656"/>
            <a:ext cx="8568952" cy="6192688"/>
          </a:xfrm>
          <a:prstGeom prst="roundRect">
            <a:avLst/>
          </a:prstGeom>
          <a:noFill/>
          <a:ln w="50800" cmpd="thickThin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40" t="51355" r="22317" b="4421"/>
          <a:stretch/>
        </p:blipFill>
        <p:spPr>
          <a:xfrm>
            <a:off x="899592" y="4150407"/>
            <a:ext cx="3057525" cy="1276350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40" t="7131" r="22317" b="48645"/>
          <a:stretch/>
        </p:blipFill>
        <p:spPr>
          <a:xfrm>
            <a:off x="4458059" y="4150407"/>
            <a:ext cx="30575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816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9000"/>
            <a:ext cx="8229600" cy="791728"/>
          </a:xfrm>
        </p:spPr>
        <p:txBody>
          <a:bodyPr/>
          <a:lstStyle/>
          <a:p>
            <a:r>
              <a:rPr lang="es-ES" dirty="0"/>
              <a:t>El aula invertida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54006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s-ES" sz="1800" dirty="0" smtClean="0"/>
              <a:t>Los estudiantes, en el aula virtual correspondiente a su curso,  cuentan con una serie de recursos y actividades de aprendizaje (incluye evaluación), planificadas por el profesor, para que sean desarrolladas en diversos momentos didácticos. 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s-ES" sz="1800" dirty="0" smtClean="0"/>
              <a:t>Dichas actividades,  </a:t>
            </a:r>
            <a:r>
              <a:rPr lang="es-ES" sz="1800" dirty="0"/>
              <a:t>entre otras competencias vinculadas con sus desempeños </a:t>
            </a:r>
            <a:r>
              <a:rPr lang="es-ES" sz="1800" dirty="0" smtClean="0"/>
              <a:t>profesionales, deben favorecer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s-ES" sz="1800" dirty="0" smtClean="0"/>
              <a:t>El manejo de las tecnologías de información y comunicación con fines formativos </a:t>
            </a:r>
            <a:r>
              <a:rPr lang="es-ES" sz="1800" dirty="0"/>
              <a:t>(</a:t>
            </a:r>
            <a:r>
              <a:rPr lang="es-ES" sz="1800" dirty="0" smtClean="0"/>
              <a:t>tanto para docentes y estudiantes).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s-ES" sz="1800" dirty="0" smtClean="0"/>
              <a:t>La lectura comprensiva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s-ES" sz="1800" dirty="0" smtClean="0"/>
              <a:t>La abstracción, el análisis, la síntesis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s-ES" sz="1800" dirty="0" smtClean="0"/>
              <a:t>El pensamiento crítico reflexivo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s-ES" sz="1800" dirty="0" smtClean="0"/>
              <a:t>La resolución de problemas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s-ES" sz="1800" dirty="0" smtClean="0"/>
              <a:t>La formulación de proyectos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s-ES" sz="1800" dirty="0" smtClean="0"/>
              <a:t>El trabajo colaborativo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s-ES" sz="1800" dirty="0" smtClean="0"/>
              <a:t>De ese modo promueve </a:t>
            </a:r>
            <a:r>
              <a:rPr lang="es-ES" sz="1800" dirty="0"/>
              <a:t>el </a:t>
            </a:r>
            <a:r>
              <a:rPr lang="es-ES" sz="1800" dirty="0" smtClean="0"/>
              <a:t>uso consciente del </a:t>
            </a:r>
            <a:r>
              <a:rPr lang="es-ES" sz="1800" dirty="0"/>
              <a:t>tiempo de trabajo independiente del estudiante y del tiempo de acompañamiento docente (o </a:t>
            </a:r>
            <a:r>
              <a:rPr lang="es-ES" sz="1800" dirty="0" smtClean="0"/>
              <a:t>de clase</a:t>
            </a:r>
            <a:r>
              <a:rPr lang="es-ES" sz="1800" dirty="0"/>
              <a:t>).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s-ES" sz="1800" b="1" dirty="0" smtClean="0"/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endParaRPr lang="es-ES" sz="1400" b="1" dirty="0" smtClean="0"/>
          </a:p>
        </p:txBody>
      </p:sp>
      <p:sp>
        <p:nvSpPr>
          <p:cNvPr id="4" name="3 Rectángulo redondeado"/>
          <p:cNvSpPr/>
          <p:nvPr/>
        </p:nvSpPr>
        <p:spPr>
          <a:xfrm>
            <a:off x="287524" y="189000"/>
            <a:ext cx="8568952" cy="6480000"/>
          </a:xfrm>
          <a:prstGeom prst="roundRect">
            <a:avLst/>
          </a:prstGeom>
          <a:noFill/>
          <a:ln w="50800" cmpd="thickThin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9565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36104"/>
          </a:xfrm>
        </p:spPr>
        <p:txBody>
          <a:bodyPr>
            <a:normAutofit/>
          </a:bodyPr>
          <a:lstStyle/>
          <a:p>
            <a:r>
              <a:rPr lang="es-ES" sz="4000" dirty="0" smtClean="0"/>
              <a:t>Etapas del aula invertida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908720"/>
            <a:ext cx="8435280" cy="5733256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s-ES" sz="1800" b="1" dirty="0" smtClean="0"/>
              <a:t>En el aula inversa se pueden identificar tres etapas básicas: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s-ES" sz="1800" b="1" dirty="0" smtClean="0"/>
              <a:t>Antes de la clase: 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s-ES" sz="1400" b="1" dirty="0"/>
              <a:t>L</a:t>
            </a:r>
            <a:r>
              <a:rPr lang="es-ES" sz="1400" b="1" dirty="0" smtClean="0"/>
              <a:t>os estudiantes dedican  parte de su tiempo de trabajo independiente para realizar, previamente al encuentro en la clase, una serie de actividades planificadas y diseñadas por el profesor.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s-ES" sz="1400" b="1" dirty="0" smtClean="0"/>
              <a:t>Estas actividades deben incluir una evaluación de logros de los estudiantes. En ese sentido el docente debe diseñar el instrumento (contenido, duración, medio de aplicación, uso de las TIC…)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s-ES" sz="1800" b="1" dirty="0" smtClean="0"/>
              <a:t>Durante la clase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s-ES" sz="1400" b="1" dirty="0" smtClean="0"/>
              <a:t>En la clase se discute sobre dichas actividades y el resultado de la evaluación antes mencionada, mediante una serie de estrategias que aprovechan las interacciones grupales, bien sea un trabajo individual de cada estudiante, o en equipo,.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s-ES" sz="1400" b="1" dirty="0" smtClean="0"/>
              <a:t>Es </a:t>
            </a:r>
            <a:r>
              <a:rPr lang="es-ES" sz="1400" b="1" dirty="0"/>
              <a:t>importante señalar </a:t>
            </a:r>
            <a:r>
              <a:rPr lang="es-ES" sz="1400" b="1" dirty="0" smtClean="0"/>
              <a:t>que durante </a:t>
            </a:r>
            <a:r>
              <a:rPr lang="es-ES" sz="1400" b="1" dirty="0"/>
              <a:t>el trabajo de aula el profesor </a:t>
            </a:r>
            <a:r>
              <a:rPr lang="es-ES" sz="1400" b="1" dirty="0" smtClean="0"/>
              <a:t>debe implementar  </a:t>
            </a:r>
            <a:r>
              <a:rPr lang="es-ES" sz="1400" b="1" dirty="0"/>
              <a:t>la evaluación formativa para favorecer los aprendizajes. (didáctica del </a:t>
            </a:r>
            <a:r>
              <a:rPr lang="es-ES" sz="1400" b="1" dirty="0" smtClean="0"/>
              <a:t>error), a la vez que  lleva </a:t>
            </a:r>
            <a:r>
              <a:rPr lang="es-ES" sz="1400" b="1" dirty="0"/>
              <a:t>a cabo acciones de mediación para sintonizar con la comprensión que los estudiantes han desarrollado con sus tareas previas de </a:t>
            </a:r>
            <a:r>
              <a:rPr lang="es-ES" sz="1400" b="1" dirty="0" smtClean="0"/>
              <a:t>estudio.</a:t>
            </a:r>
            <a:endParaRPr lang="es-ES" sz="1400" b="1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s-ES" sz="1800" b="1" dirty="0" smtClean="0"/>
              <a:t>Al cierre o después de la clase: 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s-ES" sz="1400" b="1" dirty="0" smtClean="0"/>
              <a:t>Al cierre, o posterior a la clase, se integran actividades de síntesis y evaluación  para  fortalecer al aprendizaje.</a:t>
            </a:r>
          </a:p>
        </p:txBody>
      </p:sp>
      <p:sp>
        <p:nvSpPr>
          <p:cNvPr id="4" name="3 Rectángulo redondeado"/>
          <p:cNvSpPr/>
          <p:nvPr/>
        </p:nvSpPr>
        <p:spPr>
          <a:xfrm>
            <a:off x="287524" y="188640"/>
            <a:ext cx="8568952" cy="6480000"/>
          </a:xfrm>
          <a:prstGeom prst="roundRect">
            <a:avLst/>
          </a:prstGeom>
          <a:noFill/>
          <a:ln w="50800" cmpd="thickThin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646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Clase-Invertida-678x509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0034" y="357166"/>
            <a:ext cx="8215370" cy="6167586"/>
          </a:xfrm>
          <a:prstGeom prst="rect">
            <a:avLst/>
          </a:prstGeom>
        </p:spPr>
      </p:pic>
      <p:sp>
        <p:nvSpPr>
          <p:cNvPr id="3" name="2 Rectángulo redondeado"/>
          <p:cNvSpPr/>
          <p:nvPr/>
        </p:nvSpPr>
        <p:spPr>
          <a:xfrm>
            <a:off x="287524" y="332656"/>
            <a:ext cx="8568952" cy="6192688"/>
          </a:xfrm>
          <a:prstGeom prst="roundRect">
            <a:avLst/>
          </a:prstGeom>
          <a:noFill/>
          <a:ln w="50800" cmpd="thickThin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206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34" t="-2158" r="3234" b="2158"/>
          <a:stretch/>
        </p:blipFill>
        <p:spPr>
          <a:xfrm>
            <a:off x="905914" y="1269344"/>
            <a:ext cx="7332172" cy="5256000"/>
          </a:xfrm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57200" y="192113"/>
            <a:ext cx="8229600" cy="788615"/>
          </a:xfrm>
        </p:spPr>
        <p:txBody>
          <a:bodyPr>
            <a:normAutofit/>
          </a:bodyPr>
          <a:lstStyle/>
          <a:p>
            <a:r>
              <a:rPr lang="es-ES" sz="4000" dirty="0" smtClean="0"/>
              <a:t>Etapas del aula invertida</a:t>
            </a:r>
            <a:endParaRPr lang="es-ES" sz="4000" dirty="0"/>
          </a:p>
        </p:txBody>
      </p:sp>
      <p:sp>
        <p:nvSpPr>
          <p:cNvPr id="5" name="4 Rectángulo redondeado"/>
          <p:cNvSpPr/>
          <p:nvPr/>
        </p:nvSpPr>
        <p:spPr>
          <a:xfrm>
            <a:off x="287524" y="188640"/>
            <a:ext cx="8568952" cy="6480000"/>
          </a:xfrm>
          <a:prstGeom prst="roundRect">
            <a:avLst/>
          </a:prstGeom>
          <a:noFill/>
          <a:ln w="50800" cmpd="thickThin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50565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56984" cy="792088"/>
          </a:xfrm>
        </p:spPr>
        <p:txBody>
          <a:bodyPr>
            <a:normAutofit fontScale="90000"/>
          </a:bodyPr>
          <a:lstStyle/>
          <a:p>
            <a:r>
              <a:rPr lang="es-ES" sz="4800" dirty="0" smtClean="0"/>
              <a:t>El aula invertida</a:t>
            </a:r>
            <a:endParaRPr lang="es-ES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30000" y="908720"/>
            <a:ext cx="7884000" cy="5544616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s-ES" sz="2100" b="1" dirty="0" smtClean="0"/>
              <a:t>Los pasos a cumplir son los siguientes:</a:t>
            </a:r>
          </a:p>
          <a:p>
            <a:pPr marL="361950" lvl="1" indent="-276225">
              <a:lnSpc>
                <a:spcPct val="120000"/>
              </a:lnSpc>
              <a:spcAft>
                <a:spcPts val="600"/>
              </a:spcAft>
            </a:pPr>
            <a:r>
              <a:rPr lang="es-ES" sz="1800" b="1" dirty="0" smtClean="0"/>
              <a:t>El profesor selecciona y/o desarrolla recursos para el aprendizaje autónomo de sus estudiantes y los publica en el aula virtual del </a:t>
            </a:r>
            <a:r>
              <a:rPr lang="es-ES" sz="1800" b="1" dirty="0"/>
              <a:t>curso. Es necesario que </a:t>
            </a:r>
            <a:r>
              <a:rPr lang="es-ES" sz="1800" b="1" dirty="0" smtClean="0"/>
              <a:t>dicho </a:t>
            </a:r>
            <a:r>
              <a:rPr lang="es-ES" sz="1800" b="1" dirty="0"/>
              <a:t>material </a:t>
            </a:r>
            <a:r>
              <a:rPr lang="es-ES" sz="1800" b="1" dirty="0" smtClean="0"/>
              <a:t>maneje estrategias </a:t>
            </a:r>
            <a:r>
              <a:rPr lang="es-ES" sz="1800" b="1" dirty="0"/>
              <a:t>de </a:t>
            </a:r>
            <a:r>
              <a:rPr lang="es-ES" sz="1800" b="1" dirty="0" smtClean="0"/>
              <a:t>aprendizaje y metacognitivas.</a:t>
            </a:r>
          </a:p>
          <a:p>
            <a:pPr marL="361950" lvl="1" indent="-276225">
              <a:lnSpc>
                <a:spcPct val="120000"/>
              </a:lnSpc>
              <a:spcAft>
                <a:spcPts val="600"/>
              </a:spcAft>
            </a:pPr>
            <a:r>
              <a:rPr lang="es-ES" sz="1800" b="1" dirty="0" smtClean="0"/>
              <a:t>Los estudiantes utilizan dichos recursos virtuales y realizan la(s) actividad(es) designada(s), antes de la clase, incluyendo la evaluación de logros.</a:t>
            </a:r>
          </a:p>
          <a:p>
            <a:pPr marL="361950" lvl="1" indent="-276225">
              <a:lnSpc>
                <a:spcPct val="120000"/>
              </a:lnSpc>
              <a:spcAft>
                <a:spcPts val="600"/>
              </a:spcAft>
            </a:pPr>
            <a:r>
              <a:rPr lang="es-ES" sz="1800" b="1" dirty="0" smtClean="0"/>
              <a:t>Luego, en la clase, el estudiante</a:t>
            </a:r>
            <a:r>
              <a:rPr lang="es-ES" sz="1800" b="1" dirty="0"/>
              <a:t> </a:t>
            </a:r>
            <a:r>
              <a:rPr lang="es-ES" sz="1800" b="1" dirty="0" smtClean="0"/>
              <a:t>se mantiene activo  </a:t>
            </a:r>
            <a:r>
              <a:rPr lang="es-ES" sz="1800" b="1" dirty="0"/>
              <a:t>bien sea de manera individual o en equipo </a:t>
            </a:r>
            <a:r>
              <a:rPr lang="es-ES" sz="1800" b="1" dirty="0" smtClean="0"/>
              <a:t>cooperativos, para:</a:t>
            </a:r>
          </a:p>
          <a:p>
            <a:pPr marL="809625" lvl="2" indent="-266700">
              <a:lnSpc>
                <a:spcPct val="120000"/>
              </a:lnSpc>
              <a:spcBef>
                <a:spcPts val="0"/>
              </a:spcBef>
              <a:tabLst>
                <a:tab pos="809625" algn="l"/>
              </a:tabLst>
            </a:pPr>
            <a:r>
              <a:rPr lang="es-ES" sz="1600" b="1" dirty="0" smtClean="0"/>
              <a:t>Debatir y reflexionar sobre </a:t>
            </a:r>
            <a:r>
              <a:rPr lang="es-ES" sz="1600" b="1" dirty="0"/>
              <a:t>las </a:t>
            </a:r>
            <a:r>
              <a:rPr lang="es-ES" sz="1600" b="1" dirty="0" smtClean="0"/>
              <a:t>actividades ya realizadas y los aprendizajes inherentes a las mismas (resolución de dudas)</a:t>
            </a:r>
          </a:p>
          <a:p>
            <a:pPr marL="809625" lvl="2" indent="-266700">
              <a:lnSpc>
                <a:spcPct val="120000"/>
              </a:lnSpc>
              <a:spcBef>
                <a:spcPts val="0"/>
              </a:spcBef>
              <a:tabLst>
                <a:tab pos="809625" algn="l"/>
              </a:tabLst>
            </a:pPr>
            <a:r>
              <a:rPr lang="es-ES" sz="1600" b="1" dirty="0" smtClean="0"/>
              <a:t>Elaborar, plantear, resolver.</a:t>
            </a:r>
          </a:p>
          <a:p>
            <a:pPr marL="809625" lvl="2" indent="-266700">
              <a:lnSpc>
                <a:spcPct val="120000"/>
              </a:lnSpc>
              <a:spcBef>
                <a:spcPts val="0"/>
              </a:spcBef>
              <a:tabLst>
                <a:tab pos="809625" algn="l"/>
              </a:tabLst>
            </a:pPr>
            <a:r>
              <a:rPr lang="es-ES" sz="1600" b="1" dirty="0" smtClean="0"/>
              <a:t>Evaluar, concluir</a:t>
            </a:r>
            <a:r>
              <a:rPr lang="es-ES" sz="1300" b="1" dirty="0" smtClean="0"/>
              <a:t>.</a:t>
            </a:r>
          </a:p>
          <a:p>
            <a:pPr marL="266700" lvl="1" indent="-180975">
              <a:lnSpc>
                <a:spcPct val="120000"/>
              </a:lnSpc>
              <a:spcAft>
                <a:spcPts val="600"/>
              </a:spcAft>
            </a:pPr>
            <a:r>
              <a:rPr lang="es-ES" sz="1800" b="1" dirty="0" smtClean="0"/>
              <a:t>Al culminar la clase se asignan nuevas actividades para estudiar sobre lo ya discutido, así como las referidas a la continuación del programa de la asignatura.</a:t>
            </a:r>
          </a:p>
        </p:txBody>
      </p:sp>
      <p:sp>
        <p:nvSpPr>
          <p:cNvPr id="4" name="3 Rectángulo redondeado"/>
          <p:cNvSpPr/>
          <p:nvPr/>
        </p:nvSpPr>
        <p:spPr>
          <a:xfrm>
            <a:off x="287524" y="188640"/>
            <a:ext cx="8568952" cy="6480000"/>
          </a:xfrm>
          <a:prstGeom prst="roundRect">
            <a:avLst/>
          </a:prstGeom>
          <a:noFill/>
          <a:ln w="50800" cmpd="thickThin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54796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tabLst>
                <a:tab pos="3771900" algn="l"/>
              </a:tabLst>
            </a:pPr>
            <a:r>
              <a:rPr lang="es-ES" dirty="0" smtClean="0"/>
              <a:t>El aula invertida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72362" y="1268760"/>
            <a:ext cx="8435280" cy="5256584"/>
          </a:xfrm>
        </p:spPr>
        <p:txBody>
          <a:bodyPr>
            <a:normAutofit/>
          </a:bodyPr>
          <a:lstStyle/>
          <a:p>
            <a:r>
              <a:rPr lang="es-ES" sz="2400" b="1" dirty="0"/>
              <a:t>P</a:t>
            </a:r>
            <a:r>
              <a:rPr lang="es-ES" sz="2400" b="1" dirty="0" smtClean="0"/>
              <a:t>ara </a:t>
            </a:r>
            <a:r>
              <a:rPr lang="es-ES" sz="2400" b="1" dirty="0"/>
              <a:t>desarrollar adecuadamente este enfoque pedagógico es necesario </a:t>
            </a:r>
            <a:r>
              <a:rPr lang="es-ES" sz="2400" b="1" dirty="0" smtClean="0"/>
              <a:t>que el docente tome en cuenta lo siguiente:</a:t>
            </a:r>
          </a:p>
          <a:p>
            <a:pPr marL="0" indent="0">
              <a:buNone/>
            </a:pPr>
            <a:endParaRPr lang="es-ES" sz="2100" b="1" dirty="0" smtClean="0"/>
          </a:p>
          <a:p>
            <a:pPr lvl="1"/>
            <a:r>
              <a:rPr lang="es-ES" sz="2400" b="1" dirty="0" smtClean="0"/>
              <a:t>La necesidad de evaluar la actividad previa del estudiante en la plataforma</a:t>
            </a:r>
          </a:p>
          <a:p>
            <a:pPr lvl="1"/>
            <a:r>
              <a:rPr lang="es-ES" sz="2400" b="1" dirty="0" smtClean="0"/>
              <a:t> La relevancia de diseñar e implementar actividades auténticas, de acuerdo con el tipo y nivel de la asignatura.</a:t>
            </a:r>
          </a:p>
          <a:p>
            <a:pPr lvl="1"/>
            <a:r>
              <a:rPr lang="es-ES" sz="2400" b="1" dirty="0" smtClean="0"/>
              <a:t>La importancia de llevar </a:t>
            </a:r>
            <a:r>
              <a:rPr lang="es-ES" sz="2400" b="1" dirty="0"/>
              <a:t>a cabo acciones de mediación </a:t>
            </a:r>
            <a:r>
              <a:rPr lang="es-ES" sz="2400" b="1" dirty="0" smtClean="0"/>
              <a:t>y modelaje en el aula, para </a:t>
            </a:r>
            <a:r>
              <a:rPr lang="es-ES" sz="2400" b="1" dirty="0"/>
              <a:t>sintonizar con la comprensión que los estudiantes han desarrollado con sus tareas previas de </a:t>
            </a:r>
            <a:r>
              <a:rPr lang="es-ES" sz="2400" b="1" dirty="0" smtClean="0"/>
              <a:t>estudio</a:t>
            </a:r>
            <a:r>
              <a:rPr lang="es-ES" sz="2400" b="1" dirty="0"/>
              <a:t> </a:t>
            </a:r>
            <a:r>
              <a:rPr lang="es-ES" sz="2400" b="1" dirty="0" smtClean="0"/>
              <a:t>y fomentar el desarrollo del pensamiento profesional por parte de los estudiantes.</a:t>
            </a:r>
          </a:p>
          <a:p>
            <a:endParaRPr lang="es-ES" sz="2100" b="1" dirty="0"/>
          </a:p>
          <a:p>
            <a:endParaRPr lang="es-ES" dirty="0"/>
          </a:p>
        </p:txBody>
      </p:sp>
      <p:sp>
        <p:nvSpPr>
          <p:cNvPr id="4" name="3 Rectángulo redondeado"/>
          <p:cNvSpPr/>
          <p:nvPr/>
        </p:nvSpPr>
        <p:spPr>
          <a:xfrm>
            <a:off x="305526" y="188640"/>
            <a:ext cx="8568952" cy="6480000"/>
          </a:xfrm>
          <a:prstGeom prst="roundRect">
            <a:avLst/>
          </a:prstGeom>
          <a:noFill/>
          <a:ln w="50800" cmpd="thickThin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7310510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s-ES" dirty="0" smtClean="0"/>
              <a:t>El aula invertida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72362" y="1412776"/>
            <a:ext cx="8435280" cy="4968552"/>
          </a:xfrm>
        </p:spPr>
        <p:txBody>
          <a:bodyPr>
            <a:normAutofit/>
          </a:bodyPr>
          <a:lstStyle/>
          <a:p>
            <a:r>
              <a:rPr lang="es-ES" sz="2100" b="1" dirty="0" smtClean="0"/>
              <a:t>Los </a:t>
            </a:r>
            <a:r>
              <a:rPr lang="es-ES" sz="2100" b="1" dirty="0"/>
              <a:t>profesores y estudiantes pueden crear, usar y compartir recursos de estudio en una gran variedad de formatos</a:t>
            </a:r>
            <a:r>
              <a:rPr lang="es-ES" sz="2100" b="1" dirty="0" smtClean="0"/>
              <a:t>.</a:t>
            </a:r>
          </a:p>
          <a:p>
            <a:pPr lvl="1"/>
            <a:r>
              <a:rPr lang="es-ES" sz="2100" b="1" dirty="0"/>
              <a:t>Documentos de texto</a:t>
            </a:r>
          </a:p>
          <a:p>
            <a:pPr lvl="1"/>
            <a:r>
              <a:rPr lang="es-ES" sz="2100" b="1" dirty="0"/>
              <a:t>Videos</a:t>
            </a:r>
          </a:p>
          <a:p>
            <a:pPr lvl="1"/>
            <a:r>
              <a:rPr lang="es-ES" sz="2100" b="1" dirty="0"/>
              <a:t>Presentaciones</a:t>
            </a:r>
          </a:p>
          <a:p>
            <a:pPr lvl="1"/>
            <a:r>
              <a:rPr lang="es-ES" sz="2100" b="1" dirty="0"/>
              <a:t>Imágenes</a:t>
            </a:r>
          </a:p>
          <a:p>
            <a:pPr lvl="1"/>
            <a:r>
              <a:rPr lang="es-ES" sz="2100" b="1" dirty="0"/>
              <a:t>Pruebas </a:t>
            </a:r>
            <a:r>
              <a:rPr lang="es-ES" sz="2100" b="1" dirty="0" smtClean="0"/>
              <a:t>cortas</a:t>
            </a:r>
          </a:p>
          <a:p>
            <a:pPr marL="457200" lvl="1" indent="0">
              <a:buNone/>
            </a:pPr>
            <a:endParaRPr lang="es-ES" sz="2100" b="1" dirty="0"/>
          </a:p>
          <a:p>
            <a:r>
              <a:rPr lang="es-ES" sz="2100" b="1" dirty="0" smtClean="0"/>
              <a:t>El aula invertida requiere una serie de técnicas</a:t>
            </a:r>
            <a:r>
              <a:rPr lang="es-ES" sz="2100" b="1" dirty="0"/>
              <a:t>, métodos y contextos que propicien que el alumno se convierta en el centro del aprendizaje</a:t>
            </a:r>
            <a:r>
              <a:rPr lang="es-ES" sz="2100" b="1" dirty="0" smtClean="0"/>
              <a:t>.</a:t>
            </a:r>
          </a:p>
          <a:p>
            <a:pPr marL="0" indent="0">
              <a:buNone/>
            </a:pPr>
            <a:endParaRPr lang="es-ES" sz="2100" b="1" dirty="0" smtClean="0"/>
          </a:p>
          <a:p>
            <a:r>
              <a:rPr lang="es-ES" sz="2100" b="1" dirty="0" smtClean="0"/>
              <a:t>Es </a:t>
            </a:r>
            <a:r>
              <a:rPr lang="es-ES" sz="2100" b="1" dirty="0"/>
              <a:t>posible crear comunidades de aprendizaje para compartir y debatir ideas</a:t>
            </a:r>
            <a:r>
              <a:rPr lang="es-ES" sz="2100" b="1" dirty="0" smtClean="0"/>
              <a:t>.</a:t>
            </a:r>
          </a:p>
          <a:p>
            <a:endParaRPr lang="es-ES" sz="2100" b="1" dirty="0"/>
          </a:p>
          <a:p>
            <a:endParaRPr lang="es-ES" dirty="0"/>
          </a:p>
        </p:txBody>
      </p:sp>
      <p:sp>
        <p:nvSpPr>
          <p:cNvPr id="4" name="3 Rectángulo redondeado"/>
          <p:cNvSpPr/>
          <p:nvPr/>
        </p:nvSpPr>
        <p:spPr>
          <a:xfrm>
            <a:off x="305526" y="188640"/>
            <a:ext cx="8568952" cy="6480000"/>
          </a:xfrm>
          <a:prstGeom prst="roundRect">
            <a:avLst/>
          </a:prstGeom>
          <a:noFill/>
          <a:ln w="50800" cmpd="thickThin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733331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1470025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chemeClr val="tx2">
                    <a:lumMod val="50000"/>
                  </a:schemeClr>
                </a:solidFill>
              </a:rPr>
              <a:t>Innovando en mi aula de Ingeniería</a:t>
            </a:r>
            <a:endParaRPr lang="es-E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15616" y="3356992"/>
            <a:ext cx="6400800" cy="2592288"/>
          </a:xfrm>
        </p:spPr>
        <p:txBody>
          <a:bodyPr>
            <a:normAutofit/>
          </a:bodyPr>
          <a:lstStyle/>
          <a:p>
            <a:r>
              <a:rPr lang="es-ES" sz="3600" b="1" dirty="0" smtClean="0">
                <a:solidFill>
                  <a:schemeClr val="accent1">
                    <a:lumMod val="50000"/>
                  </a:schemeClr>
                </a:solidFill>
              </a:rPr>
              <a:t>Aula Invertida</a:t>
            </a:r>
          </a:p>
          <a:p>
            <a:endParaRPr lang="es-ES" sz="36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s-ES" sz="4000" b="1" i="1" dirty="0" smtClean="0">
                <a:solidFill>
                  <a:schemeClr val="accent1">
                    <a:lumMod val="50000"/>
                  </a:schemeClr>
                </a:solidFill>
              </a:rPr>
              <a:t>Cierre</a:t>
            </a:r>
            <a:endParaRPr lang="es-ES" sz="4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287524" y="188640"/>
            <a:ext cx="8568952" cy="6480000"/>
          </a:xfrm>
          <a:prstGeom prst="roundRect">
            <a:avLst/>
          </a:prstGeom>
          <a:noFill/>
          <a:ln w="50800" cmpd="thickThin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67854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El aula </a:t>
            </a:r>
            <a:r>
              <a:rPr lang="es-ES" dirty="0" smtClean="0"/>
              <a:t>invertida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435280" cy="4857403"/>
          </a:xfrm>
        </p:spPr>
        <p:txBody>
          <a:bodyPr>
            <a:normAutofit/>
          </a:bodyPr>
          <a:lstStyle/>
          <a:p>
            <a:r>
              <a:rPr lang="es-ES" sz="2100" b="1" dirty="0" smtClean="0"/>
              <a:t>Este enfoque invierte la tradicional secuencia de actividades en la educación superior:</a:t>
            </a:r>
          </a:p>
          <a:p>
            <a:endParaRPr lang="es-ES" sz="2100" b="1" dirty="0"/>
          </a:p>
          <a:p>
            <a:endParaRPr lang="es-ES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70983851"/>
              </p:ext>
            </p:extLst>
          </p:nvPr>
        </p:nvGraphicFramePr>
        <p:xfrm>
          <a:off x="1115616" y="1844824"/>
          <a:ext cx="6840760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24719269"/>
              </p:ext>
            </p:extLst>
          </p:nvPr>
        </p:nvGraphicFramePr>
        <p:xfrm>
          <a:off x="1187624" y="4005064"/>
          <a:ext cx="6840760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385764" y="3892406"/>
            <a:ext cx="1755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Por la secuencia:</a:t>
            </a:r>
            <a:endParaRPr lang="es-VE" dirty="0"/>
          </a:p>
        </p:txBody>
      </p:sp>
      <p:sp>
        <p:nvSpPr>
          <p:cNvPr id="7" name="6 CuadroTexto"/>
          <p:cNvSpPr txBox="1"/>
          <p:nvPr/>
        </p:nvSpPr>
        <p:spPr>
          <a:xfrm>
            <a:off x="1064568" y="5949280"/>
            <a:ext cx="71287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300" dirty="0" smtClean="0"/>
              <a:t>Adaptado de: Medina (2016). La docencia universitaria mediante el enfoque de aula invertida. Octaedro. Barcelona. España </a:t>
            </a:r>
            <a:endParaRPr lang="es-VE" sz="1300" dirty="0"/>
          </a:p>
        </p:txBody>
      </p:sp>
      <p:sp>
        <p:nvSpPr>
          <p:cNvPr id="8" name="7 Rectángulo redondeado"/>
          <p:cNvSpPr/>
          <p:nvPr/>
        </p:nvSpPr>
        <p:spPr>
          <a:xfrm>
            <a:off x="287524" y="188640"/>
            <a:ext cx="8568952" cy="6480000"/>
          </a:xfrm>
          <a:prstGeom prst="roundRect">
            <a:avLst/>
          </a:prstGeom>
          <a:noFill/>
          <a:ln w="50800" cmpd="thickThin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076276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es-VE" dirty="0" smtClean="0"/>
              <a:t>Actividad Presencial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472608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s-VE" sz="1800" dirty="0" smtClean="0"/>
              <a:t>Con base en nuestra experiencia previa: modelaje del aula inversa en los docentes participantes y la interacción con las facilitadoras:</a:t>
            </a:r>
          </a:p>
          <a:p>
            <a:pPr marL="714375" lvl="1" indent="-257175">
              <a:spcBef>
                <a:spcPts val="600"/>
              </a:spcBef>
              <a:spcAft>
                <a:spcPts val="600"/>
              </a:spcAft>
              <a:buNone/>
            </a:pPr>
            <a:r>
              <a:rPr lang="es-VE" sz="1800" b="1" dirty="0" smtClean="0"/>
              <a:t>1. Reflexionar sobre las fortalezas y debilidades que pudiesen influir en el éxito de la aplicación del aula inversa en nuestras aulas.</a:t>
            </a:r>
          </a:p>
          <a:p>
            <a:pPr marL="809625" indent="-809625">
              <a:spcBef>
                <a:spcPts val="600"/>
              </a:spcBef>
              <a:spcAft>
                <a:spcPts val="600"/>
              </a:spcAft>
              <a:buNone/>
            </a:pPr>
            <a:r>
              <a:rPr lang="es-VE" sz="1800" b="1" dirty="0" smtClean="0"/>
              <a:t>         2.- Proponer un diseño de aula </a:t>
            </a:r>
            <a:r>
              <a:rPr lang="es-VE" sz="1800" b="1" dirty="0"/>
              <a:t>invertida </a:t>
            </a:r>
            <a:r>
              <a:rPr lang="es-VE" sz="1800" b="1" dirty="0" smtClean="0"/>
              <a:t>para su asignatura de acuerdo con los siguientes pasos:</a:t>
            </a:r>
            <a:endParaRPr lang="es-VE" sz="1800" b="1" dirty="0"/>
          </a:p>
          <a:p>
            <a:pPr marL="361950" indent="-180975">
              <a:spcBef>
                <a:spcPts val="600"/>
              </a:spcBef>
              <a:spcAft>
                <a:spcPts val="600"/>
              </a:spcAft>
            </a:pPr>
            <a:r>
              <a:rPr lang="es-VE" sz="1800" dirty="0"/>
              <a:t>I</a:t>
            </a:r>
            <a:r>
              <a:rPr lang="es-VE" sz="1800" dirty="0" smtClean="0"/>
              <a:t>dentifique </a:t>
            </a:r>
            <a:r>
              <a:rPr lang="es-VE" sz="1800" dirty="0"/>
              <a:t>al menos un  tema que pueda ser invertido.</a:t>
            </a:r>
          </a:p>
          <a:p>
            <a:pPr marL="361950" indent="-180975">
              <a:spcBef>
                <a:spcPts val="600"/>
              </a:spcBef>
              <a:spcAft>
                <a:spcPts val="600"/>
              </a:spcAft>
            </a:pPr>
            <a:r>
              <a:rPr lang="es-VE" sz="1800" dirty="0" smtClean="0"/>
              <a:t>Proponga con cuáles materiales</a:t>
            </a:r>
            <a:r>
              <a:rPr lang="es-VE" sz="1800" dirty="0"/>
              <a:t> </a:t>
            </a:r>
            <a:r>
              <a:rPr lang="es-VE" sz="1800" dirty="0" smtClean="0"/>
              <a:t>trabajarían </a:t>
            </a:r>
            <a:r>
              <a:rPr lang="es-VE" sz="1800" dirty="0"/>
              <a:t>los estudiantes fuera del aula.</a:t>
            </a:r>
          </a:p>
          <a:p>
            <a:pPr marL="361950" indent="-180975">
              <a:spcBef>
                <a:spcPts val="600"/>
              </a:spcBef>
              <a:spcAft>
                <a:spcPts val="600"/>
              </a:spcAft>
            </a:pPr>
            <a:r>
              <a:rPr lang="es-VE" sz="1800" dirty="0" smtClean="0"/>
              <a:t>Proponga los aspectos que incluiría en el </a:t>
            </a:r>
            <a:r>
              <a:rPr lang="es-VE" sz="1800" dirty="0"/>
              <a:t>instrumento de evaluación que </a:t>
            </a:r>
            <a:r>
              <a:rPr lang="es-VE" sz="1800" dirty="0" smtClean="0"/>
              <a:t>usaría </a:t>
            </a:r>
            <a:r>
              <a:rPr lang="es-VE" sz="1800" dirty="0"/>
              <a:t>para </a:t>
            </a:r>
            <a:r>
              <a:rPr lang="es-VE" sz="1800" dirty="0" smtClean="0"/>
              <a:t>valorar </a:t>
            </a:r>
            <a:r>
              <a:rPr lang="es-VE" sz="1800" dirty="0"/>
              <a:t>el logro alcanzado por los estudiantes antes de la clase </a:t>
            </a:r>
            <a:r>
              <a:rPr lang="es-VE" sz="1800" dirty="0" smtClean="0"/>
              <a:t>presencial.</a:t>
            </a:r>
          </a:p>
          <a:p>
            <a:pPr marL="361950" indent="-180975">
              <a:spcBef>
                <a:spcPts val="600"/>
              </a:spcBef>
              <a:spcAft>
                <a:spcPts val="600"/>
              </a:spcAft>
            </a:pPr>
            <a:r>
              <a:rPr lang="es-VE" sz="1800" dirty="0" smtClean="0"/>
              <a:t>Proponga un diseño para la </a:t>
            </a:r>
            <a:r>
              <a:rPr lang="es-VE" sz="1800" dirty="0"/>
              <a:t>sesión presencial, </a:t>
            </a:r>
            <a:r>
              <a:rPr lang="es-VE" sz="1800" dirty="0" smtClean="0"/>
              <a:t>de ser posible, especifique </a:t>
            </a:r>
            <a:r>
              <a:rPr lang="es-VE" sz="1800" dirty="0"/>
              <a:t>la tarea que será asignada, cómo organizará los grupos, </a:t>
            </a:r>
            <a:r>
              <a:rPr lang="es-VE" sz="1800" dirty="0" smtClean="0"/>
              <a:t>etc.</a:t>
            </a:r>
          </a:p>
          <a:p>
            <a:pPr marL="180975" indent="0">
              <a:spcBef>
                <a:spcPts val="0"/>
              </a:spcBef>
              <a:buNone/>
            </a:pPr>
            <a:endParaRPr lang="es-VE" sz="1800" b="1" dirty="0"/>
          </a:p>
          <a:p>
            <a:pPr marL="180975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s-VE" sz="1800" b="1" dirty="0" smtClean="0"/>
              <a:t>Por favor: saca una foto de tu propuesta o envía un documento de texto al aula virtual en el espacio destinado a la tarea denominada sesión presencial.</a:t>
            </a:r>
            <a:endParaRPr lang="es-VE" sz="1800" b="1" dirty="0"/>
          </a:p>
        </p:txBody>
      </p:sp>
      <p:sp>
        <p:nvSpPr>
          <p:cNvPr id="4" name="3 Rectángulo redondeado"/>
          <p:cNvSpPr/>
          <p:nvPr/>
        </p:nvSpPr>
        <p:spPr>
          <a:xfrm>
            <a:off x="287524" y="188640"/>
            <a:ext cx="8568952" cy="6480000"/>
          </a:xfrm>
          <a:prstGeom prst="roundRect">
            <a:avLst/>
          </a:prstGeom>
          <a:noFill/>
          <a:ln w="50800" cmpd="thickThin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046017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1470025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chemeClr val="tx2">
                    <a:lumMod val="50000"/>
                  </a:schemeClr>
                </a:solidFill>
              </a:rPr>
              <a:t>Innovando en mi aula de Ingeniería</a:t>
            </a:r>
            <a:endParaRPr lang="es-E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15616" y="2852936"/>
            <a:ext cx="6400800" cy="2304256"/>
          </a:xfrm>
        </p:spPr>
        <p:txBody>
          <a:bodyPr>
            <a:normAutofit/>
          </a:bodyPr>
          <a:lstStyle/>
          <a:p>
            <a:r>
              <a:rPr lang="es-ES" sz="3600" b="1" dirty="0" smtClean="0">
                <a:solidFill>
                  <a:schemeClr val="accent1">
                    <a:lumMod val="50000"/>
                  </a:schemeClr>
                </a:solidFill>
              </a:rPr>
              <a:t>Aula Invertida</a:t>
            </a:r>
          </a:p>
          <a:p>
            <a:endParaRPr lang="es-ES" sz="36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s-ES" sz="3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ES" sz="4000" b="1" i="1" dirty="0" smtClean="0">
                <a:solidFill>
                  <a:schemeClr val="accent1">
                    <a:lumMod val="50000"/>
                  </a:schemeClr>
                </a:solidFill>
              </a:rPr>
              <a:t>Exploración Inicial</a:t>
            </a:r>
            <a:endParaRPr lang="es-ES" sz="4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287524" y="332656"/>
            <a:ext cx="8568952" cy="6192688"/>
          </a:xfrm>
          <a:prstGeom prst="roundRect">
            <a:avLst/>
          </a:prstGeom>
          <a:noFill/>
          <a:ln w="50800" cmpd="thickThin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6402342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32802" y="332657"/>
            <a:ext cx="7772400" cy="1008112"/>
          </a:xfrm>
        </p:spPr>
        <p:txBody>
          <a:bodyPr/>
          <a:lstStyle/>
          <a:p>
            <a:r>
              <a:rPr lang="es-ES" dirty="0" smtClean="0"/>
              <a:t>Innovando mi aula de Ingeniería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539552" y="1863075"/>
            <a:ext cx="74888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dirty="0" smtClean="0"/>
              <a:t>https://www.nubemia.com/aula-invertida-otra-forma-de-aprender/</a:t>
            </a:r>
            <a:endParaRPr lang="es-ES" sz="1400" b="1" dirty="0"/>
          </a:p>
        </p:txBody>
      </p:sp>
      <p:sp>
        <p:nvSpPr>
          <p:cNvPr id="6" name="5 Rectángulo"/>
          <p:cNvSpPr/>
          <p:nvPr/>
        </p:nvSpPr>
        <p:spPr>
          <a:xfrm>
            <a:off x="539552" y="1412776"/>
            <a:ext cx="78607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dirty="0" smtClean="0"/>
              <a:t>https://drive.google.com/file/d/17y0CSuSVsKw1Guxl8aumNLhjCyRGcW0l/view?usp=drive_open</a:t>
            </a:r>
            <a:endParaRPr lang="es-ES" sz="1400" b="1" dirty="0"/>
          </a:p>
        </p:txBody>
      </p:sp>
      <p:sp>
        <p:nvSpPr>
          <p:cNvPr id="3" name="2 Rectángulo"/>
          <p:cNvSpPr/>
          <p:nvPr/>
        </p:nvSpPr>
        <p:spPr>
          <a:xfrm>
            <a:off x="539552" y="2313374"/>
            <a:ext cx="81438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dirty="0">
                <a:hlinkClick r:id="rId2"/>
              </a:rPr>
              <a:t>http://www.ub.edu/bonespractiquesdocents/index.php/es/metodes-i-activitats/activitats-col-laboratives/39-el-aula-invertida</a:t>
            </a:r>
            <a:endParaRPr lang="es-ES" sz="1400" b="1" dirty="0"/>
          </a:p>
        </p:txBody>
      </p:sp>
      <p:sp>
        <p:nvSpPr>
          <p:cNvPr id="4" name="3 Rectángulo"/>
          <p:cNvSpPr/>
          <p:nvPr/>
        </p:nvSpPr>
        <p:spPr>
          <a:xfrm>
            <a:off x="539552" y="2979116"/>
            <a:ext cx="74168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dirty="0">
                <a:hlinkClick r:id="rId3"/>
              </a:rPr>
              <a:t>https://www.u-planner.com/es/blog/infografia-que-es-el-aula-invertida</a:t>
            </a:r>
            <a:endParaRPr lang="es-ES" sz="1400" b="1" dirty="0"/>
          </a:p>
        </p:txBody>
      </p:sp>
      <p:sp>
        <p:nvSpPr>
          <p:cNvPr id="7" name="6 Rectángulo"/>
          <p:cNvSpPr/>
          <p:nvPr/>
        </p:nvSpPr>
        <p:spPr>
          <a:xfrm>
            <a:off x="539552" y="3429415"/>
            <a:ext cx="771670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dirty="0">
                <a:hlinkClick r:id="rId4"/>
              </a:rPr>
              <a:t>https://</a:t>
            </a:r>
            <a:r>
              <a:rPr lang="es-ES" sz="1400" b="1" dirty="0" smtClean="0">
                <a:hlinkClick r:id="rId4"/>
              </a:rPr>
              <a:t>www.redalyc.org/pdf/3498/349853537027.pdf</a:t>
            </a:r>
            <a:endParaRPr lang="es-ES" sz="1400" b="1" dirty="0" smtClean="0"/>
          </a:p>
          <a:p>
            <a:r>
              <a:rPr lang="es-ES" sz="1400" b="1" dirty="0"/>
              <a:t>EL MODELO FLIPPED CLASSROOM</a:t>
            </a:r>
          </a:p>
          <a:p>
            <a:r>
              <a:rPr lang="es-ES" sz="1400" b="1" dirty="0" smtClean="0"/>
              <a:t>Cristian </a:t>
            </a:r>
            <a:r>
              <a:rPr lang="es-ES" sz="1400" b="1" dirty="0"/>
              <a:t>Aguilera-Ruiz, Ana Manzano-León, Inés Martínez-Moreno, Mª del Carmen Lozano-Segura, Carla Casiano </a:t>
            </a:r>
            <a:r>
              <a:rPr lang="es-ES" sz="1400" b="1" dirty="0" err="1" smtClean="0"/>
              <a:t>Yanicelli</a:t>
            </a:r>
            <a:r>
              <a:rPr lang="es-ES" sz="1400" b="1" dirty="0" smtClean="0"/>
              <a:t>. International </a:t>
            </a:r>
            <a:r>
              <a:rPr lang="es-ES" sz="1400" b="1" dirty="0"/>
              <a:t>Journal of </a:t>
            </a:r>
            <a:r>
              <a:rPr lang="es-ES" sz="1400" b="1" dirty="0" err="1"/>
              <a:t>Developmental</a:t>
            </a:r>
            <a:r>
              <a:rPr lang="es-ES" sz="1400" b="1" dirty="0"/>
              <a:t> and </a:t>
            </a:r>
            <a:r>
              <a:rPr lang="es-ES" sz="1400" b="1" dirty="0" err="1"/>
              <a:t>Educational</a:t>
            </a:r>
            <a:r>
              <a:rPr lang="es-ES" sz="1400" b="1" dirty="0"/>
              <a:t> Psychology 2017,  4 (1)</a:t>
            </a:r>
          </a:p>
        </p:txBody>
      </p:sp>
      <p:sp>
        <p:nvSpPr>
          <p:cNvPr id="8" name="7 Rectángulo"/>
          <p:cNvSpPr/>
          <p:nvPr/>
        </p:nvSpPr>
        <p:spPr>
          <a:xfrm>
            <a:off x="539552" y="4741488"/>
            <a:ext cx="82779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dirty="0">
                <a:hlinkClick r:id="rId5"/>
              </a:rPr>
              <a:t>http://www.ub.edu/transedu/sites/default/files/filepicker/5/JL%20Medina.pdf</a:t>
            </a:r>
            <a:endParaRPr lang="es-ES" sz="1400" b="1" dirty="0"/>
          </a:p>
        </p:txBody>
      </p:sp>
      <p:sp>
        <p:nvSpPr>
          <p:cNvPr id="9" name="8 Rectángulo"/>
          <p:cNvSpPr/>
          <p:nvPr/>
        </p:nvSpPr>
        <p:spPr>
          <a:xfrm>
            <a:off x="539552" y="5191787"/>
            <a:ext cx="59046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dirty="0">
                <a:hlinkClick r:id="rId4"/>
              </a:rPr>
              <a:t>https://www.redalyc.org/pdf/3498/349853537027.pdf</a:t>
            </a:r>
            <a:endParaRPr lang="es-ES" sz="1400" b="1" dirty="0"/>
          </a:p>
        </p:txBody>
      </p:sp>
      <p:sp>
        <p:nvSpPr>
          <p:cNvPr id="10" name="9 Rectángulo"/>
          <p:cNvSpPr/>
          <p:nvPr/>
        </p:nvSpPr>
        <p:spPr>
          <a:xfrm>
            <a:off x="539552" y="5642084"/>
            <a:ext cx="7782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dirty="0">
                <a:hlinkClick r:id="rId6"/>
              </a:rPr>
              <a:t>https://www.researchgate.net/publication/300005114_Experiencias_docentes_en_educacion_superior_adaptacion_del_enfoque_aprendizaje_inverso</a:t>
            </a:r>
            <a:endParaRPr lang="es-ES" sz="1400" b="1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287524" y="188640"/>
            <a:ext cx="8568952" cy="6480000"/>
          </a:xfrm>
          <a:prstGeom prst="roundRect">
            <a:avLst/>
          </a:prstGeom>
          <a:noFill/>
          <a:ln w="50800" cmpd="thickThin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110171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" r="5416"/>
          <a:stretch/>
        </p:blipFill>
        <p:spPr>
          <a:xfrm>
            <a:off x="753039" y="468217"/>
            <a:ext cx="7708970" cy="5921567"/>
          </a:xfrm>
          <a:prstGeom prst="rect">
            <a:avLst/>
          </a:prstGeom>
        </p:spPr>
      </p:pic>
      <p:sp>
        <p:nvSpPr>
          <p:cNvPr id="3" name="2 Rectángulo redondeado"/>
          <p:cNvSpPr/>
          <p:nvPr/>
        </p:nvSpPr>
        <p:spPr>
          <a:xfrm>
            <a:off x="252000" y="99000"/>
            <a:ext cx="8640000" cy="6660000"/>
          </a:xfrm>
          <a:prstGeom prst="roundRect">
            <a:avLst/>
          </a:prstGeom>
          <a:noFill/>
          <a:ln w="50800" cmpd="thickThin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6941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1470025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chemeClr val="tx2">
                    <a:lumMod val="50000"/>
                  </a:schemeClr>
                </a:solidFill>
              </a:rPr>
              <a:t>Innovando en mi aula de Ingeniería</a:t>
            </a:r>
            <a:endParaRPr lang="es-E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15616" y="3429000"/>
            <a:ext cx="6400800" cy="2232248"/>
          </a:xfrm>
        </p:spPr>
        <p:txBody>
          <a:bodyPr>
            <a:noAutofit/>
          </a:bodyPr>
          <a:lstStyle/>
          <a:p>
            <a:r>
              <a:rPr lang="es-ES" sz="4000" b="1" dirty="0" smtClean="0">
                <a:solidFill>
                  <a:schemeClr val="accent1">
                    <a:lumMod val="50000"/>
                  </a:schemeClr>
                </a:solidFill>
              </a:rPr>
              <a:t>Aula Invertida</a:t>
            </a:r>
          </a:p>
          <a:p>
            <a:endParaRPr lang="es-ES" sz="40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s-ES" sz="4000" b="1" i="1" dirty="0" smtClean="0">
                <a:solidFill>
                  <a:schemeClr val="accent1">
                    <a:lumMod val="50000"/>
                  </a:schemeClr>
                </a:solidFill>
              </a:rPr>
              <a:t>Desarrollo</a:t>
            </a:r>
            <a:endParaRPr lang="es-ES" sz="4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287524" y="332656"/>
            <a:ext cx="8568952" cy="6192688"/>
          </a:xfrm>
          <a:prstGeom prst="roundRect">
            <a:avLst/>
          </a:prstGeom>
          <a:noFill/>
          <a:ln w="50800" cmpd="thickThin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645688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Qué es el aula invertida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63588" y="1412776"/>
            <a:ext cx="7416824" cy="4608512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s-ES" sz="2000" dirty="0" smtClean="0"/>
              <a:t>El aula invertida o aula inversa es un método pedagógico que integra la enseñanza estratégica, propia del modelo de universitario del siglo XXI, con el aprendizaje autónomo,  para favorecer los aprendizajes profundos y significativos, fundamental en la formación de profesionales.   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s-ES" sz="2000" dirty="0" smtClean="0"/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s-ES" sz="2000" dirty="0" smtClean="0"/>
              <a:t>En el método tradicional (expositivo), los estudiantes reciben los contenidos de un tema dado a través de la exposición del docente en las horas de clase,  y luego deberán procesarlos y aprenderlos por su cuenta (estudiar).</a:t>
            </a:r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endParaRPr lang="es-ES" sz="1800" dirty="0" smtClean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s-ES" sz="1800" b="1" dirty="0" smtClean="0"/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endParaRPr lang="es-ES" sz="1400" b="1" dirty="0" smtClean="0"/>
          </a:p>
        </p:txBody>
      </p:sp>
      <p:sp>
        <p:nvSpPr>
          <p:cNvPr id="5" name="4 Rectángulo redondeado"/>
          <p:cNvSpPr/>
          <p:nvPr/>
        </p:nvSpPr>
        <p:spPr>
          <a:xfrm>
            <a:off x="287524" y="332656"/>
            <a:ext cx="8568952" cy="6192688"/>
          </a:xfrm>
          <a:prstGeom prst="roundRect">
            <a:avLst/>
          </a:prstGeom>
          <a:noFill/>
          <a:ln w="50800" cmpd="thickThin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366428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Qué es el aula invertida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8435280" cy="54006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s-ES" sz="2000" dirty="0" smtClean="0"/>
              <a:t>Se propone una inversión del método tradicional expuesto previamente, es decir, que los aprendices, antes de la clase, estudien </a:t>
            </a:r>
            <a:r>
              <a:rPr lang="es-ES" sz="2000" dirty="0"/>
              <a:t>por sí mismos los </a:t>
            </a:r>
            <a:r>
              <a:rPr lang="es-ES" sz="2000" dirty="0" smtClean="0"/>
              <a:t>contenidos con recursos proporcionados por el docente,  de forma tal que el </a:t>
            </a:r>
            <a:r>
              <a:rPr lang="es-ES" sz="2000" dirty="0"/>
              <a:t>tiempo de clase </a:t>
            </a:r>
            <a:r>
              <a:rPr lang="es-ES" sz="2000" dirty="0" smtClean="0"/>
              <a:t>se aproveche </a:t>
            </a:r>
            <a:r>
              <a:rPr lang="es-ES" sz="2000" dirty="0"/>
              <a:t>para resolver </a:t>
            </a:r>
            <a:r>
              <a:rPr lang="es-ES" sz="2000" dirty="0" smtClean="0"/>
              <a:t>dudas y realizar actividades de aprendizaje como resúmenes, prácticas, debates, cuestionarios, entre otras.</a:t>
            </a:r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s-ES" sz="2000" dirty="0" smtClean="0"/>
              <a:t> </a:t>
            </a:r>
          </a:p>
          <a:p>
            <a:pPr marL="180975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s-ES" sz="1600" dirty="0" smtClean="0"/>
              <a:t>Adaptado de: Aguilera-Ruiz</a:t>
            </a:r>
            <a:r>
              <a:rPr lang="es-ES" sz="1600" dirty="0"/>
              <a:t>, Cristian., Manzano-León, Ana., Martínez-Moreno, Inés., Lozano-Segura, Mª del Carmen., Casiano </a:t>
            </a:r>
            <a:r>
              <a:rPr lang="es-ES" sz="1600" dirty="0" err="1"/>
              <a:t>Yanicelli</a:t>
            </a:r>
            <a:r>
              <a:rPr lang="es-ES" sz="1600" dirty="0"/>
              <a:t>, Carla., EL MODELO FLIPPED CLASSROOM. </a:t>
            </a:r>
            <a:r>
              <a:rPr lang="es-ES" sz="1600" i="1" dirty="0"/>
              <a:t>International Journal of </a:t>
            </a:r>
            <a:r>
              <a:rPr lang="es-ES" sz="1600" i="1" dirty="0" err="1"/>
              <a:t>Developmental</a:t>
            </a:r>
            <a:r>
              <a:rPr lang="es-ES" sz="1600" i="1" dirty="0"/>
              <a:t> and </a:t>
            </a:r>
            <a:r>
              <a:rPr lang="es-ES" sz="1600" i="1" dirty="0" err="1"/>
              <a:t>Educational</a:t>
            </a:r>
            <a:r>
              <a:rPr lang="es-ES" sz="1600" i="1" dirty="0"/>
              <a:t> Psychology</a:t>
            </a:r>
            <a:r>
              <a:rPr lang="es-ES" sz="1600" dirty="0"/>
              <a:t> [en </a:t>
            </a:r>
            <a:r>
              <a:rPr lang="es-ES" sz="1600" dirty="0" err="1"/>
              <a:t>linea</a:t>
            </a:r>
            <a:r>
              <a:rPr lang="es-ES" sz="1600" dirty="0"/>
              <a:t>]. 2017, 4(1), 261-266[fecha de Consulta 30 de Agosto de 2019]. ISSN: 0214-9877. Disponible en: </a:t>
            </a:r>
            <a:r>
              <a:rPr lang="es-ES" sz="1600" dirty="0">
                <a:hlinkClick r:id="rId2"/>
              </a:rPr>
              <a:t>http://www.redalyc.org/articulo.oa?id=349853537027</a:t>
            </a:r>
            <a:endParaRPr lang="es-ES" sz="1600" dirty="0" smtClean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s-ES" sz="1800" dirty="0" smtClean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s-ES" sz="1800" b="1" dirty="0" smtClean="0"/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endParaRPr lang="es-ES" sz="1400" b="1" dirty="0" smtClean="0"/>
          </a:p>
        </p:txBody>
      </p:sp>
      <p:sp>
        <p:nvSpPr>
          <p:cNvPr id="5" name="4 Rectángulo redondeado"/>
          <p:cNvSpPr/>
          <p:nvPr/>
        </p:nvSpPr>
        <p:spPr>
          <a:xfrm>
            <a:off x="287524" y="332656"/>
            <a:ext cx="8568952" cy="6192688"/>
          </a:xfrm>
          <a:prstGeom prst="roundRect">
            <a:avLst/>
          </a:prstGeom>
          <a:noFill/>
          <a:ln w="50800" cmpd="thickThin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779192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850106"/>
          </a:xfrm>
        </p:spPr>
        <p:txBody>
          <a:bodyPr>
            <a:normAutofit/>
          </a:bodyPr>
          <a:lstStyle/>
          <a:p>
            <a:r>
              <a:rPr lang="es-ES" dirty="0" smtClean="0"/>
              <a:t>El aula invertida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511256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s-ES" sz="2000" dirty="0" smtClean="0"/>
              <a:t>El aula </a:t>
            </a:r>
            <a:r>
              <a:rPr lang="es-ES" sz="2000" dirty="0"/>
              <a:t>inversa </a:t>
            </a:r>
            <a:r>
              <a:rPr lang="es-ES" sz="2000" dirty="0" smtClean="0"/>
              <a:t>implica que el profesor publique, </a:t>
            </a:r>
            <a:r>
              <a:rPr lang="es-ES" sz="2000" dirty="0"/>
              <a:t>por medios </a:t>
            </a:r>
            <a:r>
              <a:rPr lang="es-ES" sz="2000" dirty="0" smtClean="0"/>
              <a:t>electrónicos,  los recursos de aprendizaje -con orientaciones pertinentes- para que los estudiantes los consulten y procesen, de ese modo evita  que la </a:t>
            </a:r>
            <a:r>
              <a:rPr lang="es-ES" sz="2000" dirty="0"/>
              <a:t>mayor parte </a:t>
            </a:r>
            <a:r>
              <a:rPr lang="es-ES" sz="2000" dirty="0" smtClean="0"/>
              <a:t>de la clase se utilice en la exposición docente. El </a:t>
            </a:r>
            <a:r>
              <a:rPr lang="es-ES" sz="2000" dirty="0"/>
              <a:t>tiempo así ahorrado es empleado en actividades de aula en las que el alumno es el protagonista activo. </a:t>
            </a:r>
            <a:endParaRPr lang="es-ES" sz="2000" dirty="0" smtClean="0"/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s-ES" sz="2000" dirty="0" smtClean="0"/>
              <a:t>Se reduce </a:t>
            </a:r>
            <a:r>
              <a:rPr lang="es-ES" sz="2000" dirty="0"/>
              <a:t>el tiempo de instrucción directa </a:t>
            </a:r>
            <a:r>
              <a:rPr lang="es-ES" sz="2000" dirty="0" smtClean="0"/>
              <a:t>ya que  los estudiantes, mediante el uso de estrategias de aprendizaje y metacognición aplicadas  durante su estudio previo,  se preparan para realizar en el aula, </a:t>
            </a:r>
            <a:r>
              <a:rPr lang="es-ES" sz="2000" dirty="0"/>
              <a:t>bajo la atenta supervisión </a:t>
            </a:r>
            <a:r>
              <a:rPr lang="es-ES" sz="2000" dirty="0" smtClean="0"/>
              <a:t>y mediación del </a:t>
            </a:r>
            <a:r>
              <a:rPr lang="es-ES" sz="2000" dirty="0"/>
              <a:t>profesor, actividades de mayor nivel cognitivo como analizar, </a:t>
            </a:r>
            <a:r>
              <a:rPr lang="es-ES" sz="2000" dirty="0" smtClean="0"/>
              <a:t>elaborar, evaluar </a:t>
            </a:r>
            <a:r>
              <a:rPr lang="es-ES" sz="2000" dirty="0"/>
              <a:t>y </a:t>
            </a:r>
            <a:r>
              <a:rPr lang="es-ES" sz="2000" dirty="0" smtClean="0"/>
              <a:t>generar conocimiento. </a:t>
            </a:r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s-ES" sz="1200" dirty="0" smtClean="0"/>
              <a:t>Adaptado de: A</a:t>
            </a:r>
            <a:r>
              <a:rPr lang="es-ES" sz="1200" dirty="0"/>
              <a:t>. PRIETO; D. DÍAZ; I. LARA; J. MONSERRAT; P. SANVICEN; R. SANTIAGO; A. CORELL; M. ÁLVAREZ-MON NUEVAS COMBINACIONES DE AULA INVERSA CON JUST IN TIME TEACHING Y ANÁLISIS DE RESPUESTAS…. RIED. Revista Iberoamericana de Educación a Distancia (2018), 21(1), (versión </a:t>
            </a:r>
            <a:r>
              <a:rPr lang="es-ES" sz="1200" dirty="0" err="1"/>
              <a:t>Preprint</a:t>
            </a:r>
            <a:r>
              <a:rPr lang="es-ES" sz="1200" dirty="0"/>
              <a:t>) DOI: http://dx.doi.org/10.5944/ried.20.2.18836 – ISSN: 1138-2783 – E-ISSN: </a:t>
            </a:r>
            <a:r>
              <a:rPr lang="es-ES" sz="1200" dirty="0" smtClean="0"/>
              <a:t>1390-3306).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s-ES" sz="1800" dirty="0" smtClean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s-ES" sz="1800" dirty="0" smtClean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s-ES" sz="1800" b="1" dirty="0" smtClean="0"/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endParaRPr lang="es-ES" sz="1400" b="1" dirty="0" smtClean="0"/>
          </a:p>
        </p:txBody>
      </p:sp>
      <p:sp>
        <p:nvSpPr>
          <p:cNvPr id="5" name="4 Rectángulo redondeado"/>
          <p:cNvSpPr/>
          <p:nvPr/>
        </p:nvSpPr>
        <p:spPr>
          <a:xfrm>
            <a:off x="287524" y="189000"/>
            <a:ext cx="8568952" cy="6480000"/>
          </a:xfrm>
          <a:prstGeom prst="roundRect">
            <a:avLst/>
          </a:prstGeom>
          <a:noFill/>
          <a:ln w="50800" cmpd="thickThin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669622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s-ES" dirty="0" smtClean="0"/>
              <a:t>El aula invertida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435280" cy="54006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s-ES" sz="1800" dirty="0" smtClean="0"/>
              <a:t>El aula invertida </a:t>
            </a:r>
            <a:r>
              <a:rPr lang="es-ES" sz="1800" dirty="0"/>
              <a:t>se basa en la supresión —o, al menos, en la significativa reducción— </a:t>
            </a:r>
            <a:r>
              <a:rPr lang="es-ES" sz="1800" dirty="0" smtClean="0"/>
              <a:t>de la  clase </a:t>
            </a:r>
            <a:r>
              <a:rPr lang="es-ES" sz="1800" dirty="0"/>
              <a:t>magistral a través de una dinámica </a:t>
            </a:r>
            <a:r>
              <a:rPr lang="es-ES" sz="1800" dirty="0" smtClean="0"/>
              <a:t>que </a:t>
            </a:r>
            <a:r>
              <a:rPr lang="es-ES" sz="1800" dirty="0"/>
              <a:t>implica que el alumnado consulte los contenidos suministrados por el profesor antes de la clase y fuera del horario escolar, de manera que el tiempo de clase pueda dedicarse a realizar prácticas, dinámicas de </a:t>
            </a:r>
            <a:r>
              <a:rPr lang="es-ES" sz="1800" dirty="0" smtClean="0"/>
              <a:t>pares o de grupo, o </a:t>
            </a:r>
            <a:r>
              <a:rPr lang="es-ES" sz="1800" dirty="0"/>
              <a:t>cualquier otra metodología de aprendizaje activo que afiance los </a:t>
            </a:r>
            <a:r>
              <a:rPr lang="es-ES" sz="1800" dirty="0" smtClean="0"/>
              <a:t>aprendizajes que el </a:t>
            </a:r>
            <a:r>
              <a:rPr lang="es-ES" sz="1800" dirty="0"/>
              <a:t>alumnado ya </a:t>
            </a:r>
            <a:r>
              <a:rPr lang="es-ES" sz="1800" dirty="0" smtClean="0"/>
              <a:t>iniciado </a:t>
            </a:r>
            <a:r>
              <a:rPr lang="es-ES" sz="1800" dirty="0"/>
              <a:t>fuera del </a:t>
            </a:r>
            <a:r>
              <a:rPr lang="es-ES" sz="1800" dirty="0" smtClean="0"/>
              <a:t>aula.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s-ES" sz="1800" dirty="0" smtClean="0"/>
              <a:t>De ese modo al reducir  el </a:t>
            </a:r>
            <a:r>
              <a:rPr lang="es-ES" sz="1800" dirty="0"/>
              <a:t>tiempo necesario para la exposición de los contenidos, el docente puede dedicarse a resolver dudas y a trabajar activamente para reforzar los </a:t>
            </a:r>
            <a:r>
              <a:rPr lang="es-ES" sz="1800" dirty="0" smtClean="0"/>
              <a:t>aprendizajes </a:t>
            </a:r>
            <a:r>
              <a:rPr lang="es-ES" sz="1800" dirty="0"/>
              <a:t>más </a:t>
            </a:r>
            <a:r>
              <a:rPr lang="es-ES" sz="1800" dirty="0" smtClean="0"/>
              <a:t>complejos.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s-ES" sz="1800" dirty="0" smtClean="0"/>
              <a:t>Numerosos </a:t>
            </a:r>
            <a:r>
              <a:rPr lang="es-ES" sz="1800" dirty="0"/>
              <a:t>estudios de caso y experiencias de </a:t>
            </a:r>
            <a:r>
              <a:rPr lang="es-ES" sz="1800" i="1" dirty="0" err="1"/>
              <a:t>action</a:t>
            </a:r>
            <a:r>
              <a:rPr lang="es-ES" sz="1800" i="1" dirty="0"/>
              <a:t> </a:t>
            </a:r>
            <a:r>
              <a:rPr lang="es-ES" sz="1800" i="1" dirty="0" err="1"/>
              <a:t>research</a:t>
            </a:r>
            <a:r>
              <a:rPr lang="es-ES" sz="1800" i="1" dirty="0"/>
              <a:t> </a:t>
            </a:r>
            <a:r>
              <a:rPr lang="es-ES" sz="1800" i="1" dirty="0" smtClean="0"/>
              <a:t> </a:t>
            </a:r>
            <a:r>
              <a:rPr lang="es-ES" sz="1800" dirty="0" smtClean="0"/>
              <a:t>documentan </a:t>
            </a:r>
            <a:r>
              <a:rPr lang="es-ES" sz="1800" dirty="0"/>
              <a:t>cómo </a:t>
            </a:r>
            <a:r>
              <a:rPr lang="es-ES" sz="1800" dirty="0" smtClean="0"/>
              <a:t>este </a:t>
            </a:r>
            <a:r>
              <a:rPr lang="es-ES" sz="1800" dirty="0"/>
              <a:t>enfoque </a:t>
            </a:r>
            <a:r>
              <a:rPr lang="es-ES" sz="1800" dirty="0" smtClean="0"/>
              <a:t>mejora </a:t>
            </a:r>
            <a:r>
              <a:rPr lang="es-ES" sz="1800" dirty="0"/>
              <a:t>la implicación del alumnado, la percepción sobre su propio aprendizaje y su nivel de satisfacción. </a:t>
            </a:r>
            <a:endParaRPr lang="es-ES" sz="1800" dirty="0" smtClean="0"/>
          </a:p>
          <a:p>
            <a:pPr marL="180975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s-ES" sz="1400" dirty="0" smtClean="0"/>
              <a:t>Adaptado de </a:t>
            </a:r>
            <a:r>
              <a:rPr lang="es-ES" sz="1400" dirty="0" err="1" smtClean="0"/>
              <a:t>Dafonte</a:t>
            </a:r>
            <a:r>
              <a:rPr lang="es-ES" sz="1400" dirty="0" smtClean="0"/>
              <a:t>-Gómez</a:t>
            </a:r>
            <a:r>
              <a:rPr lang="es-ES" sz="1400" dirty="0"/>
              <a:t>, A.; García-Crespo, O. y </a:t>
            </a:r>
            <a:r>
              <a:rPr lang="es-ES" sz="1400" dirty="0" err="1"/>
              <a:t>Ramahí</a:t>
            </a:r>
            <a:r>
              <a:rPr lang="es-ES" sz="1400" dirty="0"/>
              <a:t>-García, D. (2018). </a:t>
            </a:r>
            <a:r>
              <a:rPr lang="es-ES" sz="1400" dirty="0" err="1"/>
              <a:t>Flipped</a:t>
            </a:r>
            <a:r>
              <a:rPr lang="es-ES" sz="1400" dirty="0"/>
              <a:t> </a:t>
            </a:r>
            <a:r>
              <a:rPr lang="es-ES" sz="1400" dirty="0" err="1"/>
              <a:t>learning</a:t>
            </a:r>
            <a:r>
              <a:rPr lang="es-ES" sz="1400" dirty="0"/>
              <a:t> y competencia digital: diseño </a:t>
            </a:r>
            <a:r>
              <a:rPr lang="es-ES" sz="1400" dirty="0" err="1"/>
              <a:t>tecnopedagógico</a:t>
            </a:r>
            <a:r>
              <a:rPr lang="es-ES" sz="1400" dirty="0"/>
              <a:t> y percepción del alumnado universitario. </a:t>
            </a:r>
            <a:r>
              <a:rPr lang="es-ES" sz="1400" dirty="0" err="1"/>
              <a:t>index.comunicación</a:t>
            </a:r>
            <a:r>
              <a:rPr lang="es-ES" sz="1400" dirty="0"/>
              <a:t>, 8(2), 275-294</a:t>
            </a:r>
            <a:endParaRPr lang="es-ES" sz="1400" b="1" dirty="0" smtClean="0"/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endParaRPr lang="es-ES" sz="1400" b="1" dirty="0" smtClean="0"/>
          </a:p>
        </p:txBody>
      </p:sp>
      <p:sp>
        <p:nvSpPr>
          <p:cNvPr id="5" name="4 Rectángulo redondeado"/>
          <p:cNvSpPr/>
          <p:nvPr/>
        </p:nvSpPr>
        <p:spPr>
          <a:xfrm>
            <a:off x="287524" y="332656"/>
            <a:ext cx="8568952" cy="6192688"/>
          </a:xfrm>
          <a:prstGeom prst="roundRect">
            <a:avLst/>
          </a:prstGeom>
          <a:noFill/>
          <a:ln w="50800" cmpd="thickThin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947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17" y="703487"/>
            <a:ext cx="7937815" cy="5594338"/>
          </a:xfrm>
          <a:prstGeom prst="rect">
            <a:avLst/>
          </a:prstGeom>
        </p:spPr>
      </p:pic>
      <p:sp>
        <p:nvSpPr>
          <p:cNvPr id="4" name="3 Rectángulo redondeado"/>
          <p:cNvSpPr/>
          <p:nvPr/>
        </p:nvSpPr>
        <p:spPr>
          <a:xfrm>
            <a:off x="287524" y="332656"/>
            <a:ext cx="8640000" cy="6336000"/>
          </a:xfrm>
          <a:prstGeom prst="roundRect">
            <a:avLst/>
          </a:prstGeom>
          <a:noFill/>
          <a:ln w="50800" cmpd="thickThin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8280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1722</TotalTime>
  <Words>1484</Words>
  <Application>Microsoft Office PowerPoint</Application>
  <PresentationFormat>Presentación en pantalla (4:3)</PresentationFormat>
  <Paragraphs>124</Paragraphs>
  <Slides>20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Tema de Office</vt:lpstr>
      <vt:lpstr>Innovando en mi aula de Ingeniería</vt:lpstr>
      <vt:lpstr>Innovando en mi aula de Ingeniería</vt:lpstr>
      <vt:lpstr>Presentación de PowerPoint</vt:lpstr>
      <vt:lpstr>Innovando en mi aula de Ingeniería</vt:lpstr>
      <vt:lpstr>Qué es el aula invertida</vt:lpstr>
      <vt:lpstr>Qué es el aula invertida</vt:lpstr>
      <vt:lpstr>El aula invertida</vt:lpstr>
      <vt:lpstr>El aula invertida</vt:lpstr>
      <vt:lpstr>Presentación de PowerPoint</vt:lpstr>
      <vt:lpstr>El aula invertida</vt:lpstr>
      <vt:lpstr>Etapas del aula invertida</vt:lpstr>
      <vt:lpstr>Presentación de PowerPoint</vt:lpstr>
      <vt:lpstr>Etapas del aula invertida</vt:lpstr>
      <vt:lpstr>El aula invertida</vt:lpstr>
      <vt:lpstr>El aula invertida</vt:lpstr>
      <vt:lpstr>El aula invertida</vt:lpstr>
      <vt:lpstr>Innovando en mi aula de Ingeniería</vt:lpstr>
      <vt:lpstr>El aula invertida</vt:lpstr>
      <vt:lpstr>Actividad Presencial</vt:lpstr>
      <vt:lpstr>Innovando mi aula de Ingeniería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Innovando mi aula de Ingeniería</dc:title>
  <dc:creator>Usuario01</dc:creator>
  <cp:lastModifiedBy>Maria Isabel Lopez Echeverria</cp:lastModifiedBy>
  <cp:revision>93</cp:revision>
  <dcterms:created xsi:type="dcterms:W3CDTF">2019-08-26T15:16:52Z</dcterms:created>
  <dcterms:modified xsi:type="dcterms:W3CDTF">2020-05-19T13:35:57Z</dcterms:modified>
</cp:coreProperties>
</file>