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8606075" cy="43205400"/>
  <p:notesSz cx="7010400" cy="92360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554038" indent="-96838" algn="l" rtl="0" fontAlgn="base">
      <a:spcBef>
        <a:spcPct val="0"/>
      </a:spcBef>
      <a:spcAft>
        <a:spcPct val="0"/>
      </a:spcAft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1109663" indent="-195263" algn="l" rtl="0" fontAlgn="base">
      <a:spcBef>
        <a:spcPct val="0"/>
      </a:spcBef>
      <a:spcAft>
        <a:spcPct val="0"/>
      </a:spcAft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665288" indent="-293688" algn="l" rtl="0" fontAlgn="base">
      <a:spcBef>
        <a:spcPct val="0"/>
      </a:spcBef>
      <a:spcAft>
        <a:spcPct val="0"/>
      </a:spcAft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2219325" indent="-390525" algn="l" rtl="0" fontAlgn="base">
      <a:spcBef>
        <a:spcPct val="0"/>
      </a:spcBef>
      <a:spcAft>
        <a:spcPct val="0"/>
      </a:spcAft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umimoji="1" sz="3400" b="1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53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E08C"/>
    <a:srgbClr val="093189"/>
    <a:srgbClr val="CCFF33"/>
    <a:srgbClr val="CC0099"/>
    <a:srgbClr val="006600"/>
    <a:srgbClr val="1B71BF"/>
    <a:srgbClr val="003366"/>
    <a:srgbClr val="032753"/>
    <a:srgbClr val="910401"/>
    <a:srgbClr val="7F0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21" autoAdjust="0"/>
    <p:restoredTop sz="98646" autoAdjust="0"/>
  </p:normalViewPr>
  <p:slideViewPr>
    <p:cSldViewPr>
      <p:cViewPr varScale="1">
        <p:scale>
          <a:sx n="12" d="100"/>
          <a:sy n="12" d="100"/>
        </p:scale>
        <p:origin x="912" y="18"/>
      </p:cViewPr>
      <p:guideLst>
        <p:guide orient="horz" pos="13608"/>
        <p:guide pos="153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645696" y="13422314"/>
            <a:ext cx="41314688" cy="925988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291389" y="24482425"/>
            <a:ext cx="34023300" cy="11042651"/>
          </a:xfrm>
        </p:spPr>
        <p:txBody>
          <a:bodyPr/>
          <a:lstStyle>
            <a:lvl1pPr marL="0" indent="0" algn="ctr">
              <a:buNone/>
              <a:defRPr/>
            </a:lvl1pPr>
            <a:lvl2pPr marL="555132" indent="0" algn="ctr">
              <a:buNone/>
              <a:defRPr/>
            </a:lvl2pPr>
            <a:lvl3pPr marL="1110264" indent="0" algn="ctr">
              <a:buNone/>
              <a:defRPr/>
            </a:lvl3pPr>
            <a:lvl4pPr marL="1665397" indent="0" algn="ctr">
              <a:buNone/>
              <a:defRPr/>
            </a:lvl4pPr>
            <a:lvl5pPr marL="2220529" indent="0" algn="ctr">
              <a:buNone/>
              <a:defRPr/>
            </a:lvl5pPr>
            <a:lvl6pPr marL="2775661" indent="0" algn="ctr">
              <a:buNone/>
              <a:defRPr/>
            </a:lvl6pPr>
            <a:lvl7pPr marL="3330793" indent="0" algn="ctr">
              <a:buNone/>
              <a:defRPr/>
            </a:lvl7pPr>
            <a:lvl8pPr marL="3885926" indent="0" algn="ctr">
              <a:buNone/>
              <a:defRPr/>
            </a:lvl8pPr>
            <a:lvl9pPr marL="4441058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7BC0678-FFA4-4214-B7E0-16BE7A1086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15469B7-98D0-4FBE-952C-0A8FBBAFA2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6691F750-069B-4EC4-BD58-EF1F3C55B4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733F5E-129A-4C89-8BAC-49240C718B42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328019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1CF7257-75EE-4AD0-823E-5193F2A5AF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B289AC72-CDA5-4948-BD87-1ACE324CAB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07C706F-6185-4D25-A7A9-B8AEAB2B23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70FA47-97F3-4906-B7D9-1841146EE128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204380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5240120" y="1730376"/>
            <a:ext cx="10934700" cy="368649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431258" y="1730376"/>
            <a:ext cx="32580262" cy="368649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26FC7D5-11A8-45CE-93B5-AC75602797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099207B-1ADB-44D3-8EAF-2C909D9A73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D05D672-987B-4AE0-BF79-16BE83F47C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1BCE1B-0D35-4B24-BF37-D28D607E12EF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3105009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435337B-7FB1-4E87-BE91-82603E37ED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85B2126-2C75-473D-8B7E-EDF2008871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28830C2B-5BAB-49A1-B658-29A719B4CC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6AE68-8789-4092-9F25-1C95ED5FC1C2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2451721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38575" y="27763788"/>
            <a:ext cx="41317070" cy="8580437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38575" y="18311814"/>
            <a:ext cx="41317070" cy="9451975"/>
          </a:xfrm>
        </p:spPr>
        <p:txBody>
          <a:bodyPr anchor="b"/>
          <a:lstStyle>
            <a:lvl1pPr marL="0" indent="0">
              <a:buNone/>
              <a:defRPr sz="2400"/>
            </a:lvl1pPr>
            <a:lvl2pPr marL="555132" indent="0">
              <a:buNone/>
              <a:defRPr sz="2200"/>
            </a:lvl2pPr>
            <a:lvl3pPr marL="1110264" indent="0">
              <a:buNone/>
              <a:defRPr sz="1900"/>
            </a:lvl3pPr>
            <a:lvl4pPr marL="1665397" indent="0">
              <a:buNone/>
              <a:defRPr sz="1700"/>
            </a:lvl4pPr>
            <a:lvl5pPr marL="2220529" indent="0">
              <a:buNone/>
              <a:defRPr sz="1700"/>
            </a:lvl5pPr>
            <a:lvl6pPr marL="2775661" indent="0">
              <a:buNone/>
              <a:defRPr sz="1700"/>
            </a:lvl6pPr>
            <a:lvl7pPr marL="3330793" indent="0">
              <a:buNone/>
              <a:defRPr sz="1700"/>
            </a:lvl7pPr>
            <a:lvl8pPr marL="3885926" indent="0">
              <a:buNone/>
              <a:defRPr sz="1700"/>
            </a:lvl8pPr>
            <a:lvl9pPr marL="4441058" indent="0">
              <a:buNone/>
              <a:defRPr sz="1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86D08FF-3521-432E-8CD4-14373BDE40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BC5C5F-F29B-4C10-9564-062C212E95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217103A-6A5D-4FCD-B1F7-8DB9B76BD9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B98FD-E64D-49F6-B691-FD18CB532AE3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291422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431258" y="10080625"/>
            <a:ext cx="21757481" cy="2851467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4417338" y="10080625"/>
            <a:ext cx="21757482" cy="2851467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1DB43CA-D233-4083-AEA6-B578247CF5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950EB83-79AB-41D1-A63C-DD5513E5B7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3C5AFDA-04AB-41BF-B8FE-385F21CD52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F92A6-121F-4626-AF79-0D782F382551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154137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431258" y="9671051"/>
            <a:ext cx="21474113" cy="403066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5132" indent="0">
              <a:buNone/>
              <a:defRPr sz="2400" b="1"/>
            </a:lvl2pPr>
            <a:lvl3pPr marL="1110264" indent="0">
              <a:buNone/>
              <a:defRPr sz="2200" b="1"/>
            </a:lvl3pPr>
            <a:lvl4pPr marL="1665397" indent="0">
              <a:buNone/>
              <a:defRPr sz="1900" b="1"/>
            </a:lvl4pPr>
            <a:lvl5pPr marL="2220529" indent="0">
              <a:buNone/>
              <a:defRPr sz="1900" b="1"/>
            </a:lvl5pPr>
            <a:lvl6pPr marL="2775661" indent="0">
              <a:buNone/>
              <a:defRPr sz="1900" b="1"/>
            </a:lvl6pPr>
            <a:lvl7pPr marL="3330793" indent="0">
              <a:buNone/>
              <a:defRPr sz="1900" b="1"/>
            </a:lvl7pPr>
            <a:lvl8pPr marL="3885926" indent="0">
              <a:buNone/>
              <a:defRPr sz="1900" b="1"/>
            </a:lvl8pPr>
            <a:lvl9pPr marL="4441058" indent="0">
              <a:buNone/>
              <a:defRPr sz="19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431258" y="13701713"/>
            <a:ext cx="21474113" cy="2489358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24691183" y="9671051"/>
            <a:ext cx="21483638" cy="403066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5132" indent="0">
              <a:buNone/>
              <a:defRPr sz="2400" b="1"/>
            </a:lvl2pPr>
            <a:lvl3pPr marL="1110264" indent="0">
              <a:buNone/>
              <a:defRPr sz="2200" b="1"/>
            </a:lvl3pPr>
            <a:lvl4pPr marL="1665397" indent="0">
              <a:buNone/>
              <a:defRPr sz="1900" b="1"/>
            </a:lvl4pPr>
            <a:lvl5pPr marL="2220529" indent="0">
              <a:buNone/>
              <a:defRPr sz="1900" b="1"/>
            </a:lvl5pPr>
            <a:lvl6pPr marL="2775661" indent="0">
              <a:buNone/>
              <a:defRPr sz="1900" b="1"/>
            </a:lvl6pPr>
            <a:lvl7pPr marL="3330793" indent="0">
              <a:buNone/>
              <a:defRPr sz="1900" b="1"/>
            </a:lvl7pPr>
            <a:lvl8pPr marL="3885926" indent="0">
              <a:buNone/>
              <a:defRPr sz="1900" b="1"/>
            </a:lvl8pPr>
            <a:lvl9pPr marL="4441058" indent="0">
              <a:buNone/>
              <a:defRPr sz="19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4691183" y="13701713"/>
            <a:ext cx="21483638" cy="2489358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B41EFB56-7117-4693-943C-61AE15B731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84DEDE82-01D8-4203-9490-211A86027F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56CBE721-651A-445A-9375-315CAC1F17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425085-EE29-48D1-83D6-05439002A953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200714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C975996E-5A04-4E22-AE9B-3124DFAEE6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BD3C9436-D48C-4E1C-8F3A-B00558638F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834537DF-F20E-4CBA-AAA3-3D087AA433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8567F-0632-44B1-836B-431E3768B85C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192659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277BA349-863E-48DE-9B6D-2BD0D2563A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A0AF2DB3-0EE8-4798-97D8-E9AE515EE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60129FD7-076A-46BD-AA88-F77F41298B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02E2B-BD02-429A-87A8-F57A588A6803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18061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31257" y="1720851"/>
            <a:ext cx="15990093" cy="731996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04758" y="1720849"/>
            <a:ext cx="27170063" cy="3687445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31257" y="9040814"/>
            <a:ext cx="15990093" cy="29554487"/>
          </a:xfrm>
        </p:spPr>
        <p:txBody>
          <a:bodyPr/>
          <a:lstStyle>
            <a:lvl1pPr marL="0" indent="0">
              <a:buNone/>
              <a:defRPr sz="1700"/>
            </a:lvl1pPr>
            <a:lvl2pPr marL="555132" indent="0">
              <a:buNone/>
              <a:defRPr sz="1500"/>
            </a:lvl2pPr>
            <a:lvl3pPr marL="1110264" indent="0">
              <a:buNone/>
              <a:defRPr sz="1200"/>
            </a:lvl3pPr>
            <a:lvl4pPr marL="1665397" indent="0">
              <a:buNone/>
              <a:defRPr sz="1100"/>
            </a:lvl4pPr>
            <a:lvl5pPr marL="2220529" indent="0">
              <a:buNone/>
              <a:defRPr sz="1100"/>
            </a:lvl5pPr>
            <a:lvl6pPr marL="2775661" indent="0">
              <a:buNone/>
              <a:defRPr sz="1100"/>
            </a:lvl6pPr>
            <a:lvl7pPr marL="3330793" indent="0">
              <a:buNone/>
              <a:defRPr sz="1100"/>
            </a:lvl7pPr>
            <a:lvl8pPr marL="3885926" indent="0">
              <a:buNone/>
              <a:defRPr sz="1100"/>
            </a:lvl8pPr>
            <a:lvl9pPr marL="4441058" indent="0">
              <a:buNone/>
              <a:defRPr sz="1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527D626-4A71-49D8-BCDF-521DB806A1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02648A5-E075-48A4-83E6-C8219A2980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BCB71A1-F856-46E1-8D0D-27E379A17C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F033D-D1D4-4FA9-ADF5-E87C6DCA7BD8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232894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527382" y="30243465"/>
            <a:ext cx="29163168" cy="3570287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9527382" y="3860800"/>
            <a:ext cx="29163168" cy="25922288"/>
          </a:xfrm>
        </p:spPr>
        <p:txBody>
          <a:bodyPr/>
          <a:lstStyle>
            <a:lvl1pPr marL="0" indent="0">
              <a:buNone/>
              <a:defRPr sz="3900"/>
            </a:lvl1pPr>
            <a:lvl2pPr marL="555132" indent="0">
              <a:buNone/>
              <a:defRPr sz="3400"/>
            </a:lvl2pPr>
            <a:lvl3pPr marL="1110264" indent="0">
              <a:buNone/>
              <a:defRPr sz="2900"/>
            </a:lvl3pPr>
            <a:lvl4pPr marL="1665397" indent="0">
              <a:buNone/>
              <a:defRPr sz="2400"/>
            </a:lvl4pPr>
            <a:lvl5pPr marL="2220529" indent="0">
              <a:buNone/>
              <a:defRPr sz="2400"/>
            </a:lvl5pPr>
            <a:lvl6pPr marL="2775661" indent="0">
              <a:buNone/>
              <a:defRPr sz="2400"/>
            </a:lvl6pPr>
            <a:lvl7pPr marL="3330793" indent="0">
              <a:buNone/>
              <a:defRPr sz="2400"/>
            </a:lvl7pPr>
            <a:lvl8pPr marL="3885926" indent="0">
              <a:buNone/>
              <a:defRPr sz="2400"/>
            </a:lvl8pPr>
            <a:lvl9pPr marL="4441058" indent="0">
              <a:buNone/>
              <a:defRPr sz="24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527382" y="33813751"/>
            <a:ext cx="29163168" cy="5070475"/>
          </a:xfrm>
        </p:spPr>
        <p:txBody>
          <a:bodyPr/>
          <a:lstStyle>
            <a:lvl1pPr marL="0" indent="0">
              <a:buNone/>
              <a:defRPr sz="1700"/>
            </a:lvl1pPr>
            <a:lvl2pPr marL="555132" indent="0">
              <a:buNone/>
              <a:defRPr sz="1500"/>
            </a:lvl2pPr>
            <a:lvl3pPr marL="1110264" indent="0">
              <a:buNone/>
              <a:defRPr sz="1200"/>
            </a:lvl3pPr>
            <a:lvl4pPr marL="1665397" indent="0">
              <a:buNone/>
              <a:defRPr sz="1100"/>
            </a:lvl4pPr>
            <a:lvl5pPr marL="2220529" indent="0">
              <a:buNone/>
              <a:defRPr sz="1100"/>
            </a:lvl5pPr>
            <a:lvl6pPr marL="2775661" indent="0">
              <a:buNone/>
              <a:defRPr sz="1100"/>
            </a:lvl6pPr>
            <a:lvl7pPr marL="3330793" indent="0">
              <a:buNone/>
              <a:defRPr sz="1100"/>
            </a:lvl7pPr>
            <a:lvl8pPr marL="3885926" indent="0">
              <a:buNone/>
              <a:defRPr sz="1100"/>
            </a:lvl8pPr>
            <a:lvl9pPr marL="4441058" indent="0">
              <a:buNone/>
              <a:defRPr sz="1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E410E4E0-E2CD-4B90-BE3B-76DA734F15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08EB8E0-4D1B-477F-BDFD-356A999C76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9120727-B7A9-4FA8-A4BB-4ACBCEFF36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36AF2-4AF6-4192-92EE-314B500CF101}" type="slidenum">
              <a:rPr lang="es-ES" altLang="es-VE"/>
              <a:pPr/>
              <a:t>‹Nº›</a:t>
            </a:fld>
            <a:endParaRPr lang="es-ES" altLang="es-VE"/>
          </a:p>
        </p:txBody>
      </p:sp>
    </p:spTree>
    <p:extLst>
      <p:ext uri="{BB962C8B-B14F-4D97-AF65-F5344CB8AC3E}">
        <p14:creationId xmlns:p14="http://schemas.microsoft.com/office/powerpoint/2010/main" val="4040067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="" xmlns:a16="http://schemas.microsoft.com/office/drawing/2014/main" id="{186B726D-DF3B-4B8F-AFFB-DA6246D72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0463" y="1728788"/>
            <a:ext cx="43745150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9581" tIns="274790" rIns="549581" bIns="2747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VE"/>
              <a:t>Haga clic para cambiar el estilo de título	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="" xmlns:a16="http://schemas.microsoft.com/office/drawing/2014/main" id="{CF363DDA-7243-4172-80F1-CA14BFD89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0463" y="10082213"/>
            <a:ext cx="43745150" cy="285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9581" tIns="274790" rIns="549581" bIns="2747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VE"/>
              <a:t>Haga clic para modificar el estilo de texto del patrón</a:t>
            </a:r>
          </a:p>
          <a:p>
            <a:pPr lvl="1"/>
            <a:r>
              <a:rPr lang="es-ES" altLang="es-VE"/>
              <a:t>Segundo nivel</a:t>
            </a:r>
          </a:p>
          <a:p>
            <a:pPr lvl="2"/>
            <a:r>
              <a:rPr lang="es-ES" altLang="es-VE"/>
              <a:t>Tercer nivel</a:t>
            </a:r>
          </a:p>
          <a:p>
            <a:pPr lvl="3"/>
            <a:r>
              <a:rPr lang="es-ES" altLang="es-VE"/>
              <a:t>Cuarto nivel</a:t>
            </a:r>
          </a:p>
          <a:p>
            <a:pPr lvl="4"/>
            <a:r>
              <a:rPr lang="es-ES" altLang="es-VE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31C6E07A-C6FB-44B3-AB15-69CDFED1F6A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0463" y="39344600"/>
            <a:ext cx="11341100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9581" tIns="274790" rIns="549581" bIns="274790" numCol="1" anchor="t" anchorCtr="0" compatLnSpc="1">
            <a:prstTxWarp prst="textNoShape">
              <a:avLst/>
            </a:prstTxWarp>
          </a:bodyPr>
          <a:lstStyle>
            <a:lvl1pPr>
              <a:defRPr kumimoji="0" sz="84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82DF4609-449C-4051-98B2-A1672776B75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06838" y="39344600"/>
            <a:ext cx="15392400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9581" tIns="274790" rIns="549581" bIns="274790" numCol="1" anchor="t" anchorCtr="0" compatLnSpc="1">
            <a:prstTxWarp prst="textNoShape">
              <a:avLst/>
            </a:prstTxWarp>
          </a:bodyPr>
          <a:lstStyle>
            <a:lvl1pPr algn="ctr">
              <a:defRPr kumimoji="0" sz="84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C14F63A6-6699-4766-ACAF-D720C6CD21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834513" y="39344600"/>
            <a:ext cx="11341100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9581" tIns="274790" rIns="549581" bIns="274790" numCol="1" anchor="t" anchorCtr="0" compatLnSpc="1">
            <a:prstTxWarp prst="textNoShape">
              <a:avLst/>
            </a:prstTxWarp>
          </a:bodyPr>
          <a:lstStyle>
            <a:lvl1pPr algn="r">
              <a:defRPr kumimoji="0" sz="8400" b="0">
                <a:latin typeface="Arial" panose="020B0604020202020204" pitchFamily="34" charset="0"/>
              </a:defRPr>
            </a:lvl1pPr>
          </a:lstStyle>
          <a:p>
            <a:fld id="{9E3ECC9B-987F-4D7F-B887-C86DB40A62A0}" type="slidenum">
              <a:rPr lang="es-ES" altLang="es-VE"/>
              <a:pPr/>
              <a:t>‹Nº›</a:t>
            </a:fld>
            <a:endParaRPr lang="es-ES" alt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94338" rtl="0" eaLnBrk="0" fontAlgn="base" hangingPunct="0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494338" rtl="0" eaLnBrk="0" fontAlgn="base" hangingPunct="0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2pPr>
      <a:lvl3pPr algn="ctr" defTabSz="5494338" rtl="0" eaLnBrk="0" fontAlgn="base" hangingPunct="0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3pPr>
      <a:lvl4pPr algn="ctr" defTabSz="5494338" rtl="0" eaLnBrk="0" fontAlgn="base" hangingPunct="0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4pPr>
      <a:lvl5pPr algn="ctr" defTabSz="5494338" rtl="0" eaLnBrk="0" fontAlgn="base" hangingPunct="0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5pPr>
      <a:lvl6pPr marL="555132" algn="ctr" defTabSz="5495424" rtl="0" fontAlgn="base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6pPr>
      <a:lvl7pPr marL="1110264" algn="ctr" defTabSz="5495424" rtl="0" fontAlgn="base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7pPr>
      <a:lvl8pPr marL="1665397" algn="ctr" defTabSz="5495424" rtl="0" fontAlgn="base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8pPr>
      <a:lvl9pPr marL="2220529" algn="ctr" defTabSz="5495424" rtl="0" fontAlgn="base">
        <a:spcBef>
          <a:spcPct val="0"/>
        </a:spcBef>
        <a:spcAft>
          <a:spcPct val="0"/>
        </a:spcAft>
        <a:defRPr sz="26500">
          <a:solidFill>
            <a:schemeClr val="tx2"/>
          </a:solidFill>
          <a:latin typeface="Arial" charset="0"/>
        </a:defRPr>
      </a:lvl9pPr>
    </p:titleStyle>
    <p:bodyStyle>
      <a:lvl1pPr marL="2058988" indent="-2058988" algn="l" defTabSz="5494338" rtl="0" eaLnBrk="0" fontAlgn="base" hangingPunct="0">
        <a:spcBef>
          <a:spcPct val="20000"/>
        </a:spcBef>
        <a:spcAft>
          <a:spcPct val="0"/>
        </a:spcAft>
        <a:buChar char="•"/>
        <a:defRPr sz="19200">
          <a:solidFill>
            <a:schemeClr val="tx1"/>
          </a:solidFill>
          <a:latin typeface="+mn-lt"/>
          <a:ea typeface="+mn-ea"/>
          <a:cs typeface="+mn-cs"/>
        </a:defRPr>
      </a:lvl1pPr>
      <a:lvl2pPr marL="4465638" indent="-1716088" algn="l" defTabSz="5494338" rtl="0" eaLnBrk="0" fontAlgn="base" hangingPunct="0">
        <a:spcBef>
          <a:spcPct val="20000"/>
        </a:spcBef>
        <a:spcAft>
          <a:spcPct val="0"/>
        </a:spcAft>
        <a:buChar char="–"/>
        <a:defRPr sz="16900">
          <a:solidFill>
            <a:schemeClr val="tx1"/>
          </a:solidFill>
          <a:latin typeface="+mn-lt"/>
        </a:defRPr>
      </a:lvl2pPr>
      <a:lvl3pPr marL="6869113" indent="-1373188" algn="l" defTabSz="5494338" rtl="0" eaLnBrk="0" fontAlgn="base" hangingPunct="0">
        <a:spcBef>
          <a:spcPct val="20000"/>
        </a:spcBef>
        <a:spcAft>
          <a:spcPct val="0"/>
        </a:spcAft>
        <a:buChar char="•"/>
        <a:defRPr sz="14400">
          <a:solidFill>
            <a:schemeClr val="tx1"/>
          </a:solidFill>
          <a:latin typeface="+mn-lt"/>
        </a:defRPr>
      </a:lvl3pPr>
      <a:lvl4pPr marL="9617075" indent="-1373188" algn="l" defTabSz="5494338" rtl="0" eaLnBrk="0" fontAlgn="base" hangingPunct="0">
        <a:spcBef>
          <a:spcPct val="20000"/>
        </a:spcBef>
        <a:spcAft>
          <a:spcPct val="0"/>
        </a:spcAft>
        <a:buChar char="–"/>
        <a:defRPr sz="12000">
          <a:solidFill>
            <a:schemeClr val="tx1"/>
          </a:solidFill>
          <a:latin typeface="+mn-lt"/>
        </a:defRPr>
      </a:lvl4pPr>
      <a:lvl5pPr marL="12365038" indent="-1373188" algn="l" defTabSz="5494338" rtl="0" eaLnBrk="0" fontAlgn="base" hangingPunct="0">
        <a:spcBef>
          <a:spcPct val="20000"/>
        </a:spcBef>
        <a:spcAft>
          <a:spcPct val="0"/>
        </a:spcAft>
        <a:buChar char="»"/>
        <a:defRPr sz="12000">
          <a:solidFill>
            <a:schemeClr val="tx1"/>
          </a:solidFill>
          <a:latin typeface="+mn-lt"/>
        </a:defRPr>
      </a:lvl5pPr>
      <a:lvl6pPr marL="12920318" indent="-1374338" algn="l" defTabSz="5495424" rtl="0" fontAlgn="base">
        <a:spcBef>
          <a:spcPct val="20000"/>
        </a:spcBef>
        <a:spcAft>
          <a:spcPct val="0"/>
        </a:spcAft>
        <a:buChar char="»"/>
        <a:defRPr sz="12000">
          <a:solidFill>
            <a:schemeClr val="tx1"/>
          </a:solidFill>
          <a:latin typeface="+mn-lt"/>
        </a:defRPr>
      </a:lvl6pPr>
      <a:lvl7pPr marL="13475450" indent="-1374338" algn="l" defTabSz="5495424" rtl="0" fontAlgn="base">
        <a:spcBef>
          <a:spcPct val="20000"/>
        </a:spcBef>
        <a:spcAft>
          <a:spcPct val="0"/>
        </a:spcAft>
        <a:buChar char="»"/>
        <a:defRPr sz="12000">
          <a:solidFill>
            <a:schemeClr val="tx1"/>
          </a:solidFill>
          <a:latin typeface="+mn-lt"/>
        </a:defRPr>
      </a:lvl7pPr>
      <a:lvl8pPr marL="14030582" indent="-1374338" algn="l" defTabSz="5495424" rtl="0" fontAlgn="base">
        <a:spcBef>
          <a:spcPct val="20000"/>
        </a:spcBef>
        <a:spcAft>
          <a:spcPct val="0"/>
        </a:spcAft>
        <a:buChar char="»"/>
        <a:defRPr sz="12000">
          <a:solidFill>
            <a:schemeClr val="tx1"/>
          </a:solidFill>
          <a:latin typeface="+mn-lt"/>
        </a:defRPr>
      </a:lvl8pPr>
      <a:lvl9pPr marL="14585715" indent="-1374338" algn="l" defTabSz="5495424" rtl="0" fontAlgn="base">
        <a:spcBef>
          <a:spcPct val="20000"/>
        </a:spcBef>
        <a:spcAft>
          <a:spcPct val="0"/>
        </a:spcAft>
        <a:buChar char="»"/>
        <a:defRPr sz="1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5132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10264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65397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20529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5661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30793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85926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058" algn="l" defTabSz="1110264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file:///C:\Users\Gloria\Desktop\GMAF\CIDI%20Periodo%20academico%20%202020%202021\Biocarbon\Archivos%20Maria%20Isabel\purificadores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hyperlink" Target="https://humma.com.ar/como-funciona-el-carbon-activado/" TargetMode="External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117">
            <a:extLst>
              <a:ext uri="{FF2B5EF4-FFF2-40B4-BE49-F238E27FC236}">
                <a16:creationId xmlns="" xmlns:a16="http://schemas.microsoft.com/office/drawing/2014/main" id="{E0A87B68-A619-49FD-AD8C-ABC16515E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911" y="1175800"/>
            <a:ext cx="37319329" cy="27570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9050">
            <a:noFill/>
            <a:miter lim="800000"/>
            <a:headEnd/>
            <a:tailEnd/>
          </a:ln>
        </p:spPr>
        <p:txBody>
          <a:bodyPr lIns="111026" tIns="55513" rIns="111026" bIns="55513"/>
          <a:lstStyle>
            <a:lvl1pPr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</a:pPr>
            <a:r>
              <a:rPr lang="es-VE" sz="8800" b="1" dirty="0" smtClean="0">
                <a:ln>
                  <a:solidFill>
                    <a:schemeClr val="accent6"/>
                  </a:solidFill>
                </a:ln>
                <a:solidFill>
                  <a:srgbClr val="CCFF3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Obtención de </a:t>
            </a:r>
            <a:r>
              <a:rPr lang="es-VE" sz="8800" b="1" dirty="0" err="1" smtClean="0">
                <a:ln>
                  <a:solidFill>
                    <a:schemeClr val="accent6"/>
                  </a:solidFill>
                </a:ln>
                <a:solidFill>
                  <a:srgbClr val="CCFF3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biocarbón</a:t>
            </a:r>
            <a:r>
              <a:rPr lang="es-VE" sz="8800" b="1" dirty="0" smtClean="0">
                <a:ln>
                  <a:solidFill>
                    <a:schemeClr val="accent6"/>
                  </a:solidFill>
                </a:ln>
                <a:solidFill>
                  <a:srgbClr val="CCFF3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mediante tecnologías apropiadas </a:t>
            </a:r>
            <a:endParaRPr lang="es-VE" sz="8800" b="1" dirty="0">
              <a:ln>
                <a:solidFill>
                  <a:schemeClr val="accent6"/>
                </a:solidFill>
              </a:ln>
              <a:solidFill>
                <a:srgbClr val="CCFF33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endParaRPr kumimoji="0" lang="es-ES" altLang="es-VE" sz="6600" dirty="0">
              <a:solidFill>
                <a:schemeClr val="bg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33" name="Text Box 48">
            <a:extLst>
              <a:ext uri="{FF2B5EF4-FFF2-40B4-BE49-F238E27FC236}">
                <a16:creationId xmlns="" xmlns:a16="http://schemas.microsoft.com/office/drawing/2014/main" id="{FA89F924-1450-4470-8F54-0A7A8C7CC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8427" y="4035100"/>
            <a:ext cx="40995496" cy="146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1026" tIns="55513" rIns="111026" bIns="55513">
            <a:spAutoFit/>
          </a:bodyPr>
          <a:lstStyle>
            <a:lvl1pPr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5494338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5494338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GB" altLang="es-VE" sz="4400" b="0" u="sng" dirty="0" smtClean="0">
                <a:ea typeface="Verdana" panose="020B0604030504040204" pitchFamily="34" charset="0"/>
                <a:cs typeface="Verdana" panose="020B0604030504040204" pitchFamily="34" charset="0"/>
              </a:rPr>
              <a:t>Beatriz Soledad; Gloria </a:t>
            </a:r>
            <a:r>
              <a:rPr kumimoji="0" lang="en-GB" altLang="es-VE" sz="4400" b="0" u="sng" dirty="0">
                <a:ea typeface="Verdana" panose="020B0604030504040204" pitchFamily="34" charset="0"/>
                <a:cs typeface="Verdana" panose="020B0604030504040204" pitchFamily="34" charset="0"/>
              </a:rPr>
              <a:t>Aponte</a:t>
            </a:r>
            <a:r>
              <a:rPr kumimoji="0" lang="en-GB" altLang="es-VE" sz="4400" b="0" u="sng" dirty="0" smtClean="0"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kumimoji="0" lang="en-GB" altLang="es-VE" sz="4400" b="0" u="sng" dirty="0" err="1">
                <a:ea typeface="Verdana" panose="020B0604030504040204" pitchFamily="34" charset="0"/>
                <a:cs typeface="Verdana" panose="020B0604030504040204" pitchFamily="34" charset="0"/>
              </a:rPr>
              <a:t>María</a:t>
            </a:r>
            <a:r>
              <a:rPr kumimoji="0" lang="en-GB" altLang="es-VE" sz="4400" b="0" u="sng" dirty="0">
                <a:ea typeface="Verdana" panose="020B0604030504040204" pitchFamily="34" charset="0"/>
                <a:cs typeface="Verdana" panose="020B0604030504040204" pitchFamily="34" charset="0"/>
              </a:rPr>
              <a:t> Isabel, </a:t>
            </a:r>
            <a:r>
              <a:rPr kumimoji="0" lang="en-GB" altLang="es-VE" sz="4400" b="0" u="sng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López</a:t>
            </a:r>
            <a:endParaRPr kumimoji="0" lang="en-GB" altLang="es-VE" sz="4400" b="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/>
            <a:r>
              <a:rPr kumimoji="0" lang="es-ES" altLang="es-VE" sz="44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Universidad Católica Andrés Bello. Facultad </a:t>
            </a:r>
            <a:r>
              <a:rPr kumimoji="0" lang="es-ES" altLang="es-VE" sz="4400" b="0" dirty="0">
                <a:ea typeface="Verdana" panose="020B0604030504040204" pitchFamily="34" charset="0"/>
                <a:cs typeface="Verdana" panose="020B0604030504040204" pitchFamily="34" charset="0"/>
              </a:rPr>
              <a:t>de Ingeniería. Centro de investigación y Desarrollo de Ingeniería (CIDI). Montalbán. Caracas.</a:t>
            </a:r>
          </a:p>
        </p:txBody>
      </p:sp>
      <p:sp>
        <p:nvSpPr>
          <p:cNvPr id="7696" name="Text Box 5648">
            <a:extLst>
              <a:ext uri="{FF2B5EF4-FFF2-40B4-BE49-F238E27FC236}">
                <a16:creationId xmlns="" xmlns:a16="http://schemas.microsoft.com/office/drawing/2014/main" id="{C082B343-BE40-4C01-87AF-04CC0E680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882" y="24446620"/>
            <a:ext cx="46089889" cy="1004888"/>
          </a:xfrm>
          <a:prstGeom prst="rect">
            <a:avLst/>
          </a:prstGeom>
          <a:solidFill>
            <a:srgbClr val="093189"/>
          </a:solidFill>
          <a:ln w="76200" cmpd="tri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lIns="111026" tIns="55513" rIns="111026" bIns="55513"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0" lang="es-ES" sz="5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Resultados</a:t>
            </a:r>
            <a:endParaRPr kumimoji="0" lang="es-ES_tradnl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71" name="Freeform 1423">
            <a:extLst>
              <a:ext uri="{FF2B5EF4-FFF2-40B4-BE49-F238E27FC236}">
                <a16:creationId xmlns="" xmlns:a16="http://schemas.microsoft.com/office/drawing/2014/main" id="{E57ADCFC-C160-4430-BEB8-B32D0B8870BF}"/>
              </a:ext>
            </a:extLst>
          </p:cNvPr>
          <p:cNvSpPr>
            <a:spLocks noChangeAspect="1"/>
          </p:cNvSpPr>
          <p:nvPr/>
        </p:nvSpPr>
        <p:spPr bwMode="auto">
          <a:xfrm>
            <a:off x="36017184" y="22964478"/>
            <a:ext cx="82549" cy="296862"/>
          </a:xfrm>
          <a:custGeom>
            <a:avLst/>
            <a:gdLst/>
            <a:ahLst/>
            <a:cxnLst>
              <a:cxn ang="0">
                <a:pos x="0" y="361"/>
              </a:cxn>
              <a:cxn ang="0">
                <a:pos x="0" y="0"/>
              </a:cxn>
              <a:cxn ang="0">
                <a:pos x="75" y="0"/>
              </a:cxn>
              <a:cxn ang="0">
                <a:pos x="75" y="361"/>
              </a:cxn>
              <a:cxn ang="0">
                <a:pos x="60" y="376"/>
              </a:cxn>
              <a:cxn ang="0">
                <a:pos x="45" y="376"/>
              </a:cxn>
              <a:cxn ang="0">
                <a:pos x="15" y="376"/>
              </a:cxn>
              <a:cxn ang="0">
                <a:pos x="0" y="361"/>
              </a:cxn>
            </a:cxnLst>
            <a:rect l="0" t="0" r="r" b="b"/>
            <a:pathLst>
              <a:path w="75" h="376">
                <a:moveTo>
                  <a:pt x="0" y="361"/>
                </a:moveTo>
                <a:lnTo>
                  <a:pt x="0" y="0"/>
                </a:lnTo>
                <a:lnTo>
                  <a:pt x="75" y="0"/>
                </a:lnTo>
                <a:lnTo>
                  <a:pt x="75" y="361"/>
                </a:lnTo>
                <a:lnTo>
                  <a:pt x="60" y="376"/>
                </a:lnTo>
                <a:lnTo>
                  <a:pt x="45" y="376"/>
                </a:lnTo>
                <a:lnTo>
                  <a:pt x="15" y="376"/>
                </a:lnTo>
                <a:lnTo>
                  <a:pt x="0" y="36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37" name="Group 6107">
            <a:extLst>
              <a:ext uri="{FF2B5EF4-FFF2-40B4-BE49-F238E27FC236}">
                <a16:creationId xmlns="" xmlns:a16="http://schemas.microsoft.com/office/drawing/2014/main" id="{B0C732EC-AD0D-41A7-A469-AA3E3EF310BE}"/>
              </a:ext>
            </a:extLst>
          </p:cNvPr>
          <p:cNvGrpSpPr>
            <a:grpSpLocks/>
          </p:cNvGrpSpPr>
          <p:nvPr/>
        </p:nvGrpSpPr>
        <p:grpSpPr bwMode="auto">
          <a:xfrm>
            <a:off x="1018882" y="35011668"/>
            <a:ext cx="46869699" cy="11766858"/>
            <a:chOff x="678" y="17898"/>
            <a:chExt cx="19187" cy="6454"/>
          </a:xfrm>
        </p:grpSpPr>
        <p:sp>
          <p:nvSpPr>
            <p:cNvPr id="1115" name="Text Box 1033">
              <a:extLst>
                <a:ext uri="{FF2B5EF4-FFF2-40B4-BE49-F238E27FC236}">
                  <a16:creationId xmlns="" xmlns:a16="http://schemas.microsoft.com/office/drawing/2014/main" id="{3D1CD459-96ED-4835-BE8D-7CEACDD70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1" y="24057"/>
              <a:ext cx="19014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400" b="1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chemeClr val="hlink"/>
                </a:buClr>
                <a:buFont typeface="Arial" panose="020B0604020202020204" pitchFamily="34" charset="0"/>
                <a:buChar char="•"/>
              </a:pPr>
              <a:r>
                <a:rPr kumimoji="0" lang="es-ES" altLang="es-VE" sz="2900" b="0" dirty="0">
                  <a:latin typeface="Arial" panose="020B0604020202020204" pitchFamily="34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7697" name="Text Box 5649">
              <a:extLst>
                <a:ext uri="{FF2B5EF4-FFF2-40B4-BE49-F238E27FC236}">
                  <a16:creationId xmlns="" xmlns:a16="http://schemas.microsoft.com/office/drawing/2014/main" id="{5AC2178B-954A-42B0-9EBB-22565AA06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" y="17898"/>
              <a:ext cx="19187" cy="506"/>
            </a:xfrm>
            <a:prstGeom prst="rect">
              <a:avLst/>
            </a:prstGeom>
            <a:solidFill>
              <a:srgbClr val="093189"/>
            </a:solidFill>
            <a:ln w="76200" cmpd="tri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>
              <a:spAutoFit/>
              <a:flatTx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s-VE" sz="5400" dirty="0" smtClean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CONCLUSIONES </a:t>
              </a:r>
              <a:endParaRPr lang="es-VE" sz="54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7442" name="Text Box 5394">
            <a:extLst>
              <a:ext uri="{FF2B5EF4-FFF2-40B4-BE49-F238E27FC236}">
                <a16:creationId xmlns="" xmlns:a16="http://schemas.microsoft.com/office/drawing/2014/main" id="{D6D12848-472D-43BB-A683-4984C11C5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0058" y="7422001"/>
            <a:ext cx="6804025" cy="1004887"/>
          </a:xfrm>
          <a:prstGeom prst="rect">
            <a:avLst/>
          </a:prstGeom>
          <a:solidFill>
            <a:srgbClr val="093189"/>
          </a:solidFill>
          <a:ln w="76200" cmpd="tri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lIns="111026" tIns="55513" rIns="111026" bIns="55513"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0" lang="es-ES" sz="5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Objetivos</a:t>
            </a:r>
            <a:endParaRPr kumimoji="0" lang="es-ES_tradnl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39" name="Text Box 5402">
            <a:extLst>
              <a:ext uri="{FF2B5EF4-FFF2-40B4-BE49-F238E27FC236}">
                <a16:creationId xmlns="" xmlns:a16="http://schemas.microsoft.com/office/drawing/2014/main" id="{8BE459C8-B360-4FE8-927F-9CDCEB11E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07855" y="16484165"/>
            <a:ext cx="10960072" cy="109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1026" tIns="55513" rIns="111026" bIns="55513">
            <a:spAutoFit/>
          </a:bodyPr>
          <a:lstStyle>
            <a:lvl1pPr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4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kumimoji="0" lang="es-ES" altLang="es-VE" sz="2900">
                <a:solidFill>
                  <a:schemeClr val="bg1"/>
                </a:solidFill>
                <a:latin typeface="Arial" panose="020B0604020202020204" pitchFamily="34" charset="0"/>
                <a:sym typeface="Marlett" pitchFamily="2" charset="2"/>
              </a:rPr>
              <a:t></a:t>
            </a:r>
            <a:r>
              <a:rPr kumimoji="0" lang="es-ES" altLang="es-VE" sz="2900">
                <a:solidFill>
                  <a:schemeClr val="bg1"/>
                </a:solidFill>
                <a:latin typeface="Arial" panose="020B0604020202020204" pitchFamily="34" charset="0"/>
              </a:rPr>
              <a:t>Determinación del antibiótico eritromicina en muestras de </a:t>
            </a:r>
          </a:p>
          <a:p>
            <a:pPr>
              <a:lnSpc>
                <a:spcPct val="110000"/>
              </a:lnSpc>
            </a:pPr>
            <a:r>
              <a:rPr kumimoji="0" lang="es-ES" altLang="es-VE" sz="2900">
                <a:solidFill>
                  <a:schemeClr val="bg1"/>
                </a:solidFill>
                <a:latin typeface="Arial" panose="020B0604020202020204" pitchFamily="34" charset="0"/>
              </a:rPr>
              <a:t>    leche de oveja.</a:t>
            </a:r>
            <a:endParaRPr kumimoji="0" lang="es-ES" altLang="es-VE" sz="3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94" name="Text Box 5646">
            <a:extLst>
              <a:ext uri="{FF2B5EF4-FFF2-40B4-BE49-F238E27FC236}">
                <a16:creationId xmlns="" xmlns:a16="http://schemas.microsoft.com/office/drawing/2014/main" id="{4687CCA2-F217-4AC3-90F0-FB4A5D304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8541" y="12023018"/>
            <a:ext cx="9971088" cy="1004887"/>
          </a:xfrm>
          <a:prstGeom prst="rect">
            <a:avLst/>
          </a:prstGeom>
          <a:solidFill>
            <a:srgbClr val="093189"/>
          </a:solidFill>
          <a:ln w="76200" cmpd="tri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lIns="111026" tIns="55513" rIns="111026" bIns="55513"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0" lang="es-ES" sz="5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Metodología</a:t>
            </a:r>
            <a:endParaRPr kumimoji="0" lang="es-ES_tradnl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695" name="Text Box 5647">
            <a:extLst>
              <a:ext uri="{FF2B5EF4-FFF2-40B4-BE49-F238E27FC236}">
                <a16:creationId xmlns="" xmlns:a16="http://schemas.microsoft.com/office/drawing/2014/main" id="{8A5F5B66-469E-4D2F-B251-68B0E26BB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272" y="5835353"/>
            <a:ext cx="7534275" cy="984250"/>
          </a:xfrm>
          <a:prstGeom prst="rect">
            <a:avLst/>
          </a:prstGeom>
          <a:solidFill>
            <a:srgbClr val="093189"/>
          </a:solidFill>
          <a:ln w="76200" cmpd="tri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0" lang="es-ES_tradnl" sz="5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Introducción</a:t>
            </a:r>
          </a:p>
        </p:txBody>
      </p:sp>
      <p:sp>
        <p:nvSpPr>
          <p:cNvPr id="1715" name="1714 CuadroTexto">
            <a:extLst>
              <a:ext uri="{FF2B5EF4-FFF2-40B4-BE49-F238E27FC236}">
                <a16:creationId xmlns="" xmlns:a16="http://schemas.microsoft.com/office/drawing/2014/main" id="{AB6B7B22-48D2-4BC2-A903-F00FB72C1351}"/>
              </a:ext>
            </a:extLst>
          </p:cNvPr>
          <p:cNvSpPr txBox="1"/>
          <p:nvPr/>
        </p:nvSpPr>
        <p:spPr bwMode="auto">
          <a:xfrm>
            <a:off x="29397707" y="8672241"/>
            <a:ext cx="16427105" cy="2574323"/>
          </a:xfrm>
          <a:prstGeom prst="rect">
            <a:avLst/>
          </a:prstGeom>
          <a:noFill/>
          <a:ln>
            <a:noFill/>
          </a:ln>
        </p:spPr>
        <p:txBody>
          <a:bodyPr wrap="square" lIns="111026" tIns="55513" rIns="111026" bIns="55513">
            <a:spAutoFit/>
          </a:bodyPr>
          <a:lstStyle/>
          <a:p>
            <a:pPr algn="just">
              <a:defRPr/>
            </a:pPr>
            <a:r>
              <a:rPr lang="es-VE" sz="4000" b="0" dirty="0">
                <a:ea typeface="Verdana" panose="020B0604030504040204" pitchFamily="34" charset="0"/>
                <a:cs typeface="Verdana" panose="020B0604030504040204" pitchFamily="34" charset="0"/>
              </a:rPr>
              <a:t>Esta investigación se llevó a cabo con la finalidad de </a:t>
            </a:r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obtener </a:t>
            </a:r>
            <a:r>
              <a:rPr lang="es-VE" sz="4000" b="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biocarbón</a:t>
            </a:r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 a partir de residuos de desechos de madera y vegetales por medio de la pirolisis mediante tecnologías apropiadas. </a:t>
            </a:r>
            <a:endParaRPr lang="es-ES" sz="4000" b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76" name="Rectangle 128">
            <a:extLst>
              <a:ext uri="{FF2B5EF4-FFF2-40B4-BE49-F238E27FC236}">
                <a16:creationId xmlns="" xmlns:a16="http://schemas.microsoft.com/office/drawing/2014/main" id="{9ED2A775-A1F6-4271-8F7F-FF3589278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47597" y="20151416"/>
            <a:ext cx="4311650" cy="60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908" tIns="49955" rIns="99908" bIns="49955">
            <a:spAutoFit/>
          </a:bodyPr>
          <a:lstStyle/>
          <a:p>
            <a:pPr>
              <a:defRPr/>
            </a:pP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="" xmlns:a16="http://schemas.microsoft.com/office/drawing/2014/main" id="{AB43F750-8584-402C-A858-8CA284CB4C13}"/>
              </a:ext>
            </a:extLst>
          </p:cNvPr>
          <p:cNvSpPr txBox="1"/>
          <p:nvPr/>
        </p:nvSpPr>
        <p:spPr>
          <a:xfrm>
            <a:off x="1388159" y="6953577"/>
            <a:ext cx="2716334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VE" sz="4000" b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El biocarbón es un producto que se obtiene a partir de diferentes tipos de biomasa, como la corteza</a:t>
            </a:r>
            <a:r>
              <a:rPr lang="es-VE" sz="4000" b="0" dirty="0">
                <a:solidFill>
                  <a:srgbClr val="202124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VE" sz="4000" b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de madera de pino, bambú, residuos orgánicos y vegetales, estiércol humano y de aves de corral, entre otros. Se realizó </a:t>
            </a:r>
            <a:r>
              <a:rPr lang="es-VE" sz="4000" b="0" dirty="0" smtClean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el proceso de obtención de </a:t>
            </a:r>
            <a:r>
              <a:rPr lang="es-VE" sz="4000" b="0" dirty="0" err="1" smtClean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biocarbón</a:t>
            </a:r>
            <a:r>
              <a:rPr lang="es-VE" sz="4000" b="0" dirty="0" smtClean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por medio de una pirolisis de madera empleando tecnologías apropiadas. En este proceso,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material orgánico, antes mencionado, se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sometió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a altas temperaturas (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 500 - 700 °C) 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en ausencia de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oxígeno. Las tecnologías apropiadas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provechan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los conocimientos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actualizados y se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pueden  aplicar  en diversos lugares y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contextos; son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ecológicamente 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amigables y ayudan </a:t>
            </a:r>
            <a:r>
              <a:rPr lang="es-ES" sz="4000" b="0" dirty="0">
                <a:ea typeface="Verdana" panose="020B0604030504040204" pitchFamily="34" charset="0"/>
                <a:cs typeface="Verdana" panose="020B0604030504040204" pitchFamily="34" charset="0"/>
              </a:rPr>
              <a:t>a las personas a superarse día a día ya que pueden contribuir con su </a:t>
            </a:r>
            <a:r>
              <a:rPr lang="es-ES" sz="4000" b="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autosustento</a:t>
            </a:r>
            <a:r>
              <a:rPr lang="es-ES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VE" sz="4000" b="0" dirty="0" smtClean="0">
                <a:effectLst/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en-US" sz="4000" b="0" dirty="0">
              <a:effectLst/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35B19F87-5A42-4CDD-9E56-503349F536C4}"/>
              </a:ext>
            </a:extLst>
          </p:cNvPr>
          <p:cNvSpPr txBox="1"/>
          <p:nvPr/>
        </p:nvSpPr>
        <p:spPr>
          <a:xfrm>
            <a:off x="1388157" y="13229981"/>
            <a:ext cx="4445671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VE" sz="4000" b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Para la realización de este estudio </a:t>
            </a:r>
            <a:r>
              <a:rPr lang="es-VE" sz="4000" b="0" dirty="0" smtClean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se diseñó un quemador para efectuar la pirolisis</a:t>
            </a:r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; en la parte interior de este dispositivo se colocó un tambor metálico donde ocurrió la combustión completa de desechos vegetales. Se diseño el recipiente en el cual ocurría la pirolisis y se evaluaron las temperaturas con una </a:t>
            </a:r>
            <a:r>
              <a:rPr lang="es-VE" sz="4000" b="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termoclupla</a:t>
            </a:r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 con termopares tipo K con terminales de aleación  Ni-Cr y Ni-Al. </a:t>
            </a:r>
          </a:p>
          <a:p>
            <a:pPr algn="just"/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Se evaluó la activación del </a:t>
            </a:r>
            <a:r>
              <a:rPr lang="es-VE" sz="4000" b="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biocarbón</a:t>
            </a:r>
            <a:r>
              <a:rPr lang="es-VE" sz="40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 midiendo la absorbancia de azul de metileno con un espectrofotómetro. </a:t>
            </a:r>
          </a:p>
          <a:p>
            <a:pPr algn="just"/>
            <a:endParaRPr lang="es-VE" sz="4000" b="0" dirty="0">
              <a:latin typeface="+mn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7578A0B0-374E-4D19-B66F-DF3AA107E732}"/>
              </a:ext>
            </a:extLst>
          </p:cNvPr>
          <p:cNvSpPr txBox="1"/>
          <p:nvPr/>
        </p:nvSpPr>
        <p:spPr>
          <a:xfrm>
            <a:off x="42521061" y="3430257"/>
            <a:ext cx="5559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5 de </a:t>
            </a:r>
            <a:r>
              <a:rPr lang="en-US" sz="2800" dirty="0" err="1" smtClean="0">
                <a:latin typeface="Arial Black" panose="020B0A04020102020204" pitchFamily="34" charset="0"/>
              </a:rPr>
              <a:t>diciembre</a:t>
            </a:r>
            <a:r>
              <a:rPr lang="en-US" sz="2800" dirty="0" smtClean="0">
                <a:latin typeface="Arial Black" panose="020B0A04020102020204" pitchFamily="34" charset="0"/>
              </a:rPr>
              <a:t>, 2022</a:t>
            </a:r>
            <a:endParaRPr lang="es-VE" sz="2800" b="1" dirty="0">
              <a:latin typeface="Arial Black" panose="020B0A040201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499DD9FF-37EB-4DE6-88F6-0BD589CCBB5E}"/>
              </a:ext>
            </a:extLst>
          </p:cNvPr>
          <p:cNvSpPr txBox="1"/>
          <p:nvPr/>
        </p:nvSpPr>
        <p:spPr>
          <a:xfrm>
            <a:off x="868187" y="36319974"/>
            <a:ext cx="4686970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b="0" dirty="0"/>
              <a:t>A partir de los resultados obtenidos se puede concluir que los </a:t>
            </a:r>
            <a:r>
              <a:rPr lang="es-VE" sz="4000" b="0" dirty="0" err="1"/>
              <a:t>biocarbones</a:t>
            </a:r>
            <a:r>
              <a:rPr lang="es-VE" sz="4000" b="0" dirty="0"/>
              <a:t> obtenidos en el CIDI por medio de la </a:t>
            </a:r>
            <a:r>
              <a:rPr lang="es-VE" sz="4000" b="0" dirty="0" err="1"/>
              <a:t>pirólisis</a:t>
            </a:r>
            <a:r>
              <a:rPr lang="es-VE" sz="4000" b="0" dirty="0"/>
              <a:t>, tanto de tallos de bambú como de madera, tienen un alto grado de activación lo que se evidencia en el porcentaje de azul de metileno retenido, cercano al </a:t>
            </a:r>
            <a:r>
              <a:rPr lang="es-VE" sz="4000" b="0" dirty="0" smtClean="0"/>
              <a:t>88 %. Se puede </a:t>
            </a:r>
            <a:r>
              <a:rPr lang="es-VE" sz="4000" b="0" dirty="0"/>
              <a:t>concluir que el procedimiento aplicado para las </a:t>
            </a:r>
            <a:r>
              <a:rPr lang="es-VE" sz="4000" b="0" dirty="0" err="1"/>
              <a:t>pirólisis</a:t>
            </a:r>
            <a:r>
              <a:rPr lang="es-VE" sz="4000" b="0" dirty="0"/>
              <a:t> en el CIDI, produce un </a:t>
            </a:r>
            <a:r>
              <a:rPr lang="es-VE" sz="4000" b="0" dirty="0" err="1"/>
              <a:t>biocarbón</a:t>
            </a:r>
            <a:r>
              <a:rPr lang="es-VE" sz="4000" b="0" dirty="0"/>
              <a:t> con alto grado de activación. </a:t>
            </a:r>
          </a:p>
          <a:p>
            <a:endParaRPr lang="es-VE" sz="3600" b="0" dirty="0" smtClean="0"/>
          </a:p>
          <a:p>
            <a:r>
              <a:rPr lang="es-V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Bibliografía:</a:t>
            </a:r>
          </a:p>
          <a:p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López, M.I.; Soledad, B.; </a:t>
            </a:r>
            <a:r>
              <a:rPr lang="es-VE" sz="3200" b="0" dirty="0" err="1">
                <a:ea typeface="Verdana" panose="020B0604030504040204" pitchFamily="34" charset="0"/>
                <a:cs typeface="Verdana" panose="020B0604030504040204" pitchFamily="34" charset="0"/>
              </a:rPr>
              <a:t>Echezuría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, H- y Delgado, J. (2020). Evaluación de las características físicas del </a:t>
            </a:r>
            <a:r>
              <a:rPr lang="es-VE" sz="3200" b="0" dirty="0" err="1">
                <a:ea typeface="Verdana" panose="020B0604030504040204" pitchFamily="34" charset="0"/>
                <a:cs typeface="Verdana" panose="020B0604030504040204" pitchFamily="34" charset="0"/>
              </a:rPr>
              <a:t>biocarbón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 obtenido por el Centro de Investigación y Desarrollo de Ingeniería de la UCAB. </a:t>
            </a:r>
            <a:r>
              <a:rPr lang="es-VE" sz="3200" b="0" dirty="0" err="1">
                <a:ea typeface="Verdana" panose="020B0604030504040204" pitchFamily="34" charset="0"/>
                <a:cs typeface="Verdana" panose="020B0604030504040204" pitchFamily="34" charset="0"/>
              </a:rPr>
              <a:t>Tekhne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. V23. N° 2. Pp. 42-51. </a:t>
            </a:r>
          </a:p>
          <a:p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HUMA (2019). Cómo funciona el carbón activado 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purificadores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 /10 julio, 2019. Recuperado de: 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https://humma.com.ar/como-funciona-el-carbon-activado/</a:t>
            </a:r>
            <a:endParaRPr lang="es-VE" sz="3200" b="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VE" sz="32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Álamo, J. (2013). Preparación y síntesis de materiales Adsorbentes para la eliminación de Contaminantes en efluentes acuosos. Tesis Doctoral, Universidad Complutense de Madrid. Madrid, España.</a:t>
            </a:r>
          </a:p>
          <a:p>
            <a:r>
              <a:rPr lang="es-VE" sz="32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Muñoz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, A., Adame, R., Limón, P y Sandoval, I (2016). Determinación del valor de </a:t>
            </a:r>
            <a:r>
              <a:rPr lang="es-VE" sz="3200" b="0" dirty="0" err="1">
                <a:ea typeface="Verdana" panose="020B0604030504040204" pitchFamily="34" charset="0"/>
                <a:cs typeface="Verdana" panose="020B0604030504040204" pitchFamily="34" charset="0"/>
              </a:rPr>
              <a:t>sorción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 de azul de metileno para </a:t>
            </a:r>
            <a:r>
              <a:rPr lang="es-VE" sz="3200" b="0" dirty="0" err="1">
                <a:ea typeface="Verdana" panose="020B0604030504040204" pitchFamily="34" charset="0"/>
                <a:cs typeface="Verdana" panose="020B0604030504040204" pitchFamily="34" charset="0"/>
              </a:rPr>
              <a:t>fillers</a:t>
            </a:r>
            <a:r>
              <a:rPr lang="es-VE" sz="3200" b="0" dirty="0">
                <a:ea typeface="Verdana" panose="020B0604030504040204" pitchFamily="34" charset="0"/>
                <a:cs typeface="Verdana" panose="020B0604030504040204" pitchFamily="34" charset="0"/>
              </a:rPr>
              <a:t> mediante la técnica de espectrofotometría visible.  Revista Científico Tecnológica Departamento Ingeniería de Obras Civiles RIOC Volumen 6: 16-21</a:t>
            </a:r>
            <a:r>
              <a:rPr lang="es-VE" sz="3200" b="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s-VE" sz="3600" b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="" xmlns:a16="http://schemas.microsoft.com/office/drawing/2014/main" id="{54FED9A7-DD57-4A51-95EE-03B9F26F9259}"/>
              </a:ext>
            </a:extLst>
          </p:cNvPr>
          <p:cNvSpPr txBox="1"/>
          <p:nvPr/>
        </p:nvSpPr>
        <p:spPr>
          <a:xfrm>
            <a:off x="42161021" y="2187179"/>
            <a:ext cx="612891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 err="1" smtClean="0">
                <a:effectLst/>
                <a:latin typeface="Arial Black" panose="020B0A04020102020204" pitchFamily="34" charset="0"/>
              </a:rPr>
              <a:t>Ministerio</a:t>
            </a:r>
            <a:r>
              <a:rPr lang="en-US" sz="2800" b="1" i="0" dirty="0" smtClean="0">
                <a:effectLst/>
                <a:latin typeface="Arial Black" panose="020B0A04020102020204" pitchFamily="34" charset="0"/>
              </a:rPr>
              <a:t> el </a:t>
            </a:r>
            <a:r>
              <a:rPr lang="en-US" sz="2800" b="1" i="0" dirty="0" err="1" smtClean="0">
                <a:effectLst/>
                <a:latin typeface="Arial Black" panose="020B0A04020102020204" pitchFamily="34" charset="0"/>
              </a:rPr>
              <a:t>Poder</a:t>
            </a:r>
            <a:r>
              <a:rPr lang="en-US" sz="2800" b="1" i="0" dirty="0" smtClean="0">
                <a:effectLst/>
                <a:latin typeface="Arial Black" panose="020B0A04020102020204" pitchFamily="34" charset="0"/>
              </a:rPr>
              <a:t> Popular para la </a:t>
            </a:r>
            <a:r>
              <a:rPr lang="en-US" sz="2800" b="1" i="0" dirty="0" err="1" smtClean="0">
                <a:effectLst/>
                <a:latin typeface="Arial Black" panose="020B0A04020102020204" pitchFamily="34" charset="0"/>
              </a:rPr>
              <a:t>Educación</a:t>
            </a:r>
            <a:r>
              <a:rPr lang="en-US" sz="2800" b="1" i="0" dirty="0" smtClean="0">
                <a:effectLst/>
                <a:latin typeface="Arial Black" panose="020B0A04020102020204" pitchFamily="34" charset="0"/>
              </a:rPr>
              <a:t> </a:t>
            </a:r>
            <a:r>
              <a:rPr lang="en-US" sz="2800" b="1" i="0" dirty="0" err="1" smtClean="0">
                <a:effectLst/>
                <a:latin typeface="Arial Black" panose="020B0A04020102020204" pitchFamily="34" charset="0"/>
              </a:rPr>
              <a:t>Universitaria</a:t>
            </a:r>
            <a:r>
              <a:rPr lang="en-US" sz="2800" b="1" i="0" dirty="0" smtClean="0">
                <a:effectLst/>
                <a:latin typeface="Arial Black" panose="020B0A04020102020204" pitchFamily="34" charset="0"/>
              </a:rPr>
              <a:t> </a:t>
            </a:r>
            <a:endParaRPr lang="es-VE" sz="2800" b="1" dirty="0">
              <a:latin typeface="Arial Black" panose="020B0A040201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AC16E12-34C4-4AAA-B175-1CE4B5FCFF18}"/>
              </a:ext>
            </a:extLst>
          </p:cNvPr>
          <p:cNvSpPr/>
          <p:nvPr/>
        </p:nvSpPr>
        <p:spPr bwMode="auto">
          <a:xfrm>
            <a:off x="541960" y="576365"/>
            <a:ext cx="47522155" cy="4205267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chemeClr val="bg2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VE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43197" y="15880062"/>
            <a:ext cx="19052043" cy="775380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7079" y="25622995"/>
            <a:ext cx="14905656" cy="88550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94707" y="25723457"/>
            <a:ext cx="15563699" cy="87545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69141" y="25856268"/>
            <a:ext cx="15439629" cy="868479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8540" y="15633756"/>
            <a:ext cx="22311713" cy="8183299"/>
          </a:xfrm>
          <a:prstGeom prst="rect">
            <a:avLst/>
          </a:prstGeom>
        </p:spPr>
      </p:pic>
      <p:sp>
        <p:nvSpPr>
          <p:cNvPr id="9" name="AutoShape 2" descr="Image result for ucab logo 70 año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4813" y="1277358"/>
            <a:ext cx="3964573" cy="230055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11"/>
          <a:srcRect t="68738" r="3098"/>
          <a:stretch/>
        </p:blipFill>
        <p:spPr>
          <a:xfrm>
            <a:off x="1024640" y="3542516"/>
            <a:ext cx="1734295" cy="55950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12"/>
          <a:srcRect t="24611" r="6184" b="22233"/>
          <a:stretch/>
        </p:blipFill>
        <p:spPr>
          <a:xfrm>
            <a:off x="44084495" y="1009589"/>
            <a:ext cx="1760377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CCCC"/>
            </a:gs>
            <a:gs pos="100000">
              <a:schemeClr val="folHlink"/>
            </a:gs>
          </a:gsLst>
          <a:lin ang="27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CCCC"/>
            </a:gs>
            <a:gs pos="100000">
              <a:schemeClr val="folHlink"/>
            </a:gs>
          </a:gsLst>
          <a:lin ang="27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454</Words>
  <Application>Microsoft Office PowerPoint</Application>
  <PresentationFormat>Personalizado</PresentationFormat>
  <Paragraphs>24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Arial Black</vt:lpstr>
      <vt:lpstr>Ebrima</vt:lpstr>
      <vt:lpstr>Marlett</vt:lpstr>
      <vt:lpstr>Symbol</vt:lpstr>
      <vt:lpstr>Times New Roman</vt:lpstr>
      <vt:lpstr>Verdana</vt:lpstr>
      <vt:lpstr>Diseño predeterminado</vt:lpstr>
      <vt:lpstr>Presentación de PowerPoint</vt:lpstr>
    </vt:vector>
  </TitlesOfParts>
  <Company>uned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uned</dc:creator>
  <cp:lastModifiedBy>Gloria Aponte</cp:lastModifiedBy>
  <cp:revision>215</cp:revision>
  <cp:lastPrinted>2022-12-02T15:13:13Z</cp:lastPrinted>
  <dcterms:created xsi:type="dcterms:W3CDTF">2007-04-26T08:06:11Z</dcterms:created>
  <dcterms:modified xsi:type="dcterms:W3CDTF">2022-12-02T15:22:47Z</dcterms:modified>
</cp:coreProperties>
</file>