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7" r:id="rId4"/>
    <p:sldId id="260" r:id="rId5"/>
    <p:sldId id="257" r:id="rId6"/>
    <p:sldId id="261" r:id="rId7"/>
    <p:sldId id="285" r:id="rId8"/>
    <p:sldId id="258" r:id="rId9"/>
    <p:sldId id="262" r:id="rId10"/>
    <p:sldId id="263" r:id="rId11"/>
    <p:sldId id="264" r:id="rId12"/>
    <p:sldId id="266" r:id="rId13"/>
    <p:sldId id="265" r:id="rId14"/>
    <p:sldId id="273" r:id="rId15"/>
    <p:sldId id="272" r:id="rId16"/>
    <p:sldId id="286" r:id="rId17"/>
    <p:sldId id="274" r:id="rId18"/>
    <p:sldId id="283" r:id="rId19"/>
    <p:sldId id="284" r:id="rId20"/>
    <p:sldId id="276" r:id="rId21"/>
    <p:sldId id="269" r:id="rId22"/>
    <p:sldId id="270" r:id="rId23"/>
    <p:sldId id="271" r:id="rId24"/>
    <p:sldId id="275" r:id="rId25"/>
    <p:sldId id="278" r:id="rId26"/>
    <p:sldId id="279" r:id="rId27"/>
    <p:sldId id="280" r:id="rId28"/>
    <p:sldId id="281" r:id="rId29"/>
    <p:sldId id="282" r:id="rId30"/>
    <p:sldId id="288" r:id="rId31"/>
    <p:sldId id="287" r:id="rId32"/>
  </p:sldIdLst>
  <p:sldSz cx="9144000" cy="6858000" type="screen4x3"/>
  <p:notesSz cx="7104063" cy="10234613"/>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72CBD1B0-3DFA-40FF-A04D-31C25E8DC932}">
          <p14:sldIdLst>
            <p14:sldId id="256"/>
            <p14:sldId id="259"/>
            <p14:sldId id="267"/>
            <p14:sldId id="260"/>
            <p14:sldId id="257"/>
            <p14:sldId id="261"/>
            <p14:sldId id="285"/>
            <p14:sldId id="258"/>
            <p14:sldId id="262"/>
            <p14:sldId id="263"/>
            <p14:sldId id="264"/>
            <p14:sldId id="266"/>
            <p14:sldId id="265"/>
            <p14:sldId id="273"/>
            <p14:sldId id="272"/>
            <p14:sldId id="286"/>
            <p14:sldId id="274"/>
            <p14:sldId id="283"/>
            <p14:sldId id="284"/>
            <p14:sldId id="276"/>
            <p14:sldId id="269"/>
            <p14:sldId id="270"/>
            <p14:sldId id="271"/>
            <p14:sldId id="275"/>
            <p14:sldId id="278"/>
            <p14:sldId id="279"/>
            <p14:sldId id="280"/>
            <p14:sldId id="281"/>
            <p14:sldId id="282"/>
            <p14:sldId id="288"/>
            <p14:sldId id="28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FC24"/>
    <a:srgbClr val="FDFDA1"/>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17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file:///C:\Users\abarroso\Desktop\SPT_OLADE_master.xlsm"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V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050"/>
            </a:pPr>
            <a:r>
              <a:rPr lang="de-DE" sz="1050" dirty="0" smtClean="0"/>
              <a:t>Curva de demanda de</a:t>
            </a:r>
            <a:r>
              <a:rPr lang="de-DE" sz="1050" baseline="0" dirty="0" smtClean="0"/>
              <a:t> potencia activa, </a:t>
            </a:r>
            <a:r>
              <a:rPr lang="de-DE" sz="1050" baseline="0" dirty="0" smtClean="0"/>
              <a:t>Ejemplo de una población </a:t>
            </a:r>
            <a:r>
              <a:rPr lang="de-DE" sz="1050" baseline="0" dirty="0" smtClean="0"/>
              <a:t>490 viviendas, 20% actividad comercial</a:t>
            </a:r>
            <a:endParaRPr lang="de-DE" sz="1050" dirty="0"/>
          </a:p>
        </c:rich>
      </c:tx>
      <c:layout/>
      <c:overlay val="0"/>
    </c:title>
    <c:autoTitleDeleted val="0"/>
    <c:plotArea>
      <c:layout/>
      <c:barChart>
        <c:barDir val="col"/>
        <c:grouping val="clustered"/>
        <c:varyColors val="0"/>
        <c:ser>
          <c:idx val="2"/>
          <c:order val="0"/>
          <c:spPr>
            <a:solidFill>
              <a:schemeClr val="tx1">
                <a:lumMod val="65000"/>
                <a:lumOff val="35000"/>
              </a:schemeClr>
            </a:solidFill>
          </c:spPr>
          <c:invertIfNegative val="0"/>
          <c:val>
            <c:numRef>
              <c:f>'Existing Load'!$J$7:$J$30</c:f>
              <c:numCache>
                <c:formatCode>0.00</c:formatCode>
                <c:ptCount val="24"/>
                <c:pt idx="0">
                  <c:v>94.875</c:v>
                </c:pt>
                <c:pt idx="1">
                  <c:v>94.875</c:v>
                </c:pt>
                <c:pt idx="2">
                  <c:v>94.875</c:v>
                </c:pt>
                <c:pt idx="3">
                  <c:v>94.875</c:v>
                </c:pt>
                <c:pt idx="4">
                  <c:v>126.5</c:v>
                </c:pt>
                <c:pt idx="5">
                  <c:v>158.125</c:v>
                </c:pt>
                <c:pt idx="6">
                  <c:v>189.75</c:v>
                </c:pt>
                <c:pt idx="7">
                  <c:v>253</c:v>
                </c:pt>
                <c:pt idx="8">
                  <c:v>253</c:v>
                </c:pt>
                <c:pt idx="9">
                  <c:v>253</c:v>
                </c:pt>
                <c:pt idx="10">
                  <c:v>316.25</c:v>
                </c:pt>
                <c:pt idx="11">
                  <c:v>347.875</c:v>
                </c:pt>
                <c:pt idx="12">
                  <c:v>316.25</c:v>
                </c:pt>
                <c:pt idx="13">
                  <c:v>253</c:v>
                </c:pt>
                <c:pt idx="14">
                  <c:v>284.625</c:v>
                </c:pt>
                <c:pt idx="15">
                  <c:v>316.25</c:v>
                </c:pt>
                <c:pt idx="16">
                  <c:v>347.875</c:v>
                </c:pt>
                <c:pt idx="17">
                  <c:v>411.125</c:v>
                </c:pt>
                <c:pt idx="18">
                  <c:v>474.375</c:v>
                </c:pt>
                <c:pt idx="19">
                  <c:v>474.375</c:v>
                </c:pt>
                <c:pt idx="20">
                  <c:v>442.75000000000006</c:v>
                </c:pt>
                <c:pt idx="21">
                  <c:v>379.5</c:v>
                </c:pt>
                <c:pt idx="22">
                  <c:v>221.37500000000003</c:v>
                </c:pt>
                <c:pt idx="23">
                  <c:v>126.5</c:v>
                </c:pt>
              </c:numCache>
            </c:numRef>
          </c:val>
          <c:extLst xmlns:c16r2="http://schemas.microsoft.com/office/drawing/2015/06/chart">
            <c:ext xmlns:c16="http://schemas.microsoft.com/office/drawing/2014/chart" uri="{C3380CC4-5D6E-409C-BE32-E72D297353CC}">
              <c16:uniqueId val="{00000000-A581-4D58-8EE9-4B1C5D538602}"/>
            </c:ext>
          </c:extLst>
        </c:ser>
        <c:dLbls>
          <c:showLegendKey val="0"/>
          <c:showVal val="0"/>
          <c:showCatName val="0"/>
          <c:showSerName val="0"/>
          <c:showPercent val="0"/>
          <c:showBubbleSize val="0"/>
        </c:dLbls>
        <c:gapWidth val="20"/>
        <c:overlap val="100"/>
        <c:axId val="184823808"/>
        <c:axId val="184825728"/>
      </c:barChart>
      <c:catAx>
        <c:axId val="184823808"/>
        <c:scaling>
          <c:orientation val="minMax"/>
        </c:scaling>
        <c:delete val="0"/>
        <c:axPos val="b"/>
        <c:title>
          <c:tx>
            <c:rich>
              <a:bodyPr/>
              <a:lstStyle/>
              <a:p>
                <a:pPr>
                  <a:defRPr/>
                </a:pPr>
                <a:r>
                  <a:rPr lang="de-DE" dirty="0" smtClean="0"/>
                  <a:t>Horas </a:t>
                </a:r>
                <a:r>
                  <a:rPr lang="de-DE" dirty="0"/>
                  <a:t>(h)</a:t>
                </a:r>
              </a:p>
            </c:rich>
          </c:tx>
          <c:layout/>
          <c:overlay val="0"/>
        </c:title>
        <c:numFmt formatCode="General" sourceLinked="1"/>
        <c:majorTickMark val="out"/>
        <c:minorTickMark val="none"/>
        <c:tickLblPos val="nextTo"/>
        <c:txPr>
          <a:bodyPr/>
          <a:lstStyle/>
          <a:p>
            <a:pPr>
              <a:defRPr sz="800"/>
            </a:pPr>
            <a:endParaRPr lang="es-VE"/>
          </a:p>
        </c:txPr>
        <c:crossAx val="184825728"/>
        <c:crosses val="autoZero"/>
        <c:auto val="1"/>
        <c:lblAlgn val="ctr"/>
        <c:lblOffset val="100"/>
        <c:tickLblSkip val="1"/>
        <c:noMultiLvlLbl val="0"/>
      </c:catAx>
      <c:valAx>
        <c:axId val="184825728"/>
        <c:scaling>
          <c:orientation val="minMax"/>
        </c:scaling>
        <c:delete val="0"/>
        <c:axPos val="l"/>
        <c:majorGridlines/>
        <c:title>
          <c:tx>
            <c:rich>
              <a:bodyPr rot="-5400000" vert="horz"/>
              <a:lstStyle/>
              <a:p>
                <a:pPr>
                  <a:defRPr/>
                </a:pPr>
                <a:r>
                  <a:rPr lang="de-DE"/>
                  <a:t>Demand (kW)</a:t>
                </a:r>
              </a:p>
            </c:rich>
          </c:tx>
          <c:layout/>
          <c:overlay val="0"/>
        </c:title>
        <c:numFmt formatCode="0.0" sourceLinked="0"/>
        <c:majorTickMark val="out"/>
        <c:minorTickMark val="none"/>
        <c:tickLblPos val="nextTo"/>
        <c:txPr>
          <a:bodyPr/>
          <a:lstStyle/>
          <a:p>
            <a:pPr>
              <a:defRPr sz="800" baseline="0"/>
            </a:pPr>
            <a:endParaRPr lang="es-VE"/>
          </a:p>
        </c:txPr>
        <c:crossAx val="184823808"/>
        <c:crosses val="autoZero"/>
        <c:crossBetween val="between"/>
      </c:valAx>
    </c:plotArea>
    <c:legend>
      <c:legendPos val="b"/>
      <c:legendEntry>
        <c:idx val="0"/>
        <c:delete val="1"/>
      </c:legendEntry>
      <c:layout/>
      <c:overlay val="0"/>
    </c:legend>
    <c:plotVisOnly val="1"/>
    <c:dispBlanksAs val="zero"/>
    <c:showDLblsOverMax val="0"/>
  </c:chart>
  <c:spPr>
    <a:ln>
      <a:solidFill>
        <a:schemeClr val="tx1"/>
      </a:solidFill>
    </a:ln>
  </c:spPr>
  <c:txPr>
    <a:bodyPr/>
    <a:lstStyle/>
    <a:p>
      <a:pPr>
        <a:defRPr sz="1000">
          <a:latin typeface="Arial" panose="020B0604020202020204" pitchFamily="34" charset="0"/>
          <a:cs typeface="Arial" panose="020B0604020202020204" pitchFamily="34" charset="0"/>
        </a:defRPr>
      </a:pPr>
      <a:endParaRPr lang="es-VE"/>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VE"/>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VE"/>
          </a:p>
        </p:txBody>
      </p:sp>
      <p:sp>
        <p:nvSpPr>
          <p:cNvPr id="4" name="3 Marcador de fecha"/>
          <p:cNvSpPr>
            <a:spLocks noGrp="1"/>
          </p:cNvSpPr>
          <p:nvPr>
            <p:ph type="dt" sz="half" idx="10"/>
          </p:nvPr>
        </p:nvSpPr>
        <p:spPr/>
        <p:txBody>
          <a:bodyPr/>
          <a:lstStyle/>
          <a:p>
            <a:fld id="{A1554345-41DB-43BE-90C9-6F371F899E2D}" type="datetimeFigureOut">
              <a:rPr lang="es-VE" smtClean="0"/>
              <a:t>7/2/2022</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B6F8C987-9E17-45B2-A6D8-3C61E8D76004}" type="slidenum">
              <a:rPr lang="es-VE" smtClean="0"/>
              <a:t>‹Nº›</a:t>
            </a:fld>
            <a:endParaRPr lang="es-VE"/>
          </a:p>
        </p:txBody>
      </p:sp>
    </p:spTree>
    <p:extLst>
      <p:ext uri="{BB962C8B-B14F-4D97-AF65-F5344CB8AC3E}">
        <p14:creationId xmlns:p14="http://schemas.microsoft.com/office/powerpoint/2010/main" val="3310973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A1554345-41DB-43BE-90C9-6F371F899E2D}" type="datetimeFigureOut">
              <a:rPr lang="es-VE" smtClean="0"/>
              <a:t>7/2/2022</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B6F8C987-9E17-45B2-A6D8-3C61E8D76004}" type="slidenum">
              <a:rPr lang="es-VE" smtClean="0"/>
              <a:t>‹Nº›</a:t>
            </a:fld>
            <a:endParaRPr lang="es-VE"/>
          </a:p>
        </p:txBody>
      </p:sp>
    </p:spTree>
    <p:extLst>
      <p:ext uri="{BB962C8B-B14F-4D97-AF65-F5344CB8AC3E}">
        <p14:creationId xmlns:p14="http://schemas.microsoft.com/office/powerpoint/2010/main" val="1705995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A1554345-41DB-43BE-90C9-6F371F899E2D}" type="datetimeFigureOut">
              <a:rPr lang="es-VE" smtClean="0"/>
              <a:t>7/2/2022</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B6F8C987-9E17-45B2-A6D8-3C61E8D76004}" type="slidenum">
              <a:rPr lang="es-VE" smtClean="0"/>
              <a:t>‹Nº›</a:t>
            </a:fld>
            <a:endParaRPr lang="es-VE"/>
          </a:p>
        </p:txBody>
      </p:sp>
    </p:spTree>
    <p:extLst>
      <p:ext uri="{BB962C8B-B14F-4D97-AF65-F5344CB8AC3E}">
        <p14:creationId xmlns:p14="http://schemas.microsoft.com/office/powerpoint/2010/main" val="1103217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A1554345-41DB-43BE-90C9-6F371F899E2D}" type="datetimeFigureOut">
              <a:rPr lang="es-VE" smtClean="0"/>
              <a:t>7/2/2022</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B6F8C987-9E17-45B2-A6D8-3C61E8D76004}" type="slidenum">
              <a:rPr lang="es-VE" smtClean="0"/>
              <a:t>‹Nº›</a:t>
            </a:fld>
            <a:endParaRPr lang="es-VE"/>
          </a:p>
        </p:txBody>
      </p:sp>
    </p:spTree>
    <p:extLst>
      <p:ext uri="{BB962C8B-B14F-4D97-AF65-F5344CB8AC3E}">
        <p14:creationId xmlns:p14="http://schemas.microsoft.com/office/powerpoint/2010/main" val="716632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1554345-41DB-43BE-90C9-6F371F899E2D}" type="datetimeFigureOut">
              <a:rPr lang="es-VE" smtClean="0"/>
              <a:t>7/2/2022</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B6F8C987-9E17-45B2-A6D8-3C61E8D76004}" type="slidenum">
              <a:rPr lang="es-VE" smtClean="0"/>
              <a:t>‹Nº›</a:t>
            </a:fld>
            <a:endParaRPr lang="es-VE"/>
          </a:p>
        </p:txBody>
      </p:sp>
    </p:spTree>
    <p:extLst>
      <p:ext uri="{BB962C8B-B14F-4D97-AF65-F5344CB8AC3E}">
        <p14:creationId xmlns:p14="http://schemas.microsoft.com/office/powerpoint/2010/main" val="176803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fecha"/>
          <p:cNvSpPr>
            <a:spLocks noGrp="1"/>
          </p:cNvSpPr>
          <p:nvPr>
            <p:ph type="dt" sz="half" idx="10"/>
          </p:nvPr>
        </p:nvSpPr>
        <p:spPr/>
        <p:txBody>
          <a:bodyPr/>
          <a:lstStyle/>
          <a:p>
            <a:fld id="{A1554345-41DB-43BE-90C9-6F371F899E2D}" type="datetimeFigureOut">
              <a:rPr lang="es-VE" smtClean="0"/>
              <a:t>7/2/2022</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B6F8C987-9E17-45B2-A6D8-3C61E8D76004}" type="slidenum">
              <a:rPr lang="es-VE" smtClean="0"/>
              <a:t>‹Nº›</a:t>
            </a:fld>
            <a:endParaRPr lang="es-VE"/>
          </a:p>
        </p:txBody>
      </p:sp>
    </p:spTree>
    <p:extLst>
      <p:ext uri="{BB962C8B-B14F-4D97-AF65-F5344CB8AC3E}">
        <p14:creationId xmlns:p14="http://schemas.microsoft.com/office/powerpoint/2010/main" val="3189279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7" name="6 Marcador de fecha"/>
          <p:cNvSpPr>
            <a:spLocks noGrp="1"/>
          </p:cNvSpPr>
          <p:nvPr>
            <p:ph type="dt" sz="half" idx="10"/>
          </p:nvPr>
        </p:nvSpPr>
        <p:spPr/>
        <p:txBody>
          <a:bodyPr/>
          <a:lstStyle/>
          <a:p>
            <a:fld id="{A1554345-41DB-43BE-90C9-6F371F899E2D}" type="datetimeFigureOut">
              <a:rPr lang="es-VE" smtClean="0"/>
              <a:t>7/2/2022</a:t>
            </a:fld>
            <a:endParaRPr lang="es-VE"/>
          </a:p>
        </p:txBody>
      </p:sp>
      <p:sp>
        <p:nvSpPr>
          <p:cNvPr id="8" name="7 Marcador de pie de página"/>
          <p:cNvSpPr>
            <a:spLocks noGrp="1"/>
          </p:cNvSpPr>
          <p:nvPr>
            <p:ph type="ftr" sz="quarter" idx="11"/>
          </p:nvPr>
        </p:nvSpPr>
        <p:spPr/>
        <p:txBody>
          <a:bodyPr/>
          <a:lstStyle/>
          <a:p>
            <a:endParaRPr lang="es-VE"/>
          </a:p>
        </p:txBody>
      </p:sp>
      <p:sp>
        <p:nvSpPr>
          <p:cNvPr id="9" name="8 Marcador de número de diapositiva"/>
          <p:cNvSpPr>
            <a:spLocks noGrp="1"/>
          </p:cNvSpPr>
          <p:nvPr>
            <p:ph type="sldNum" sz="quarter" idx="12"/>
          </p:nvPr>
        </p:nvSpPr>
        <p:spPr/>
        <p:txBody>
          <a:bodyPr/>
          <a:lstStyle/>
          <a:p>
            <a:fld id="{B6F8C987-9E17-45B2-A6D8-3C61E8D76004}" type="slidenum">
              <a:rPr lang="es-VE" smtClean="0"/>
              <a:t>‹Nº›</a:t>
            </a:fld>
            <a:endParaRPr lang="es-VE"/>
          </a:p>
        </p:txBody>
      </p:sp>
    </p:spTree>
    <p:extLst>
      <p:ext uri="{BB962C8B-B14F-4D97-AF65-F5344CB8AC3E}">
        <p14:creationId xmlns:p14="http://schemas.microsoft.com/office/powerpoint/2010/main" val="3484109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fecha"/>
          <p:cNvSpPr>
            <a:spLocks noGrp="1"/>
          </p:cNvSpPr>
          <p:nvPr>
            <p:ph type="dt" sz="half" idx="10"/>
          </p:nvPr>
        </p:nvSpPr>
        <p:spPr/>
        <p:txBody>
          <a:bodyPr/>
          <a:lstStyle/>
          <a:p>
            <a:fld id="{A1554345-41DB-43BE-90C9-6F371F899E2D}" type="datetimeFigureOut">
              <a:rPr lang="es-VE" smtClean="0"/>
              <a:t>7/2/2022</a:t>
            </a:fld>
            <a:endParaRPr lang="es-VE"/>
          </a:p>
        </p:txBody>
      </p:sp>
      <p:sp>
        <p:nvSpPr>
          <p:cNvPr id="4" name="3 Marcador de pie de página"/>
          <p:cNvSpPr>
            <a:spLocks noGrp="1"/>
          </p:cNvSpPr>
          <p:nvPr>
            <p:ph type="ftr" sz="quarter" idx="11"/>
          </p:nvPr>
        </p:nvSpPr>
        <p:spPr/>
        <p:txBody>
          <a:bodyPr/>
          <a:lstStyle/>
          <a:p>
            <a:endParaRPr lang="es-VE"/>
          </a:p>
        </p:txBody>
      </p:sp>
      <p:sp>
        <p:nvSpPr>
          <p:cNvPr id="5" name="4 Marcador de número de diapositiva"/>
          <p:cNvSpPr>
            <a:spLocks noGrp="1"/>
          </p:cNvSpPr>
          <p:nvPr>
            <p:ph type="sldNum" sz="quarter" idx="12"/>
          </p:nvPr>
        </p:nvSpPr>
        <p:spPr/>
        <p:txBody>
          <a:bodyPr/>
          <a:lstStyle/>
          <a:p>
            <a:fld id="{B6F8C987-9E17-45B2-A6D8-3C61E8D76004}" type="slidenum">
              <a:rPr lang="es-VE" smtClean="0"/>
              <a:t>‹Nº›</a:t>
            </a:fld>
            <a:endParaRPr lang="es-VE"/>
          </a:p>
        </p:txBody>
      </p:sp>
    </p:spTree>
    <p:extLst>
      <p:ext uri="{BB962C8B-B14F-4D97-AF65-F5344CB8AC3E}">
        <p14:creationId xmlns:p14="http://schemas.microsoft.com/office/powerpoint/2010/main" val="1234001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1554345-41DB-43BE-90C9-6F371F899E2D}" type="datetimeFigureOut">
              <a:rPr lang="es-VE" smtClean="0"/>
              <a:t>7/2/2022</a:t>
            </a:fld>
            <a:endParaRPr lang="es-VE"/>
          </a:p>
        </p:txBody>
      </p:sp>
      <p:sp>
        <p:nvSpPr>
          <p:cNvPr id="3" name="2 Marcador de pie de página"/>
          <p:cNvSpPr>
            <a:spLocks noGrp="1"/>
          </p:cNvSpPr>
          <p:nvPr>
            <p:ph type="ftr" sz="quarter" idx="11"/>
          </p:nvPr>
        </p:nvSpPr>
        <p:spPr/>
        <p:txBody>
          <a:bodyPr/>
          <a:lstStyle/>
          <a:p>
            <a:endParaRPr lang="es-VE"/>
          </a:p>
        </p:txBody>
      </p:sp>
      <p:sp>
        <p:nvSpPr>
          <p:cNvPr id="4" name="3 Marcador de número de diapositiva"/>
          <p:cNvSpPr>
            <a:spLocks noGrp="1"/>
          </p:cNvSpPr>
          <p:nvPr>
            <p:ph type="sldNum" sz="quarter" idx="12"/>
          </p:nvPr>
        </p:nvSpPr>
        <p:spPr/>
        <p:txBody>
          <a:bodyPr/>
          <a:lstStyle/>
          <a:p>
            <a:fld id="{B6F8C987-9E17-45B2-A6D8-3C61E8D76004}" type="slidenum">
              <a:rPr lang="es-VE" smtClean="0"/>
              <a:t>‹Nº›</a:t>
            </a:fld>
            <a:endParaRPr lang="es-VE"/>
          </a:p>
        </p:txBody>
      </p:sp>
    </p:spTree>
    <p:extLst>
      <p:ext uri="{BB962C8B-B14F-4D97-AF65-F5344CB8AC3E}">
        <p14:creationId xmlns:p14="http://schemas.microsoft.com/office/powerpoint/2010/main" val="4000912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V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1554345-41DB-43BE-90C9-6F371F899E2D}" type="datetimeFigureOut">
              <a:rPr lang="es-VE" smtClean="0"/>
              <a:t>7/2/2022</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B6F8C987-9E17-45B2-A6D8-3C61E8D76004}" type="slidenum">
              <a:rPr lang="es-VE" smtClean="0"/>
              <a:t>‹Nº›</a:t>
            </a:fld>
            <a:endParaRPr lang="es-VE"/>
          </a:p>
        </p:txBody>
      </p:sp>
    </p:spTree>
    <p:extLst>
      <p:ext uri="{BB962C8B-B14F-4D97-AF65-F5344CB8AC3E}">
        <p14:creationId xmlns:p14="http://schemas.microsoft.com/office/powerpoint/2010/main" val="1124296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V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V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1554345-41DB-43BE-90C9-6F371F899E2D}" type="datetimeFigureOut">
              <a:rPr lang="es-VE" smtClean="0"/>
              <a:t>7/2/2022</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B6F8C987-9E17-45B2-A6D8-3C61E8D76004}" type="slidenum">
              <a:rPr lang="es-VE" smtClean="0"/>
              <a:t>‹Nº›</a:t>
            </a:fld>
            <a:endParaRPr lang="es-VE"/>
          </a:p>
        </p:txBody>
      </p:sp>
    </p:spTree>
    <p:extLst>
      <p:ext uri="{BB962C8B-B14F-4D97-AF65-F5344CB8AC3E}">
        <p14:creationId xmlns:p14="http://schemas.microsoft.com/office/powerpoint/2010/main" val="2128705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00"/>
            </a:gs>
            <a:gs pos="39999">
              <a:schemeClr val="bg1">
                <a:lumMod val="75000"/>
              </a:schemeClr>
            </a:gs>
            <a:gs pos="70000">
              <a:schemeClr val="bg1">
                <a:lumMod val="50000"/>
              </a:schemeClr>
            </a:gs>
            <a:gs pos="100000">
              <a:schemeClr val="bg1"/>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554345-41DB-43BE-90C9-6F371F899E2D}" type="datetimeFigureOut">
              <a:rPr lang="es-VE" smtClean="0"/>
              <a:t>7/2/2022</a:t>
            </a:fld>
            <a:endParaRPr lang="es-VE"/>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VE"/>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8C987-9E17-45B2-A6D8-3C61E8D76004}" type="slidenum">
              <a:rPr lang="es-VE" smtClean="0"/>
              <a:t>‹Nº›</a:t>
            </a:fld>
            <a:endParaRPr lang="es-VE"/>
          </a:p>
        </p:txBody>
      </p:sp>
    </p:spTree>
    <p:extLst>
      <p:ext uri="{BB962C8B-B14F-4D97-AF65-F5344CB8AC3E}">
        <p14:creationId xmlns:p14="http://schemas.microsoft.com/office/powerpoint/2010/main" val="3026065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2.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VE" dirty="0" smtClean="0"/>
              <a:t>Estimación de la Demanda Eléctrica</a:t>
            </a:r>
            <a:endParaRPr lang="es-VE" dirty="0"/>
          </a:p>
        </p:txBody>
      </p:sp>
      <p:sp>
        <p:nvSpPr>
          <p:cNvPr id="3" name="2 Subtítulo"/>
          <p:cNvSpPr>
            <a:spLocks noGrp="1"/>
          </p:cNvSpPr>
          <p:nvPr>
            <p:ph type="subTitle" idx="1"/>
          </p:nvPr>
        </p:nvSpPr>
        <p:spPr>
          <a:xfrm>
            <a:off x="1403648" y="4293096"/>
            <a:ext cx="6400800" cy="622920"/>
          </a:xfrm>
          <a:gradFill>
            <a:gsLst>
              <a:gs pos="0">
                <a:schemeClr val="bg1">
                  <a:lumMod val="95000"/>
                </a:schemeClr>
              </a:gs>
              <a:gs pos="39999">
                <a:schemeClr val="bg1">
                  <a:lumMod val="75000"/>
                </a:schemeClr>
              </a:gs>
              <a:gs pos="70000">
                <a:schemeClr val="bg1">
                  <a:lumMod val="65000"/>
                </a:schemeClr>
              </a:gs>
              <a:gs pos="100000">
                <a:schemeClr val="bg1">
                  <a:lumMod val="50000"/>
                </a:schemeClr>
              </a:gs>
            </a:gsLst>
            <a:path path="circle">
              <a:fillToRect l="100000" t="100000"/>
            </a:path>
          </a:gradFill>
        </p:spPr>
        <p:txBody>
          <a:bodyPr/>
          <a:lstStyle/>
          <a:p>
            <a:r>
              <a:rPr lang="es-VE" b="1" dirty="0" smtClean="0">
                <a:solidFill>
                  <a:schemeClr val="tx1"/>
                </a:solidFill>
              </a:rPr>
              <a:t>Prof. Alexis Barroso</a:t>
            </a:r>
            <a:endParaRPr lang="es-VE" b="1" dirty="0">
              <a:solidFill>
                <a:schemeClr val="tx1"/>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5004" y="-110392"/>
            <a:ext cx="571500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3635896" y="5085184"/>
            <a:ext cx="2880320" cy="507831"/>
          </a:xfrm>
          <a:prstGeom prst="rect">
            <a:avLst/>
          </a:prstGeom>
          <a:noFill/>
        </p:spPr>
        <p:txBody>
          <a:bodyPr wrap="square" rtlCol="0">
            <a:spAutoFit/>
          </a:bodyPr>
          <a:lstStyle/>
          <a:p>
            <a:pPr algn="ctr"/>
            <a:r>
              <a:rPr lang="es-VE" sz="900" dirty="0" smtClean="0"/>
              <a:t>Investigador CIDI-UCAB</a:t>
            </a:r>
          </a:p>
          <a:p>
            <a:pPr algn="ctr"/>
            <a:r>
              <a:rPr lang="es-VE" sz="900" dirty="0" smtClean="0"/>
              <a:t>Ing. Electricista</a:t>
            </a:r>
          </a:p>
          <a:p>
            <a:pPr algn="ctr"/>
            <a:r>
              <a:rPr lang="es-VE" sz="900" dirty="0" smtClean="0"/>
              <a:t>Esp. Sistemas de Potencia</a:t>
            </a:r>
            <a:endParaRPr lang="es-VE" sz="900" dirty="0"/>
          </a:p>
        </p:txBody>
      </p:sp>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342" y="22367"/>
            <a:ext cx="1368306" cy="1368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83688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VE" dirty="0" smtClean="0"/>
              <a:t>3-.Factores que caracterizan la carga</a:t>
            </a:r>
            <a:endParaRPr lang="es-VE" dirty="0"/>
          </a:p>
        </p:txBody>
      </p:sp>
      <p:sp>
        <p:nvSpPr>
          <p:cNvPr id="3" name="2 Marcador de contenido"/>
          <p:cNvSpPr>
            <a:spLocks noGrp="1"/>
          </p:cNvSpPr>
          <p:nvPr>
            <p:ph idx="1"/>
          </p:nvPr>
        </p:nvSpPr>
        <p:spPr/>
        <p:txBody>
          <a:bodyPr/>
          <a:lstStyle/>
          <a:p>
            <a:r>
              <a:rPr lang="es-VE" dirty="0" smtClean="0"/>
              <a:t>Factor de demanda: Es </a:t>
            </a:r>
            <a:r>
              <a:rPr lang="es-VE" dirty="0"/>
              <a:t>la relación entre la demanda máxima y la carga conectada. Por lo general es menor que la Unidad (FD &lt;_ 1).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3645024"/>
            <a:ext cx="2600325"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251520" y="5013176"/>
            <a:ext cx="4572000" cy="923330"/>
          </a:xfrm>
          <a:prstGeom prst="rect">
            <a:avLst/>
          </a:prstGeom>
        </p:spPr>
        <p:txBody>
          <a:bodyPr>
            <a:spAutoFit/>
          </a:bodyPr>
          <a:lstStyle/>
          <a:p>
            <a:r>
              <a:rPr lang="es-VE" dirty="0" smtClean="0"/>
              <a:t>Como ejemplo se cita el caso de una carga conectada de una residencia de 20 KVA y la demanda máxima de 8 KVA, de aquí se tiene</a:t>
            </a:r>
            <a:endParaRPr lang="es-VE" dirty="0"/>
          </a:p>
        </p:txBody>
      </p:sp>
      <p:sp>
        <p:nvSpPr>
          <p:cNvPr id="5" name="4 CuadroTexto"/>
          <p:cNvSpPr txBox="1"/>
          <p:nvPr/>
        </p:nvSpPr>
        <p:spPr>
          <a:xfrm>
            <a:off x="5508104" y="5290175"/>
            <a:ext cx="2232248" cy="369332"/>
          </a:xfrm>
          <a:prstGeom prst="rect">
            <a:avLst/>
          </a:prstGeom>
          <a:noFill/>
        </p:spPr>
        <p:txBody>
          <a:bodyPr wrap="square" rtlCol="0">
            <a:spAutoFit/>
          </a:bodyPr>
          <a:lstStyle/>
          <a:p>
            <a:r>
              <a:rPr lang="es-VE" dirty="0" smtClean="0"/>
              <a:t>FD=8/20=0,4</a:t>
            </a:r>
            <a:endParaRPr lang="es-VE" dirty="0"/>
          </a:p>
        </p:txBody>
      </p:sp>
      <p:sp>
        <p:nvSpPr>
          <p:cNvPr id="6" name="5 Flecha derecha"/>
          <p:cNvSpPr/>
          <p:nvPr/>
        </p:nvSpPr>
        <p:spPr>
          <a:xfrm>
            <a:off x="4572000" y="5229200"/>
            <a:ext cx="648072" cy="5226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Tree>
    <p:extLst>
      <p:ext uri="{BB962C8B-B14F-4D97-AF65-F5344CB8AC3E}">
        <p14:creationId xmlns:p14="http://schemas.microsoft.com/office/powerpoint/2010/main" val="41065519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VE" dirty="0" smtClean="0"/>
              <a:t>3-. Factores que caracterizan la carga</a:t>
            </a:r>
            <a:endParaRPr lang="es-VE" dirty="0"/>
          </a:p>
        </p:txBody>
      </p:sp>
      <p:sp>
        <p:nvSpPr>
          <p:cNvPr id="3" name="2 Marcador de contenido"/>
          <p:cNvSpPr>
            <a:spLocks noGrp="1"/>
          </p:cNvSpPr>
          <p:nvPr>
            <p:ph idx="1"/>
          </p:nvPr>
        </p:nvSpPr>
        <p:spPr>
          <a:xfrm>
            <a:off x="457200" y="1600201"/>
            <a:ext cx="8229600" cy="2476871"/>
          </a:xfrm>
        </p:spPr>
        <p:txBody>
          <a:bodyPr>
            <a:normAutofit fontScale="92500" lnSpcReduction="20000"/>
          </a:bodyPr>
          <a:lstStyle/>
          <a:p>
            <a:pPr algn="just"/>
            <a:r>
              <a:rPr lang="es-VE" dirty="0" smtClean="0"/>
              <a:t>Factor de Diversidad: </a:t>
            </a:r>
            <a:r>
              <a:rPr lang="es-VE" dirty="0"/>
              <a:t>Es la relación entre la sumatoria de las demandas máximas individuales y la demanda máxima combinada del sistema. Se define así como Dm1, Dm2, ... , </a:t>
            </a:r>
            <a:r>
              <a:rPr lang="es-VE" dirty="0" err="1"/>
              <a:t>Dmn</a:t>
            </a:r>
            <a:r>
              <a:rPr lang="es-VE" dirty="0"/>
              <a:t>, las demandas individuales que eventualmente pudieran ser viviendas residenciales. </a:t>
            </a: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3874566"/>
            <a:ext cx="42100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1187624" y="5157192"/>
            <a:ext cx="6768752" cy="646331"/>
          </a:xfrm>
          <a:prstGeom prst="rect">
            <a:avLst/>
          </a:prstGeom>
        </p:spPr>
        <p:txBody>
          <a:bodyPr wrap="square">
            <a:spAutoFit/>
          </a:bodyPr>
          <a:lstStyle/>
          <a:p>
            <a:r>
              <a:rPr lang="es-VE" b="1" dirty="0"/>
              <a:t>Demanda máxima diversificada: </a:t>
            </a:r>
            <a:r>
              <a:rPr lang="es-VE" dirty="0"/>
              <a:t>es el máximo valor de la demanda</a:t>
            </a:r>
          </a:p>
          <a:p>
            <a:r>
              <a:rPr lang="es-VE" dirty="0"/>
              <a:t>diversificada. </a:t>
            </a:r>
          </a:p>
        </p:txBody>
      </p:sp>
    </p:spTree>
    <p:extLst>
      <p:ext uri="{BB962C8B-B14F-4D97-AF65-F5344CB8AC3E}">
        <p14:creationId xmlns:p14="http://schemas.microsoft.com/office/powerpoint/2010/main" val="9794878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VE" dirty="0" smtClean="0"/>
              <a:t>3-. Factores </a:t>
            </a:r>
            <a:r>
              <a:rPr lang="es-VE" dirty="0"/>
              <a:t>que caracterizan la carga</a:t>
            </a:r>
          </a:p>
        </p:txBody>
      </p:sp>
      <p:sp>
        <p:nvSpPr>
          <p:cNvPr id="3" name="2 Marcador de contenido"/>
          <p:cNvSpPr>
            <a:spLocks noGrp="1"/>
          </p:cNvSpPr>
          <p:nvPr>
            <p:ph idx="1"/>
          </p:nvPr>
        </p:nvSpPr>
        <p:spPr/>
        <p:txBody>
          <a:bodyPr/>
          <a:lstStyle/>
          <a:p>
            <a:r>
              <a:rPr lang="es-VE" dirty="0" smtClean="0"/>
              <a:t>Factor de Simultaneidad</a:t>
            </a:r>
            <a:endParaRPr lang="es-VE"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276872"/>
            <a:ext cx="7091111" cy="3744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98791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VE" dirty="0" smtClean="0"/>
              <a:t>3-. Factores </a:t>
            </a:r>
            <a:r>
              <a:rPr lang="es-VE" dirty="0"/>
              <a:t>que caracterizan la carga</a:t>
            </a:r>
          </a:p>
        </p:txBody>
      </p:sp>
      <p:sp>
        <p:nvSpPr>
          <p:cNvPr id="3" name="2 Marcador de contenido"/>
          <p:cNvSpPr>
            <a:spLocks noGrp="1"/>
          </p:cNvSpPr>
          <p:nvPr>
            <p:ph idx="1"/>
          </p:nvPr>
        </p:nvSpPr>
        <p:spPr/>
        <p:txBody>
          <a:bodyPr/>
          <a:lstStyle/>
          <a:p>
            <a:r>
              <a:rPr lang="es-VE" dirty="0" smtClean="0"/>
              <a:t>Otro ejemplo</a:t>
            </a:r>
            <a:endParaRPr lang="es-VE"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348880"/>
            <a:ext cx="8015204"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4774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dirty="0" smtClean="0"/>
              <a:t>4-. Estudios </a:t>
            </a:r>
            <a:r>
              <a:rPr lang="es-VE" dirty="0"/>
              <a:t>de carga</a:t>
            </a:r>
          </a:p>
        </p:txBody>
      </p:sp>
      <p:sp>
        <p:nvSpPr>
          <p:cNvPr id="3" name="2 Marcador de contenido"/>
          <p:cNvSpPr>
            <a:spLocks noGrp="1"/>
          </p:cNvSpPr>
          <p:nvPr>
            <p:ph idx="1"/>
          </p:nvPr>
        </p:nvSpPr>
        <p:spPr>
          <a:xfrm>
            <a:off x="457200" y="1600200"/>
            <a:ext cx="8229600" cy="4925144"/>
          </a:xfrm>
        </p:spPr>
        <p:txBody>
          <a:bodyPr>
            <a:normAutofit fontScale="47500" lnSpcReduction="20000"/>
          </a:bodyPr>
          <a:lstStyle/>
          <a:p>
            <a:r>
              <a:rPr lang="es-VE" b="1" dirty="0" smtClean="0"/>
              <a:t>Medición si es una </a:t>
            </a:r>
            <a:r>
              <a:rPr lang="es-VE" b="1" dirty="0"/>
              <a:t>construcción </a:t>
            </a:r>
            <a:r>
              <a:rPr lang="es-VE" b="1" dirty="0" smtClean="0"/>
              <a:t>existente</a:t>
            </a:r>
            <a:r>
              <a:rPr lang="es-VE" dirty="0" smtClean="0"/>
              <a:t>: El </a:t>
            </a:r>
            <a:r>
              <a:rPr lang="es-VE" dirty="0"/>
              <a:t>artículo 220 del código </a:t>
            </a:r>
            <a:r>
              <a:rPr lang="es-VE" dirty="0" smtClean="0"/>
              <a:t>CEN ofrece </a:t>
            </a:r>
            <a:r>
              <a:rPr lang="es-VE" dirty="0"/>
              <a:t>dos métodos de medida para determinar las cargas existentes y la demanda máxima que el sistema eléctrico podría soportar. </a:t>
            </a:r>
            <a:endParaRPr lang="es-VE" dirty="0" smtClean="0"/>
          </a:p>
          <a:p>
            <a:r>
              <a:rPr lang="es-VE" dirty="0" smtClean="0"/>
              <a:t>El </a:t>
            </a:r>
            <a:r>
              <a:rPr lang="es-VE" dirty="0"/>
              <a:t>código NEC define la demanda como el consumo eléctrico de las cargas promediadas durante intervalos de 15 minutos.</a:t>
            </a:r>
            <a:br>
              <a:rPr lang="es-VE" dirty="0"/>
            </a:br>
            <a:r>
              <a:rPr lang="es-VE" dirty="0"/>
              <a:t/>
            </a:r>
            <a:br>
              <a:rPr lang="es-VE" dirty="0"/>
            </a:br>
            <a:r>
              <a:rPr lang="es-VE" dirty="0"/>
              <a:t>El principal método NEC para determinar las cargas existentes y la demanda máxima es encontrar la demanda máxima durante el período de un año. Pero esto solo es válido si posee los datos de demanda de todo un año.</a:t>
            </a:r>
            <a:br>
              <a:rPr lang="es-VE" dirty="0"/>
            </a:br>
            <a:r>
              <a:rPr lang="es-VE" dirty="0"/>
              <a:t/>
            </a:r>
            <a:br>
              <a:rPr lang="es-VE" dirty="0"/>
            </a:br>
            <a:r>
              <a:rPr lang="es-VE" dirty="0"/>
              <a:t>El método alternativo es registrar la </a:t>
            </a:r>
            <a:r>
              <a:rPr lang="es-VE" dirty="0" smtClean="0"/>
              <a:t>demanda, en edificaciones existentes, </a:t>
            </a:r>
            <a:r>
              <a:rPr lang="es-VE" dirty="0"/>
              <a:t>a lo largo de un período de 30 días para hallar la demanda máxima típica. En este artículo se describe el método de registro durante un período de 30 días, esto es, el estudio de carga. El código </a:t>
            </a:r>
            <a:r>
              <a:rPr lang="es-VE" dirty="0" smtClean="0"/>
              <a:t>CEN especifica:</a:t>
            </a:r>
            <a:r>
              <a:rPr lang="es-VE" dirty="0"/>
              <a:t/>
            </a:r>
            <a:br>
              <a:rPr lang="es-VE" dirty="0"/>
            </a:br>
            <a:r>
              <a:rPr lang="es-VE" dirty="0"/>
              <a:t/>
            </a:r>
            <a:br>
              <a:rPr lang="es-VE" dirty="0"/>
            </a:br>
            <a:r>
              <a:rPr lang="es-VE" dirty="0" smtClean="0"/>
              <a:t>	</a:t>
            </a:r>
            <a:r>
              <a:rPr lang="es-VE" b="1" dirty="0" smtClean="0"/>
              <a:t>•</a:t>
            </a:r>
            <a:r>
              <a:rPr lang="es-VE" dirty="0"/>
              <a:t> La mayor demanda es la mayor demanda entre todos los alimentadores.</a:t>
            </a:r>
            <a:br>
              <a:rPr lang="es-VE" dirty="0"/>
            </a:br>
            <a:r>
              <a:rPr lang="es-VE" dirty="0"/>
              <a:t/>
            </a:r>
            <a:br>
              <a:rPr lang="es-VE" dirty="0"/>
            </a:br>
            <a:r>
              <a:rPr lang="es-VE" dirty="0" smtClean="0"/>
              <a:t>	</a:t>
            </a:r>
            <a:r>
              <a:rPr lang="es-VE" b="1" dirty="0" smtClean="0"/>
              <a:t>•</a:t>
            </a:r>
            <a:r>
              <a:rPr lang="es-VE" dirty="0"/>
              <a:t> Debe tomar las medidas cuando el edificio esté ocupado.</a:t>
            </a:r>
            <a:br>
              <a:rPr lang="es-VE" dirty="0"/>
            </a:br>
            <a:r>
              <a:rPr lang="es-VE" dirty="0"/>
              <a:t/>
            </a:r>
            <a:br>
              <a:rPr lang="es-VE" dirty="0"/>
            </a:br>
            <a:r>
              <a:rPr lang="es-VE" dirty="0" smtClean="0"/>
              <a:t>	</a:t>
            </a:r>
            <a:r>
              <a:rPr lang="es-VE" b="1" dirty="0" smtClean="0"/>
              <a:t>•</a:t>
            </a:r>
            <a:r>
              <a:rPr lang="es-VE" dirty="0"/>
              <a:t> Se deben incluir cargas de calefacción y refrigeración, aquellas que sean más elevadas o correctas y contabilizarlas.</a:t>
            </a:r>
            <a:br>
              <a:rPr lang="es-VE" dirty="0"/>
            </a:br>
            <a:r>
              <a:rPr lang="es-VE" dirty="0"/>
              <a:t/>
            </a:r>
            <a:br>
              <a:rPr lang="es-VE" dirty="0"/>
            </a:br>
            <a:r>
              <a:rPr lang="es-VE" dirty="0" smtClean="0"/>
              <a:t>	</a:t>
            </a:r>
            <a:r>
              <a:rPr lang="es-VE" b="1" dirty="0" smtClean="0"/>
              <a:t>•</a:t>
            </a:r>
            <a:r>
              <a:rPr lang="es-VE" dirty="0"/>
              <a:t> Se deben sumar otras cargas periódicas</a:t>
            </a:r>
            <a:r>
              <a:rPr lang="es-VE" dirty="0" smtClean="0"/>
              <a:t>.</a:t>
            </a:r>
          </a:p>
          <a:p>
            <a:r>
              <a:rPr lang="es-VE" dirty="0" smtClean="0"/>
              <a:t>El otro caso es estimar la demanda mediante cálculos, usos de tablas y normas.</a:t>
            </a:r>
            <a:endParaRPr lang="es-VE" dirty="0"/>
          </a:p>
          <a:p>
            <a:endParaRPr lang="es-VE" dirty="0"/>
          </a:p>
        </p:txBody>
      </p:sp>
    </p:spTree>
    <p:extLst>
      <p:ext uri="{BB962C8B-B14F-4D97-AF65-F5344CB8AC3E}">
        <p14:creationId xmlns:p14="http://schemas.microsoft.com/office/powerpoint/2010/main" val="30355169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dirty="0" smtClean="0"/>
              <a:t>4.1-. Equipo de medición</a:t>
            </a:r>
            <a:endParaRPr lang="es-VE"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568" y="2564904"/>
            <a:ext cx="3312368"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4283968" y="2060848"/>
            <a:ext cx="4104456" cy="3970318"/>
          </a:xfrm>
          <a:prstGeom prst="rect">
            <a:avLst/>
          </a:prstGeom>
          <a:noFill/>
        </p:spPr>
        <p:txBody>
          <a:bodyPr wrap="square" rtlCol="0">
            <a:spAutoFit/>
          </a:bodyPr>
          <a:lstStyle/>
          <a:p>
            <a:r>
              <a:rPr lang="es-VE" dirty="0" smtClean="0"/>
              <a:t>Un registrador de carga es  un equipo capaz </a:t>
            </a:r>
            <a:r>
              <a:rPr lang="es-VE" dirty="0"/>
              <a:t>de registrar y analizar potencia y energía en instalaciones comerciales e </a:t>
            </a:r>
            <a:r>
              <a:rPr lang="es-VE" dirty="0" smtClean="0"/>
              <a:t>industriales. Para </a:t>
            </a:r>
            <a:r>
              <a:rPr lang="es-VE" dirty="0"/>
              <a:t>llevar a cabo un estudio de cargas con el registrador eléctrico </a:t>
            </a:r>
            <a:r>
              <a:rPr lang="es-VE" dirty="0" smtClean="0"/>
              <a:t>se debe:</a:t>
            </a:r>
            <a:r>
              <a:rPr lang="es-VE" dirty="0"/>
              <a:t/>
            </a:r>
            <a:br>
              <a:rPr lang="es-VE" dirty="0"/>
            </a:br>
            <a:r>
              <a:rPr lang="es-VE" dirty="0"/>
              <a:t>1. Conecte las sondas del instrumento a la instalación eléctrica.</a:t>
            </a:r>
            <a:br>
              <a:rPr lang="es-VE" dirty="0"/>
            </a:br>
            <a:r>
              <a:rPr lang="es-VE" dirty="0"/>
              <a:t>2. Establezca los parámetros del sistema eléctrico.</a:t>
            </a:r>
            <a:br>
              <a:rPr lang="es-VE" dirty="0"/>
            </a:br>
            <a:r>
              <a:rPr lang="es-VE" dirty="0"/>
              <a:t>3. Establezca el tiempo de registro.</a:t>
            </a:r>
            <a:br>
              <a:rPr lang="es-VE" dirty="0"/>
            </a:br>
            <a:r>
              <a:rPr lang="es-VE" dirty="0"/>
              <a:t>4. Inicie el registro de datos.</a:t>
            </a:r>
            <a:br>
              <a:rPr lang="es-VE" dirty="0"/>
            </a:br>
            <a:r>
              <a:rPr lang="es-VE" dirty="0"/>
              <a:t>5. Descargue y revise las medidas.</a:t>
            </a:r>
          </a:p>
          <a:p>
            <a:endParaRPr lang="es-VE" dirty="0"/>
          </a:p>
        </p:txBody>
      </p:sp>
    </p:spTree>
    <p:extLst>
      <p:ext uri="{BB962C8B-B14F-4D97-AF65-F5344CB8AC3E}">
        <p14:creationId xmlns:p14="http://schemas.microsoft.com/office/powerpoint/2010/main" val="21363021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dirty="0" smtClean="0"/>
              <a:t>4.1-. Equipo </a:t>
            </a:r>
            <a:r>
              <a:rPr lang="es-VE" dirty="0"/>
              <a:t>de medición</a:t>
            </a:r>
          </a:p>
        </p:txBody>
      </p:sp>
      <p:sp>
        <p:nvSpPr>
          <p:cNvPr id="3" name="2 Marcador de contenido"/>
          <p:cNvSpPr>
            <a:spLocks noGrp="1"/>
          </p:cNvSpPr>
          <p:nvPr>
            <p:ph idx="1"/>
          </p:nvPr>
        </p:nvSpPr>
        <p:spPr/>
        <p:txBody>
          <a:bodyPr>
            <a:normAutofit fontScale="77500" lnSpcReduction="20000"/>
          </a:bodyPr>
          <a:lstStyle/>
          <a:p>
            <a:pPr algn="just"/>
            <a:r>
              <a:rPr lang="es-VE" dirty="0"/>
              <a:t>El software de </a:t>
            </a:r>
            <a:r>
              <a:rPr lang="es-VE" dirty="0" smtClean="0"/>
              <a:t>aplicación de un registrador de carga, por lo general, incorpora una </a:t>
            </a:r>
            <a:r>
              <a:rPr lang="es-VE" dirty="0"/>
              <a:t>función para la generación de informes, que incluye la creación de gráficos de corriente y potencia, </a:t>
            </a:r>
            <a:r>
              <a:rPr lang="es-VE" dirty="0" smtClean="0"/>
              <a:t>energía consumida, demanda máxima, así </a:t>
            </a:r>
            <a:r>
              <a:rPr lang="es-VE" dirty="0"/>
              <a:t>como gráficos de barras para visualizar el valor máximo de los promedios de corriente. El informe puede variar desde un valor numérico de potencia o de corriente de forma individual hasta un documento completo con gráficos y tablas. </a:t>
            </a:r>
            <a:endParaRPr lang="es-VE" dirty="0" smtClean="0"/>
          </a:p>
          <a:p>
            <a:pPr algn="just"/>
            <a:r>
              <a:rPr lang="es-VE" dirty="0" smtClean="0"/>
              <a:t>No </a:t>
            </a:r>
            <a:r>
              <a:rPr lang="es-VE" dirty="0"/>
              <a:t>obstante, el objetivo final sigue siendo el mismo: Conseguir una imagen precisa de la carga del sistema, ayudar a diseñar un sistema </a:t>
            </a:r>
            <a:r>
              <a:rPr lang="es-VE" dirty="0" smtClean="0"/>
              <a:t>seguro </a:t>
            </a:r>
            <a:r>
              <a:rPr lang="es-VE" dirty="0"/>
              <a:t>y satisfacer </a:t>
            </a:r>
            <a:r>
              <a:rPr lang="es-VE" dirty="0" smtClean="0"/>
              <a:t>la demanda eléctrica. </a:t>
            </a:r>
            <a:endParaRPr lang="es-VE" dirty="0"/>
          </a:p>
        </p:txBody>
      </p:sp>
    </p:spTree>
    <p:extLst>
      <p:ext uri="{BB962C8B-B14F-4D97-AF65-F5344CB8AC3E}">
        <p14:creationId xmlns:p14="http://schemas.microsoft.com/office/powerpoint/2010/main" val="21832483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VE" dirty="0" smtClean="0"/>
              <a:t>4.2-. Estimación de la demanda tipo residencial y comercial*</a:t>
            </a:r>
            <a:endParaRPr lang="es-VE" dirty="0"/>
          </a:p>
        </p:txBody>
      </p:sp>
      <p:sp>
        <p:nvSpPr>
          <p:cNvPr id="3" name="2 Marcador de contenido"/>
          <p:cNvSpPr>
            <a:spLocks noGrp="1"/>
          </p:cNvSpPr>
          <p:nvPr>
            <p:ph idx="1"/>
          </p:nvPr>
        </p:nvSpPr>
        <p:spPr>
          <a:xfrm>
            <a:off x="457200" y="1600201"/>
            <a:ext cx="8229600" cy="3701008"/>
          </a:xfrm>
        </p:spPr>
        <p:txBody>
          <a:bodyPr/>
          <a:lstStyle/>
          <a:p>
            <a:r>
              <a:rPr lang="es-VE" dirty="0" smtClean="0"/>
              <a:t>La demanda eléctrica es una combinación de las demandas de artefactos distintos en proporciones variables. Para cada equipo se han medido experimentalmente la demanda máxima diversificada en un ciclo.</a:t>
            </a:r>
          </a:p>
          <a:p>
            <a:r>
              <a:rPr lang="es-VE" dirty="0" smtClean="0"/>
              <a:t>Dichas datos se presentan a continuación.</a:t>
            </a:r>
            <a:endParaRPr lang="es-VE" dirty="0"/>
          </a:p>
        </p:txBody>
      </p:sp>
    </p:spTree>
    <p:extLst>
      <p:ext uri="{BB962C8B-B14F-4D97-AF65-F5344CB8AC3E}">
        <p14:creationId xmlns:p14="http://schemas.microsoft.com/office/powerpoint/2010/main" val="37141159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Autofit/>
          </a:bodyPr>
          <a:lstStyle/>
          <a:p>
            <a:r>
              <a:rPr lang="es-VE" sz="3200" dirty="0" smtClean="0"/>
              <a:t>4.3-. Factores de variación horaria de diferentes consumos </a:t>
            </a:r>
            <a:endParaRPr lang="es-VE" sz="3200" dirty="0"/>
          </a:p>
        </p:txBody>
      </p:sp>
      <p:sp>
        <p:nvSpPr>
          <p:cNvPr id="3" name="2 Marcador de contenido"/>
          <p:cNvSpPr>
            <a:spLocks noGrp="1"/>
          </p:cNvSpPr>
          <p:nvPr>
            <p:ph idx="1"/>
          </p:nvPr>
        </p:nvSpPr>
        <p:spPr>
          <a:xfrm>
            <a:off x="0" y="2348880"/>
            <a:ext cx="2051720" cy="3773016"/>
          </a:xfrm>
        </p:spPr>
        <p:txBody>
          <a:bodyPr>
            <a:normAutofit fontScale="85000" lnSpcReduction="20000"/>
          </a:bodyPr>
          <a:lstStyle/>
          <a:p>
            <a:pPr marL="0" indent="0" algn="ctr">
              <a:buNone/>
            </a:pPr>
            <a:r>
              <a:rPr lang="es-VE" dirty="0" smtClean="0"/>
              <a:t>Tabla 1: Datos de </a:t>
            </a:r>
            <a:r>
              <a:rPr lang="es-VE" b="1" dirty="0" smtClean="0"/>
              <a:t>demanda diversificada obtenida </a:t>
            </a:r>
            <a:r>
              <a:rPr lang="es-VE" dirty="0" smtClean="0"/>
              <a:t>por mediciones estadísticas usadas en estimaciones de demanda eléctrica.</a:t>
            </a:r>
            <a:endParaRPr lang="es-VE" dirty="0"/>
          </a:p>
        </p:txBody>
      </p:sp>
      <p:sp>
        <p:nvSpPr>
          <p:cNvPr id="4" name="3 Flecha derecha"/>
          <p:cNvSpPr/>
          <p:nvPr/>
        </p:nvSpPr>
        <p:spPr>
          <a:xfrm>
            <a:off x="2051720" y="3573016"/>
            <a:ext cx="216024"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544" y="1606803"/>
            <a:ext cx="6804456" cy="4292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2339544" y="6237312"/>
            <a:ext cx="5904864" cy="400110"/>
          </a:xfrm>
          <a:prstGeom prst="rect">
            <a:avLst/>
          </a:prstGeom>
          <a:noFill/>
        </p:spPr>
        <p:txBody>
          <a:bodyPr wrap="square" rtlCol="0">
            <a:spAutoFit/>
          </a:bodyPr>
          <a:lstStyle/>
          <a:p>
            <a:r>
              <a:rPr lang="es-VE" sz="1000" b="1" dirty="0" smtClean="0"/>
              <a:t>Los datos de las tablas </a:t>
            </a:r>
            <a:r>
              <a:rPr lang="es-VE" sz="1000" b="1" dirty="0" smtClean="0"/>
              <a:t>1 y 2 fueron extraídos del libro de:  </a:t>
            </a:r>
            <a:r>
              <a:rPr lang="es-VE" sz="1000" b="1" dirty="0" smtClean="0"/>
              <a:t>Naranjo</a:t>
            </a:r>
            <a:r>
              <a:rPr lang="es-VE" sz="1000" b="1" dirty="0" smtClean="0"/>
              <a:t>, Alberto. Proyecto del Sistema de Distribución. Editorial Equinoccio, USB. 2008.</a:t>
            </a:r>
            <a:endParaRPr lang="es-VE" sz="1000" b="1" dirty="0"/>
          </a:p>
        </p:txBody>
      </p:sp>
    </p:spTree>
    <p:extLst>
      <p:ext uri="{BB962C8B-B14F-4D97-AF65-F5344CB8AC3E}">
        <p14:creationId xmlns:p14="http://schemas.microsoft.com/office/powerpoint/2010/main" val="14801870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1475656" y="123833"/>
            <a:ext cx="7419605" cy="6694901"/>
            <a:chOff x="1317921" y="123833"/>
            <a:chExt cx="7419605" cy="6694901"/>
          </a:xfrm>
        </p:grpSpPr>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7921" y="2160240"/>
              <a:ext cx="7228401" cy="4658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7921" y="123833"/>
              <a:ext cx="7419605" cy="2036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 name="1 CuadroTexto"/>
          <p:cNvSpPr txBox="1"/>
          <p:nvPr/>
        </p:nvSpPr>
        <p:spPr>
          <a:xfrm>
            <a:off x="107504" y="2780928"/>
            <a:ext cx="1368152" cy="307777"/>
          </a:xfrm>
          <a:prstGeom prst="rect">
            <a:avLst/>
          </a:prstGeom>
          <a:noFill/>
        </p:spPr>
        <p:txBody>
          <a:bodyPr wrap="square" rtlCol="0">
            <a:spAutoFit/>
          </a:bodyPr>
          <a:lstStyle/>
          <a:p>
            <a:r>
              <a:rPr lang="es-VE" sz="1400" dirty="0" smtClean="0"/>
              <a:t>Continuación…</a:t>
            </a:r>
            <a:endParaRPr lang="es-VE" sz="1400" dirty="0"/>
          </a:p>
        </p:txBody>
      </p:sp>
    </p:spTree>
    <p:extLst>
      <p:ext uri="{BB962C8B-B14F-4D97-AF65-F5344CB8AC3E}">
        <p14:creationId xmlns:p14="http://schemas.microsoft.com/office/powerpoint/2010/main" val="17302659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b="1" dirty="0" smtClean="0"/>
              <a:t>Introducción</a:t>
            </a:r>
            <a:endParaRPr lang="es-VE" b="1" dirty="0"/>
          </a:p>
        </p:txBody>
      </p:sp>
      <p:sp>
        <p:nvSpPr>
          <p:cNvPr id="3" name="2 Marcador de contenido"/>
          <p:cNvSpPr>
            <a:spLocks noGrp="1"/>
          </p:cNvSpPr>
          <p:nvPr>
            <p:ph idx="1"/>
          </p:nvPr>
        </p:nvSpPr>
        <p:spPr/>
        <p:txBody>
          <a:bodyPr>
            <a:normAutofit fontScale="92500" lnSpcReduction="20000"/>
          </a:bodyPr>
          <a:lstStyle/>
          <a:p>
            <a:pPr algn="just"/>
            <a:r>
              <a:rPr lang="es-VE" dirty="0" smtClean="0"/>
              <a:t>Una de las partes más importantes de un proyecto de instalaciones eléctricas es la obtención de la carga de diseño. Ello implica </a:t>
            </a:r>
            <a:r>
              <a:rPr lang="es-VE" b="1" dirty="0" smtClean="0"/>
              <a:t>realizar un estudio de la misma</a:t>
            </a:r>
            <a:r>
              <a:rPr lang="es-VE" dirty="0" smtClean="0"/>
              <a:t>, para así lograr determinar las necesidades eléctricas para el diseño equipos en general (tableros, canalizaciones, equipos de suministro de energía).</a:t>
            </a:r>
          </a:p>
          <a:p>
            <a:pPr algn="just"/>
            <a:r>
              <a:rPr lang="es-VE" b="1" dirty="0" smtClean="0"/>
              <a:t>La obtención de la Demanda total servirá de base para la elaboración de un proyecto de suministro de energía eléctrica</a:t>
            </a:r>
            <a:r>
              <a:rPr lang="es-VE" dirty="0" smtClean="0"/>
              <a:t>. </a:t>
            </a:r>
            <a:endParaRPr lang="es-VE" dirty="0"/>
          </a:p>
        </p:txBody>
      </p:sp>
    </p:spTree>
    <p:extLst>
      <p:ext uri="{BB962C8B-B14F-4D97-AF65-F5344CB8AC3E}">
        <p14:creationId xmlns:p14="http://schemas.microsoft.com/office/powerpoint/2010/main" val="1989172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1090464" cy="3629000"/>
          </a:xfrm>
        </p:spPr>
        <p:txBody>
          <a:bodyPr/>
          <a:lstStyle/>
          <a:p>
            <a:endParaRPr lang="es-VE"/>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20688"/>
            <a:ext cx="9169817" cy="7934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395536" y="-14560"/>
            <a:ext cx="8568952" cy="523220"/>
          </a:xfrm>
          <a:prstGeom prst="rect">
            <a:avLst/>
          </a:prstGeom>
          <a:noFill/>
        </p:spPr>
        <p:txBody>
          <a:bodyPr wrap="square" rtlCol="0">
            <a:spAutoFit/>
          </a:bodyPr>
          <a:lstStyle/>
          <a:p>
            <a:r>
              <a:rPr lang="en-US" sz="1400" dirty="0" smtClean="0"/>
              <a:t>DISTRIBUTION SYSTEMS ELECTRIC </a:t>
            </a:r>
            <a:r>
              <a:rPr lang="en-US" sz="1400" dirty="0"/>
              <a:t>UTILITY ENGINEERING REFERENCE </a:t>
            </a:r>
            <a:r>
              <a:rPr lang="en-US" sz="1400" dirty="0" smtClean="0"/>
              <a:t>BOOK WESTINGHOUSE </a:t>
            </a:r>
            <a:r>
              <a:rPr lang="en-US" sz="1400" dirty="0"/>
              <a:t>ELECTRIC CORPORATION</a:t>
            </a:r>
            <a:endParaRPr lang="es-VE" sz="1400" dirty="0"/>
          </a:p>
        </p:txBody>
      </p:sp>
    </p:spTree>
    <p:extLst>
      <p:ext uri="{BB962C8B-B14F-4D97-AF65-F5344CB8AC3E}">
        <p14:creationId xmlns:p14="http://schemas.microsoft.com/office/powerpoint/2010/main" val="10136079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5200"/>
                    </a14:imgEffect>
                    <a14:imgEffect>
                      <a14:saturation sat="131000"/>
                    </a14:imgEffect>
                  </a14:imgLayer>
                </a14:imgProps>
              </a:ext>
              <a:ext uri="{28A0092B-C50C-407E-A947-70E740481C1C}">
                <a14:useLocalDpi xmlns:a14="http://schemas.microsoft.com/office/drawing/2010/main" val="0"/>
              </a:ext>
            </a:extLst>
          </a:blip>
          <a:srcRect/>
          <a:stretch>
            <a:fillRect/>
          </a:stretch>
        </p:blipFill>
        <p:spPr bwMode="auto">
          <a:xfrm>
            <a:off x="611560" y="116632"/>
            <a:ext cx="6048672" cy="6665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6660232" y="2852936"/>
            <a:ext cx="2088232" cy="923330"/>
          </a:xfrm>
          <a:prstGeom prst="rect">
            <a:avLst/>
          </a:prstGeom>
          <a:noFill/>
        </p:spPr>
        <p:txBody>
          <a:bodyPr wrap="square" rtlCol="0">
            <a:spAutoFit/>
          </a:bodyPr>
          <a:lstStyle/>
          <a:p>
            <a:pPr algn="ctr"/>
            <a:r>
              <a:rPr lang="es-VE" dirty="0" smtClean="0"/>
              <a:t>Tabla 2: Demanda máxima diversificada.</a:t>
            </a:r>
            <a:endParaRPr lang="es-VE" dirty="0"/>
          </a:p>
        </p:txBody>
      </p:sp>
    </p:spTree>
    <p:extLst>
      <p:ext uri="{BB962C8B-B14F-4D97-AF65-F5344CB8AC3E}">
        <p14:creationId xmlns:p14="http://schemas.microsoft.com/office/powerpoint/2010/main" val="3595596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dirty="0" smtClean="0"/>
              <a:t>…continuación</a:t>
            </a:r>
            <a:endParaRPr lang="es-V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060848"/>
            <a:ext cx="8748464" cy="2082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95427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dirty="0" smtClean="0"/>
              <a:t>Ejemplo usando las tablas 1 y 2</a:t>
            </a:r>
            <a:endParaRPr lang="es-VE" dirty="0"/>
          </a:p>
        </p:txBody>
      </p:sp>
      <p:sp>
        <p:nvSpPr>
          <p:cNvPr id="3" name="2 Marcador de contenido"/>
          <p:cNvSpPr>
            <a:spLocks noGrp="1"/>
          </p:cNvSpPr>
          <p:nvPr>
            <p:ph idx="1"/>
          </p:nvPr>
        </p:nvSpPr>
        <p:spPr/>
        <p:txBody>
          <a:bodyPr/>
          <a:lstStyle/>
          <a:p>
            <a:r>
              <a:rPr lang="es-VE" dirty="0" smtClean="0"/>
              <a:t>Datos:</a:t>
            </a:r>
          </a:p>
          <a:p>
            <a:r>
              <a:rPr lang="es-VE" dirty="0" smtClean="0"/>
              <a:t>100 clientes con luz y misceláneos</a:t>
            </a:r>
          </a:p>
          <a:p>
            <a:r>
              <a:rPr lang="es-VE" dirty="0" smtClean="0"/>
              <a:t>Todos con refrigeración</a:t>
            </a:r>
          </a:p>
          <a:p>
            <a:r>
              <a:rPr lang="es-VE" dirty="0" smtClean="0"/>
              <a:t>30% con cocinas eléctricas</a:t>
            </a:r>
          </a:p>
          <a:p>
            <a:r>
              <a:rPr lang="es-VE" dirty="0" smtClean="0"/>
              <a:t>50% con calentadores.</a:t>
            </a:r>
          </a:p>
          <a:p>
            <a:r>
              <a:rPr lang="es-VE" dirty="0" smtClean="0"/>
              <a:t>Asuma que la demanda máxima ocurre a las 6 pm</a:t>
            </a:r>
            <a:endParaRPr lang="es-VE" dirty="0"/>
          </a:p>
        </p:txBody>
      </p:sp>
      <p:sp>
        <p:nvSpPr>
          <p:cNvPr id="4" name="3 CuadroTexto"/>
          <p:cNvSpPr txBox="1"/>
          <p:nvPr/>
        </p:nvSpPr>
        <p:spPr>
          <a:xfrm>
            <a:off x="5796136" y="3757682"/>
            <a:ext cx="2736304" cy="369332"/>
          </a:xfrm>
          <a:prstGeom prst="rect">
            <a:avLst/>
          </a:prstGeom>
          <a:noFill/>
        </p:spPr>
        <p:txBody>
          <a:bodyPr wrap="square" rtlCol="0">
            <a:spAutoFit/>
          </a:bodyPr>
          <a:lstStyle/>
          <a:p>
            <a:r>
              <a:rPr lang="es-VE" dirty="0" smtClean="0"/>
              <a:t>Hipótesis </a:t>
            </a:r>
            <a:endParaRPr lang="es-VE" dirty="0"/>
          </a:p>
        </p:txBody>
      </p:sp>
      <p:sp>
        <p:nvSpPr>
          <p:cNvPr id="5" name="4 Cerrar llave"/>
          <p:cNvSpPr/>
          <p:nvPr/>
        </p:nvSpPr>
        <p:spPr>
          <a:xfrm>
            <a:off x="5364088" y="3573016"/>
            <a:ext cx="288032" cy="79208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VE"/>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8522" y="5085184"/>
            <a:ext cx="2790825" cy="163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57257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dirty="0" smtClean="0"/>
              <a:t>Solución</a:t>
            </a:r>
            <a:endParaRPr lang="es-VE" dirty="0"/>
          </a:p>
        </p:txBody>
      </p:sp>
      <p:sp>
        <p:nvSpPr>
          <p:cNvPr id="3" name="2 Marcador de contenido"/>
          <p:cNvSpPr>
            <a:spLocks noGrp="1"/>
          </p:cNvSpPr>
          <p:nvPr>
            <p:ph idx="1"/>
          </p:nvPr>
        </p:nvSpPr>
        <p:spPr>
          <a:xfrm>
            <a:off x="457200" y="1600201"/>
            <a:ext cx="8229600" cy="1108720"/>
          </a:xfrm>
        </p:spPr>
        <p:txBody>
          <a:bodyPr/>
          <a:lstStyle/>
          <a:p>
            <a:r>
              <a:rPr lang="es-VE" dirty="0" smtClean="0"/>
              <a:t>Con los datos de las tablas 1 y 2 se tiene un estimado de la demanda máxima</a:t>
            </a:r>
            <a:endParaRPr lang="es-VE" dirty="0"/>
          </a:p>
        </p:txBody>
      </p:sp>
      <p:graphicFrame>
        <p:nvGraphicFramePr>
          <p:cNvPr id="4" name="3 Objeto"/>
          <p:cNvGraphicFramePr>
            <a:graphicFrameLocks noChangeAspect="1"/>
          </p:cNvGraphicFramePr>
          <p:nvPr>
            <p:extLst>
              <p:ext uri="{D42A27DB-BD31-4B8C-83A1-F6EECF244321}">
                <p14:modId xmlns:p14="http://schemas.microsoft.com/office/powerpoint/2010/main" val="1528570888"/>
              </p:ext>
            </p:extLst>
          </p:nvPr>
        </p:nvGraphicFramePr>
        <p:xfrm>
          <a:off x="1187624" y="3861048"/>
          <a:ext cx="6924588" cy="1722115"/>
        </p:xfrm>
        <a:graphic>
          <a:graphicData uri="http://schemas.openxmlformats.org/presentationml/2006/ole">
            <mc:AlternateContent xmlns:mc="http://schemas.openxmlformats.org/markup-compatibility/2006">
              <mc:Choice xmlns:v="urn:schemas-microsoft-com:vml" Requires="v">
                <p:oleObj spid="_x0000_s3099" name="Hoja de cálculo" r:id="rId3" imgW="5476718" imgH="1362253" progId="Excel.Sheet.12">
                  <p:embed/>
                </p:oleObj>
              </mc:Choice>
              <mc:Fallback>
                <p:oleObj name="Hoja de cálculo" r:id="rId3" imgW="5476718" imgH="1362253" progId="Excel.Sheet.12">
                  <p:embed/>
                  <p:pic>
                    <p:nvPicPr>
                      <p:cNvPr id="0" name=""/>
                      <p:cNvPicPr/>
                      <p:nvPr/>
                    </p:nvPicPr>
                    <p:blipFill>
                      <a:blip r:embed="rId4"/>
                      <a:stretch>
                        <a:fillRect/>
                      </a:stretch>
                    </p:blipFill>
                    <p:spPr>
                      <a:xfrm>
                        <a:off x="1187624" y="3861048"/>
                        <a:ext cx="6924588" cy="1722115"/>
                      </a:xfrm>
                      <a:prstGeom prst="rect">
                        <a:avLst/>
                      </a:prstGeom>
                    </p:spPr>
                  </p:pic>
                </p:oleObj>
              </mc:Fallback>
            </mc:AlternateContent>
          </a:graphicData>
        </a:graphic>
      </p:graphicFrame>
      <p:sp>
        <p:nvSpPr>
          <p:cNvPr id="5" name="4 Cerrar llave"/>
          <p:cNvSpPr/>
          <p:nvPr/>
        </p:nvSpPr>
        <p:spPr>
          <a:xfrm rot="16200000">
            <a:off x="6084168" y="3212976"/>
            <a:ext cx="288032" cy="72008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VE"/>
          </a:p>
        </p:txBody>
      </p:sp>
      <p:sp>
        <p:nvSpPr>
          <p:cNvPr id="6" name="5 CuadroTexto"/>
          <p:cNvSpPr txBox="1"/>
          <p:nvPr/>
        </p:nvSpPr>
        <p:spPr>
          <a:xfrm>
            <a:off x="5868144" y="3140968"/>
            <a:ext cx="792088" cy="307777"/>
          </a:xfrm>
          <a:prstGeom prst="rect">
            <a:avLst/>
          </a:prstGeom>
          <a:noFill/>
        </p:spPr>
        <p:txBody>
          <a:bodyPr wrap="square" rtlCol="0">
            <a:spAutoFit/>
          </a:bodyPr>
          <a:lstStyle/>
          <a:p>
            <a:r>
              <a:rPr lang="es-VE" sz="1400" dirty="0" smtClean="0"/>
              <a:t>Tabla 1</a:t>
            </a:r>
            <a:endParaRPr lang="es-VE" sz="1400" dirty="0"/>
          </a:p>
        </p:txBody>
      </p:sp>
      <p:sp>
        <p:nvSpPr>
          <p:cNvPr id="7" name="6 Cerrar llave"/>
          <p:cNvSpPr/>
          <p:nvPr/>
        </p:nvSpPr>
        <p:spPr>
          <a:xfrm rot="16200000">
            <a:off x="4554925" y="2850264"/>
            <a:ext cx="307779" cy="142575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VE"/>
          </a:p>
        </p:txBody>
      </p:sp>
      <p:sp>
        <p:nvSpPr>
          <p:cNvPr id="8" name="7 CuadroTexto"/>
          <p:cNvSpPr txBox="1"/>
          <p:nvPr/>
        </p:nvSpPr>
        <p:spPr>
          <a:xfrm>
            <a:off x="3995935" y="3121222"/>
            <a:ext cx="1568333" cy="307778"/>
          </a:xfrm>
          <a:prstGeom prst="rect">
            <a:avLst/>
          </a:prstGeom>
          <a:noFill/>
        </p:spPr>
        <p:txBody>
          <a:bodyPr wrap="square" rtlCol="0">
            <a:spAutoFit/>
          </a:bodyPr>
          <a:lstStyle/>
          <a:p>
            <a:pPr algn="ctr"/>
            <a:r>
              <a:rPr lang="es-VE" sz="1400" dirty="0" smtClean="0"/>
              <a:t>Tabla 2</a:t>
            </a:r>
            <a:endParaRPr lang="es-VE" sz="1400" dirty="0"/>
          </a:p>
        </p:txBody>
      </p:sp>
    </p:spTree>
    <p:extLst>
      <p:ext uri="{BB962C8B-B14F-4D97-AF65-F5344CB8AC3E}">
        <p14:creationId xmlns:p14="http://schemas.microsoft.com/office/powerpoint/2010/main" val="36936165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VE" dirty="0" smtClean="0"/>
              <a:t>Casos de una zonificación residencial</a:t>
            </a:r>
            <a:endParaRPr lang="es-VE" dirty="0"/>
          </a:p>
        </p:txBody>
      </p:sp>
      <p:sp>
        <p:nvSpPr>
          <p:cNvPr id="3" name="2 Marcador de contenido"/>
          <p:cNvSpPr>
            <a:spLocks noGrp="1"/>
          </p:cNvSpPr>
          <p:nvPr>
            <p:ph idx="1"/>
          </p:nvPr>
        </p:nvSpPr>
        <p:spPr>
          <a:xfrm>
            <a:off x="457200" y="1600201"/>
            <a:ext cx="8229600" cy="676672"/>
          </a:xfrm>
        </p:spPr>
        <p:txBody>
          <a:bodyPr/>
          <a:lstStyle/>
          <a:p>
            <a:r>
              <a:rPr lang="es-VE" dirty="0" smtClean="0"/>
              <a:t>Estimación de la demanda máxima</a:t>
            </a:r>
            <a:endParaRPr lang="es-VE" dirty="0"/>
          </a:p>
        </p:txBody>
      </p:sp>
      <p:graphicFrame>
        <p:nvGraphicFramePr>
          <p:cNvPr id="4" name="3 Tabla"/>
          <p:cNvGraphicFramePr>
            <a:graphicFrameLocks noGrp="1"/>
          </p:cNvGraphicFramePr>
          <p:nvPr>
            <p:extLst>
              <p:ext uri="{D42A27DB-BD31-4B8C-83A1-F6EECF244321}">
                <p14:modId xmlns:p14="http://schemas.microsoft.com/office/powerpoint/2010/main" val="1379495057"/>
              </p:ext>
            </p:extLst>
          </p:nvPr>
        </p:nvGraphicFramePr>
        <p:xfrm>
          <a:off x="1187624" y="2492896"/>
          <a:ext cx="5688632" cy="3524250"/>
        </p:xfrm>
        <a:graphic>
          <a:graphicData uri="http://schemas.openxmlformats.org/drawingml/2006/table">
            <a:tbl>
              <a:tblPr>
                <a:tableStyleId>{5C22544A-7EE6-4342-B048-85BDC9FD1C3A}</a:tableStyleId>
              </a:tblPr>
              <a:tblGrid>
                <a:gridCol w="2580287"/>
                <a:gridCol w="1236137"/>
                <a:gridCol w="1872208"/>
              </a:tblGrid>
              <a:tr h="190500">
                <a:tc>
                  <a:txBody>
                    <a:bodyPr/>
                    <a:lstStyle/>
                    <a:p>
                      <a:pPr algn="ctr" fontAlgn="b"/>
                      <a:r>
                        <a:rPr lang="es-VE" sz="1100" u="none" strike="noStrike" dirty="0">
                          <a:effectLst/>
                        </a:rPr>
                        <a:t>Datos</a:t>
                      </a:r>
                      <a:endParaRPr lang="es-VE" sz="1100" b="1" i="0" u="none" strike="noStrike" dirty="0">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r>
              <a:tr h="190500">
                <a:tc>
                  <a:txBody>
                    <a:bodyPr/>
                    <a:lstStyle/>
                    <a:p>
                      <a:pPr algn="ctr" fontAlgn="b"/>
                      <a:r>
                        <a:rPr lang="es-VE" sz="1100" u="none" strike="noStrike" dirty="0">
                          <a:effectLst/>
                        </a:rPr>
                        <a:t>Zonificación</a:t>
                      </a:r>
                      <a:endParaRPr lang="es-VE" sz="1100" b="0" i="0" u="none" strike="noStrike" dirty="0">
                        <a:solidFill>
                          <a:srgbClr val="000000"/>
                        </a:solidFill>
                        <a:effectLst/>
                        <a:latin typeface="Calibri"/>
                      </a:endParaRPr>
                    </a:p>
                  </a:txBody>
                  <a:tcPr marL="9525" marR="9525" marT="9525" marB="0" anchor="b"/>
                </a:tc>
                <a:tc gridSpan="2">
                  <a:txBody>
                    <a:bodyPr/>
                    <a:lstStyle/>
                    <a:p>
                      <a:pPr algn="ctr" fontAlgn="b"/>
                      <a:r>
                        <a:rPr lang="es-VE" sz="1100" u="none" strike="noStrike" dirty="0">
                          <a:effectLst/>
                        </a:rPr>
                        <a:t>Residencial baja densidad</a:t>
                      </a:r>
                      <a:endParaRPr lang="es-VE" sz="1100" b="0" i="0" u="none" strike="noStrike" dirty="0">
                        <a:solidFill>
                          <a:srgbClr val="000000"/>
                        </a:solidFill>
                        <a:effectLst/>
                        <a:latin typeface="Calibri"/>
                      </a:endParaRPr>
                    </a:p>
                  </a:txBody>
                  <a:tcPr marL="9525" marR="9525" marT="9525" marB="0" anchor="b"/>
                </a:tc>
                <a:tc hMerge="1">
                  <a:txBody>
                    <a:bodyPr/>
                    <a:lstStyle/>
                    <a:p>
                      <a:endParaRPr lang="es-VE"/>
                    </a:p>
                  </a:txBody>
                  <a:tcPr/>
                </a:tc>
              </a:tr>
              <a:tr h="190500">
                <a:tc>
                  <a:txBody>
                    <a:bodyPr/>
                    <a:lstStyle/>
                    <a:p>
                      <a:pPr algn="ctr" fontAlgn="b"/>
                      <a:r>
                        <a:rPr lang="es-VE" sz="1100" u="none" strike="noStrike" dirty="0">
                          <a:effectLst/>
                        </a:rPr>
                        <a:t>Área de la parcela (m2)</a:t>
                      </a:r>
                      <a:endParaRPr lang="es-VE" sz="1100" b="0" i="0" u="none" strike="noStrike" dirty="0">
                        <a:solidFill>
                          <a:srgbClr val="000000"/>
                        </a:solidFill>
                        <a:effectLst/>
                        <a:latin typeface="Calibri"/>
                      </a:endParaRPr>
                    </a:p>
                  </a:txBody>
                  <a:tcPr marL="9525" marR="9525" marT="9525" marB="0" anchor="b"/>
                </a:tc>
                <a:tc>
                  <a:txBody>
                    <a:bodyPr/>
                    <a:lstStyle/>
                    <a:p>
                      <a:pPr algn="ctr" fontAlgn="b"/>
                      <a:r>
                        <a:rPr lang="es-VE" sz="1100" u="none" strike="noStrike" dirty="0">
                          <a:effectLst/>
                        </a:rPr>
                        <a:t>1500</a:t>
                      </a:r>
                      <a:endParaRPr lang="es-VE" sz="1100" b="0" i="0" u="none" strike="noStrike" dirty="0">
                        <a:solidFill>
                          <a:srgbClr val="000000"/>
                        </a:solidFill>
                        <a:effectLst/>
                        <a:latin typeface="Calibri"/>
                      </a:endParaRPr>
                    </a:p>
                  </a:txBody>
                  <a:tcPr marL="9525" marR="9525" marT="9525" marB="0" anchor="b"/>
                </a:tc>
                <a:tc>
                  <a:txBody>
                    <a:bodyPr/>
                    <a:lstStyle/>
                    <a:p>
                      <a:pPr algn="ctr" fontAlgn="b"/>
                      <a:endParaRPr lang="es-VE" sz="1100" b="0" i="0" u="none" strike="noStrike">
                        <a:solidFill>
                          <a:srgbClr val="000000"/>
                        </a:solidFill>
                        <a:effectLst/>
                        <a:latin typeface="Calibri"/>
                      </a:endParaRPr>
                    </a:p>
                  </a:txBody>
                  <a:tcPr marL="9525" marR="9525" marT="9525" marB="0" anchor="b"/>
                </a:tc>
              </a:tr>
              <a:tr h="190500">
                <a:tc>
                  <a:txBody>
                    <a:bodyPr/>
                    <a:lstStyle/>
                    <a:p>
                      <a:pPr algn="ctr" fontAlgn="b"/>
                      <a:r>
                        <a:rPr lang="es-VE" sz="1100" u="none" strike="noStrike" dirty="0">
                          <a:effectLst/>
                        </a:rPr>
                        <a:t>% construcción</a:t>
                      </a:r>
                      <a:endParaRPr lang="es-VE" sz="1100" b="0" i="0" u="none" strike="noStrike" dirty="0">
                        <a:solidFill>
                          <a:srgbClr val="000000"/>
                        </a:solidFill>
                        <a:effectLst/>
                        <a:latin typeface="Calibri"/>
                      </a:endParaRPr>
                    </a:p>
                  </a:txBody>
                  <a:tcPr marL="9525" marR="9525" marT="9525" marB="0" anchor="b"/>
                </a:tc>
                <a:tc>
                  <a:txBody>
                    <a:bodyPr/>
                    <a:lstStyle/>
                    <a:p>
                      <a:pPr algn="ctr" fontAlgn="b"/>
                      <a:r>
                        <a:rPr lang="es-VE" sz="1100" u="none" strike="noStrike" dirty="0">
                          <a:effectLst/>
                        </a:rPr>
                        <a:t>300</a:t>
                      </a:r>
                      <a:endParaRPr lang="es-VE" sz="1100" b="0" i="0" u="none" strike="noStrike" dirty="0">
                        <a:solidFill>
                          <a:srgbClr val="000000"/>
                        </a:solidFill>
                        <a:effectLst/>
                        <a:latin typeface="Calibri"/>
                      </a:endParaRPr>
                    </a:p>
                  </a:txBody>
                  <a:tcPr marL="9525" marR="9525" marT="9525" marB="0" anchor="b"/>
                </a:tc>
                <a:tc>
                  <a:txBody>
                    <a:bodyPr/>
                    <a:lstStyle/>
                    <a:p>
                      <a:pPr algn="ctr" fontAlgn="b"/>
                      <a:endParaRPr lang="es-VE" sz="1100" b="0" i="0" u="none" strike="noStrike">
                        <a:solidFill>
                          <a:srgbClr val="000000"/>
                        </a:solidFill>
                        <a:effectLst/>
                        <a:latin typeface="Calibri"/>
                      </a:endParaRPr>
                    </a:p>
                  </a:txBody>
                  <a:tcPr marL="9525" marR="9525" marT="9525" marB="0" anchor="b"/>
                </a:tc>
              </a:tr>
              <a:tr h="190500">
                <a:tc>
                  <a:txBody>
                    <a:bodyPr/>
                    <a:lstStyle/>
                    <a:p>
                      <a:pPr algn="ctr" fontAlgn="b"/>
                      <a:r>
                        <a:rPr lang="es-VE" sz="1100" u="none" strike="noStrike">
                          <a:effectLst/>
                        </a:rPr>
                        <a:t>% Ubicación</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dirty="0">
                          <a:effectLst/>
                        </a:rPr>
                        <a:t>50</a:t>
                      </a:r>
                      <a:endParaRPr lang="es-VE" sz="1100" b="0" i="0" u="none" strike="noStrike" dirty="0">
                        <a:solidFill>
                          <a:srgbClr val="000000"/>
                        </a:solidFill>
                        <a:effectLst/>
                        <a:latin typeface="Calibri"/>
                      </a:endParaRPr>
                    </a:p>
                  </a:txBody>
                  <a:tcPr marL="9525" marR="9525" marT="9525" marB="0" anchor="b"/>
                </a:tc>
                <a:tc>
                  <a:txBody>
                    <a:bodyPr/>
                    <a:lstStyle/>
                    <a:p>
                      <a:pPr algn="ctr" fontAlgn="b"/>
                      <a:endParaRPr lang="es-VE" sz="1100" b="0" i="0" u="none" strike="noStrike">
                        <a:solidFill>
                          <a:srgbClr val="000000"/>
                        </a:solidFill>
                        <a:effectLst/>
                        <a:latin typeface="Calibri"/>
                      </a:endParaRPr>
                    </a:p>
                  </a:txBody>
                  <a:tcPr marL="9525" marR="9525" marT="9525" marB="0" anchor="b"/>
                </a:tc>
              </a:tr>
              <a:tr h="190500">
                <a:tc>
                  <a:txBody>
                    <a:bodyPr/>
                    <a:lstStyle/>
                    <a:p>
                      <a:pPr algn="ctr" fontAlgn="b"/>
                      <a:r>
                        <a:rPr lang="es-VE" sz="1100" u="none" strike="noStrike">
                          <a:effectLst/>
                        </a:rPr>
                        <a:t>Hipotesis</a:t>
                      </a:r>
                      <a:endParaRPr lang="es-VE" sz="1100" b="1" i="0" u="none" strike="noStrike">
                        <a:solidFill>
                          <a:srgbClr val="000000"/>
                        </a:solidFill>
                        <a:effectLst/>
                        <a:latin typeface="Calibri"/>
                      </a:endParaRPr>
                    </a:p>
                  </a:txBody>
                  <a:tcPr marL="9525" marR="9525" marT="9525" marB="0" anchor="b"/>
                </a:tc>
                <a:tc>
                  <a:txBody>
                    <a:bodyPr/>
                    <a:lstStyle/>
                    <a:p>
                      <a:pPr algn="ctr" fontAlgn="b"/>
                      <a:endParaRPr lang="es-VE" sz="1100" b="0" i="0" u="none" strike="noStrike" dirty="0">
                        <a:solidFill>
                          <a:srgbClr val="000000"/>
                        </a:solidFill>
                        <a:effectLst/>
                        <a:latin typeface="Calibri"/>
                      </a:endParaRPr>
                    </a:p>
                  </a:txBody>
                  <a:tcPr marL="9525" marR="9525" marT="9525" marB="0" anchor="b"/>
                </a:tc>
                <a:tc>
                  <a:txBody>
                    <a:bodyPr/>
                    <a:lstStyle/>
                    <a:p>
                      <a:pPr algn="ctr" fontAlgn="b"/>
                      <a:endParaRPr lang="es-VE" sz="1100" b="0" i="0" u="none" strike="noStrike">
                        <a:solidFill>
                          <a:srgbClr val="000000"/>
                        </a:solidFill>
                        <a:effectLst/>
                        <a:latin typeface="Calibri"/>
                      </a:endParaRPr>
                    </a:p>
                  </a:txBody>
                  <a:tcPr marL="9525" marR="9525" marT="9525" marB="0" anchor="b"/>
                </a:tc>
              </a:tr>
              <a:tr h="190500">
                <a:tc gridSpan="2">
                  <a:txBody>
                    <a:bodyPr/>
                    <a:lstStyle/>
                    <a:p>
                      <a:pPr algn="ctr" fontAlgn="b"/>
                      <a:r>
                        <a:rPr lang="es-VE" sz="1100" u="none" strike="noStrike" dirty="0">
                          <a:effectLst/>
                        </a:rPr>
                        <a:t>servicios no residenciales, ascensores y bombas</a:t>
                      </a:r>
                      <a:endParaRPr lang="es-VE" sz="1100" b="0" i="0" u="none" strike="noStrike" dirty="0">
                        <a:solidFill>
                          <a:srgbClr val="000000"/>
                        </a:solidFill>
                        <a:effectLst/>
                        <a:latin typeface="Calibri"/>
                      </a:endParaRPr>
                    </a:p>
                  </a:txBody>
                  <a:tcPr marL="9525" marR="9525" marT="9525" marB="0" anchor="ctr"/>
                </a:tc>
                <a:tc hMerge="1">
                  <a:txBody>
                    <a:bodyPr/>
                    <a:lstStyle/>
                    <a:p>
                      <a:endParaRPr lang="es-VE"/>
                    </a:p>
                  </a:txBody>
                  <a:tcPr/>
                </a:tc>
                <a:tc>
                  <a:txBody>
                    <a:bodyPr/>
                    <a:lstStyle/>
                    <a:p>
                      <a:pPr algn="ctr" fontAlgn="b"/>
                      <a:r>
                        <a:rPr lang="es-VE" sz="1100" u="none" strike="noStrike" dirty="0">
                          <a:effectLst/>
                        </a:rPr>
                        <a:t>15 VA/M2 servicios no residenciales; 0,01 VA/m2 para ascensores y 0,005 VA/m2 para bombas</a:t>
                      </a:r>
                      <a:endParaRPr lang="es-VE" sz="1100" b="1" i="0" u="none" strike="noStrike" dirty="0">
                        <a:solidFill>
                          <a:srgbClr val="000000"/>
                        </a:solidFill>
                        <a:effectLst/>
                        <a:latin typeface="Calibri"/>
                      </a:endParaRPr>
                    </a:p>
                  </a:txBody>
                  <a:tcPr marL="9525" marR="9525" marT="9525" marB="0" anchor="b"/>
                </a:tc>
              </a:tr>
              <a:tr h="190500">
                <a:tc>
                  <a:txBody>
                    <a:bodyPr/>
                    <a:lstStyle/>
                    <a:p>
                      <a:pPr algn="ctr" fontAlgn="b"/>
                      <a:r>
                        <a:rPr lang="es-VE" sz="1100" u="none" strike="noStrike">
                          <a:effectLst/>
                        </a:rPr>
                        <a:t>Área de la vivienda (%)</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a:effectLst/>
                        </a:rPr>
                        <a:t>70</a:t>
                      </a:r>
                      <a:endParaRPr lang="es-VE" sz="1100" b="0" i="0" u="none" strike="noStrike">
                        <a:solidFill>
                          <a:srgbClr val="000000"/>
                        </a:solidFill>
                        <a:effectLst/>
                        <a:latin typeface="Calibri"/>
                      </a:endParaRPr>
                    </a:p>
                  </a:txBody>
                  <a:tcPr marL="9525" marR="9525" marT="9525" marB="0" anchor="b"/>
                </a:tc>
                <a:tc>
                  <a:txBody>
                    <a:bodyPr/>
                    <a:lstStyle/>
                    <a:p>
                      <a:pPr algn="ctr" fontAlgn="b"/>
                      <a:endParaRPr lang="es-VE" sz="1100" b="0" i="0" u="none" strike="noStrike" dirty="0">
                        <a:solidFill>
                          <a:srgbClr val="000000"/>
                        </a:solidFill>
                        <a:effectLst/>
                        <a:latin typeface="Calibri"/>
                      </a:endParaRPr>
                    </a:p>
                  </a:txBody>
                  <a:tcPr marL="9525" marR="9525" marT="9525" marB="0" anchor="b"/>
                </a:tc>
              </a:tr>
              <a:tr h="190500">
                <a:tc>
                  <a:txBody>
                    <a:bodyPr/>
                    <a:lstStyle/>
                    <a:p>
                      <a:pPr algn="ctr" fontAlgn="b"/>
                      <a:r>
                        <a:rPr lang="es-VE" sz="1100" u="none" strike="noStrike">
                          <a:effectLst/>
                        </a:rPr>
                        <a:t>Área de servicios (%)</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dirty="0">
                          <a:effectLst/>
                        </a:rPr>
                        <a:t>30</a:t>
                      </a:r>
                      <a:endParaRPr lang="es-VE" sz="1100" b="0" i="0" u="none" strike="noStrike" dirty="0">
                        <a:solidFill>
                          <a:srgbClr val="000000"/>
                        </a:solidFill>
                        <a:effectLst/>
                        <a:latin typeface="Calibri"/>
                      </a:endParaRPr>
                    </a:p>
                  </a:txBody>
                  <a:tcPr marL="9525" marR="9525" marT="9525" marB="0" anchor="b"/>
                </a:tc>
                <a:tc>
                  <a:txBody>
                    <a:bodyPr/>
                    <a:lstStyle/>
                    <a:p>
                      <a:pPr algn="ctr" fontAlgn="b"/>
                      <a:endParaRPr lang="es-VE" sz="1100" b="0" i="0" u="none" strike="noStrike" dirty="0">
                        <a:solidFill>
                          <a:srgbClr val="000000"/>
                        </a:solidFill>
                        <a:effectLst/>
                        <a:latin typeface="Calibri"/>
                      </a:endParaRPr>
                    </a:p>
                  </a:txBody>
                  <a:tcPr marL="9525" marR="9525" marT="9525" marB="0" anchor="b"/>
                </a:tc>
              </a:tr>
              <a:tr h="172179">
                <a:tc>
                  <a:txBody>
                    <a:bodyPr/>
                    <a:lstStyle/>
                    <a:p>
                      <a:pPr algn="ctr" fontAlgn="b"/>
                      <a:r>
                        <a:rPr lang="es-VE" sz="1100" u="none" strike="noStrike">
                          <a:effectLst/>
                        </a:rPr>
                        <a:t>Área apartamento (m2)</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dirty="0">
                          <a:effectLst/>
                        </a:rPr>
                        <a:t>80</a:t>
                      </a:r>
                      <a:endParaRPr lang="es-VE" sz="1100" b="0" i="0" u="none" strike="noStrike" dirty="0">
                        <a:solidFill>
                          <a:srgbClr val="000000"/>
                        </a:solidFill>
                        <a:effectLst/>
                        <a:latin typeface="Calibri"/>
                      </a:endParaRPr>
                    </a:p>
                  </a:txBody>
                  <a:tcPr marL="9525" marR="9525" marT="9525" marB="0" anchor="b"/>
                </a:tc>
                <a:tc>
                  <a:txBody>
                    <a:bodyPr/>
                    <a:lstStyle/>
                    <a:p>
                      <a:pPr algn="ctr" fontAlgn="b"/>
                      <a:endParaRPr lang="es-VE" sz="1100" b="0" i="0" u="none" strike="noStrike" dirty="0">
                        <a:solidFill>
                          <a:srgbClr val="000000"/>
                        </a:solidFill>
                        <a:effectLst/>
                        <a:latin typeface="Calibri"/>
                      </a:endParaRPr>
                    </a:p>
                  </a:txBody>
                  <a:tcPr marL="9525" marR="9525" marT="9525" marB="0" anchor="b"/>
                </a:tc>
              </a:tr>
              <a:tr h="190500">
                <a:tc>
                  <a:txBody>
                    <a:bodyPr/>
                    <a:lstStyle/>
                    <a:p>
                      <a:pPr algn="ctr" fontAlgn="b"/>
                      <a:r>
                        <a:rPr lang="es-VE" sz="1100" b="1" u="none" strike="noStrike" dirty="0">
                          <a:effectLst/>
                        </a:rPr>
                        <a:t>Consumos (%)</a:t>
                      </a:r>
                      <a:endParaRPr lang="es-VE" sz="1100" b="1" i="0" u="none" strike="noStrike" dirty="0">
                        <a:solidFill>
                          <a:srgbClr val="000000"/>
                        </a:solidFill>
                        <a:effectLst/>
                        <a:latin typeface="Calibri"/>
                      </a:endParaRPr>
                    </a:p>
                  </a:txBody>
                  <a:tcPr marL="9525" marR="9525" marT="9525" marB="0" anchor="b"/>
                </a:tc>
                <a:tc>
                  <a:txBody>
                    <a:bodyPr/>
                    <a:lstStyle/>
                    <a:p>
                      <a:pPr algn="ctr" fontAlgn="b"/>
                      <a:endParaRPr lang="es-VE" sz="1100" b="0" i="0" u="none" strike="noStrike">
                        <a:solidFill>
                          <a:srgbClr val="000000"/>
                        </a:solidFill>
                        <a:effectLst/>
                        <a:latin typeface="Calibri"/>
                      </a:endParaRPr>
                    </a:p>
                  </a:txBody>
                  <a:tcPr marL="9525" marR="9525" marT="9525" marB="0" anchor="b"/>
                </a:tc>
                <a:tc>
                  <a:txBody>
                    <a:bodyPr/>
                    <a:lstStyle/>
                    <a:p>
                      <a:pPr algn="ctr" fontAlgn="b"/>
                      <a:endParaRPr lang="es-VE" sz="1100" b="0" i="0" u="none" strike="noStrike" dirty="0">
                        <a:solidFill>
                          <a:srgbClr val="000000"/>
                        </a:solidFill>
                        <a:effectLst/>
                        <a:latin typeface="Calibri"/>
                      </a:endParaRPr>
                    </a:p>
                  </a:txBody>
                  <a:tcPr marL="9525" marR="9525" marT="9525" marB="0" anchor="b"/>
                </a:tc>
              </a:tr>
              <a:tr h="190500">
                <a:tc>
                  <a:txBody>
                    <a:bodyPr/>
                    <a:lstStyle/>
                    <a:p>
                      <a:pPr algn="ctr" fontAlgn="b"/>
                      <a:r>
                        <a:rPr lang="es-VE" sz="1100" u="none" strike="noStrike" dirty="0">
                          <a:effectLst/>
                        </a:rPr>
                        <a:t>Alumbrado y misceláneos</a:t>
                      </a:r>
                      <a:endParaRPr lang="es-VE" sz="1100" b="0" i="0" u="none" strike="noStrike" dirty="0">
                        <a:solidFill>
                          <a:srgbClr val="000000"/>
                        </a:solidFill>
                        <a:effectLst/>
                        <a:latin typeface="Calibri"/>
                      </a:endParaRPr>
                    </a:p>
                  </a:txBody>
                  <a:tcPr marL="9525" marR="9525" marT="9525" marB="0" anchor="b"/>
                </a:tc>
                <a:tc>
                  <a:txBody>
                    <a:bodyPr/>
                    <a:lstStyle/>
                    <a:p>
                      <a:pPr algn="ctr" fontAlgn="b"/>
                      <a:r>
                        <a:rPr lang="es-VE" sz="1100" u="none" strike="noStrike">
                          <a:effectLst/>
                        </a:rPr>
                        <a:t>100</a:t>
                      </a:r>
                      <a:endParaRPr lang="es-VE" sz="1100" b="0" i="0" u="none" strike="noStrike">
                        <a:solidFill>
                          <a:srgbClr val="000000"/>
                        </a:solidFill>
                        <a:effectLst/>
                        <a:latin typeface="Calibri"/>
                      </a:endParaRPr>
                    </a:p>
                  </a:txBody>
                  <a:tcPr marL="9525" marR="9525" marT="9525" marB="0" anchor="b"/>
                </a:tc>
                <a:tc>
                  <a:txBody>
                    <a:bodyPr/>
                    <a:lstStyle/>
                    <a:p>
                      <a:pPr algn="ctr" fontAlgn="b"/>
                      <a:endParaRPr lang="es-VE" sz="1100" b="0" i="0" u="none" strike="noStrike" dirty="0">
                        <a:solidFill>
                          <a:srgbClr val="000000"/>
                        </a:solidFill>
                        <a:effectLst/>
                        <a:latin typeface="Calibri"/>
                      </a:endParaRPr>
                    </a:p>
                  </a:txBody>
                  <a:tcPr marL="9525" marR="9525" marT="9525" marB="0" anchor="b"/>
                </a:tc>
              </a:tr>
              <a:tr h="190500">
                <a:tc>
                  <a:txBody>
                    <a:bodyPr/>
                    <a:lstStyle/>
                    <a:p>
                      <a:pPr algn="ctr" fontAlgn="b"/>
                      <a:r>
                        <a:rPr lang="es-VE" sz="1100" u="none" strike="noStrike" dirty="0">
                          <a:effectLst/>
                        </a:rPr>
                        <a:t>Refrigeración</a:t>
                      </a:r>
                      <a:endParaRPr lang="es-VE" sz="1100" b="0" i="0" u="none" strike="noStrike" dirty="0">
                        <a:solidFill>
                          <a:srgbClr val="000000"/>
                        </a:solidFill>
                        <a:effectLst/>
                        <a:latin typeface="Calibri"/>
                      </a:endParaRPr>
                    </a:p>
                  </a:txBody>
                  <a:tcPr marL="9525" marR="9525" marT="9525" marB="0" anchor="b"/>
                </a:tc>
                <a:tc>
                  <a:txBody>
                    <a:bodyPr/>
                    <a:lstStyle/>
                    <a:p>
                      <a:pPr algn="ctr" fontAlgn="b"/>
                      <a:r>
                        <a:rPr lang="es-VE" sz="1100" u="none" strike="noStrike">
                          <a:effectLst/>
                        </a:rPr>
                        <a:t>100</a:t>
                      </a:r>
                      <a:endParaRPr lang="es-VE" sz="1100" b="0" i="0" u="none" strike="noStrike">
                        <a:solidFill>
                          <a:srgbClr val="000000"/>
                        </a:solidFill>
                        <a:effectLst/>
                        <a:latin typeface="Calibri"/>
                      </a:endParaRPr>
                    </a:p>
                  </a:txBody>
                  <a:tcPr marL="9525" marR="9525" marT="9525" marB="0" anchor="b"/>
                </a:tc>
                <a:tc>
                  <a:txBody>
                    <a:bodyPr/>
                    <a:lstStyle/>
                    <a:p>
                      <a:pPr algn="ctr" fontAlgn="b"/>
                      <a:endParaRPr lang="es-VE" sz="1100" b="0" i="0" u="none" strike="noStrike" dirty="0">
                        <a:solidFill>
                          <a:srgbClr val="000000"/>
                        </a:solidFill>
                        <a:effectLst/>
                        <a:latin typeface="Calibri"/>
                      </a:endParaRPr>
                    </a:p>
                  </a:txBody>
                  <a:tcPr marL="9525" marR="9525" marT="9525" marB="0" anchor="b"/>
                </a:tc>
              </a:tr>
              <a:tr h="190500">
                <a:tc>
                  <a:txBody>
                    <a:bodyPr/>
                    <a:lstStyle/>
                    <a:p>
                      <a:pPr algn="ctr" fontAlgn="b"/>
                      <a:r>
                        <a:rPr lang="es-VE" sz="1100" u="none" strike="noStrike" dirty="0">
                          <a:effectLst/>
                        </a:rPr>
                        <a:t>Calentadores</a:t>
                      </a:r>
                      <a:endParaRPr lang="es-VE" sz="1100" b="0" i="0" u="none" strike="noStrike" dirty="0">
                        <a:solidFill>
                          <a:srgbClr val="000000"/>
                        </a:solidFill>
                        <a:effectLst/>
                        <a:latin typeface="Calibri"/>
                      </a:endParaRPr>
                    </a:p>
                  </a:txBody>
                  <a:tcPr marL="9525" marR="9525" marT="9525" marB="0" anchor="b"/>
                </a:tc>
                <a:tc>
                  <a:txBody>
                    <a:bodyPr/>
                    <a:lstStyle/>
                    <a:p>
                      <a:pPr algn="ctr" fontAlgn="b"/>
                      <a:r>
                        <a:rPr lang="es-VE" sz="1100" u="none" strike="noStrike">
                          <a:effectLst/>
                        </a:rPr>
                        <a:t>100</a:t>
                      </a:r>
                      <a:endParaRPr lang="es-VE" sz="1100" b="0" i="0" u="none" strike="noStrike">
                        <a:solidFill>
                          <a:srgbClr val="000000"/>
                        </a:solidFill>
                        <a:effectLst/>
                        <a:latin typeface="Calibri"/>
                      </a:endParaRPr>
                    </a:p>
                  </a:txBody>
                  <a:tcPr marL="9525" marR="9525" marT="9525" marB="0" anchor="b"/>
                </a:tc>
                <a:tc>
                  <a:txBody>
                    <a:bodyPr/>
                    <a:lstStyle/>
                    <a:p>
                      <a:pPr algn="ctr" fontAlgn="b"/>
                      <a:endParaRPr lang="es-VE" sz="1100" b="0" i="0" u="none" strike="noStrike" dirty="0">
                        <a:solidFill>
                          <a:srgbClr val="000000"/>
                        </a:solidFill>
                        <a:effectLst/>
                        <a:latin typeface="Calibri"/>
                      </a:endParaRPr>
                    </a:p>
                  </a:txBody>
                  <a:tcPr marL="9525" marR="9525" marT="9525" marB="0" anchor="b"/>
                </a:tc>
              </a:tr>
              <a:tr h="190500">
                <a:tc>
                  <a:txBody>
                    <a:bodyPr/>
                    <a:lstStyle/>
                    <a:p>
                      <a:pPr algn="ctr" fontAlgn="b"/>
                      <a:r>
                        <a:rPr lang="es-VE" sz="1100" u="none" strike="noStrike" dirty="0">
                          <a:effectLst/>
                        </a:rPr>
                        <a:t>Aire acondicionado individual</a:t>
                      </a:r>
                      <a:endParaRPr lang="es-VE" sz="1100" b="0" i="0" u="none" strike="noStrike" dirty="0">
                        <a:solidFill>
                          <a:srgbClr val="000000"/>
                        </a:solidFill>
                        <a:effectLst/>
                        <a:latin typeface="Calibri"/>
                      </a:endParaRPr>
                    </a:p>
                  </a:txBody>
                  <a:tcPr marL="9525" marR="9525" marT="9525" marB="0" anchor="b"/>
                </a:tc>
                <a:tc>
                  <a:txBody>
                    <a:bodyPr/>
                    <a:lstStyle/>
                    <a:p>
                      <a:pPr algn="ctr" fontAlgn="b"/>
                      <a:r>
                        <a:rPr lang="es-VE" sz="1100" u="none" strike="noStrike">
                          <a:effectLst/>
                        </a:rPr>
                        <a:t>50</a:t>
                      </a:r>
                      <a:endParaRPr lang="es-VE" sz="1100" b="0" i="0" u="none" strike="noStrike">
                        <a:solidFill>
                          <a:srgbClr val="000000"/>
                        </a:solidFill>
                        <a:effectLst/>
                        <a:latin typeface="Calibri"/>
                      </a:endParaRPr>
                    </a:p>
                  </a:txBody>
                  <a:tcPr marL="9525" marR="9525" marT="9525" marB="0" anchor="b"/>
                </a:tc>
                <a:tc>
                  <a:txBody>
                    <a:bodyPr/>
                    <a:lstStyle/>
                    <a:p>
                      <a:pPr algn="ctr" fontAlgn="b"/>
                      <a:endParaRPr lang="es-VE" sz="1100" b="0" i="0" u="none" strike="noStrike" dirty="0">
                        <a:solidFill>
                          <a:srgbClr val="000000"/>
                        </a:solidFill>
                        <a:effectLst/>
                        <a:latin typeface="Calibri"/>
                      </a:endParaRPr>
                    </a:p>
                  </a:txBody>
                  <a:tcPr marL="9525" marR="9525" marT="9525" marB="0" anchor="b"/>
                </a:tc>
              </a:tr>
              <a:tr h="190500">
                <a:tc>
                  <a:txBody>
                    <a:bodyPr/>
                    <a:lstStyle/>
                    <a:p>
                      <a:pPr algn="ctr" fontAlgn="b"/>
                      <a:r>
                        <a:rPr lang="es-VE" sz="1100" u="none" strike="noStrike" dirty="0">
                          <a:effectLst/>
                        </a:rPr>
                        <a:t>Secadores eléctricos</a:t>
                      </a:r>
                      <a:endParaRPr lang="es-VE" sz="1100" b="0" i="0" u="none" strike="noStrike" dirty="0">
                        <a:solidFill>
                          <a:srgbClr val="000000"/>
                        </a:solidFill>
                        <a:effectLst/>
                        <a:latin typeface="Calibri"/>
                      </a:endParaRPr>
                    </a:p>
                  </a:txBody>
                  <a:tcPr marL="9525" marR="9525" marT="9525" marB="0" anchor="b"/>
                </a:tc>
                <a:tc>
                  <a:txBody>
                    <a:bodyPr/>
                    <a:lstStyle/>
                    <a:p>
                      <a:pPr algn="ctr" fontAlgn="b"/>
                      <a:r>
                        <a:rPr lang="es-VE" sz="1100" u="none" strike="noStrike">
                          <a:effectLst/>
                        </a:rPr>
                        <a:t>30</a:t>
                      </a:r>
                      <a:endParaRPr lang="es-VE" sz="1100" b="0" i="0" u="none" strike="noStrike">
                        <a:solidFill>
                          <a:srgbClr val="000000"/>
                        </a:solidFill>
                        <a:effectLst/>
                        <a:latin typeface="Calibri"/>
                      </a:endParaRPr>
                    </a:p>
                  </a:txBody>
                  <a:tcPr marL="9525" marR="9525" marT="9525" marB="0" anchor="b"/>
                </a:tc>
                <a:tc>
                  <a:txBody>
                    <a:bodyPr/>
                    <a:lstStyle/>
                    <a:p>
                      <a:pPr algn="ctr" fontAlgn="b"/>
                      <a:endParaRPr lang="es-VE" sz="1100" b="0" i="0" u="none" strike="noStrike" dirty="0">
                        <a:solidFill>
                          <a:srgbClr val="000000"/>
                        </a:solidFill>
                        <a:effectLst/>
                        <a:latin typeface="Calibri"/>
                      </a:endParaRPr>
                    </a:p>
                  </a:txBody>
                  <a:tcPr marL="9525" marR="9525" marT="9525" marB="0" anchor="b"/>
                </a:tc>
              </a:tr>
            </a:tbl>
          </a:graphicData>
        </a:graphic>
      </p:graphicFrame>
      <p:sp>
        <p:nvSpPr>
          <p:cNvPr id="5" name="4 CuadroTexto"/>
          <p:cNvSpPr txBox="1"/>
          <p:nvPr/>
        </p:nvSpPr>
        <p:spPr>
          <a:xfrm>
            <a:off x="7236296" y="3663460"/>
            <a:ext cx="1440160" cy="646331"/>
          </a:xfrm>
          <a:prstGeom prst="rect">
            <a:avLst/>
          </a:prstGeom>
          <a:noFill/>
        </p:spPr>
        <p:txBody>
          <a:bodyPr wrap="square" rtlCol="0">
            <a:spAutoFit/>
          </a:bodyPr>
          <a:lstStyle/>
          <a:p>
            <a:r>
              <a:rPr lang="es-VE" dirty="0" smtClean="0"/>
              <a:t>Densidad de carga</a:t>
            </a:r>
            <a:endParaRPr lang="es-VE" dirty="0"/>
          </a:p>
        </p:txBody>
      </p:sp>
      <p:sp>
        <p:nvSpPr>
          <p:cNvPr id="6" name="5 Flecha derecha"/>
          <p:cNvSpPr/>
          <p:nvPr/>
        </p:nvSpPr>
        <p:spPr>
          <a:xfrm>
            <a:off x="6948264" y="3933056"/>
            <a:ext cx="216024" cy="1071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Tree>
    <p:extLst>
      <p:ext uri="{BB962C8B-B14F-4D97-AF65-F5344CB8AC3E}">
        <p14:creationId xmlns:p14="http://schemas.microsoft.com/office/powerpoint/2010/main" val="18240073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dirty="0" smtClean="0"/>
              <a:t>Solución</a:t>
            </a:r>
            <a:endParaRPr lang="es-VE" dirty="0"/>
          </a:p>
        </p:txBody>
      </p:sp>
      <p:graphicFrame>
        <p:nvGraphicFramePr>
          <p:cNvPr id="4" name="3 Tabla"/>
          <p:cNvGraphicFramePr>
            <a:graphicFrameLocks noGrp="1"/>
          </p:cNvGraphicFramePr>
          <p:nvPr>
            <p:extLst>
              <p:ext uri="{D42A27DB-BD31-4B8C-83A1-F6EECF244321}">
                <p14:modId xmlns:p14="http://schemas.microsoft.com/office/powerpoint/2010/main" val="1577819073"/>
              </p:ext>
            </p:extLst>
          </p:nvPr>
        </p:nvGraphicFramePr>
        <p:xfrm>
          <a:off x="1346200" y="2239169"/>
          <a:ext cx="6451599" cy="3248025"/>
        </p:xfrm>
        <a:graphic>
          <a:graphicData uri="http://schemas.openxmlformats.org/drawingml/2006/table">
            <a:tbl>
              <a:tblPr>
                <a:tableStyleId>{5C22544A-7EE6-4342-B048-85BDC9FD1C3A}</a:tableStyleId>
              </a:tblPr>
              <a:tblGrid>
                <a:gridCol w="2045861"/>
                <a:gridCol w="980110"/>
                <a:gridCol w="1484439"/>
                <a:gridCol w="926188"/>
                <a:gridCol w="1015001"/>
              </a:tblGrid>
              <a:tr h="190500">
                <a:tc>
                  <a:txBody>
                    <a:bodyPr/>
                    <a:lstStyle/>
                    <a:p>
                      <a:pPr algn="ctr" fontAlgn="b"/>
                      <a:r>
                        <a:rPr lang="es-VE" sz="1100" b="1" u="none" strike="noStrike" dirty="0">
                          <a:effectLst/>
                        </a:rPr>
                        <a:t>Cálculo de la demanda</a:t>
                      </a:r>
                      <a:endParaRPr lang="es-VE" sz="1100" b="1" i="0" u="none" strike="noStrike" dirty="0">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dirty="0">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r>
              <a:tr h="190500">
                <a:tc>
                  <a:txBody>
                    <a:bodyPr/>
                    <a:lstStyle/>
                    <a:p>
                      <a:pPr algn="l" fontAlgn="b"/>
                      <a:r>
                        <a:rPr lang="es-VE" sz="1100" u="none" strike="noStrike" dirty="0">
                          <a:effectLst/>
                        </a:rPr>
                        <a:t>Área de construcción (m2)</a:t>
                      </a:r>
                      <a:endParaRPr lang="es-VE" sz="1100" b="0" i="0" u="none" strike="noStrike" dirty="0">
                        <a:solidFill>
                          <a:srgbClr val="000000"/>
                        </a:solidFill>
                        <a:effectLst/>
                        <a:latin typeface="Calibri"/>
                      </a:endParaRPr>
                    </a:p>
                  </a:txBody>
                  <a:tcPr marL="9525" marR="9525" marT="9525" marB="0" anchor="b"/>
                </a:tc>
                <a:tc>
                  <a:txBody>
                    <a:bodyPr/>
                    <a:lstStyle/>
                    <a:p>
                      <a:pPr algn="r" fontAlgn="b"/>
                      <a:r>
                        <a:rPr lang="es-VE" sz="1100" u="none" strike="noStrike" dirty="0">
                          <a:effectLst/>
                        </a:rPr>
                        <a:t>2250</a:t>
                      </a:r>
                      <a:endParaRPr lang="es-VE" sz="1100" b="0" i="0" u="none" strike="noStrike" dirty="0">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r>
              <a:tr h="190500">
                <a:tc>
                  <a:txBody>
                    <a:bodyPr/>
                    <a:lstStyle/>
                    <a:p>
                      <a:pPr algn="l" fontAlgn="b"/>
                      <a:r>
                        <a:rPr lang="es-VE" sz="1100" u="none" strike="noStrike">
                          <a:effectLst/>
                        </a:rPr>
                        <a:t>Área de consttrucción residencial</a:t>
                      </a:r>
                      <a:endParaRPr lang="es-VE" sz="1100" b="0" i="0" u="none" strike="noStrike">
                        <a:solidFill>
                          <a:srgbClr val="000000"/>
                        </a:solidFill>
                        <a:effectLst/>
                        <a:latin typeface="Calibri"/>
                      </a:endParaRPr>
                    </a:p>
                  </a:txBody>
                  <a:tcPr marL="9525" marR="9525" marT="9525" marB="0" anchor="b"/>
                </a:tc>
                <a:tc>
                  <a:txBody>
                    <a:bodyPr/>
                    <a:lstStyle/>
                    <a:p>
                      <a:pPr algn="r" fontAlgn="b"/>
                      <a:r>
                        <a:rPr lang="es-VE" sz="1100" u="none" strike="noStrike" dirty="0">
                          <a:effectLst/>
                        </a:rPr>
                        <a:t>1575</a:t>
                      </a:r>
                      <a:endParaRPr lang="es-VE" sz="1100" b="0" i="0" u="none" strike="noStrike" dirty="0">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r>
              <a:tr h="190500">
                <a:tc>
                  <a:txBody>
                    <a:bodyPr/>
                    <a:lstStyle/>
                    <a:p>
                      <a:pPr algn="l" fontAlgn="b"/>
                      <a:r>
                        <a:rPr lang="es-VE" sz="1100" u="none" strike="noStrike">
                          <a:effectLst/>
                        </a:rPr>
                        <a:t>Número de viviendas por parcela</a:t>
                      </a:r>
                      <a:endParaRPr lang="es-VE" sz="1100" b="0" i="0" u="none" strike="noStrike">
                        <a:solidFill>
                          <a:srgbClr val="000000"/>
                        </a:solidFill>
                        <a:effectLst/>
                        <a:latin typeface="Calibri"/>
                      </a:endParaRPr>
                    </a:p>
                  </a:txBody>
                  <a:tcPr marL="9525" marR="9525" marT="9525" marB="0" anchor="b"/>
                </a:tc>
                <a:tc>
                  <a:txBody>
                    <a:bodyPr/>
                    <a:lstStyle/>
                    <a:p>
                      <a:pPr algn="r" fontAlgn="b"/>
                      <a:r>
                        <a:rPr lang="es-VE" sz="1100" u="none" strike="noStrike" dirty="0">
                          <a:effectLst/>
                        </a:rPr>
                        <a:t>19,6875</a:t>
                      </a:r>
                      <a:endParaRPr lang="es-VE" sz="1100" b="0" i="0" u="none" strike="noStrike" dirty="0">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r>
              <a:tr h="190500">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r>
              <a:tr h="381000">
                <a:tc>
                  <a:txBody>
                    <a:bodyPr/>
                    <a:lstStyle/>
                    <a:p>
                      <a:pPr algn="ctr" fontAlgn="ctr"/>
                      <a:r>
                        <a:rPr lang="es-VE" sz="1100" u="none" strike="noStrike" dirty="0">
                          <a:effectLst/>
                        </a:rPr>
                        <a:t>Artefacto (carga)</a:t>
                      </a:r>
                      <a:endParaRPr lang="es-VE" sz="1100" b="1" i="0" u="none" strike="noStrike" dirty="0">
                        <a:solidFill>
                          <a:srgbClr val="000000"/>
                        </a:solidFill>
                        <a:effectLst/>
                        <a:latin typeface="Calibri"/>
                      </a:endParaRPr>
                    </a:p>
                  </a:txBody>
                  <a:tcPr marL="9525" marR="9525" marT="9525" marB="0" anchor="ctr"/>
                </a:tc>
                <a:tc>
                  <a:txBody>
                    <a:bodyPr/>
                    <a:lstStyle/>
                    <a:p>
                      <a:pPr algn="ctr" fontAlgn="ctr"/>
                      <a:r>
                        <a:rPr lang="es-VE" sz="1100" u="none" strike="noStrike" dirty="0">
                          <a:effectLst/>
                        </a:rPr>
                        <a:t>N° de Unidades</a:t>
                      </a:r>
                      <a:endParaRPr lang="es-VE" sz="1100" b="1" i="0" u="none" strike="noStrike" dirty="0">
                        <a:solidFill>
                          <a:srgbClr val="000000"/>
                        </a:solidFill>
                        <a:effectLst/>
                        <a:latin typeface="Calibri"/>
                      </a:endParaRPr>
                    </a:p>
                  </a:txBody>
                  <a:tcPr marL="9525" marR="9525" marT="9525" marB="0" anchor="ctr"/>
                </a:tc>
                <a:tc>
                  <a:txBody>
                    <a:bodyPr/>
                    <a:lstStyle/>
                    <a:p>
                      <a:pPr algn="ctr" fontAlgn="ctr"/>
                      <a:r>
                        <a:rPr lang="es-VE" sz="1100" u="none" strike="noStrike" dirty="0">
                          <a:effectLst/>
                        </a:rPr>
                        <a:t>Demanda diversificada por Unidad</a:t>
                      </a:r>
                      <a:endParaRPr lang="es-VE" sz="1100" b="1" i="0" u="none" strike="noStrike" dirty="0">
                        <a:solidFill>
                          <a:srgbClr val="000000"/>
                        </a:solidFill>
                        <a:effectLst/>
                        <a:latin typeface="Calibri"/>
                      </a:endParaRPr>
                    </a:p>
                  </a:txBody>
                  <a:tcPr marL="9525" marR="9525" marT="9525" marB="0" anchor="ctr"/>
                </a:tc>
                <a:tc>
                  <a:txBody>
                    <a:bodyPr/>
                    <a:lstStyle/>
                    <a:p>
                      <a:pPr algn="ctr" fontAlgn="ctr"/>
                      <a:r>
                        <a:rPr lang="es-VE" sz="1100" u="none" strike="noStrike">
                          <a:effectLst/>
                        </a:rPr>
                        <a:t>Factor de Coincidencia</a:t>
                      </a:r>
                      <a:endParaRPr lang="es-VE" sz="1100" b="1" i="0" u="none" strike="noStrike">
                        <a:solidFill>
                          <a:srgbClr val="000000"/>
                        </a:solidFill>
                        <a:effectLst/>
                        <a:latin typeface="Calibri"/>
                      </a:endParaRPr>
                    </a:p>
                  </a:txBody>
                  <a:tcPr marL="9525" marR="9525" marT="9525" marB="0" anchor="ctr"/>
                </a:tc>
                <a:tc>
                  <a:txBody>
                    <a:bodyPr/>
                    <a:lstStyle/>
                    <a:p>
                      <a:pPr algn="ctr" fontAlgn="ctr"/>
                      <a:r>
                        <a:rPr lang="es-VE" sz="1100" u="none" strike="noStrike">
                          <a:effectLst/>
                        </a:rPr>
                        <a:t>Demanda Diversificada</a:t>
                      </a:r>
                      <a:endParaRPr lang="es-VE" sz="1100" b="1" i="0" u="none" strike="noStrike">
                        <a:solidFill>
                          <a:srgbClr val="000000"/>
                        </a:solidFill>
                        <a:effectLst/>
                        <a:latin typeface="Calibri"/>
                      </a:endParaRPr>
                    </a:p>
                  </a:txBody>
                  <a:tcPr marL="9525" marR="9525" marT="9525" marB="0" anchor="ctr"/>
                </a:tc>
              </a:tr>
              <a:tr h="190500">
                <a:tc>
                  <a:txBody>
                    <a:bodyPr/>
                    <a:lstStyle/>
                    <a:p>
                      <a:pPr algn="l" fontAlgn="b"/>
                      <a:r>
                        <a:rPr lang="es-VE" sz="1100" u="none" strike="noStrike" dirty="0">
                          <a:effectLst/>
                        </a:rPr>
                        <a:t>Luz y </a:t>
                      </a:r>
                      <a:r>
                        <a:rPr lang="es-VE" sz="1100" u="none" strike="noStrike" dirty="0" smtClean="0">
                          <a:effectLst/>
                        </a:rPr>
                        <a:t>misceláneos</a:t>
                      </a:r>
                      <a:endParaRPr lang="es-VE" sz="1100" b="0" i="0" u="none" strike="noStrike" dirty="0">
                        <a:solidFill>
                          <a:srgbClr val="000000"/>
                        </a:solidFill>
                        <a:effectLst/>
                        <a:latin typeface="Calibri"/>
                      </a:endParaRPr>
                    </a:p>
                  </a:txBody>
                  <a:tcPr marL="9525" marR="9525" marT="9525" marB="0" anchor="b"/>
                </a:tc>
                <a:tc>
                  <a:txBody>
                    <a:bodyPr/>
                    <a:lstStyle/>
                    <a:p>
                      <a:pPr algn="ctr" fontAlgn="b"/>
                      <a:r>
                        <a:rPr lang="es-VE" sz="1100" u="none" strike="noStrike">
                          <a:effectLst/>
                        </a:rPr>
                        <a:t>20</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dirty="0">
                          <a:effectLst/>
                        </a:rPr>
                        <a:t>0,53</a:t>
                      </a:r>
                      <a:endParaRPr lang="es-VE" sz="1100" b="0" i="0" u="none" strike="noStrike" dirty="0">
                        <a:solidFill>
                          <a:srgbClr val="000000"/>
                        </a:solidFill>
                        <a:effectLst/>
                        <a:latin typeface="Calibri"/>
                      </a:endParaRPr>
                    </a:p>
                  </a:txBody>
                  <a:tcPr marL="9525" marR="9525" marT="9525" marB="0" anchor="b"/>
                </a:tc>
                <a:tc>
                  <a:txBody>
                    <a:bodyPr/>
                    <a:lstStyle/>
                    <a:p>
                      <a:pPr algn="ctr" fontAlgn="b"/>
                      <a:r>
                        <a:rPr lang="es-VE" sz="1100" u="none" strike="noStrike">
                          <a:effectLst/>
                        </a:rPr>
                        <a:t>1</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a:effectLst/>
                        </a:rPr>
                        <a:t>10,6</a:t>
                      </a:r>
                      <a:endParaRPr lang="es-VE" sz="1100" b="0" i="0" u="none" strike="noStrike">
                        <a:solidFill>
                          <a:srgbClr val="000000"/>
                        </a:solidFill>
                        <a:effectLst/>
                        <a:latin typeface="Calibri"/>
                      </a:endParaRPr>
                    </a:p>
                  </a:txBody>
                  <a:tcPr marL="9525" marR="9525" marT="9525" marB="0" anchor="b"/>
                </a:tc>
              </a:tr>
              <a:tr h="190500">
                <a:tc>
                  <a:txBody>
                    <a:bodyPr/>
                    <a:lstStyle/>
                    <a:p>
                      <a:pPr algn="l" fontAlgn="b"/>
                      <a:r>
                        <a:rPr lang="es-VE" sz="1100" u="none" strike="noStrike">
                          <a:effectLst/>
                        </a:rPr>
                        <a:t>Refrigeración</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a:effectLst/>
                        </a:rPr>
                        <a:t>20</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dirty="0">
                          <a:effectLst/>
                        </a:rPr>
                        <a:t>0,05</a:t>
                      </a:r>
                      <a:endParaRPr lang="es-VE" sz="1100" b="0" i="0" u="none" strike="noStrike" dirty="0">
                        <a:solidFill>
                          <a:srgbClr val="000000"/>
                        </a:solidFill>
                        <a:effectLst/>
                        <a:latin typeface="Calibri"/>
                      </a:endParaRPr>
                    </a:p>
                  </a:txBody>
                  <a:tcPr marL="9525" marR="9525" marT="9525" marB="0" anchor="b"/>
                </a:tc>
                <a:tc>
                  <a:txBody>
                    <a:bodyPr/>
                    <a:lstStyle/>
                    <a:p>
                      <a:pPr algn="ctr" fontAlgn="b"/>
                      <a:r>
                        <a:rPr lang="es-VE" sz="1100" u="none" strike="noStrike" dirty="0">
                          <a:effectLst/>
                        </a:rPr>
                        <a:t>0,95</a:t>
                      </a:r>
                      <a:endParaRPr lang="es-VE" sz="1100" b="0" i="0" u="none" strike="noStrike" dirty="0">
                        <a:solidFill>
                          <a:srgbClr val="000000"/>
                        </a:solidFill>
                        <a:effectLst/>
                        <a:latin typeface="Calibri"/>
                      </a:endParaRPr>
                    </a:p>
                  </a:txBody>
                  <a:tcPr marL="9525" marR="9525" marT="9525" marB="0" anchor="b"/>
                </a:tc>
                <a:tc>
                  <a:txBody>
                    <a:bodyPr/>
                    <a:lstStyle/>
                    <a:p>
                      <a:pPr algn="ctr" fontAlgn="b"/>
                      <a:r>
                        <a:rPr lang="es-VE" sz="1100" u="none" strike="noStrike">
                          <a:effectLst/>
                        </a:rPr>
                        <a:t>0,95</a:t>
                      </a:r>
                      <a:endParaRPr lang="es-VE" sz="1100" b="0" i="0" u="none" strike="noStrike">
                        <a:solidFill>
                          <a:srgbClr val="000000"/>
                        </a:solidFill>
                        <a:effectLst/>
                        <a:latin typeface="Calibri"/>
                      </a:endParaRPr>
                    </a:p>
                  </a:txBody>
                  <a:tcPr marL="9525" marR="9525" marT="9525" marB="0" anchor="b"/>
                </a:tc>
              </a:tr>
              <a:tr h="190500">
                <a:tc>
                  <a:txBody>
                    <a:bodyPr/>
                    <a:lstStyle/>
                    <a:p>
                      <a:pPr algn="l" fontAlgn="b"/>
                      <a:r>
                        <a:rPr lang="es-VE" sz="1100" u="none" strike="noStrike">
                          <a:effectLst/>
                        </a:rPr>
                        <a:t>Calentamiento</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a:effectLst/>
                        </a:rPr>
                        <a:t>10</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dirty="0">
                          <a:effectLst/>
                        </a:rPr>
                        <a:t>1,05</a:t>
                      </a:r>
                      <a:endParaRPr lang="es-VE" sz="1100" b="0" i="0" u="none" strike="noStrike" dirty="0">
                        <a:solidFill>
                          <a:srgbClr val="000000"/>
                        </a:solidFill>
                        <a:effectLst/>
                        <a:latin typeface="Calibri"/>
                      </a:endParaRPr>
                    </a:p>
                  </a:txBody>
                  <a:tcPr marL="9525" marR="9525" marT="9525" marB="0" anchor="b"/>
                </a:tc>
                <a:tc>
                  <a:txBody>
                    <a:bodyPr/>
                    <a:lstStyle/>
                    <a:p>
                      <a:pPr algn="ctr" fontAlgn="b"/>
                      <a:r>
                        <a:rPr lang="es-VE" sz="1100" u="none" strike="noStrike" dirty="0">
                          <a:effectLst/>
                        </a:rPr>
                        <a:t>0,8</a:t>
                      </a:r>
                      <a:endParaRPr lang="es-VE" sz="1100" b="0" i="0" u="none" strike="noStrike" dirty="0">
                        <a:solidFill>
                          <a:srgbClr val="000000"/>
                        </a:solidFill>
                        <a:effectLst/>
                        <a:latin typeface="Calibri"/>
                      </a:endParaRPr>
                    </a:p>
                  </a:txBody>
                  <a:tcPr marL="9525" marR="9525" marT="9525" marB="0" anchor="b"/>
                </a:tc>
                <a:tc>
                  <a:txBody>
                    <a:bodyPr/>
                    <a:lstStyle/>
                    <a:p>
                      <a:pPr algn="ctr" fontAlgn="b"/>
                      <a:r>
                        <a:rPr lang="es-VE" sz="1100" u="none" strike="noStrike" dirty="0">
                          <a:effectLst/>
                        </a:rPr>
                        <a:t>8,4</a:t>
                      </a:r>
                      <a:endParaRPr lang="es-VE" sz="1100" b="0" i="0" u="none" strike="noStrike" dirty="0">
                        <a:solidFill>
                          <a:srgbClr val="000000"/>
                        </a:solidFill>
                        <a:effectLst/>
                        <a:latin typeface="Calibri"/>
                      </a:endParaRPr>
                    </a:p>
                  </a:txBody>
                  <a:tcPr marL="9525" marR="9525" marT="9525" marB="0" anchor="b"/>
                </a:tc>
              </a:tr>
              <a:tr h="190500">
                <a:tc>
                  <a:txBody>
                    <a:bodyPr/>
                    <a:lstStyle/>
                    <a:p>
                      <a:pPr algn="l" fontAlgn="b"/>
                      <a:r>
                        <a:rPr lang="es-VE" sz="1100" u="none" strike="noStrike">
                          <a:effectLst/>
                        </a:rPr>
                        <a:t>Aire acondicionado</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a:effectLst/>
                        </a:rPr>
                        <a:t>10</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dirty="0">
                          <a:effectLst/>
                        </a:rPr>
                        <a:t>0,31</a:t>
                      </a:r>
                      <a:endParaRPr lang="es-VE" sz="1100" b="0" i="0" u="none" strike="noStrike" dirty="0">
                        <a:solidFill>
                          <a:srgbClr val="000000"/>
                        </a:solidFill>
                        <a:effectLst/>
                        <a:latin typeface="Calibri"/>
                      </a:endParaRPr>
                    </a:p>
                  </a:txBody>
                  <a:tcPr marL="9525" marR="9525" marT="9525" marB="0" anchor="b"/>
                </a:tc>
                <a:tc>
                  <a:txBody>
                    <a:bodyPr/>
                    <a:lstStyle/>
                    <a:p>
                      <a:pPr algn="ctr" fontAlgn="b"/>
                      <a:r>
                        <a:rPr lang="es-VE" sz="1100" u="none" strike="noStrike">
                          <a:effectLst/>
                        </a:rPr>
                        <a:t>0,91</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dirty="0">
                          <a:effectLst/>
                        </a:rPr>
                        <a:t>2,821</a:t>
                      </a:r>
                      <a:endParaRPr lang="es-VE" sz="1100" b="0" i="0" u="none" strike="noStrike" dirty="0">
                        <a:solidFill>
                          <a:srgbClr val="000000"/>
                        </a:solidFill>
                        <a:effectLst/>
                        <a:latin typeface="Calibri"/>
                      </a:endParaRPr>
                    </a:p>
                  </a:txBody>
                  <a:tcPr marL="9525" marR="9525" marT="9525" marB="0" anchor="b"/>
                </a:tc>
              </a:tr>
              <a:tr h="190500">
                <a:tc>
                  <a:txBody>
                    <a:bodyPr/>
                    <a:lstStyle/>
                    <a:p>
                      <a:pPr algn="l" fontAlgn="b"/>
                      <a:r>
                        <a:rPr lang="es-VE" sz="1100" u="none" strike="noStrike">
                          <a:effectLst/>
                        </a:rPr>
                        <a:t>Secadores</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a:effectLst/>
                        </a:rPr>
                        <a:t>6</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dirty="0">
                          <a:effectLst/>
                        </a:rPr>
                        <a:t>1,8</a:t>
                      </a:r>
                      <a:endParaRPr lang="es-VE" sz="1100" b="0" i="0" u="none" strike="noStrike" dirty="0">
                        <a:solidFill>
                          <a:srgbClr val="000000"/>
                        </a:solidFill>
                        <a:effectLst/>
                        <a:latin typeface="Calibri"/>
                      </a:endParaRPr>
                    </a:p>
                  </a:txBody>
                  <a:tcPr marL="9525" marR="9525" marT="9525" marB="0" anchor="b"/>
                </a:tc>
                <a:tc>
                  <a:txBody>
                    <a:bodyPr/>
                    <a:lstStyle/>
                    <a:p>
                      <a:pPr algn="ctr" fontAlgn="b"/>
                      <a:r>
                        <a:rPr lang="es-VE" sz="1100" u="none" strike="noStrike">
                          <a:effectLst/>
                        </a:rPr>
                        <a:t>0,26</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dirty="0">
                          <a:effectLst/>
                        </a:rPr>
                        <a:t>2,808</a:t>
                      </a:r>
                      <a:endParaRPr lang="es-VE" sz="1100" b="0" i="0" u="none" strike="noStrike" dirty="0">
                        <a:solidFill>
                          <a:srgbClr val="000000"/>
                        </a:solidFill>
                        <a:effectLst/>
                        <a:latin typeface="Calibri"/>
                      </a:endParaRPr>
                    </a:p>
                  </a:txBody>
                  <a:tcPr marL="9525" marR="9525" marT="9525" marB="0" anchor="b"/>
                </a:tc>
              </a:tr>
              <a:tr h="200025">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gridSpan="2">
                  <a:txBody>
                    <a:bodyPr/>
                    <a:lstStyle/>
                    <a:p>
                      <a:pPr algn="ctr" fontAlgn="b"/>
                      <a:r>
                        <a:rPr lang="es-VE" sz="1100" u="none" strike="noStrike" dirty="0">
                          <a:effectLst/>
                        </a:rPr>
                        <a:t>Total </a:t>
                      </a:r>
                      <a:r>
                        <a:rPr lang="es-VE" sz="1100" u="none" strike="noStrike" dirty="0" smtClean="0">
                          <a:effectLst/>
                        </a:rPr>
                        <a:t>Demanda por residencias</a:t>
                      </a:r>
                    </a:p>
                  </a:txBody>
                  <a:tcPr marL="9525" marR="9525" marT="9525" marB="0" anchor="b"/>
                </a:tc>
                <a:tc hMerge="1">
                  <a:txBody>
                    <a:bodyPr/>
                    <a:lstStyle/>
                    <a:p>
                      <a:endParaRPr lang="es-VE"/>
                    </a:p>
                  </a:txBody>
                  <a:tcPr/>
                </a:tc>
                <a:tc>
                  <a:txBody>
                    <a:bodyPr/>
                    <a:lstStyle/>
                    <a:p>
                      <a:pPr algn="ctr" fontAlgn="b"/>
                      <a:r>
                        <a:rPr lang="es-VE" sz="1100" u="none" strike="noStrike" dirty="0">
                          <a:effectLst/>
                        </a:rPr>
                        <a:t>25,6</a:t>
                      </a:r>
                      <a:endParaRPr lang="es-VE" sz="1100" b="0" i="0" u="none" strike="noStrike" dirty="0">
                        <a:solidFill>
                          <a:srgbClr val="000000"/>
                        </a:solidFill>
                        <a:effectLst/>
                        <a:latin typeface="Calibri"/>
                      </a:endParaRPr>
                    </a:p>
                  </a:txBody>
                  <a:tcPr marL="9525" marR="9525" marT="9525" marB="0" anchor="b"/>
                </a:tc>
              </a:tr>
              <a:tr h="190500">
                <a:tc>
                  <a:txBody>
                    <a:bodyPr/>
                    <a:lstStyle/>
                    <a:p>
                      <a:pPr algn="l" fontAlgn="b"/>
                      <a:r>
                        <a:rPr lang="es-VE" sz="1100" u="none" strike="noStrike">
                          <a:effectLst/>
                        </a:rPr>
                        <a:t>Servicios no residenciales</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a:effectLst/>
                        </a:rPr>
                        <a:t>10,125</a:t>
                      </a:r>
                      <a:endParaRPr lang="es-VE" sz="1100" b="0" i="0" u="none" strike="noStrike">
                        <a:solidFill>
                          <a:srgbClr val="000000"/>
                        </a:solidFill>
                        <a:effectLst/>
                        <a:latin typeface="Calibri"/>
                      </a:endParaRPr>
                    </a:p>
                  </a:txBody>
                  <a:tcPr marL="9525" marR="9525" marT="9525" marB="0" anchor="b"/>
                </a:tc>
                <a:tc>
                  <a:txBody>
                    <a:bodyPr/>
                    <a:lstStyle/>
                    <a:p>
                      <a:pPr algn="l" fontAlgn="b"/>
                      <a:r>
                        <a:rPr lang="es-VE" sz="1100" u="none" strike="noStrike" dirty="0">
                          <a:effectLst/>
                        </a:rPr>
                        <a:t>2250*0,3*0,015</a:t>
                      </a:r>
                      <a:endParaRPr lang="es-VE" sz="1100" b="0" i="0" u="none" strike="noStrike" dirty="0">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r>
              <a:tr h="190500">
                <a:tc>
                  <a:txBody>
                    <a:bodyPr/>
                    <a:lstStyle/>
                    <a:p>
                      <a:pPr algn="l" fontAlgn="b"/>
                      <a:r>
                        <a:rPr lang="es-VE" sz="1100" u="none" strike="noStrike">
                          <a:effectLst/>
                        </a:rPr>
                        <a:t>Bombas</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a:effectLst/>
                        </a:rPr>
                        <a:t>7,875</a:t>
                      </a:r>
                      <a:endParaRPr lang="es-VE" sz="1100" b="0" i="0" u="none" strike="noStrike">
                        <a:solidFill>
                          <a:srgbClr val="000000"/>
                        </a:solidFill>
                        <a:effectLst/>
                        <a:latin typeface="Calibri"/>
                      </a:endParaRPr>
                    </a:p>
                  </a:txBody>
                  <a:tcPr marL="9525" marR="9525" marT="9525" marB="0" anchor="b"/>
                </a:tc>
                <a:tc>
                  <a:txBody>
                    <a:bodyPr/>
                    <a:lstStyle/>
                    <a:p>
                      <a:pPr algn="l" fontAlgn="b"/>
                      <a:r>
                        <a:rPr lang="es-VE" sz="1100" u="none" strike="noStrike">
                          <a:effectLst/>
                        </a:rPr>
                        <a:t>1575*0,005</a:t>
                      </a:r>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r>
              <a:tr h="190500">
                <a:tc>
                  <a:txBody>
                    <a:bodyPr/>
                    <a:lstStyle/>
                    <a:p>
                      <a:pPr algn="l" fontAlgn="b"/>
                      <a:r>
                        <a:rPr lang="es-VE" sz="1100" u="none" strike="noStrike" dirty="0" smtClean="0">
                          <a:effectLst/>
                        </a:rPr>
                        <a:t>Ascensores</a:t>
                      </a:r>
                      <a:endParaRPr lang="es-VE" sz="1100" b="0" i="0" u="none" strike="noStrike" dirty="0">
                        <a:solidFill>
                          <a:srgbClr val="000000"/>
                        </a:solidFill>
                        <a:effectLst/>
                        <a:latin typeface="Calibri"/>
                      </a:endParaRPr>
                    </a:p>
                  </a:txBody>
                  <a:tcPr marL="9525" marR="9525" marT="9525" marB="0" anchor="b"/>
                </a:tc>
                <a:tc>
                  <a:txBody>
                    <a:bodyPr/>
                    <a:lstStyle/>
                    <a:p>
                      <a:pPr algn="ctr" fontAlgn="b"/>
                      <a:r>
                        <a:rPr lang="es-VE" sz="1100" u="none" strike="noStrike" dirty="0">
                          <a:effectLst/>
                        </a:rPr>
                        <a:t>15,75</a:t>
                      </a:r>
                      <a:endParaRPr lang="es-VE" sz="1100" b="0" i="0" u="none" strike="noStrike" dirty="0">
                        <a:solidFill>
                          <a:srgbClr val="000000"/>
                        </a:solidFill>
                        <a:effectLst/>
                        <a:latin typeface="Calibri"/>
                      </a:endParaRPr>
                    </a:p>
                  </a:txBody>
                  <a:tcPr marL="9525" marR="9525" marT="9525" marB="0" anchor="b"/>
                </a:tc>
                <a:tc>
                  <a:txBody>
                    <a:bodyPr/>
                    <a:lstStyle/>
                    <a:p>
                      <a:pPr algn="l" fontAlgn="b"/>
                      <a:r>
                        <a:rPr lang="es-VE" sz="1100" u="none" strike="noStrike">
                          <a:effectLst/>
                        </a:rPr>
                        <a:t>1575*0,01</a:t>
                      </a:r>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r>
              <a:tr h="190500">
                <a:tc>
                  <a:txBody>
                    <a:bodyPr/>
                    <a:lstStyle/>
                    <a:p>
                      <a:pPr algn="l" fontAlgn="b"/>
                      <a:r>
                        <a:rPr lang="es-VE" sz="1100" u="none" strike="noStrike">
                          <a:effectLst/>
                        </a:rPr>
                        <a:t>Demanda total (kVA)</a:t>
                      </a:r>
                      <a:endParaRPr lang="es-VE" sz="1100" b="0" i="0" u="none" strike="noStrike">
                        <a:solidFill>
                          <a:srgbClr val="000000"/>
                        </a:solidFill>
                        <a:effectLst/>
                        <a:latin typeface="Calibri"/>
                      </a:endParaRPr>
                    </a:p>
                  </a:txBody>
                  <a:tcPr marL="9525" marR="9525" marT="9525" marB="0" anchor="b"/>
                </a:tc>
                <a:tc>
                  <a:txBody>
                    <a:bodyPr/>
                    <a:lstStyle/>
                    <a:p>
                      <a:pPr algn="ctr" fontAlgn="b"/>
                      <a:r>
                        <a:rPr lang="es-VE" sz="1100" u="none" strike="noStrike" dirty="0">
                          <a:effectLst/>
                        </a:rPr>
                        <a:t>59,3</a:t>
                      </a:r>
                      <a:endParaRPr lang="es-VE" sz="1100" b="0" i="0" u="none" strike="noStrike" dirty="0">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a:solidFill>
                          <a:srgbClr val="000000"/>
                        </a:solidFill>
                        <a:effectLst/>
                        <a:latin typeface="Calibri"/>
                      </a:endParaRPr>
                    </a:p>
                  </a:txBody>
                  <a:tcPr marL="9525" marR="9525" marT="9525" marB="0" anchor="b"/>
                </a:tc>
                <a:tc>
                  <a:txBody>
                    <a:bodyPr/>
                    <a:lstStyle/>
                    <a:p>
                      <a:pPr algn="l" fontAlgn="b"/>
                      <a:endParaRPr lang="es-VE" sz="11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9024997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lum bright="-5000" contrast="-10000"/>
            <a:extLst>
              <a:ext uri="{28A0092B-C50C-407E-A947-70E740481C1C}">
                <a14:useLocalDpi xmlns:a14="http://schemas.microsoft.com/office/drawing/2010/main" val="0"/>
              </a:ext>
            </a:extLst>
          </a:blip>
          <a:srcRect/>
          <a:stretch>
            <a:fillRect/>
          </a:stretch>
        </p:blipFill>
        <p:spPr bwMode="auto">
          <a:xfrm>
            <a:off x="2555776" y="0"/>
            <a:ext cx="674662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251520" y="2564904"/>
            <a:ext cx="2088232" cy="1200329"/>
          </a:xfrm>
          <a:prstGeom prst="rect">
            <a:avLst/>
          </a:prstGeom>
          <a:noFill/>
        </p:spPr>
        <p:txBody>
          <a:bodyPr wrap="square" rtlCol="0">
            <a:spAutoFit/>
          </a:bodyPr>
          <a:lstStyle/>
          <a:p>
            <a:r>
              <a:rPr lang="es-VE" dirty="0" smtClean="0"/>
              <a:t>Estimación de la demanda tipo Comercial (valores en VA/m2)</a:t>
            </a:r>
            <a:endParaRPr lang="es-VE" dirty="0"/>
          </a:p>
        </p:txBody>
      </p:sp>
    </p:spTree>
    <p:extLst>
      <p:ext uri="{BB962C8B-B14F-4D97-AF65-F5344CB8AC3E}">
        <p14:creationId xmlns:p14="http://schemas.microsoft.com/office/powerpoint/2010/main" val="1704643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VE" sz="1600" dirty="0" smtClean="0"/>
              <a:t>De la gráfica anterior</a:t>
            </a:r>
            <a:endParaRPr lang="es-VE" sz="1600"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1844824"/>
            <a:ext cx="8086582"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54882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VE" dirty="0" smtClean="0"/>
              <a:t>Ejemplo: tipo comercial </a:t>
            </a:r>
            <a:endParaRPr lang="es-VE" dirty="0"/>
          </a:p>
        </p:txBody>
      </p:sp>
      <p:graphicFrame>
        <p:nvGraphicFramePr>
          <p:cNvPr id="4" name="3 Tabla"/>
          <p:cNvGraphicFramePr>
            <a:graphicFrameLocks noGrp="1"/>
          </p:cNvGraphicFramePr>
          <p:nvPr>
            <p:extLst>
              <p:ext uri="{D42A27DB-BD31-4B8C-83A1-F6EECF244321}">
                <p14:modId xmlns:p14="http://schemas.microsoft.com/office/powerpoint/2010/main" val="2670412610"/>
              </p:ext>
            </p:extLst>
          </p:nvPr>
        </p:nvGraphicFramePr>
        <p:xfrm>
          <a:off x="0" y="1484784"/>
          <a:ext cx="6280224" cy="4757654"/>
        </p:xfrm>
        <a:graphic>
          <a:graphicData uri="http://schemas.openxmlformats.org/drawingml/2006/table">
            <a:tbl>
              <a:tblPr>
                <a:tableStyleId>{5C22544A-7EE6-4342-B048-85BDC9FD1C3A}</a:tableStyleId>
              </a:tblPr>
              <a:tblGrid>
                <a:gridCol w="3720416"/>
                <a:gridCol w="1589265"/>
                <a:gridCol w="970543"/>
              </a:tblGrid>
              <a:tr h="216257">
                <a:tc>
                  <a:txBody>
                    <a:bodyPr/>
                    <a:lstStyle/>
                    <a:p>
                      <a:pPr algn="ctr" fontAlgn="b"/>
                      <a:r>
                        <a:rPr lang="es-VE" sz="1100" u="none" strike="noStrike" dirty="0">
                          <a:effectLst/>
                          <a:latin typeface="Arial Black" pitchFamily="34" charset="0"/>
                        </a:rPr>
                        <a:t>Datos</a:t>
                      </a:r>
                      <a:endParaRPr lang="es-VE" sz="1100" b="1" i="0" u="none" strike="noStrike" dirty="0">
                        <a:solidFill>
                          <a:srgbClr val="000000"/>
                        </a:solidFill>
                        <a:effectLst/>
                        <a:latin typeface="Arial Black" pitchFamily="34" charset="0"/>
                      </a:endParaRPr>
                    </a:p>
                  </a:txBody>
                  <a:tcPr marL="9525" marR="9525" marT="9525" marB="0" anchor="b"/>
                </a:tc>
                <a:tc>
                  <a:txBody>
                    <a:bodyPr/>
                    <a:lstStyle/>
                    <a:p>
                      <a:pPr algn="ctr" fontAlgn="b"/>
                      <a:r>
                        <a:rPr lang="es-VE" sz="1100" u="none" strike="noStrike">
                          <a:effectLst/>
                          <a:latin typeface="Arial Black" pitchFamily="34" charset="0"/>
                        </a:rPr>
                        <a:t> </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endParaRPr lang="es-VE" sz="1100" b="0" i="0" u="none" strike="noStrike">
                        <a:solidFill>
                          <a:srgbClr val="000000"/>
                        </a:solidFill>
                        <a:effectLst/>
                        <a:latin typeface="Arial Black" pitchFamily="34" charset="0"/>
                      </a:endParaRPr>
                    </a:p>
                  </a:txBody>
                  <a:tcPr marL="9525" marR="9525" marT="9525" marB="0" anchor="b"/>
                </a:tc>
              </a:tr>
              <a:tr h="216257">
                <a:tc>
                  <a:txBody>
                    <a:bodyPr/>
                    <a:lstStyle/>
                    <a:p>
                      <a:pPr algn="l" fontAlgn="b"/>
                      <a:r>
                        <a:rPr lang="es-VE" sz="1100" u="none" strike="noStrike" dirty="0">
                          <a:effectLst/>
                          <a:latin typeface="Arial Black" pitchFamily="34" charset="0"/>
                        </a:rPr>
                        <a:t>Zonificación</a:t>
                      </a:r>
                      <a:endParaRPr lang="es-VE" sz="1100" b="0" i="0" u="none" strike="noStrike" dirty="0">
                        <a:solidFill>
                          <a:srgbClr val="000000"/>
                        </a:solidFill>
                        <a:effectLst/>
                        <a:latin typeface="Arial Black" pitchFamily="34" charset="0"/>
                      </a:endParaRPr>
                    </a:p>
                  </a:txBody>
                  <a:tcPr marL="9525" marR="9525" marT="9525" marB="0" anchor="b"/>
                </a:tc>
                <a:tc>
                  <a:txBody>
                    <a:bodyPr/>
                    <a:lstStyle/>
                    <a:p>
                      <a:pPr algn="ctr" fontAlgn="b"/>
                      <a:r>
                        <a:rPr lang="es-VE" sz="1100" u="none" strike="noStrike">
                          <a:effectLst/>
                          <a:latin typeface="Arial Black" pitchFamily="34" charset="0"/>
                        </a:rPr>
                        <a:t>comercial</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endParaRPr lang="es-VE" sz="1100" b="0" i="0" u="none" strike="noStrike">
                        <a:solidFill>
                          <a:srgbClr val="000000"/>
                        </a:solidFill>
                        <a:effectLst/>
                        <a:latin typeface="Arial Black" pitchFamily="34" charset="0"/>
                      </a:endParaRPr>
                    </a:p>
                  </a:txBody>
                  <a:tcPr marL="9525" marR="9525" marT="9525" marB="0" anchor="b"/>
                </a:tc>
              </a:tr>
              <a:tr h="216257">
                <a:tc>
                  <a:txBody>
                    <a:bodyPr/>
                    <a:lstStyle/>
                    <a:p>
                      <a:pPr algn="l" fontAlgn="b"/>
                      <a:r>
                        <a:rPr lang="es-VE" sz="1100" u="none" strike="noStrike" dirty="0">
                          <a:effectLst/>
                          <a:latin typeface="Arial Black" pitchFamily="34" charset="0"/>
                        </a:rPr>
                        <a:t>Área de la parcela (m2)</a:t>
                      </a:r>
                      <a:endParaRPr lang="es-VE" sz="1100" b="0" i="0" u="none" strike="noStrike" dirty="0">
                        <a:solidFill>
                          <a:srgbClr val="000000"/>
                        </a:solidFill>
                        <a:effectLst/>
                        <a:latin typeface="Arial Black" pitchFamily="34" charset="0"/>
                      </a:endParaRPr>
                    </a:p>
                  </a:txBody>
                  <a:tcPr marL="9525" marR="9525" marT="9525" marB="0" anchor="b"/>
                </a:tc>
                <a:tc>
                  <a:txBody>
                    <a:bodyPr/>
                    <a:lstStyle/>
                    <a:p>
                      <a:pPr algn="ctr" fontAlgn="b"/>
                      <a:r>
                        <a:rPr lang="es-VE" sz="1100" u="none" strike="noStrike">
                          <a:effectLst/>
                          <a:latin typeface="Arial Black" pitchFamily="34" charset="0"/>
                        </a:rPr>
                        <a:t>3000</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endParaRPr lang="es-VE" sz="1100" b="0" i="0" u="none" strike="noStrike">
                        <a:solidFill>
                          <a:srgbClr val="000000"/>
                        </a:solidFill>
                        <a:effectLst/>
                        <a:latin typeface="Arial Black" pitchFamily="34" charset="0"/>
                      </a:endParaRPr>
                    </a:p>
                  </a:txBody>
                  <a:tcPr marL="9525" marR="9525" marT="9525" marB="0" anchor="b"/>
                </a:tc>
              </a:tr>
              <a:tr h="216257">
                <a:tc>
                  <a:txBody>
                    <a:bodyPr/>
                    <a:lstStyle/>
                    <a:p>
                      <a:pPr algn="ctr" fontAlgn="b"/>
                      <a:r>
                        <a:rPr lang="es-VE" sz="1100" u="none" strike="noStrike" dirty="0" smtClean="0">
                          <a:effectLst/>
                          <a:latin typeface="Arial Black" pitchFamily="34" charset="0"/>
                        </a:rPr>
                        <a:t>Hipótesis</a:t>
                      </a:r>
                      <a:endParaRPr lang="es-VE" sz="1100" b="1" i="0" u="none" strike="noStrike" dirty="0">
                        <a:solidFill>
                          <a:srgbClr val="000000"/>
                        </a:solidFill>
                        <a:effectLst/>
                        <a:latin typeface="Arial Black" pitchFamily="34" charset="0"/>
                      </a:endParaRPr>
                    </a:p>
                  </a:txBody>
                  <a:tcPr marL="9525" marR="9525" marT="9525" marB="0" anchor="b"/>
                </a:tc>
                <a:tc>
                  <a:txBody>
                    <a:bodyPr/>
                    <a:lstStyle/>
                    <a:p>
                      <a:pPr algn="ctr" fontAlgn="b"/>
                      <a:r>
                        <a:rPr lang="es-VE" sz="1100" u="none" strike="noStrike">
                          <a:effectLst/>
                          <a:latin typeface="Arial Black" pitchFamily="34" charset="0"/>
                        </a:rPr>
                        <a:t> </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endParaRPr lang="es-VE" sz="1100" b="0" i="0" u="none" strike="noStrike">
                        <a:solidFill>
                          <a:srgbClr val="000000"/>
                        </a:solidFill>
                        <a:effectLst/>
                        <a:latin typeface="Arial Black" pitchFamily="34" charset="0"/>
                      </a:endParaRPr>
                    </a:p>
                  </a:txBody>
                  <a:tcPr marL="9525" marR="9525" marT="9525" marB="0" anchor="b"/>
                </a:tc>
              </a:tr>
              <a:tr h="216257">
                <a:tc>
                  <a:txBody>
                    <a:bodyPr/>
                    <a:lstStyle/>
                    <a:p>
                      <a:pPr algn="l" fontAlgn="b"/>
                      <a:r>
                        <a:rPr lang="es-VE" sz="1100" u="none" strike="noStrike" dirty="0">
                          <a:effectLst/>
                          <a:latin typeface="Arial Black" pitchFamily="34" charset="0"/>
                        </a:rPr>
                        <a:t>% construcción</a:t>
                      </a:r>
                      <a:endParaRPr lang="es-VE" sz="1100" b="0" i="0" u="none" strike="noStrike" dirty="0">
                        <a:solidFill>
                          <a:srgbClr val="000000"/>
                        </a:solidFill>
                        <a:effectLst/>
                        <a:latin typeface="Arial Black" pitchFamily="34" charset="0"/>
                      </a:endParaRPr>
                    </a:p>
                  </a:txBody>
                  <a:tcPr marL="9525" marR="9525" marT="9525" marB="0" anchor="b"/>
                </a:tc>
                <a:tc>
                  <a:txBody>
                    <a:bodyPr/>
                    <a:lstStyle/>
                    <a:p>
                      <a:pPr algn="ctr" fontAlgn="b"/>
                      <a:r>
                        <a:rPr lang="es-VE" sz="1100" u="none" strike="noStrike">
                          <a:effectLst/>
                          <a:latin typeface="Arial Black" pitchFamily="34" charset="0"/>
                        </a:rPr>
                        <a:t>400</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endParaRPr lang="es-VE" sz="1100" b="0" i="0" u="none" strike="noStrike">
                        <a:solidFill>
                          <a:srgbClr val="000000"/>
                        </a:solidFill>
                        <a:effectLst/>
                        <a:latin typeface="Arial Black" pitchFamily="34" charset="0"/>
                      </a:endParaRPr>
                    </a:p>
                  </a:txBody>
                  <a:tcPr marL="9525" marR="9525" marT="9525" marB="0" anchor="b"/>
                </a:tc>
              </a:tr>
              <a:tr h="216257">
                <a:tc>
                  <a:txBody>
                    <a:bodyPr/>
                    <a:lstStyle/>
                    <a:p>
                      <a:pPr algn="l" fontAlgn="b"/>
                      <a:r>
                        <a:rPr lang="es-VE" sz="1100" u="none" strike="noStrike" dirty="0">
                          <a:effectLst/>
                          <a:latin typeface="Arial Black" pitchFamily="34" charset="0"/>
                        </a:rPr>
                        <a:t>% Ubicación</a:t>
                      </a:r>
                      <a:endParaRPr lang="es-VE" sz="1100" b="0" i="0" u="none" strike="noStrike" dirty="0">
                        <a:solidFill>
                          <a:srgbClr val="000000"/>
                        </a:solidFill>
                        <a:effectLst/>
                        <a:latin typeface="Arial Black" pitchFamily="34" charset="0"/>
                      </a:endParaRPr>
                    </a:p>
                  </a:txBody>
                  <a:tcPr marL="9525" marR="9525" marT="9525" marB="0" anchor="b"/>
                </a:tc>
                <a:tc>
                  <a:txBody>
                    <a:bodyPr/>
                    <a:lstStyle/>
                    <a:p>
                      <a:pPr algn="ctr" fontAlgn="b"/>
                      <a:r>
                        <a:rPr lang="es-VE" sz="1100" u="none" strike="noStrike">
                          <a:effectLst/>
                          <a:latin typeface="Arial Black" pitchFamily="34" charset="0"/>
                        </a:rPr>
                        <a:t>60</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endParaRPr lang="es-VE" sz="1100" b="0" i="0" u="none" strike="noStrike">
                        <a:solidFill>
                          <a:srgbClr val="000000"/>
                        </a:solidFill>
                        <a:effectLst/>
                        <a:latin typeface="Arial Black" pitchFamily="34" charset="0"/>
                      </a:endParaRPr>
                    </a:p>
                  </a:txBody>
                  <a:tcPr marL="9525" marR="9525" marT="9525" marB="0" anchor="b"/>
                </a:tc>
              </a:tr>
              <a:tr h="216257">
                <a:tc>
                  <a:txBody>
                    <a:bodyPr/>
                    <a:lstStyle/>
                    <a:p>
                      <a:pPr algn="l" fontAlgn="b"/>
                      <a:r>
                        <a:rPr lang="es-VE" sz="1100" u="none" strike="noStrike" dirty="0">
                          <a:effectLst/>
                          <a:latin typeface="Arial Black" pitchFamily="34" charset="0"/>
                        </a:rPr>
                        <a:t>Área de servicios (%)</a:t>
                      </a:r>
                      <a:endParaRPr lang="es-VE" sz="1100" b="0" i="0" u="none" strike="noStrike" dirty="0">
                        <a:solidFill>
                          <a:srgbClr val="000000"/>
                        </a:solidFill>
                        <a:effectLst/>
                        <a:latin typeface="Arial Black" pitchFamily="34" charset="0"/>
                      </a:endParaRPr>
                    </a:p>
                  </a:txBody>
                  <a:tcPr marL="9525" marR="9525" marT="9525" marB="0" anchor="b"/>
                </a:tc>
                <a:tc>
                  <a:txBody>
                    <a:bodyPr/>
                    <a:lstStyle/>
                    <a:p>
                      <a:pPr algn="ctr" fontAlgn="b"/>
                      <a:r>
                        <a:rPr lang="es-VE" sz="1100" u="none" strike="noStrike">
                          <a:effectLst/>
                          <a:latin typeface="Arial Black" pitchFamily="34" charset="0"/>
                        </a:rPr>
                        <a:t>30</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endParaRPr lang="es-VE" sz="1100" b="0" i="0" u="none" strike="noStrike">
                        <a:solidFill>
                          <a:srgbClr val="000000"/>
                        </a:solidFill>
                        <a:effectLst/>
                        <a:latin typeface="Arial Black" pitchFamily="34" charset="0"/>
                      </a:endParaRPr>
                    </a:p>
                  </a:txBody>
                  <a:tcPr marL="9525" marR="9525" marT="9525" marB="0" anchor="b"/>
                </a:tc>
              </a:tr>
              <a:tr h="216257">
                <a:tc>
                  <a:txBody>
                    <a:bodyPr/>
                    <a:lstStyle/>
                    <a:p>
                      <a:pPr algn="l" fontAlgn="b"/>
                      <a:r>
                        <a:rPr lang="es-VE" sz="1100" u="none" strike="noStrike">
                          <a:effectLst/>
                          <a:latin typeface="Arial Black" pitchFamily="34" charset="0"/>
                        </a:rPr>
                        <a:t>Área oficinas (%)</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dirty="0">
                          <a:effectLst/>
                          <a:latin typeface="Arial Black" pitchFamily="34" charset="0"/>
                        </a:rPr>
                        <a:t>70</a:t>
                      </a:r>
                      <a:endParaRPr lang="es-VE" sz="1100" b="0" i="0" u="none" strike="noStrike" dirty="0">
                        <a:solidFill>
                          <a:srgbClr val="000000"/>
                        </a:solidFill>
                        <a:effectLst/>
                        <a:latin typeface="Arial Black" pitchFamily="34" charset="0"/>
                      </a:endParaRPr>
                    </a:p>
                  </a:txBody>
                  <a:tcPr marL="9525" marR="9525" marT="9525" marB="0" anchor="b"/>
                </a:tc>
                <a:tc>
                  <a:txBody>
                    <a:bodyPr/>
                    <a:lstStyle/>
                    <a:p>
                      <a:pPr algn="ctr" fontAlgn="b"/>
                      <a:endParaRPr lang="es-VE" sz="1100" b="0" i="0" u="none" strike="noStrike">
                        <a:solidFill>
                          <a:srgbClr val="000000"/>
                        </a:solidFill>
                        <a:effectLst/>
                        <a:latin typeface="Arial Black" pitchFamily="34" charset="0"/>
                      </a:endParaRPr>
                    </a:p>
                  </a:txBody>
                  <a:tcPr marL="9525" marR="9525" marT="9525" marB="0" anchor="b"/>
                </a:tc>
              </a:tr>
              <a:tr h="216257">
                <a:tc>
                  <a:txBody>
                    <a:bodyPr/>
                    <a:lstStyle/>
                    <a:p>
                      <a:pPr algn="ctr" fontAlgn="b"/>
                      <a:r>
                        <a:rPr lang="es-VE" sz="1100" u="none" strike="noStrike">
                          <a:effectLst/>
                          <a:latin typeface="Arial Black" pitchFamily="34" charset="0"/>
                        </a:rPr>
                        <a:t>Consumos (%)</a:t>
                      </a:r>
                      <a:endParaRPr lang="es-VE" sz="1100" b="1"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dirty="0">
                          <a:effectLst/>
                          <a:latin typeface="Arial Black" pitchFamily="34" charset="0"/>
                        </a:rPr>
                        <a:t> </a:t>
                      </a:r>
                      <a:endParaRPr lang="es-VE" sz="1100" b="0" i="0" u="none" strike="noStrike" dirty="0">
                        <a:solidFill>
                          <a:srgbClr val="000000"/>
                        </a:solidFill>
                        <a:effectLst/>
                        <a:latin typeface="Arial Black" pitchFamily="34" charset="0"/>
                      </a:endParaRPr>
                    </a:p>
                  </a:txBody>
                  <a:tcPr marL="9525" marR="9525" marT="9525" marB="0" anchor="b"/>
                </a:tc>
                <a:tc>
                  <a:txBody>
                    <a:bodyPr/>
                    <a:lstStyle/>
                    <a:p>
                      <a:pPr algn="ctr" fontAlgn="b"/>
                      <a:endParaRPr lang="es-VE" sz="1100" b="0" i="0" u="none" strike="noStrike">
                        <a:solidFill>
                          <a:srgbClr val="000000"/>
                        </a:solidFill>
                        <a:effectLst/>
                        <a:latin typeface="Arial Black" pitchFamily="34" charset="0"/>
                      </a:endParaRPr>
                    </a:p>
                  </a:txBody>
                  <a:tcPr marL="9525" marR="9525" marT="9525" marB="0" anchor="b"/>
                </a:tc>
              </a:tr>
              <a:tr h="216257">
                <a:tc>
                  <a:txBody>
                    <a:bodyPr/>
                    <a:lstStyle/>
                    <a:p>
                      <a:pPr algn="l" fontAlgn="b"/>
                      <a:r>
                        <a:rPr lang="es-VE" sz="1100" u="none" strike="noStrike">
                          <a:effectLst/>
                          <a:latin typeface="Arial Black" pitchFamily="34" charset="0"/>
                        </a:rPr>
                        <a:t>Alumbrado y misceláneos (VA/m2)</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dirty="0">
                          <a:effectLst/>
                          <a:latin typeface="Arial Black" pitchFamily="34" charset="0"/>
                        </a:rPr>
                        <a:t>40</a:t>
                      </a:r>
                      <a:endParaRPr lang="es-VE" sz="1100" b="0" i="0" u="none" strike="noStrike" dirty="0">
                        <a:solidFill>
                          <a:srgbClr val="000000"/>
                        </a:solidFill>
                        <a:effectLst/>
                        <a:latin typeface="Arial Black" pitchFamily="34" charset="0"/>
                      </a:endParaRPr>
                    </a:p>
                  </a:txBody>
                  <a:tcPr marL="9525" marR="9525" marT="9525" marB="0" anchor="b"/>
                </a:tc>
                <a:tc>
                  <a:txBody>
                    <a:bodyPr/>
                    <a:lstStyle/>
                    <a:p>
                      <a:pPr algn="ctr" fontAlgn="b"/>
                      <a:endParaRPr lang="es-VE" sz="1100" b="0" i="0" u="none" strike="noStrike">
                        <a:solidFill>
                          <a:srgbClr val="000000"/>
                        </a:solidFill>
                        <a:effectLst/>
                        <a:latin typeface="Arial Black" pitchFamily="34" charset="0"/>
                      </a:endParaRPr>
                    </a:p>
                  </a:txBody>
                  <a:tcPr marL="9525" marR="9525" marT="9525" marB="0" anchor="b"/>
                </a:tc>
              </a:tr>
              <a:tr h="216257">
                <a:tc>
                  <a:txBody>
                    <a:bodyPr/>
                    <a:lstStyle/>
                    <a:p>
                      <a:pPr algn="l" fontAlgn="b"/>
                      <a:r>
                        <a:rPr lang="es-VE" sz="1100" u="none" strike="noStrike">
                          <a:effectLst/>
                          <a:latin typeface="Arial Black" pitchFamily="34" charset="0"/>
                        </a:rPr>
                        <a:t>Circulación y servicios (VA/m2)</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a:effectLst/>
                          <a:latin typeface="Arial Black" pitchFamily="34" charset="0"/>
                        </a:rPr>
                        <a:t>15</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endParaRPr lang="es-VE" sz="1100" b="0" i="0" u="none" strike="noStrike">
                        <a:solidFill>
                          <a:srgbClr val="000000"/>
                        </a:solidFill>
                        <a:effectLst/>
                        <a:latin typeface="Arial Black" pitchFamily="34" charset="0"/>
                      </a:endParaRPr>
                    </a:p>
                  </a:txBody>
                  <a:tcPr marL="9525" marR="9525" marT="9525" marB="0" anchor="b"/>
                </a:tc>
              </a:tr>
              <a:tr h="216257">
                <a:tc>
                  <a:txBody>
                    <a:bodyPr/>
                    <a:lstStyle/>
                    <a:p>
                      <a:pPr algn="l" fontAlgn="b"/>
                      <a:r>
                        <a:rPr lang="es-VE" sz="1100" u="none" strike="noStrike">
                          <a:effectLst/>
                          <a:latin typeface="Arial Black" pitchFamily="34" charset="0"/>
                        </a:rPr>
                        <a:t>Aire acondicionado Central (VA/m2)</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dirty="0">
                          <a:effectLst/>
                          <a:latin typeface="Arial Black" pitchFamily="34" charset="0"/>
                        </a:rPr>
                        <a:t>70</a:t>
                      </a:r>
                      <a:endParaRPr lang="es-VE" sz="1100" b="0" i="0" u="none" strike="noStrike" dirty="0">
                        <a:solidFill>
                          <a:srgbClr val="000000"/>
                        </a:solidFill>
                        <a:effectLst/>
                        <a:latin typeface="Arial Black" pitchFamily="34" charset="0"/>
                      </a:endParaRPr>
                    </a:p>
                  </a:txBody>
                  <a:tcPr marL="9525" marR="9525" marT="9525" marB="0" anchor="b"/>
                </a:tc>
                <a:tc>
                  <a:txBody>
                    <a:bodyPr/>
                    <a:lstStyle/>
                    <a:p>
                      <a:pPr algn="ctr" fontAlgn="b"/>
                      <a:endParaRPr lang="es-VE" sz="1100" b="0" i="0" u="none" strike="noStrike">
                        <a:solidFill>
                          <a:srgbClr val="000000"/>
                        </a:solidFill>
                        <a:effectLst/>
                        <a:latin typeface="Arial Black" pitchFamily="34" charset="0"/>
                      </a:endParaRPr>
                    </a:p>
                  </a:txBody>
                  <a:tcPr marL="9525" marR="9525" marT="9525" marB="0" anchor="b"/>
                </a:tc>
              </a:tr>
              <a:tr h="216257">
                <a:tc>
                  <a:txBody>
                    <a:bodyPr/>
                    <a:lstStyle/>
                    <a:p>
                      <a:pPr algn="l" fontAlgn="b"/>
                      <a:r>
                        <a:rPr lang="es-VE" sz="1100" u="none" strike="noStrike">
                          <a:effectLst/>
                          <a:latin typeface="Arial Black" pitchFamily="34" charset="0"/>
                        </a:rPr>
                        <a:t>Ascensores (VA/m2)</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dirty="0">
                          <a:effectLst/>
                          <a:latin typeface="Arial Black" pitchFamily="34" charset="0"/>
                        </a:rPr>
                        <a:t>20</a:t>
                      </a:r>
                      <a:endParaRPr lang="es-VE" sz="1100" b="0" i="0" u="none" strike="noStrike" dirty="0">
                        <a:solidFill>
                          <a:srgbClr val="000000"/>
                        </a:solidFill>
                        <a:effectLst/>
                        <a:latin typeface="Arial Black" pitchFamily="34" charset="0"/>
                      </a:endParaRPr>
                    </a:p>
                  </a:txBody>
                  <a:tcPr marL="9525" marR="9525" marT="9525" marB="0" anchor="b"/>
                </a:tc>
                <a:tc>
                  <a:txBody>
                    <a:bodyPr/>
                    <a:lstStyle/>
                    <a:p>
                      <a:pPr algn="ctr" fontAlgn="b"/>
                      <a:endParaRPr lang="es-VE" sz="1100" b="0" i="0" u="none" strike="noStrike">
                        <a:solidFill>
                          <a:srgbClr val="000000"/>
                        </a:solidFill>
                        <a:effectLst/>
                        <a:latin typeface="Arial Black" pitchFamily="34" charset="0"/>
                      </a:endParaRPr>
                    </a:p>
                  </a:txBody>
                  <a:tcPr marL="9525" marR="9525" marT="9525" marB="0" anchor="b"/>
                </a:tc>
              </a:tr>
              <a:tr h="216257">
                <a:tc>
                  <a:txBody>
                    <a:bodyPr/>
                    <a:lstStyle/>
                    <a:p>
                      <a:pPr algn="l" fontAlgn="b"/>
                      <a:r>
                        <a:rPr lang="es-VE" sz="1100" u="none" strike="noStrike">
                          <a:effectLst/>
                          <a:latin typeface="Arial Black" pitchFamily="34" charset="0"/>
                        </a:rPr>
                        <a:t>Bombas (VA/m2)</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dirty="0">
                          <a:effectLst/>
                          <a:latin typeface="Arial Black" pitchFamily="34" charset="0"/>
                        </a:rPr>
                        <a:t>5</a:t>
                      </a:r>
                      <a:endParaRPr lang="es-VE" sz="1100" b="0" i="0" u="none" strike="noStrike" dirty="0">
                        <a:solidFill>
                          <a:srgbClr val="000000"/>
                        </a:solidFill>
                        <a:effectLst/>
                        <a:latin typeface="Arial Black" pitchFamily="34" charset="0"/>
                      </a:endParaRPr>
                    </a:p>
                  </a:txBody>
                  <a:tcPr marL="9525" marR="9525" marT="9525" marB="0" anchor="b"/>
                </a:tc>
                <a:tc>
                  <a:txBody>
                    <a:bodyPr/>
                    <a:lstStyle/>
                    <a:p>
                      <a:pPr algn="ctr" fontAlgn="b"/>
                      <a:endParaRPr lang="es-VE" sz="1100" b="0" i="0" u="none" strike="noStrike">
                        <a:solidFill>
                          <a:srgbClr val="000000"/>
                        </a:solidFill>
                        <a:effectLst/>
                        <a:latin typeface="Arial Black" pitchFamily="34" charset="0"/>
                      </a:endParaRPr>
                    </a:p>
                  </a:txBody>
                  <a:tcPr marL="9525" marR="9525" marT="9525" marB="0" anchor="b"/>
                </a:tc>
              </a:tr>
              <a:tr h="216257">
                <a:tc>
                  <a:txBody>
                    <a:bodyPr/>
                    <a:lstStyle/>
                    <a:p>
                      <a:pPr algn="l" fontAlgn="b"/>
                      <a:r>
                        <a:rPr lang="es-VE" sz="1100" u="none" strike="noStrike" dirty="0">
                          <a:effectLst/>
                          <a:latin typeface="Arial Black" pitchFamily="34" charset="0"/>
                        </a:rPr>
                        <a:t>Cálculo de la demanda</a:t>
                      </a:r>
                      <a:endParaRPr lang="es-VE" sz="1100" b="1" i="0" u="none" strike="noStrike" dirty="0">
                        <a:solidFill>
                          <a:srgbClr val="000000"/>
                        </a:solidFill>
                        <a:effectLst/>
                        <a:latin typeface="Arial Black" pitchFamily="34" charset="0"/>
                      </a:endParaRPr>
                    </a:p>
                  </a:txBody>
                  <a:tcPr marL="9525" marR="9525" marT="9525" marB="0" anchor="b"/>
                </a:tc>
                <a:tc>
                  <a:txBody>
                    <a:bodyPr/>
                    <a:lstStyle/>
                    <a:p>
                      <a:pPr algn="ctr" fontAlgn="b"/>
                      <a:r>
                        <a:rPr lang="es-VE" sz="1100" u="none" strike="noStrike" dirty="0">
                          <a:effectLst/>
                          <a:latin typeface="Arial Black" pitchFamily="34" charset="0"/>
                        </a:rPr>
                        <a:t> </a:t>
                      </a:r>
                      <a:endParaRPr lang="es-VE" sz="1100" b="0" i="0" u="none" strike="noStrike" dirty="0">
                        <a:solidFill>
                          <a:srgbClr val="000000"/>
                        </a:solidFill>
                        <a:effectLst/>
                        <a:latin typeface="Arial Black" pitchFamily="34" charset="0"/>
                      </a:endParaRPr>
                    </a:p>
                  </a:txBody>
                  <a:tcPr marL="9525" marR="9525" marT="9525" marB="0" anchor="b"/>
                </a:tc>
                <a:tc>
                  <a:txBody>
                    <a:bodyPr/>
                    <a:lstStyle/>
                    <a:p>
                      <a:pPr algn="ctr" fontAlgn="b"/>
                      <a:endParaRPr lang="es-VE" sz="1100" b="0" i="0" u="none" strike="noStrike">
                        <a:solidFill>
                          <a:srgbClr val="000000"/>
                        </a:solidFill>
                        <a:effectLst/>
                        <a:latin typeface="Arial Black" pitchFamily="34" charset="0"/>
                      </a:endParaRPr>
                    </a:p>
                  </a:txBody>
                  <a:tcPr marL="9525" marR="9525" marT="9525" marB="0" anchor="b"/>
                </a:tc>
              </a:tr>
              <a:tr h="216257">
                <a:tc>
                  <a:txBody>
                    <a:bodyPr/>
                    <a:lstStyle/>
                    <a:p>
                      <a:pPr algn="l" fontAlgn="b"/>
                      <a:r>
                        <a:rPr lang="es-VE" sz="1100" u="none" strike="noStrike">
                          <a:effectLst/>
                          <a:latin typeface="Arial Black" pitchFamily="34" charset="0"/>
                        </a:rPr>
                        <a:t>Área de construcción (m2)</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dirty="0">
                          <a:effectLst/>
                          <a:latin typeface="Arial Black" pitchFamily="34" charset="0"/>
                        </a:rPr>
                        <a:t>3000*0,6*4</a:t>
                      </a:r>
                      <a:endParaRPr lang="es-VE" sz="1100" b="0" i="0" u="none" strike="noStrike" dirty="0">
                        <a:solidFill>
                          <a:srgbClr val="000000"/>
                        </a:solidFill>
                        <a:effectLst/>
                        <a:latin typeface="Arial Black" pitchFamily="34" charset="0"/>
                      </a:endParaRPr>
                    </a:p>
                  </a:txBody>
                  <a:tcPr marL="9525" marR="9525" marT="9525" marB="0" anchor="b"/>
                </a:tc>
                <a:tc>
                  <a:txBody>
                    <a:bodyPr/>
                    <a:lstStyle/>
                    <a:p>
                      <a:pPr algn="ctr" fontAlgn="b"/>
                      <a:r>
                        <a:rPr lang="es-VE" sz="1100" u="none" strike="noStrike">
                          <a:effectLst/>
                          <a:latin typeface="Arial Black" pitchFamily="34" charset="0"/>
                        </a:rPr>
                        <a:t>7200</a:t>
                      </a:r>
                      <a:endParaRPr lang="es-VE" sz="1100" b="0" i="0" u="none" strike="noStrike">
                        <a:solidFill>
                          <a:srgbClr val="000000"/>
                        </a:solidFill>
                        <a:effectLst/>
                        <a:latin typeface="Arial Black" pitchFamily="34" charset="0"/>
                      </a:endParaRPr>
                    </a:p>
                  </a:txBody>
                  <a:tcPr marL="9525" marR="9525" marT="9525" marB="0" anchor="b"/>
                </a:tc>
              </a:tr>
              <a:tr h="216257">
                <a:tc>
                  <a:txBody>
                    <a:bodyPr/>
                    <a:lstStyle/>
                    <a:p>
                      <a:pPr algn="l" fontAlgn="b"/>
                      <a:r>
                        <a:rPr lang="es-VE" sz="1100" u="none" strike="noStrike">
                          <a:effectLst/>
                          <a:latin typeface="Arial Black" pitchFamily="34" charset="0"/>
                        </a:rPr>
                        <a:t>Área de construcción de oficinas (m2)</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dirty="0">
                          <a:effectLst/>
                          <a:latin typeface="Arial Black" pitchFamily="34" charset="0"/>
                        </a:rPr>
                        <a:t>0,7*7200</a:t>
                      </a:r>
                      <a:endParaRPr lang="es-VE" sz="1100" b="0" i="0" u="none" strike="noStrike" dirty="0">
                        <a:solidFill>
                          <a:srgbClr val="000000"/>
                        </a:solidFill>
                        <a:effectLst/>
                        <a:latin typeface="Arial Black" pitchFamily="34" charset="0"/>
                      </a:endParaRPr>
                    </a:p>
                  </a:txBody>
                  <a:tcPr marL="9525" marR="9525" marT="9525" marB="0" anchor="b"/>
                </a:tc>
                <a:tc>
                  <a:txBody>
                    <a:bodyPr/>
                    <a:lstStyle/>
                    <a:p>
                      <a:pPr algn="ctr" fontAlgn="b"/>
                      <a:r>
                        <a:rPr lang="es-VE" sz="1100" u="none" strike="noStrike" dirty="0">
                          <a:effectLst/>
                          <a:latin typeface="Arial Black" pitchFamily="34" charset="0"/>
                        </a:rPr>
                        <a:t>5040</a:t>
                      </a:r>
                      <a:endParaRPr lang="es-VE" sz="1100" b="0" i="0" u="none" strike="noStrike" dirty="0">
                        <a:solidFill>
                          <a:srgbClr val="000000"/>
                        </a:solidFill>
                        <a:effectLst/>
                        <a:latin typeface="Arial Black" pitchFamily="34" charset="0"/>
                      </a:endParaRPr>
                    </a:p>
                  </a:txBody>
                  <a:tcPr marL="9525" marR="9525" marT="9525" marB="0" anchor="b"/>
                </a:tc>
              </a:tr>
              <a:tr h="216257">
                <a:tc>
                  <a:txBody>
                    <a:bodyPr/>
                    <a:lstStyle/>
                    <a:p>
                      <a:pPr algn="l" fontAlgn="b"/>
                      <a:r>
                        <a:rPr lang="es-VE" sz="1100" u="none" strike="noStrike">
                          <a:effectLst/>
                          <a:latin typeface="Arial Black" pitchFamily="34" charset="0"/>
                        </a:rPr>
                        <a:t>Área de circulación y servicios (m2)</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a:effectLst/>
                          <a:latin typeface="Arial Black" pitchFamily="34" charset="0"/>
                        </a:rPr>
                        <a:t>0,3*7200</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dirty="0">
                          <a:effectLst/>
                          <a:latin typeface="Arial Black" pitchFamily="34" charset="0"/>
                        </a:rPr>
                        <a:t>2160</a:t>
                      </a:r>
                      <a:endParaRPr lang="es-VE" sz="1100" b="0" i="0" u="none" strike="noStrike" dirty="0">
                        <a:solidFill>
                          <a:srgbClr val="000000"/>
                        </a:solidFill>
                        <a:effectLst/>
                        <a:latin typeface="Arial Black" pitchFamily="34" charset="0"/>
                      </a:endParaRPr>
                    </a:p>
                  </a:txBody>
                  <a:tcPr marL="9525" marR="9525" marT="9525" marB="0" anchor="b"/>
                </a:tc>
              </a:tr>
              <a:tr h="216257">
                <a:tc>
                  <a:txBody>
                    <a:bodyPr/>
                    <a:lstStyle/>
                    <a:p>
                      <a:pPr algn="l" fontAlgn="b"/>
                      <a:r>
                        <a:rPr lang="pt-BR" sz="1100" u="none" strike="noStrike">
                          <a:effectLst/>
                          <a:latin typeface="Arial Black" pitchFamily="34" charset="0"/>
                        </a:rPr>
                        <a:t>Demanda área de oficinas (kVA)</a:t>
                      </a:r>
                      <a:endParaRPr lang="pt-BR" sz="1100" b="0"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a:effectLst/>
                          <a:latin typeface="Arial Black" pitchFamily="34" charset="0"/>
                        </a:rPr>
                        <a:t>(0,04+0,07)*5040</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dirty="0">
                          <a:effectLst/>
                          <a:latin typeface="Arial Black" pitchFamily="34" charset="0"/>
                        </a:rPr>
                        <a:t>554,4</a:t>
                      </a:r>
                      <a:endParaRPr lang="es-VE" sz="1100" b="0" i="0" u="none" strike="noStrike" dirty="0">
                        <a:solidFill>
                          <a:srgbClr val="000000"/>
                        </a:solidFill>
                        <a:effectLst/>
                        <a:latin typeface="Arial Black" pitchFamily="34" charset="0"/>
                      </a:endParaRPr>
                    </a:p>
                  </a:txBody>
                  <a:tcPr marL="9525" marR="9525" marT="9525" marB="0" anchor="b"/>
                </a:tc>
              </a:tr>
              <a:tr h="216257">
                <a:tc>
                  <a:txBody>
                    <a:bodyPr/>
                    <a:lstStyle/>
                    <a:p>
                      <a:pPr algn="l" fontAlgn="b"/>
                      <a:r>
                        <a:rPr lang="es-VE" sz="1100" u="none" strike="noStrike">
                          <a:effectLst/>
                          <a:latin typeface="Arial Black" pitchFamily="34" charset="0"/>
                        </a:rPr>
                        <a:t>Demanda área de circulación y servicios (kVA)</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a:effectLst/>
                          <a:latin typeface="Arial Black" pitchFamily="34" charset="0"/>
                        </a:rPr>
                        <a:t>0,015*2160</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dirty="0">
                          <a:effectLst/>
                          <a:latin typeface="Arial Black" pitchFamily="34" charset="0"/>
                        </a:rPr>
                        <a:t>32,4</a:t>
                      </a:r>
                      <a:endParaRPr lang="es-VE" sz="1100" b="0" i="0" u="none" strike="noStrike" dirty="0">
                        <a:solidFill>
                          <a:srgbClr val="000000"/>
                        </a:solidFill>
                        <a:effectLst/>
                        <a:latin typeface="Arial Black" pitchFamily="34" charset="0"/>
                      </a:endParaRPr>
                    </a:p>
                  </a:txBody>
                  <a:tcPr marL="9525" marR="9525" marT="9525" marB="0" anchor="b"/>
                </a:tc>
              </a:tr>
              <a:tr h="216257">
                <a:tc>
                  <a:txBody>
                    <a:bodyPr/>
                    <a:lstStyle/>
                    <a:p>
                      <a:pPr algn="l" fontAlgn="b"/>
                      <a:r>
                        <a:rPr lang="es-VE" sz="1100" u="none" strike="noStrike">
                          <a:effectLst/>
                          <a:latin typeface="Arial Black" pitchFamily="34" charset="0"/>
                        </a:rPr>
                        <a:t>Demanda de fuerza (kVA)</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a:effectLst/>
                          <a:latin typeface="Arial Black" pitchFamily="34" charset="0"/>
                        </a:rPr>
                        <a:t>(0,02+0,005)*7200</a:t>
                      </a:r>
                      <a:endParaRPr lang="es-VE" sz="1100" b="0"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dirty="0">
                          <a:effectLst/>
                          <a:latin typeface="Arial Black" pitchFamily="34" charset="0"/>
                        </a:rPr>
                        <a:t>180</a:t>
                      </a:r>
                      <a:endParaRPr lang="es-VE" sz="1100" b="0" i="0" u="none" strike="noStrike" dirty="0">
                        <a:solidFill>
                          <a:srgbClr val="000000"/>
                        </a:solidFill>
                        <a:effectLst/>
                        <a:latin typeface="Arial Black" pitchFamily="34" charset="0"/>
                      </a:endParaRPr>
                    </a:p>
                  </a:txBody>
                  <a:tcPr marL="9525" marR="9525" marT="9525" marB="0" anchor="b"/>
                </a:tc>
              </a:tr>
              <a:tr h="216257">
                <a:tc>
                  <a:txBody>
                    <a:bodyPr/>
                    <a:lstStyle/>
                    <a:p>
                      <a:pPr algn="ctr" fontAlgn="b"/>
                      <a:r>
                        <a:rPr lang="es-VE" sz="1100" u="none" strike="noStrike">
                          <a:effectLst/>
                          <a:latin typeface="Arial Black" pitchFamily="34" charset="0"/>
                        </a:rPr>
                        <a:t>Demanda Total (kVA)</a:t>
                      </a:r>
                      <a:endParaRPr lang="es-VE" sz="1100" b="1" i="0" u="none" strike="noStrike">
                        <a:solidFill>
                          <a:srgbClr val="000000"/>
                        </a:solidFill>
                        <a:effectLst/>
                        <a:latin typeface="Arial Black" pitchFamily="34" charset="0"/>
                      </a:endParaRPr>
                    </a:p>
                  </a:txBody>
                  <a:tcPr marL="9525" marR="9525" marT="9525" marB="0" anchor="b"/>
                </a:tc>
                <a:tc>
                  <a:txBody>
                    <a:bodyPr/>
                    <a:lstStyle/>
                    <a:p>
                      <a:pPr algn="ctr" fontAlgn="b"/>
                      <a:r>
                        <a:rPr lang="es-VE" sz="1100" u="none" strike="noStrike">
                          <a:effectLst/>
                          <a:latin typeface="Arial Black" pitchFamily="34" charset="0"/>
                        </a:rPr>
                        <a:t>766,8</a:t>
                      </a:r>
                      <a:endParaRPr lang="es-VE" sz="1100" b="1" i="0" u="none" strike="noStrike">
                        <a:solidFill>
                          <a:srgbClr val="000000"/>
                        </a:solidFill>
                        <a:effectLst/>
                        <a:latin typeface="Arial Black" pitchFamily="34" charset="0"/>
                      </a:endParaRPr>
                    </a:p>
                  </a:txBody>
                  <a:tcPr marL="9525" marR="9525" marT="9525" marB="0" anchor="b"/>
                </a:tc>
                <a:tc>
                  <a:txBody>
                    <a:bodyPr/>
                    <a:lstStyle/>
                    <a:p>
                      <a:pPr algn="l" fontAlgn="b"/>
                      <a:endParaRPr lang="es-VE" sz="1100" b="0" i="0" u="none" strike="noStrike" dirty="0">
                        <a:solidFill>
                          <a:srgbClr val="000000"/>
                        </a:solidFill>
                        <a:effectLst/>
                        <a:latin typeface="Arial Black" pitchFamily="34" charset="0"/>
                      </a:endParaRPr>
                    </a:p>
                  </a:txBody>
                  <a:tcPr marL="9525" marR="9525" marT="9525" marB="0" anchor="b"/>
                </a:tc>
              </a:tr>
            </a:tbl>
          </a:graphicData>
        </a:graphic>
      </p:graphicFrame>
      <p:graphicFrame>
        <p:nvGraphicFramePr>
          <p:cNvPr id="3" name="2 Tabla"/>
          <p:cNvGraphicFramePr>
            <a:graphicFrameLocks noGrp="1"/>
          </p:cNvGraphicFramePr>
          <p:nvPr>
            <p:extLst>
              <p:ext uri="{D42A27DB-BD31-4B8C-83A1-F6EECF244321}">
                <p14:modId xmlns:p14="http://schemas.microsoft.com/office/powerpoint/2010/main" val="637826979"/>
              </p:ext>
            </p:extLst>
          </p:nvPr>
        </p:nvGraphicFramePr>
        <p:xfrm>
          <a:off x="6822326" y="1484784"/>
          <a:ext cx="2314600" cy="4499813"/>
        </p:xfrm>
        <a:graphic>
          <a:graphicData uri="http://schemas.openxmlformats.org/drawingml/2006/table">
            <a:tbl>
              <a:tblPr/>
              <a:tblGrid>
                <a:gridCol w="2314600"/>
              </a:tblGrid>
              <a:tr h="2671013">
                <a:tc>
                  <a:txBody>
                    <a:bodyPr/>
                    <a:lstStyle/>
                    <a:p>
                      <a:pPr algn="l">
                        <a:buFont typeface="Arial"/>
                        <a:buChar char="•"/>
                      </a:pPr>
                      <a:r>
                        <a:rPr lang="es-VE" sz="1200" b="1" u="none" strike="noStrike" dirty="0">
                          <a:solidFill>
                            <a:srgbClr val="333333"/>
                          </a:solidFill>
                          <a:effectLst/>
                          <a:latin typeface="Arial"/>
                        </a:rPr>
                        <a:t>Porcentaje máximo de construcción</a:t>
                      </a:r>
                      <a:r>
                        <a:rPr lang="es-VE" sz="1200" u="none" strike="noStrike" dirty="0">
                          <a:solidFill>
                            <a:srgbClr val="333333"/>
                          </a:solidFill>
                          <a:effectLst/>
                          <a:latin typeface="Arial"/>
                        </a:rPr>
                        <a:t/>
                      </a:r>
                      <a:br>
                        <a:rPr lang="es-VE" sz="1200" u="none" strike="noStrike" dirty="0">
                          <a:solidFill>
                            <a:srgbClr val="333333"/>
                          </a:solidFill>
                          <a:effectLst/>
                          <a:latin typeface="Arial"/>
                        </a:rPr>
                      </a:br>
                      <a:r>
                        <a:rPr lang="es-VE" sz="1200" u="none" strike="noStrike" dirty="0">
                          <a:solidFill>
                            <a:srgbClr val="333333"/>
                          </a:solidFill>
                          <a:effectLst/>
                          <a:latin typeface="Arial"/>
                        </a:rPr>
                        <a:t>La relación porcentual entre el área de construcción de una edificación y el área de su parcela. Entendiendo como área de construcción permitida en la parcela, la suma total de las áreas de construcción de todos los pisos, incluyendo las secciones horizontales de los muros y voladizos que componen la edificación.</a:t>
                      </a:r>
                    </a:p>
                  </a:txBody>
                  <a:tcPr marL="0" marR="0" marT="0" marB="0">
                    <a:lnL>
                      <a:noFill/>
                    </a:lnL>
                    <a:lnR>
                      <a:noFill/>
                    </a:lnR>
                    <a:lnT>
                      <a:noFill/>
                    </a:lnT>
                    <a:lnB>
                      <a:noFill/>
                    </a:lnB>
                    <a:solidFill>
                      <a:srgbClr val="FFFFFF"/>
                    </a:solidFill>
                  </a:tcPr>
                </a:tc>
              </a:tr>
              <a:tr h="0">
                <a:tc>
                  <a:txBody>
                    <a:bodyPr/>
                    <a:lstStyle/>
                    <a:p>
                      <a:pPr algn="l">
                        <a:buFont typeface="Arial"/>
                        <a:buChar char="•"/>
                      </a:pPr>
                      <a:r>
                        <a:rPr lang="es-VE" sz="1200" b="1" u="none" strike="noStrike" dirty="0">
                          <a:solidFill>
                            <a:srgbClr val="333333"/>
                          </a:solidFill>
                          <a:effectLst/>
                          <a:latin typeface="Arial"/>
                        </a:rPr>
                        <a:t>Porcentaje máximo de </a:t>
                      </a:r>
                      <a:r>
                        <a:rPr lang="es-VE" sz="1200" b="1" u="none" strike="noStrike" dirty="0" smtClean="0">
                          <a:solidFill>
                            <a:srgbClr val="333333"/>
                          </a:solidFill>
                          <a:effectLst/>
                          <a:latin typeface="Arial"/>
                        </a:rPr>
                        <a:t>ubicación (superficies cubiertas)</a:t>
                      </a:r>
                      <a:r>
                        <a:rPr lang="es-VE" sz="1200" u="none" strike="noStrike" dirty="0">
                          <a:solidFill>
                            <a:srgbClr val="333333"/>
                          </a:solidFill>
                          <a:effectLst/>
                          <a:latin typeface="Arial"/>
                        </a:rPr>
                        <a:t/>
                      </a:r>
                      <a:br>
                        <a:rPr lang="es-VE" sz="1200" u="none" strike="noStrike" dirty="0">
                          <a:solidFill>
                            <a:srgbClr val="333333"/>
                          </a:solidFill>
                          <a:effectLst/>
                          <a:latin typeface="Arial"/>
                        </a:rPr>
                      </a:br>
                      <a:r>
                        <a:rPr lang="es-VE" sz="1200" u="none" strike="noStrike" dirty="0">
                          <a:solidFill>
                            <a:srgbClr val="333333"/>
                          </a:solidFill>
                          <a:effectLst/>
                          <a:latin typeface="Arial"/>
                        </a:rPr>
                        <a:t>La relación porcentual entre el área de ubicación de una edificación y el área de su parcela. Entendiendo como </a:t>
                      </a:r>
                      <a:r>
                        <a:rPr lang="es-VE" sz="1200" u="none" strike="noStrike" dirty="0" smtClean="0">
                          <a:solidFill>
                            <a:srgbClr val="333333"/>
                          </a:solidFill>
                          <a:effectLst/>
                          <a:latin typeface="Arial"/>
                        </a:rPr>
                        <a:t>área </a:t>
                      </a:r>
                      <a:r>
                        <a:rPr lang="es-VE" sz="1200" u="none" strike="noStrike" dirty="0">
                          <a:solidFill>
                            <a:srgbClr val="333333"/>
                          </a:solidFill>
                          <a:effectLst/>
                          <a:latin typeface="Arial"/>
                        </a:rPr>
                        <a:t>de ubicación de la parcela aquella ocupada por la proyección ortogonal de la edificación.</a:t>
                      </a:r>
                    </a:p>
                  </a:txBody>
                  <a:tcPr marL="0" marR="0" marT="0" marB="0">
                    <a:lnL>
                      <a:noFill/>
                    </a:lnL>
                    <a:lnR>
                      <a:noFill/>
                    </a:lnR>
                    <a:lnT>
                      <a:noFill/>
                    </a:lnT>
                    <a:lnB>
                      <a:noFill/>
                    </a:lnB>
                    <a:solidFill>
                      <a:srgbClr val="FFFFFF"/>
                    </a:solidFill>
                  </a:tcPr>
                </a:tc>
              </a:tr>
            </a:tbl>
          </a:graphicData>
        </a:graphic>
      </p:graphicFrame>
      <p:pic>
        <p:nvPicPr>
          <p:cNvPr id="8193" name="Picture 1" descr="http://www.tusmetros.com/images/azu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354263"/>
            <a:ext cx="0" cy="9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78339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b="1" dirty="0" smtClean="0"/>
              <a:t>1-. Cargas eléctricas</a:t>
            </a:r>
            <a:endParaRPr lang="es-VE" b="1" dirty="0"/>
          </a:p>
        </p:txBody>
      </p:sp>
      <p:sp>
        <p:nvSpPr>
          <p:cNvPr id="3" name="2 Marcador de contenido"/>
          <p:cNvSpPr>
            <a:spLocks noGrp="1"/>
          </p:cNvSpPr>
          <p:nvPr>
            <p:ph idx="1"/>
          </p:nvPr>
        </p:nvSpPr>
        <p:spPr>
          <a:xfrm>
            <a:off x="251520" y="1556792"/>
            <a:ext cx="8229600" cy="1540768"/>
          </a:xfrm>
        </p:spPr>
        <p:txBody>
          <a:bodyPr>
            <a:normAutofit/>
          </a:bodyPr>
          <a:lstStyle/>
          <a:p>
            <a:pPr algn="just"/>
            <a:r>
              <a:rPr lang="es-VE" sz="1600" dirty="0" smtClean="0"/>
              <a:t>Las cargas eléctricas conectadas al sistema pueden clasificarse de muchas maneras diferentes. Sin embargo, en la literatura se pueden distinguir varias clasificaciones como las siguientes:</a:t>
            </a:r>
            <a:endParaRPr lang="es-VE" sz="16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492960"/>
            <a:ext cx="3514725" cy="290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107505" y="4653136"/>
            <a:ext cx="1008112" cy="584775"/>
          </a:xfrm>
          <a:prstGeom prst="rect">
            <a:avLst/>
          </a:prstGeom>
        </p:spPr>
        <p:txBody>
          <a:bodyPr wrap="square">
            <a:spAutoFit/>
          </a:bodyPr>
          <a:lstStyle/>
          <a:p>
            <a:pPr algn="ctr"/>
            <a:r>
              <a:rPr lang="es-VE" sz="1600" dirty="0"/>
              <a:t>C</a:t>
            </a:r>
            <a:r>
              <a:rPr lang="es-VE" sz="1600" dirty="0" smtClean="0"/>
              <a:t>argas eléctricas </a:t>
            </a:r>
            <a:endParaRPr lang="es-VE" sz="1600"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2420" y="2117258"/>
            <a:ext cx="51054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1763688" y="2420888"/>
            <a:ext cx="2232248" cy="923330"/>
          </a:xfrm>
          <a:prstGeom prst="rect">
            <a:avLst/>
          </a:prstGeom>
          <a:noFill/>
        </p:spPr>
        <p:txBody>
          <a:bodyPr wrap="square" rtlCol="0">
            <a:spAutoFit/>
          </a:bodyPr>
          <a:lstStyle/>
          <a:p>
            <a:r>
              <a:rPr lang="es-VE" dirty="0" smtClean="0"/>
              <a:t>Etapas de un Sistema de Potencia Tradicional</a:t>
            </a:r>
            <a:endParaRPr lang="es-VE" dirty="0"/>
          </a:p>
        </p:txBody>
      </p:sp>
      <p:sp>
        <p:nvSpPr>
          <p:cNvPr id="6" name="5 Flecha derecha"/>
          <p:cNvSpPr/>
          <p:nvPr/>
        </p:nvSpPr>
        <p:spPr>
          <a:xfrm>
            <a:off x="3923928" y="2780928"/>
            <a:ext cx="28803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Tree>
    <p:extLst>
      <p:ext uri="{BB962C8B-B14F-4D97-AF65-F5344CB8AC3E}">
        <p14:creationId xmlns:p14="http://schemas.microsoft.com/office/powerpoint/2010/main" val="36567058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dirty="0" smtClean="0"/>
              <a:t>Nota:</a:t>
            </a:r>
            <a:endParaRPr lang="es-VE" dirty="0"/>
          </a:p>
        </p:txBody>
      </p:sp>
      <p:sp>
        <p:nvSpPr>
          <p:cNvPr id="3" name="2 Marcador de contenido"/>
          <p:cNvSpPr>
            <a:spLocks noGrp="1"/>
          </p:cNvSpPr>
          <p:nvPr>
            <p:ph idx="1"/>
          </p:nvPr>
        </p:nvSpPr>
        <p:spPr/>
        <p:txBody>
          <a:bodyPr/>
          <a:lstStyle/>
          <a:p>
            <a:r>
              <a:rPr lang="es-VE" dirty="0" smtClean="0"/>
              <a:t>El código eléctrico Nacional posee un capítulo de estimación de la demanda máxima, donde se utiliza diferentes densidades de carga, para diferentes tipos de usuarios (residencial, comercial, industrial, </a:t>
            </a:r>
            <a:r>
              <a:rPr lang="es-VE" dirty="0" err="1" smtClean="0"/>
              <a:t>etc</a:t>
            </a:r>
            <a:r>
              <a:rPr lang="es-VE" dirty="0" smtClean="0"/>
              <a:t>). Sección 220. </a:t>
            </a:r>
            <a:endParaRPr lang="es-VE"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7679" y="4293096"/>
            <a:ext cx="1866900"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01407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2708920"/>
            <a:ext cx="8229600" cy="892696"/>
          </a:xfrm>
        </p:spPr>
        <p:txBody>
          <a:bodyPr/>
          <a:lstStyle/>
          <a:p>
            <a:pPr algn="ctr"/>
            <a:r>
              <a:rPr lang="es-VE" i="1" dirty="0" smtClean="0"/>
              <a:t>Gracias por su atención</a:t>
            </a:r>
            <a:endParaRPr lang="es-VE" i="1"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702419"/>
            <a:ext cx="571500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50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b="1" dirty="0" smtClean="0"/>
              <a:t>2.1-. Definiciones importantes</a:t>
            </a:r>
            <a:endParaRPr lang="es-VE" b="1" dirty="0"/>
          </a:p>
        </p:txBody>
      </p:sp>
      <p:sp>
        <p:nvSpPr>
          <p:cNvPr id="3" name="2 Marcador de contenido"/>
          <p:cNvSpPr>
            <a:spLocks noGrp="1"/>
          </p:cNvSpPr>
          <p:nvPr>
            <p:ph idx="1"/>
          </p:nvPr>
        </p:nvSpPr>
        <p:spPr>
          <a:xfrm>
            <a:off x="457200" y="1600201"/>
            <a:ext cx="8229600" cy="3268960"/>
          </a:xfrm>
        </p:spPr>
        <p:txBody>
          <a:bodyPr/>
          <a:lstStyle/>
          <a:p>
            <a:pPr marL="514350" indent="-514350">
              <a:buFont typeface="+mj-lt"/>
              <a:buAutoNum type="arabicPeriod"/>
            </a:pPr>
            <a:r>
              <a:rPr lang="es-VE" dirty="0" smtClean="0"/>
              <a:t> Carga Conectada</a:t>
            </a:r>
          </a:p>
          <a:p>
            <a:pPr marL="0" indent="0" algn="just">
              <a:buNone/>
            </a:pPr>
            <a:r>
              <a:rPr lang="es-VE" dirty="0" smtClean="0"/>
              <a:t>Se entenderá como la sumatoria de la potencia en vatios de todos los equipos eléctricos (datos de placa) que se conectan a la red en cuestión. También se podrá expresar en KW o KVA según el enfoque del estudio.</a:t>
            </a:r>
            <a:endParaRPr lang="es-V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5013176"/>
            <a:ext cx="28575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4653135"/>
            <a:ext cx="2238375"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39094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dirty="0" smtClean="0"/>
              <a:t>2.2-. Demanda Eléctrica</a:t>
            </a:r>
            <a:endParaRPr lang="es-VE" dirty="0"/>
          </a:p>
        </p:txBody>
      </p:sp>
      <p:sp>
        <p:nvSpPr>
          <p:cNvPr id="3" name="2 Marcador de contenido"/>
          <p:cNvSpPr>
            <a:spLocks noGrp="1"/>
          </p:cNvSpPr>
          <p:nvPr>
            <p:ph idx="1"/>
          </p:nvPr>
        </p:nvSpPr>
        <p:spPr/>
        <p:txBody>
          <a:bodyPr>
            <a:normAutofit lnSpcReduction="10000"/>
          </a:bodyPr>
          <a:lstStyle/>
          <a:p>
            <a:pPr marL="0" indent="0" algn="just">
              <a:buNone/>
            </a:pPr>
            <a:r>
              <a:rPr lang="es-VE" b="1" dirty="0" smtClean="0"/>
              <a:t>Es la cantidad de potencia eléctrica que un consumidor utiliza en un período de tiempo</a:t>
            </a:r>
            <a:r>
              <a:rPr lang="es-VE" dirty="0" smtClean="0"/>
              <a:t>. La demanda de una instalación eléctrica en los terminales receptores, es tomada como un valor medio en un intervalo determinado. </a:t>
            </a:r>
          </a:p>
          <a:p>
            <a:pPr marL="0" indent="0" algn="just">
              <a:buNone/>
            </a:pPr>
            <a:r>
              <a:rPr lang="es-VE" dirty="0" smtClean="0"/>
              <a:t>Se </a:t>
            </a:r>
            <a:r>
              <a:rPr lang="es-VE" dirty="0"/>
              <a:t>acostumbra a representar la demanda diaria en gráficos, tal como se muestra en la </a:t>
            </a:r>
            <a:r>
              <a:rPr lang="es-VE" dirty="0" smtClean="0"/>
              <a:t>siguiente lámina, </a:t>
            </a:r>
            <a:r>
              <a:rPr lang="es-VE" dirty="0"/>
              <a:t>donde se pueden apreciar en el período T igual a 24 horas el ciclo de carga. </a:t>
            </a:r>
          </a:p>
        </p:txBody>
      </p:sp>
    </p:spTree>
    <p:extLst>
      <p:ext uri="{BB962C8B-B14F-4D97-AF65-F5344CB8AC3E}">
        <p14:creationId xmlns:p14="http://schemas.microsoft.com/office/powerpoint/2010/main" val="1716381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dirty="0" smtClean="0"/>
              <a:t>2.3-. Curva de demanda</a:t>
            </a:r>
            <a:endParaRPr lang="es-VE"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556792"/>
            <a:ext cx="5978834" cy="4525963"/>
          </a:xfrm>
          <a:prstGeom prst="rect">
            <a:avLst/>
          </a:prstGeom>
          <a:noFill/>
          <a:ln>
            <a:noFill/>
          </a:ln>
          <a:effectLst/>
          <a:scene3d>
            <a:camera prst="orthographicFront">
              <a:rot lat="0" lon="0" rev="2154000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6516216" y="1916832"/>
            <a:ext cx="2448272" cy="3139321"/>
          </a:xfrm>
          <a:prstGeom prst="rect">
            <a:avLst/>
          </a:prstGeom>
          <a:noFill/>
        </p:spPr>
        <p:txBody>
          <a:bodyPr wrap="square" rtlCol="0">
            <a:spAutoFit/>
          </a:bodyPr>
          <a:lstStyle/>
          <a:p>
            <a:r>
              <a:rPr lang="es-VE" dirty="0" smtClean="0"/>
              <a:t>Se puede observar el valor de la demanda máxima </a:t>
            </a:r>
            <a:r>
              <a:rPr lang="es-VE" dirty="0" err="1" smtClean="0"/>
              <a:t>Dmáx</a:t>
            </a:r>
            <a:r>
              <a:rPr lang="es-VE" dirty="0" smtClean="0"/>
              <a:t>; como </a:t>
            </a:r>
            <a:r>
              <a:rPr lang="es-VE" dirty="0"/>
              <a:t>su nombre lo indica es la que ocurrió en un cierto tiempo “t” considerando. </a:t>
            </a:r>
            <a:endParaRPr lang="es-VE" dirty="0" smtClean="0"/>
          </a:p>
          <a:p>
            <a:r>
              <a:rPr lang="es-VE" dirty="0" smtClean="0"/>
              <a:t>Mínima </a:t>
            </a:r>
            <a:r>
              <a:rPr lang="es-VE" dirty="0" err="1" smtClean="0"/>
              <a:t>Dmín</a:t>
            </a:r>
            <a:r>
              <a:rPr lang="es-VE" dirty="0" smtClean="0"/>
              <a:t>  y la demanda promedio </a:t>
            </a:r>
            <a:r>
              <a:rPr lang="es-VE" dirty="0" err="1" smtClean="0"/>
              <a:t>Dprom</a:t>
            </a:r>
            <a:r>
              <a:rPr lang="es-VE" dirty="0" smtClean="0"/>
              <a:t>.</a:t>
            </a:r>
          </a:p>
          <a:p>
            <a:endParaRPr lang="es-VE" dirty="0"/>
          </a:p>
        </p:txBody>
      </p:sp>
      <p:cxnSp>
        <p:nvCxnSpPr>
          <p:cNvPr id="5" name="4 Conector recto de flecha"/>
          <p:cNvCxnSpPr/>
          <p:nvPr/>
        </p:nvCxnSpPr>
        <p:spPr>
          <a:xfrm>
            <a:off x="3851920" y="4941168"/>
            <a:ext cx="2664296"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6588224" y="4946174"/>
            <a:ext cx="2016224" cy="1754326"/>
          </a:xfrm>
          <a:prstGeom prst="rect">
            <a:avLst/>
          </a:prstGeom>
          <a:noFill/>
        </p:spPr>
        <p:txBody>
          <a:bodyPr wrap="square" rtlCol="0">
            <a:spAutoFit/>
          </a:bodyPr>
          <a:lstStyle/>
          <a:p>
            <a:r>
              <a:rPr lang="es-VE" dirty="0" smtClean="0"/>
              <a:t>El área bajo la curva de una curva de potencia activa (P) es la energía total consumida en dicho periodo</a:t>
            </a:r>
            <a:endParaRPr lang="es-VE" dirty="0"/>
          </a:p>
        </p:txBody>
      </p:sp>
      <p:sp>
        <p:nvSpPr>
          <p:cNvPr id="3" name="2 CuadroTexto"/>
          <p:cNvSpPr txBox="1"/>
          <p:nvPr/>
        </p:nvSpPr>
        <p:spPr>
          <a:xfrm>
            <a:off x="755576" y="1772816"/>
            <a:ext cx="4428492" cy="369332"/>
          </a:xfrm>
          <a:prstGeom prst="rect">
            <a:avLst/>
          </a:prstGeom>
          <a:noFill/>
        </p:spPr>
        <p:txBody>
          <a:bodyPr wrap="square" rtlCol="0">
            <a:spAutoFit/>
          </a:bodyPr>
          <a:lstStyle/>
          <a:p>
            <a:r>
              <a:rPr lang="es-VE" dirty="0" smtClean="0"/>
              <a:t>Puede estar en </a:t>
            </a:r>
            <a:r>
              <a:rPr lang="es-VE" dirty="0" err="1" smtClean="0"/>
              <a:t>kVA</a:t>
            </a:r>
            <a:r>
              <a:rPr lang="es-VE" dirty="0" smtClean="0"/>
              <a:t>, kW, o cual sub-múltiplo</a:t>
            </a:r>
            <a:endParaRPr lang="es-VE" dirty="0"/>
          </a:p>
        </p:txBody>
      </p:sp>
      <p:sp>
        <p:nvSpPr>
          <p:cNvPr id="7" name="6 Elipse"/>
          <p:cNvSpPr/>
          <p:nvPr/>
        </p:nvSpPr>
        <p:spPr>
          <a:xfrm>
            <a:off x="179512" y="2492896"/>
            <a:ext cx="504056" cy="432048"/>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s-VE"/>
          </a:p>
        </p:txBody>
      </p:sp>
      <p:cxnSp>
        <p:nvCxnSpPr>
          <p:cNvPr id="9" name="8 Conector recto de flecha"/>
          <p:cNvCxnSpPr>
            <a:stCxn id="7" idx="7"/>
          </p:cNvCxnSpPr>
          <p:nvPr/>
        </p:nvCxnSpPr>
        <p:spPr>
          <a:xfrm flipV="1">
            <a:off x="609751" y="2142148"/>
            <a:ext cx="937913" cy="4140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2656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dirty="0" smtClean="0"/>
              <a:t>2.3.1-. Curva de demanda</a:t>
            </a:r>
            <a:endParaRPr lang="es-VE" dirty="0"/>
          </a:p>
        </p:txBody>
      </p:sp>
      <p:graphicFrame>
        <p:nvGraphicFramePr>
          <p:cNvPr id="4" name="Diagramm 1">
            <a:extLst>
              <a:ext uri="{FF2B5EF4-FFF2-40B4-BE49-F238E27FC236}">
                <a16:creationId xmlns="" xmlns:xdr="http://schemas.openxmlformats.org/drawingml/2006/spreadsheetDrawing" xmlns:a16="http://schemas.microsoft.com/office/drawing/2014/main" xmlns:lc="http://schemas.openxmlformats.org/drawingml/2006/lockedCanvas" id="{00000000-0008-0000-0100-000002000000}"/>
              </a:ext>
            </a:extLst>
          </p:cNvPr>
          <p:cNvGraphicFramePr>
            <a:graphicFrameLocks noGrp="1"/>
          </p:cNvGraphicFramePr>
          <p:nvPr>
            <p:ph idx="1"/>
            <p:extLst>
              <p:ext uri="{D42A27DB-BD31-4B8C-83A1-F6EECF244321}">
                <p14:modId xmlns:p14="http://schemas.microsoft.com/office/powerpoint/2010/main" val="296296880"/>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154320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dirty="0" smtClean="0"/>
              <a:t>2.4-. Energía Eléctrica</a:t>
            </a:r>
            <a:endParaRPr lang="es-VE" dirty="0"/>
          </a:p>
        </p:txBody>
      </p:sp>
      <p:sp>
        <p:nvSpPr>
          <p:cNvPr id="3" name="2 Marcador de contenido"/>
          <p:cNvSpPr>
            <a:spLocks noGrp="1"/>
          </p:cNvSpPr>
          <p:nvPr>
            <p:ph idx="1"/>
          </p:nvPr>
        </p:nvSpPr>
        <p:spPr/>
        <p:txBody>
          <a:bodyPr>
            <a:normAutofit fontScale="92500" lnSpcReduction="20000"/>
          </a:bodyPr>
          <a:lstStyle/>
          <a:p>
            <a:pPr algn="ctr"/>
            <a:r>
              <a:rPr lang="es-VE" dirty="0" smtClean="0"/>
              <a:t>Es la capacidad de hacer trabajo. La </a:t>
            </a:r>
            <a:r>
              <a:rPr lang="es-VE" dirty="0"/>
              <a:t>energía eléctrica consumida por un aparato eléctrico es el producto de la potencia eléctrica (P) y la duración del tiempo utilizado (t)</a:t>
            </a:r>
            <a:br>
              <a:rPr lang="es-VE" dirty="0"/>
            </a:br>
            <a:r>
              <a:rPr lang="es-VE" dirty="0"/>
              <a:t/>
            </a:r>
            <a:br>
              <a:rPr lang="es-VE" dirty="0"/>
            </a:br>
            <a:r>
              <a:rPr lang="es-VE" b="1" dirty="0"/>
              <a:t>E = P × t</a:t>
            </a:r>
            <a:br>
              <a:rPr lang="es-VE" b="1" dirty="0"/>
            </a:br>
            <a:r>
              <a:rPr lang="es-VE" dirty="0"/>
              <a:t/>
            </a:r>
            <a:br>
              <a:rPr lang="es-VE" dirty="0"/>
            </a:br>
            <a:r>
              <a:rPr lang="es-VE" dirty="0"/>
              <a:t>La unidad de energía es el Joule (J). Otra unidad usada es la de vatios-hora (</a:t>
            </a:r>
            <a:r>
              <a:rPr lang="es-VE" dirty="0" err="1"/>
              <a:t>Wh</a:t>
            </a:r>
            <a:r>
              <a:rPr lang="es-VE" dirty="0"/>
              <a:t>). Mira la factura de electricidad de tu casa.</a:t>
            </a:r>
            <a:br>
              <a:rPr lang="es-VE" dirty="0"/>
            </a:br>
            <a:r>
              <a:rPr lang="es-VE" dirty="0"/>
              <a:t/>
            </a:r>
            <a:br>
              <a:rPr lang="es-VE" dirty="0"/>
            </a:br>
            <a:r>
              <a:rPr lang="es-VE" dirty="0"/>
              <a:t>1 </a:t>
            </a:r>
            <a:r>
              <a:rPr lang="es-VE" dirty="0" err="1" smtClean="0"/>
              <a:t>Wh</a:t>
            </a:r>
            <a:r>
              <a:rPr lang="es-VE" dirty="0" smtClean="0"/>
              <a:t> </a:t>
            </a:r>
            <a:r>
              <a:rPr lang="es-VE" dirty="0"/>
              <a:t>= 3600 J</a:t>
            </a:r>
          </a:p>
        </p:txBody>
      </p:sp>
    </p:spTree>
    <p:extLst>
      <p:ext uri="{BB962C8B-B14F-4D97-AF65-F5344CB8AC3E}">
        <p14:creationId xmlns:p14="http://schemas.microsoft.com/office/powerpoint/2010/main" val="42075522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dirty="0" smtClean="0"/>
              <a:t>2.5-. Densidad de Carga</a:t>
            </a:r>
            <a:endParaRPr lang="es-VE" dirty="0"/>
          </a:p>
        </p:txBody>
      </p:sp>
      <p:sp>
        <p:nvSpPr>
          <p:cNvPr id="3" name="2 Marcador de contenido"/>
          <p:cNvSpPr>
            <a:spLocks noGrp="1"/>
          </p:cNvSpPr>
          <p:nvPr>
            <p:ph idx="1"/>
          </p:nvPr>
        </p:nvSpPr>
        <p:spPr/>
        <p:txBody>
          <a:bodyPr/>
          <a:lstStyle/>
          <a:p>
            <a:r>
              <a:rPr lang="es-VE" dirty="0" smtClean="0"/>
              <a:t>Es la relación entre la carga conectada (en W, KW ó KVA) y la unidad de dimensión.</a:t>
            </a:r>
          </a:p>
          <a:p>
            <a:r>
              <a:rPr lang="es-VE" dirty="0" smtClean="0"/>
              <a:t>Así para la densidad lineal de carga se tendrá:</a:t>
            </a:r>
            <a:endParaRPr lang="es-VE"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1663" y="3430587"/>
            <a:ext cx="5400675"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5430" y="5045676"/>
            <a:ext cx="6657975" cy="77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611560" y="4365104"/>
            <a:ext cx="8064896" cy="923330"/>
          </a:xfrm>
          <a:prstGeom prst="rect">
            <a:avLst/>
          </a:prstGeom>
        </p:spPr>
        <p:txBody>
          <a:bodyPr wrap="square">
            <a:spAutoFit/>
          </a:bodyPr>
          <a:lstStyle/>
          <a:p>
            <a:r>
              <a:rPr lang="es-VE" dirty="0" smtClean="0"/>
              <a:t>Esta expresión es frecuentemente utilizada en la planificación de sistemas de distribución y estudios especiales. La densidad de carga por unidad de área se expresa:</a:t>
            </a:r>
            <a:endParaRPr lang="es-VE" dirty="0"/>
          </a:p>
        </p:txBody>
      </p:sp>
      <p:sp>
        <p:nvSpPr>
          <p:cNvPr id="5" name="4 Rectángulo"/>
          <p:cNvSpPr/>
          <p:nvPr/>
        </p:nvSpPr>
        <p:spPr>
          <a:xfrm>
            <a:off x="598558" y="5949280"/>
            <a:ext cx="7717858" cy="646331"/>
          </a:xfrm>
          <a:prstGeom prst="rect">
            <a:avLst/>
          </a:prstGeom>
        </p:spPr>
        <p:txBody>
          <a:bodyPr wrap="square">
            <a:spAutoFit/>
          </a:bodyPr>
          <a:lstStyle/>
          <a:p>
            <a:r>
              <a:rPr lang="es-VE" dirty="0" smtClean="0"/>
              <a:t>La densidad de carga definida se emplea en estudios de carga en proyectos residenciales, comerciales o industriales.</a:t>
            </a:r>
            <a:endParaRPr lang="es-VE" dirty="0"/>
          </a:p>
        </p:txBody>
      </p:sp>
    </p:spTree>
    <p:extLst>
      <p:ext uri="{BB962C8B-B14F-4D97-AF65-F5344CB8AC3E}">
        <p14:creationId xmlns:p14="http://schemas.microsoft.com/office/powerpoint/2010/main" val="226572176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1947</TotalTime>
  <Words>1433</Words>
  <Application>Microsoft Office PowerPoint</Application>
  <PresentationFormat>Presentación en pantalla (4:3)</PresentationFormat>
  <Paragraphs>218</Paragraphs>
  <Slides>31</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31</vt:i4>
      </vt:variant>
    </vt:vector>
  </HeadingPairs>
  <TitlesOfParts>
    <vt:vector size="33" baseType="lpstr">
      <vt:lpstr>Tema de Office</vt:lpstr>
      <vt:lpstr>Hoja de cálculo</vt:lpstr>
      <vt:lpstr>Estimación de la Demanda Eléctrica</vt:lpstr>
      <vt:lpstr>Introducción</vt:lpstr>
      <vt:lpstr>1-. Cargas eléctricas</vt:lpstr>
      <vt:lpstr>2.1-. Definiciones importantes</vt:lpstr>
      <vt:lpstr>2.2-. Demanda Eléctrica</vt:lpstr>
      <vt:lpstr>2.3-. Curva de demanda</vt:lpstr>
      <vt:lpstr>2.3.1-. Curva de demanda</vt:lpstr>
      <vt:lpstr>2.4-. Energía Eléctrica</vt:lpstr>
      <vt:lpstr>2.5-. Densidad de Carga</vt:lpstr>
      <vt:lpstr>3-.Factores que caracterizan la carga</vt:lpstr>
      <vt:lpstr>3-. Factores que caracterizan la carga</vt:lpstr>
      <vt:lpstr>3-. Factores que caracterizan la carga</vt:lpstr>
      <vt:lpstr>3-. Factores que caracterizan la carga</vt:lpstr>
      <vt:lpstr>4-. Estudios de carga</vt:lpstr>
      <vt:lpstr>4.1-. Equipo de medición</vt:lpstr>
      <vt:lpstr>4.1-. Equipo de medición</vt:lpstr>
      <vt:lpstr>4.2-. Estimación de la demanda tipo residencial y comercial*</vt:lpstr>
      <vt:lpstr>4.3-. Factores de variación horaria de diferentes consumos </vt:lpstr>
      <vt:lpstr>Presentación de PowerPoint</vt:lpstr>
      <vt:lpstr>Presentación de PowerPoint</vt:lpstr>
      <vt:lpstr>Presentación de PowerPoint</vt:lpstr>
      <vt:lpstr>…continuación</vt:lpstr>
      <vt:lpstr>Ejemplo usando las tablas 1 y 2</vt:lpstr>
      <vt:lpstr>Solución</vt:lpstr>
      <vt:lpstr>Casos de una zonificación residencial</vt:lpstr>
      <vt:lpstr>Solución</vt:lpstr>
      <vt:lpstr>Presentación de PowerPoint</vt:lpstr>
      <vt:lpstr>De la gráfica anterior</vt:lpstr>
      <vt:lpstr>Ejemplo: tipo comercial </vt:lpstr>
      <vt:lpstr>Nota:</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Alexis Alexander Barroso Molina</dc:creator>
  <cp:lastModifiedBy>Alexis Alexander Barroso Molina</cp:lastModifiedBy>
  <cp:revision>52</cp:revision>
  <cp:lastPrinted>2022-02-07T12:17:05Z</cp:lastPrinted>
  <dcterms:created xsi:type="dcterms:W3CDTF">2021-12-14T12:52:07Z</dcterms:created>
  <dcterms:modified xsi:type="dcterms:W3CDTF">2022-02-07T12:27:57Z</dcterms:modified>
</cp:coreProperties>
</file>