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4" r:id="rId1"/>
  </p:sldMasterIdLst>
  <p:sldIdLst>
    <p:sldId id="256" r:id="rId2"/>
    <p:sldId id="257" r:id="rId3"/>
    <p:sldId id="258" r:id="rId4"/>
    <p:sldId id="271" r:id="rId5"/>
    <p:sldId id="270" r:id="rId6"/>
    <p:sldId id="272" r:id="rId7"/>
    <p:sldId id="273" r:id="rId8"/>
    <p:sldId id="260" r:id="rId9"/>
    <p:sldId id="274" r:id="rId10"/>
    <p:sldId id="268" r:id="rId11"/>
    <p:sldId id="276" r:id="rId12"/>
    <p:sldId id="277" r:id="rId13"/>
    <p:sldId id="275" r:id="rId14"/>
    <p:sldId id="269" r:id="rId15"/>
    <p:sldId id="26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C19DA4-55F1-4589-98AB-5612CE0A017E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DE17C98-9F79-4621-8F69-00CE9F700FAC}" type="pres">
      <dgm:prSet presAssocID="{46C19DA4-55F1-4589-98AB-5612CE0A017E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VE"/>
        </a:p>
      </dgm:t>
    </dgm:pt>
  </dgm:ptLst>
  <dgm:cxnLst>
    <dgm:cxn modelId="{352995B2-457D-455A-B10A-4C40568B4BC7}" type="presOf" srcId="{46C19DA4-55F1-4589-98AB-5612CE0A017E}" destId="{1DE17C98-9F79-4621-8F69-00CE9F700FAC}" srcOrd="0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C19DA4-55F1-4589-98AB-5612CE0A017E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DE17C98-9F79-4621-8F69-00CE9F700FAC}" type="pres">
      <dgm:prSet presAssocID="{46C19DA4-55F1-4589-98AB-5612CE0A017E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VE"/>
        </a:p>
      </dgm:t>
    </dgm:pt>
  </dgm:ptLst>
  <dgm:cxnLst>
    <dgm:cxn modelId="{982B5124-CDCE-4171-9037-3FD795DDDBE0}" type="presOf" srcId="{46C19DA4-55F1-4589-98AB-5612CE0A017E}" destId="{1DE17C98-9F79-4621-8F69-00CE9F700FAC}" srcOrd="0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431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394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97628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5487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1663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231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585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533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092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470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75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3/14/2025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766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3/14/2025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602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3/14/2025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21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848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034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465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uposincom.es/publicaciones-de-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8.png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.wmf"/><Relationship Id="rId5" Type="http://schemas.openxmlformats.org/officeDocument/2006/relationships/image" Target="../media/image4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21131" y="2374486"/>
            <a:ext cx="8983481" cy="1223273"/>
          </a:xfrm>
        </p:spPr>
        <p:txBody>
          <a:bodyPr>
            <a:noAutofit/>
          </a:bodyPr>
          <a:lstStyle/>
          <a:p>
            <a:pPr algn="ctr"/>
            <a:r>
              <a:rPr lang="es-ES" sz="3600" dirty="0" smtClean="0"/>
              <a:t>Uso de normas APA y Chicago</a:t>
            </a:r>
            <a:endParaRPr lang="es-VE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216537" y="4777379"/>
            <a:ext cx="3288075" cy="1126283"/>
          </a:xfrm>
        </p:spPr>
        <p:txBody>
          <a:bodyPr>
            <a:noAutofit/>
          </a:bodyPr>
          <a:lstStyle/>
          <a:p>
            <a:r>
              <a:rPr lang="es-ES" dirty="0" smtClean="0"/>
              <a:t>Profesor: </a:t>
            </a:r>
          </a:p>
          <a:p>
            <a:r>
              <a:rPr lang="es-ES" dirty="0" smtClean="0"/>
              <a:t>Gilberto Resplandor Barreto </a:t>
            </a:r>
          </a:p>
          <a:p>
            <a:r>
              <a:rPr lang="es-ES" dirty="0" smtClean="0"/>
              <a:t> </a:t>
            </a:r>
          </a:p>
          <a:p>
            <a:r>
              <a:rPr lang="es-ES" dirty="0" smtClean="0"/>
              <a:t> </a:t>
            </a:r>
            <a:endParaRPr lang="es-VE" dirty="0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081" y="377870"/>
            <a:ext cx="2312964" cy="1155962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638698" y="6126479"/>
            <a:ext cx="5225143" cy="391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Ciudad Guayana, marzo, 2025.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183151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3057" y="899652"/>
            <a:ext cx="10205883" cy="5589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7"/>
          <p:cNvSpPr/>
          <p:nvPr/>
        </p:nvSpPr>
        <p:spPr>
          <a:xfrm>
            <a:off x="3968654" y="324157"/>
            <a:ext cx="4254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dirty="0"/>
              <a:t>https://normas-apa.org/referencias/</a:t>
            </a:r>
          </a:p>
        </p:txBody>
      </p:sp>
    </p:spTree>
    <p:extLst>
      <p:ext uri="{BB962C8B-B14F-4D97-AF65-F5344CB8AC3E}">
        <p14:creationId xmlns:p14="http://schemas.microsoft.com/office/powerpoint/2010/main" val="3197157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592825" y="398207"/>
            <a:ext cx="9970780" cy="5999712"/>
          </a:xfrm>
        </p:spPr>
        <p:txBody>
          <a:bodyPr>
            <a:normAutofit lnSpcReduction="10000"/>
          </a:bodyPr>
          <a:lstStyle/>
          <a:p>
            <a:r>
              <a:rPr lang="es-ES" dirty="0"/>
              <a:t>Libro 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>
                <a:solidFill>
                  <a:srgbClr val="FF0000"/>
                </a:solidFill>
              </a:rPr>
              <a:t>Un autor: </a:t>
            </a:r>
          </a:p>
          <a:p>
            <a:pPr marL="0" indent="0">
              <a:buNone/>
            </a:pPr>
            <a:r>
              <a:rPr lang="es-ES" dirty="0" err="1" smtClean="0"/>
              <a:t>Duch</a:t>
            </a:r>
            <a:r>
              <a:rPr lang="es-ES" dirty="0"/>
              <a:t>, Lluís. 1998. Mito, interpretación y cultura. Barcelona: Herder. 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Segura</a:t>
            </a:r>
            <a:r>
              <a:rPr lang="es-ES" dirty="0"/>
              <a:t>, Santiago. 2012. Gramática latina. Bilbao: Universidad de Deusto</a:t>
            </a:r>
            <a:r>
              <a:rPr lang="es-ES" dirty="0" smtClean="0"/>
              <a:t>.</a:t>
            </a:r>
          </a:p>
          <a:p>
            <a:pPr marL="0" indent="0">
              <a:buNone/>
            </a:pPr>
            <a:r>
              <a:rPr lang="es-ES" dirty="0">
                <a:solidFill>
                  <a:srgbClr val="FF0000"/>
                </a:solidFill>
              </a:rPr>
              <a:t>Dos </a:t>
            </a:r>
            <a:r>
              <a:rPr lang="es-ES" dirty="0" smtClean="0">
                <a:solidFill>
                  <a:srgbClr val="FF0000"/>
                </a:solidFill>
              </a:rPr>
              <a:t>autores</a:t>
            </a:r>
            <a:r>
              <a:rPr lang="es-ES" dirty="0" smtClean="0"/>
              <a:t>:</a:t>
            </a:r>
          </a:p>
          <a:p>
            <a:pPr marL="0" indent="-457200">
              <a:buNone/>
            </a:pPr>
            <a:r>
              <a:rPr lang="es-ES" dirty="0" smtClean="0">
                <a:solidFill>
                  <a:srgbClr val="0070C0"/>
                </a:solidFill>
              </a:rPr>
              <a:t>León</a:t>
            </a:r>
            <a:r>
              <a:rPr lang="es-ES" dirty="0">
                <a:solidFill>
                  <a:srgbClr val="0070C0"/>
                </a:solidFill>
              </a:rPr>
              <a:t>, </a:t>
            </a:r>
            <a:r>
              <a:rPr lang="es-ES" dirty="0" err="1">
                <a:solidFill>
                  <a:srgbClr val="0070C0"/>
                </a:solidFill>
              </a:rPr>
              <a:t>Orfelio</a:t>
            </a:r>
            <a:r>
              <a:rPr lang="es-ES" dirty="0">
                <a:solidFill>
                  <a:srgbClr val="0070C0"/>
                </a:solidFill>
              </a:rPr>
              <a:t> G. e Ignacio Montero</a:t>
            </a:r>
            <a:r>
              <a:rPr lang="es-ES" dirty="0"/>
              <a:t>. 1993. Diseño de investigaciones: Introducción a la </a:t>
            </a:r>
            <a:r>
              <a:rPr lang="es-ES" dirty="0" smtClean="0"/>
              <a:t>	de </a:t>
            </a:r>
            <a:r>
              <a:rPr lang="es-ES" dirty="0"/>
              <a:t>la investigación en psicología y educación. Madrid: </a:t>
            </a:r>
            <a:r>
              <a:rPr lang="es-ES" dirty="0" smtClean="0"/>
              <a:t>McGraw-	Hill/Interamericana </a:t>
            </a:r>
            <a:r>
              <a:rPr lang="es-ES" dirty="0"/>
              <a:t>de España. </a:t>
            </a:r>
            <a:endParaRPr lang="es-ES" dirty="0" smtClean="0"/>
          </a:p>
          <a:p>
            <a:pPr marL="0" indent="-457200">
              <a:buNone/>
            </a:pPr>
            <a:r>
              <a:rPr lang="es-ES" dirty="0" smtClean="0">
                <a:solidFill>
                  <a:srgbClr val="FF0000"/>
                </a:solidFill>
              </a:rPr>
              <a:t>Tres autores:</a:t>
            </a:r>
          </a:p>
          <a:p>
            <a:pPr marL="0" indent="-457200">
              <a:buNone/>
            </a:pPr>
            <a:r>
              <a:rPr lang="es-ES" dirty="0">
                <a:solidFill>
                  <a:srgbClr val="0070C0"/>
                </a:solidFill>
              </a:rPr>
              <a:t>Borrego Nieto, Julio, José J. Gómez Asencio y Emilio Prieto de los Mozos</a:t>
            </a:r>
            <a:r>
              <a:rPr lang="es-ES" dirty="0"/>
              <a:t>. 1986. El </a:t>
            </a:r>
            <a:r>
              <a:rPr lang="es-ES" dirty="0" smtClean="0"/>
              <a:t>	subjuntivo</a:t>
            </a:r>
            <a:r>
              <a:rPr lang="es-ES" dirty="0"/>
              <a:t>: valores y usos. Madrid: SGEL</a:t>
            </a:r>
            <a:r>
              <a:rPr lang="es-ES" dirty="0" smtClean="0"/>
              <a:t>.</a:t>
            </a:r>
          </a:p>
          <a:p>
            <a:pPr marL="0" indent="-457200">
              <a:buNone/>
            </a:pPr>
            <a:r>
              <a:rPr lang="es-VE" dirty="0">
                <a:solidFill>
                  <a:srgbClr val="FF0000"/>
                </a:solidFill>
              </a:rPr>
              <a:t>Editor, traductor o compilador en lugar de </a:t>
            </a:r>
            <a:r>
              <a:rPr lang="es-VE" dirty="0" smtClean="0">
                <a:solidFill>
                  <a:srgbClr val="FF0000"/>
                </a:solidFill>
              </a:rPr>
              <a:t>autor: </a:t>
            </a:r>
          </a:p>
          <a:p>
            <a:pPr marL="0" indent="-457200">
              <a:buNone/>
            </a:pPr>
            <a:r>
              <a:rPr lang="es-VE" dirty="0" smtClean="0"/>
              <a:t>Notario </a:t>
            </a:r>
            <a:r>
              <a:rPr lang="es-VE" dirty="0"/>
              <a:t>Ruiz, Antonio, ed. 2005. Contrapuntos estéticos. Salamanca: Ediciones </a:t>
            </a:r>
            <a:r>
              <a:rPr lang="es-VE" dirty="0" smtClean="0"/>
              <a:t>	Universidad </a:t>
            </a:r>
            <a:r>
              <a:rPr lang="es-VE" dirty="0"/>
              <a:t>de Salamanca</a:t>
            </a:r>
            <a:r>
              <a:rPr lang="es-VE" dirty="0" smtClean="0"/>
              <a:t>.</a:t>
            </a:r>
          </a:p>
          <a:p>
            <a:pPr marL="0" indent="-457200">
              <a:buNone/>
            </a:pPr>
            <a:r>
              <a:rPr lang="es-ES" dirty="0">
                <a:solidFill>
                  <a:srgbClr val="FF0000"/>
                </a:solidFill>
              </a:rPr>
              <a:t>Editor, traductor o compilador además de </a:t>
            </a:r>
            <a:r>
              <a:rPr lang="es-ES" dirty="0" smtClean="0">
                <a:solidFill>
                  <a:srgbClr val="FF0000"/>
                </a:solidFill>
              </a:rPr>
              <a:t>autor:</a:t>
            </a:r>
          </a:p>
          <a:p>
            <a:pPr marL="0" indent="-457200">
              <a:buNone/>
            </a:pPr>
            <a:r>
              <a:rPr lang="es-ES" dirty="0" smtClean="0"/>
              <a:t>Fernández </a:t>
            </a:r>
            <a:r>
              <a:rPr lang="es-ES" dirty="0"/>
              <a:t>Ramírez, Salvador. 1985. La enseñanza de la gramática y la literatura. </a:t>
            </a:r>
            <a:r>
              <a:rPr lang="es-ES" dirty="0" smtClean="0"/>
              <a:t>	Editado </a:t>
            </a:r>
            <a:r>
              <a:rPr lang="es-ES" dirty="0"/>
              <a:t>por José Polo. Madrid: Arco/Libros.</a:t>
            </a:r>
            <a:endParaRPr lang="es-E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621116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592825" y="398207"/>
            <a:ext cx="9970780" cy="5999712"/>
          </a:xfrm>
        </p:spPr>
        <p:txBody>
          <a:bodyPr>
            <a:normAutofit lnSpcReduction="10000"/>
          </a:bodyPr>
          <a:lstStyle/>
          <a:p>
            <a:r>
              <a:rPr lang="es-ES" dirty="0"/>
              <a:t>Libro 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>
                <a:solidFill>
                  <a:srgbClr val="FF0000"/>
                </a:solidFill>
              </a:rPr>
              <a:t>Un autor: </a:t>
            </a:r>
          </a:p>
          <a:p>
            <a:pPr marL="0" indent="0">
              <a:buNone/>
            </a:pPr>
            <a:r>
              <a:rPr lang="es-ES" dirty="0" err="1" smtClean="0"/>
              <a:t>Duch</a:t>
            </a:r>
            <a:r>
              <a:rPr lang="es-ES" dirty="0"/>
              <a:t>, Lluís. 1998. Mito, interpretación y cultura. Barcelona: Herder. 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Segura</a:t>
            </a:r>
            <a:r>
              <a:rPr lang="es-ES" dirty="0"/>
              <a:t>, Santiago. 2012. Gramática latina. Bilbao: Universidad de Deusto</a:t>
            </a:r>
            <a:r>
              <a:rPr lang="es-ES" dirty="0" smtClean="0"/>
              <a:t>.</a:t>
            </a:r>
          </a:p>
          <a:p>
            <a:pPr marL="0" indent="0">
              <a:buNone/>
            </a:pPr>
            <a:r>
              <a:rPr lang="es-ES" dirty="0">
                <a:solidFill>
                  <a:srgbClr val="FF0000"/>
                </a:solidFill>
              </a:rPr>
              <a:t>Dos </a:t>
            </a:r>
            <a:r>
              <a:rPr lang="es-ES" dirty="0" smtClean="0">
                <a:solidFill>
                  <a:srgbClr val="FF0000"/>
                </a:solidFill>
              </a:rPr>
              <a:t>autores</a:t>
            </a:r>
            <a:r>
              <a:rPr lang="es-ES" dirty="0" smtClean="0"/>
              <a:t>:</a:t>
            </a:r>
          </a:p>
          <a:p>
            <a:pPr marL="0" indent="-457200">
              <a:buNone/>
            </a:pPr>
            <a:r>
              <a:rPr lang="es-ES" dirty="0" smtClean="0"/>
              <a:t>León</a:t>
            </a:r>
            <a:r>
              <a:rPr lang="es-ES" dirty="0"/>
              <a:t>, </a:t>
            </a:r>
            <a:r>
              <a:rPr lang="es-ES" dirty="0" err="1"/>
              <a:t>Orfelio</a:t>
            </a:r>
            <a:r>
              <a:rPr lang="es-ES" dirty="0"/>
              <a:t> G. e Ignacio Montero. 1993. Diseño de investigaciones: Introducción a la </a:t>
            </a:r>
            <a:r>
              <a:rPr lang="es-ES" dirty="0" smtClean="0"/>
              <a:t>	de </a:t>
            </a:r>
            <a:r>
              <a:rPr lang="es-ES" dirty="0"/>
              <a:t>la investigación en psicología y educación. Madrid: </a:t>
            </a:r>
            <a:r>
              <a:rPr lang="es-ES" dirty="0" smtClean="0"/>
              <a:t>McGraw-	Hill/Interamericana </a:t>
            </a:r>
            <a:r>
              <a:rPr lang="es-ES" dirty="0"/>
              <a:t>de España. </a:t>
            </a:r>
            <a:endParaRPr lang="es-ES" dirty="0" smtClean="0"/>
          </a:p>
          <a:p>
            <a:pPr marL="0" indent="-457200">
              <a:buNone/>
            </a:pPr>
            <a:r>
              <a:rPr lang="es-ES" dirty="0" smtClean="0">
                <a:solidFill>
                  <a:srgbClr val="FF0000"/>
                </a:solidFill>
              </a:rPr>
              <a:t>Tres autores:</a:t>
            </a:r>
          </a:p>
          <a:p>
            <a:pPr marL="0" indent="-457200">
              <a:buNone/>
            </a:pPr>
            <a:r>
              <a:rPr lang="es-ES" dirty="0"/>
              <a:t>Borrego Nieto, Julio, José J. Gómez Asencio y Emilio Prieto de los Mozos. 1986. El </a:t>
            </a:r>
            <a:r>
              <a:rPr lang="es-ES" dirty="0" smtClean="0"/>
              <a:t>	subjuntivo</a:t>
            </a:r>
            <a:r>
              <a:rPr lang="es-ES" dirty="0"/>
              <a:t>: valores y usos. Madrid: SGEL</a:t>
            </a:r>
            <a:r>
              <a:rPr lang="es-ES" dirty="0" smtClean="0"/>
              <a:t>.</a:t>
            </a:r>
          </a:p>
          <a:p>
            <a:pPr marL="0" indent="-457200">
              <a:buNone/>
            </a:pPr>
            <a:r>
              <a:rPr lang="es-VE" dirty="0">
                <a:solidFill>
                  <a:srgbClr val="FF0000"/>
                </a:solidFill>
              </a:rPr>
              <a:t>Editor, traductor o compilador en lugar de </a:t>
            </a:r>
            <a:r>
              <a:rPr lang="es-VE" dirty="0" smtClean="0">
                <a:solidFill>
                  <a:srgbClr val="FF0000"/>
                </a:solidFill>
              </a:rPr>
              <a:t>autor: </a:t>
            </a:r>
          </a:p>
          <a:p>
            <a:pPr marL="0" indent="-457200">
              <a:buNone/>
            </a:pPr>
            <a:r>
              <a:rPr lang="es-VE" dirty="0" smtClean="0"/>
              <a:t>Notario </a:t>
            </a:r>
            <a:r>
              <a:rPr lang="es-VE" dirty="0"/>
              <a:t>Ruiz, Antonio, ed. 2005. Contrapuntos estéticos. Salamanca: Ediciones </a:t>
            </a:r>
            <a:r>
              <a:rPr lang="es-VE" dirty="0" smtClean="0"/>
              <a:t>	Universidad </a:t>
            </a:r>
            <a:r>
              <a:rPr lang="es-VE" dirty="0"/>
              <a:t>de Salamanca</a:t>
            </a:r>
            <a:r>
              <a:rPr lang="es-VE" dirty="0" smtClean="0"/>
              <a:t>.</a:t>
            </a:r>
          </a:p>
          <a:p>
            <a:pPr marL="0" indent="-457200">
              <a:buNone/>
            </a:pPr>
            <a:r>
              <a:rPr lang="es-ES" dirty="0">
                <a:solidFill>
                  <a:srgbClr val="FF0000"/>
                </a:solidFill>
              </a:rPr>
              <a:t>Editor, traductor o compilador además de </a:t>
            </a:r>
            <a:r>
              <a:rPr lang="es-ES" dirty="0" smtClean="0">
                <a:solidFill>
                  <a:srgbClr val="FF0000"/>
                </a:solidFill>
              </a:rPr>
              <a:t>autor:</a:t>
            </a:r>
          </a:p>
          <a:p>
            <a:pPr marL="0" indent="-457200">
              <a:buNone/>
            </a:pPr>
            <a:r>
              <a:rPr lang="es-ES" dirty="0" smtClean="0"/>
              <a:t>Fernández </a:t>
            </a:r>
            <a:r>
              <a:rPr lang="es-ES" dirty="0"/>
              <a:t>Ramírez, Salvador. 1985. La enseñanza de la gramática y la literatura. </a:t>
            </a:r>
            <a:r>
              <a:rPr lang="es-ES" dirty="0" smtClean="0"/>
              <a:t>	Editado </a:t>
            </a:r>
            <a:r>
              <a:rPr lang="es-ES" dirty="0"/>
              <a:t>por José Polo. Madrid: Arco/Libros.</a:t>
            </a:r>
            <a:endParaRPr lang="es-E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8359525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19084" y="235975"/>
            <a:ext cx="9985528" cy="641554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" dirty="0">
                <a:solidFill>
                  <a:srgbClr val="FF0000"/>
                </a:solidFill>
              </a:rPr>
              <a:t>Capítulo u otra parte de un </a:t>
            </a:r>
            <a:r>
              <a:rPr lang="es-ES" dirty="0" smtClean="0">
                <a:solidFill>
                  <a:srgbClr val="FF0000"/>
                </a:solidFill>
              </a:rPr>
              <a:t>libro:</a:t>
            </a:r>
          </a:p>
          <a:p>
            <a:pPr marL="0" indent="0">
              <a:buNone/>
            </a:pPr>
            <a:r>
              <a:rPr lang="es-ES" dirty="0" smtClean="0"/>
              <a:t>Gómez </a:t>
            </a:r>
            <a:r>
              <a:rPr lang="es-ES" dirty="0"/>
              <a:t>Mendoza, Josefina. 2009. «Ecología urbana y paisaje de la ciudad». En La </a:t>
            </a:r>
            <a:r>
              <a:rPr lang="es-ES" dirty="0" smtClean="0"/>
              <a:t>	ciudad </a:t>
            </a:r>
            <a:r>
              <a:rPr lang="es-ES" dirty="0"/>
              <a:t>del futuro, editado por Antonio Bonet Correa, 177-217. Madrid: Instituto de </a:t>
            </a:r>
            <a:r>
              <a:rPr lang="es-ES" dirty="0" smtClean="0"/>
              <a:t>	España.</a:t>
            </a:r>
          </a:p>
          <a:p>
            <a:pPr marL="0" indent="0">
              <a:buNone/>
            </a:pPr>
            <a:r>
              <a:rPr lang="es-ES" dirty="0">
                <a:solidFill>
                  <a:srgbClr val="FF0000"/>
                </a:solidFill>
              </a:rPr>
              <a:t>Libro electrónico obtenido de una biblioteca o </a:t>
            </a:r>
            <a:r>
              <a:rPr lang="es-ES" dirty="0" smtClean="0">
                <a:solidFill>
                  <a:srgbClr val="FF0000"/>
                </a:solidFill>
              </a:rPr>
              <a:t>librería.</a:t>
            </a:r>
          </a:p>
          <a:p>
            <a:pPr marL="0" indent="0">
              <a:buNone/>
            </a:pPr>
            <a:r>
              <a:rPr lang="es-ES" dirty="0" smtClean="0"/>
              <a:t>Muchos </a:t>
            </a:r>
            <a:r>
              <a:rPr lang="es-ES" dirty="0"/>
              <a:t>libros editados electrónicamente pueden tener un equivalente impreso. Pero dada la posibilidad de que existan diferencias, </a:t>
            </a:r>
            <a:r>
              <a:rPr lang="es-ES" dirty="0">
                <a:solidFill>
                  <a:srgbClr val="0070C0"/>
                </a:solidFill>
              </a:rPr>
              <a:t>se aconseja indicar el formato en el que se ha consultado. </a:t>
            </a:r>
            <a:endParaRPr lang="es-E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s-ES" dirty="0" err="1" smtClean="0"/>
              <a:t>Austen</a:t>
            </a:r>
            <a:r>
              <a:rPr lang="es-ES" dirty="0"/>
              <a:t>, Jane. 2008. </a:t>
            </a:r>
            <a:r>
              <a:rPr lang="es-ES" dirty="0" err="1"/>
              <a:t>Pride</a:t>
            </a:r>
            <a:r>
              <a:rPr lang="es-ES" dirty="0"/>
              <a:t> and </a:t>
            </a:r>
            <a:r>
              <a:rPr lang="es-ES" dirty="0" err="1"/>
              <a:t>Prejudice</a:t>
            </a:r>
            <a:r>
              <a:rPr lang="es-ES" dirty="0"/>
              <a:t>. Nueva York: </a:t>
            </a:r>
            <a:r>
              <a:rPr lang="es-ES" dirty="0" err="1"/>
              <a:t>Penguin</a:t>
            </a:r>
            <a:r>
              <a:rPr lang="es-ES" dirty="0"/>
              <a:t> </a:t>
            </a:r>
            <a:r>
              <a:rPr lang="es-ES" dirty="0" err="1"/>
              <a:t>Classics</a:t>
            </a:r>
            <a:r>
              <a:rPr lang="es-ES" dirty="0"/>
              <a:t>. </a:t>
            </a:r>
            <a:r>
              <a:rPr lang="es-ES" dirty="0">
                <a:solidFill>
                  <a:srgbClr val="0070C0"/>
                </a:solidFill>
              </a:rPr>
              <a:t>Edición </a:t>
            </a:r>
            <a:r>
              <a:rPr lang="es-ES" dirty="0" smtClean="0">
                <a:solidFill>
                  <a:srgbClr val="0070C0"/>
                </a:solidFill>
              </a:rPr>
              <a:t>en PDF</a:t>
            </a:r>
          </a:p>
          <a:p>
            <a:pPr marL="0" indent="0">
              <a:buNone/>
            </a:pPr>
            <a:r>
              <a:rPr lang="es-ES" dirty="0" smtClean="0">
                <a:solidFill>
                  <a:srgbClr val="FF0000"/>
                </a:solidFill>
              </a:rPr>
              <a:t>Libro consultado en línea:</a:t>
            </a:r>
          </a:p>
          <a:p>
            <a:pPr marL="0" indent="0">
              <a:buNone/>
            </a:pPr>
            <a:r>
              <a:rPr lang="es-ES" dirty="0"/>
              <a:t>Gutiérrez Ordoñez, Salvador. 1981. Lingüística y semántica: Aproximación funcional. </a:t>
            </a:r>
            <a:r>
              <a:rPr lang="es-ES" dirty="0" smtClean="0"/>
              <a:t>	Oviedo</a:t>
            </a:r>
            <a:r>
              <a:rPr lang="es-ES" dirty="0"/>
              <a:t>: Universidad de Oviedo. </a:t>
            </a:r>
            <a:r>
              <a:rPr lang="es-ES" dirty="0">
                <a:hlinkClick r:id="rId2"/>
              </a:rPr>
              <a:t>http://</a:t>
            </a:r>
            <a:r>
              <a:rPr lang="es-ES" dirty="0" smtClean="0">
                <a:hlinkClick r:id="rId2"/>
              </a:rPr>
              <a:t>www.gruposincom.es/publicaciones-de-</a:t>
            </a:r>
            <a:r>
              <a:rPr lang="es-ES" dirty="0" smtClean="0"/>
              <a:t>	salvador-</a:t>
            </a:r>
            <a:r>
              <a:rPr lang="es-ES" dirty="0" err="1" smtClean="0"/>
              <a:t>gutierrezordonez</a:t>
            </a:r>
            <a:r>
              <a:rPr lang="es-ES" dirty="0" smtClean="0"/>
              <a:t>.</a:t>
            </a:r>
          </a:p>
          <a:p>
            <a:pPr marL="0" indent="0">
              <a:buNone/>
            </a:pPr>
            <a:r>
              <a:rPr lang="es-VE" dirty="0">
                <a:solidFill>
                  <a:srgbClr val="FF0000"/>
                </a:solidFill>
              </a:rPr>
              <a:t>Artículo de </a:t>
            </a:r>
            <a:r>
              <a:rPr lang="es-VE" dirty="0" smtClean="0">
                <a:solidFill>
                  <a:srgbClr val="FF0000"/>
                </a:solidFill>
              </a:rPr>
              <a:t>revista:</a:t>
            </a:r>
          </a:p>
          <a:p>
            <a:pPr marL="0" indent="0">
              <a:buNone/>
            </a:pPr>
            <a:r>
              <a:rPr lang="es-ES" dirty="0"/>
              <a:t>Hernández Guerrero, María José. 2011. «Presencia y utilización de la traducción en la </a:t>
            </a:r>
            <a:r>
              <a:rPr lang="es-ES" dirty="0" smtClean="0"/>
              <a:t>	prensa </a:t>
            </a:r>
            <a:r>
              <a:rPr lang="es-ES" dirty="0"/>
              <a:t>española». Meta 56, n.º 1: 101-118</a:t>
            </a:r>
            <a:r>
              <a:rPr lang="es-ES" dirty="0" smtClean="0"/>
              <a:t>.</a:t>
            </a:r>
          </a:p>
          <a:p>
            <a:pPr marL="0" indent="0">
              <a:buNone/>
            </a:pPr>
            <a:r>
              <a:rPr lang="es-ES" dirty="0">
                <a:solidFill>
                  <a:srgbClr val="FF0000"/>
                </a:solidFill>
              </a:rPr>
              <a:t>Artículo en una revista en </a:t>
            </a:r>
            <a:r>
              <a:rPr lang="es-ES" dirty="0" smtClean="0">
                <a:solidFill>
                  <a:srgbClr val="FF0000"/>
                </a:solidFill>
              </a:rPr>
              <a:t>línea:</a:t>
            </a:r>
          </a:p>
          <a:p>
            <a:pPr marL="0" indent="0">
              <a:buNone/>
            </a:pPr>
            <a:r>
              <a:rPr lang="es-ES" dirty="0" err="1"/>
              <a:t>Feliu</a:t>
            </a:r>
            <a:r>
              <a:rPr lang="es-ES" dirty="0"/>
              <a:t> </a:t>
            </a:r>
            <a:r>
              <a:rPr lang="es-ES" dirty="0" err="1"/>
              <a:t>Albadalejo</a:t>
            </a:r>
            <a:r>
              <a:rPr lang="es-ES" dirty="0"/>
              <a:t>, Ángeles. 2011. «La publicidad institucional en la arena parlamentaria </a:t>
            </a:r>
            <a:r>
              <a:rPr lang="es-ES" dirty="0" smtClean="0"/>
              <a:t>	española</a:t>
            </a:r>
            <a:r>
              <a:rPr lang="es-ES" dirty="0"/>
              <a:t>». Revista Latina de Comunicación Social 66: 454-481. </a:t>
            </a:r>
            <a:r>
              <a:rPr lang="es-ES" dirty="0" smtClean="0">
                <a:solidFill>
                  <a:srgbClr val="0070C0"/>
                </a:solidFill>
              </a:rPr>
              <a:t>doi:10.4185/RLCS-66-2011-	941-454-481</a:t>
            </a:r>
            <a:r>
              <a:rPr lang="es-ES" dirty="0">
                <a:solidFill>
                  <a:srgbClr val="0070C0"/>
                </a:solidFill>
              </a:rPr>
              <a:t>. </a:t>
            </a:r>
            <a:endParaRPr lang="es-E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s-ES" dirty="0" err="1" smtClean="0"/>
              <a:t>Feliu</a:t>
            </a:r>
            <a:r>
              <a:rPr lang="es-ES" dirty="0" smtClean="0"/>
              <a:t> </a:t>
            </a:r>
            <a:r>
              <a:rPr lang="es-ES" dirty="0" err="1"/>
              <a:t>Albadalejo</a:t>
            </a:r>
            <a:r>
              <a:rPr lang="es-ES" dirty="0"/>
              <a:t>, Ángeles. 2011. «La publicidad institucional en la arena parlamentaria </a:t>
            </a:r>
            <a:r>
              <a:rPr lang="es-ES" dirty="0" smtClean="0"/>
              <a:t>	española</a:t>
            </a:r>
            <a:r>
              <a:rPr lang="es-ES" dirty="0"/>
              <a:t>». Revista Latina de Comunicación Social 66: 454-481. Acceso el 2 de febrero </a:t>
            </a:r>
            <a:r>
              <a:rPr lang="es-ES" dirty="0" smtClean="0"/>
              <a:t>	de </a:t>
            </a:r>
            <a:r>
              <a:rPr lang="es-ES" dirty="0"/>
              <a:t>2015</a:t>
            </a:r>
            <a:r>
              <a:rPr lang="es-ES" dirty="0">
                <a:solidFill>
                  <a:srgbClr val="0070C0"/>
                </a:solidFill>
              </a:rPr>
              <a:t>. http:// www.revistalatinacs.org/11/art/941_Alicante/20_Feliu.html.</a:t>
            </a:r>
            <a:endParaRPr lang="es-VE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224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2800" dirty="0" smtClean="0"/>
              <a:t>Referencias bibliográficas recomendadas</a:t>
            </a:r>
            <a:endParaRPr lang="es-VE" sz="28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8665" y="2307985"/>
            <a:ext cx="2103120" cy="3429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2087662"/>
              </p:ext>
            </p:extLst>
          </p:nvPr>
        </p:nvGraphicFramePr>
        <p:xfrm>
          <a:off x="1238865" y="2322732"/>
          <a:ext cx="4085304" cy="1290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Objeto empaquetador del shell" showAsIcon="1" r:id="rId4" imgW="2396160" imgH="607680" progId="Package">
                  <p:embed/>
                </p:oleObj>
              </mc:Choice>
              <mc:Fallback>
                <p:oleObj name="Objeto empaquetador del shell" showAsIcon="1" r:id="rId4" imgW="2396160" imgH="6076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38865" y="2322732"/>
                        <a:ext cx="4085304" cy="12903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8503107"/>
              </p:ext>
            </p:extLst>
          </p:nvPr>
        </p:nvGraphicFramePr>
        <p:xfrm>
          <a:off x="1755058" y="4501842"/>
          <a:ext cx="3296374" cy="904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Objeto empaquetador del shell" showAsIcon="1" r:id="rId6" imgW="2216160" imgH="607680" progId="Package">
                  <p:embed/>
                </p:oleObj>
              </mc:Choice>
              <mc:Fallback>
                <p:oleObj name="Objeto empaquetador del shell" showAsIcon="1" r:id="rId6" imgW="2216160" imgH="6076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755058" y="4501842"/>
                        <a:ext cx="3296374" cy="9043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2634481"/>
              </p:ext>
            </p:extLst>
          </p:nvPr>
        </p:nvGraphicFramePr>
        <p:xfrm>
          <a:off x="5442154" y="1802684"/>
          <a:ext cx="4458983" cy="10506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Objeto empaquetador del shell" showAsIcon="1" r:id="rId8" imgW="2700000" imgH="607680" progId="Package">
                  <p:embed/>
                </p:oleObj>
              </mc:Choice>
              <mc:Fallback>
                <p:oleObj name="Objeto empaquetador del shell" showAsIcon="1" r:id="rId8" imgW="2700000" imgH="6076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442154" y="1802684"/>
                        <a:ext cx="4458983" cy="10506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1231235"/>
              </p:ext>
            </p:extLst>
          </p:nvPr>
        </p:nvGraphicFramePr>
        <p:xfrm>
          <a:off x="4409768" y="5737123"/>
          <a:ext cx="2617688" cy="1083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Objeto empaquetador del shell" showAsIcon="1" r:id="rId10" imgW="1361160" imgH="607680" progId="Package">
                  <p:embed/>
                </p:oleObj>
              </mc:Choice>
              <mc:Fallback>
                <p:oleObj name="Objeto empaquetador del shell" showAsIcon="1" r:id="rId10" imgW="1361160" imgH="6076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409768" y="5737123"/>
                        <a:ext cx="2617688" cy="10835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ángulo 7"/>
          <p:cNvSpPr/>
          <p:nvPr/>
        </p:nvSpPr>
        <p:spPr>
          <a:xfrm>
            <a:off x="6341806" y="3315538"/>
            <a:ext cx="31414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/>
              <a:t>https://www.javerianacali.edu.co/sites/default/files/2022-06/Manual%20de%20Normas%20APA%207ma%20edicio%CC%81n.pdf</a:t>
            </a:r>
          </a:p>
        </p:txBody>
      </p:sp>
    </p:spTree>
    <p:extLst>
      <p:ext uri="{BB962C8B-B14F-4D97-AF65-F5344CB8AC3E}">
        <p14:creationId xmlns:p14="http://schemas.microsoft.com/office/powerpoint/2010/main" val="40094699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Gracias</a:t>
            </a:r>
            <a:endParaRPr lang="es-VE" dirty="0"/>
          </a:p>
        </p:txBody>
      </p:sp>
      <p:pic>
        <p:nvPicPr>
          <p:cNvPr id="4" name="Imagen 7">
            <a:extLst>
              <a:ext uri="{FF2B5EF4-FFF2-40B4-BE49-F238E27FC236}">
                <a16:creationId xmlns="" xmlns:a16="http://schemas.microsoft.com/office/drawing/2014/main" id="{7E0442C3-BCB3-42C9-B6F8-C291E3E2C9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2159" y="2133600"/>
            <a:ext cx="3423303" cy="377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652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11234" y="486697"/>
            <a:ext cx="9343620" cy="584458"/>
          </a:xfrm>
        </p:spPr>
        <p:txBody>
          <a:bodyPr>
            <a:noAutofit/>
          </a:bodyPr>
          <a:lstStyle/>
          <a:p>
            <a:r>
              <a:rPr lang="es-ES" sz="2800" dirty="0" smtClean="0"/>
              <a:t>Agenda:</a:t>
            </a:r>
            <a:endParaRPr lang="es-VE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84663" y="1306286"/>
            <a:ext cx="9670191" cy="5551714"/>
          </a:xfrm>
        </p:spPr>
        <p:txBody>
          <a:bodyPr>
            <a:noAutofit/>
          </a:bodyPr>
          <a:lstStyle/>
          <a:p>
            <a:r>
              <a:rPr lang="es-ES" sz="2000" dirty="0" smtClean="0"/>
              <a:t>Propósito: </a:t>
            </a:r>
            <a:r>
              <a:rPr lang="es-ES" sz="2000" dirty="0"/>
              <a:t> proporcionar a los participantes una comprensión clara y práctica de cómo aplicar estas normas en trabajos académicos y de </a:t>
            </a:r>
            <a:r>
              <a:rPr lang="es-ES" sz="2000" dirty="0" smtClean="0"/>
              <a:t>investigación.</a:t>
            </a:r>
          </a:p>
          <a:p>
            <a:r>
              <a:rPr lang="es-ES" sz="2000" dirty="0" smtClean="0"/>
              <a:t>Documentos de referencia: </a:t>
            </a:r>
          </a:p>
          <a:p>
            <a:pPr marL="0" indent="0">
              <a:buNone/>
            </a:pPr>
            <a:r>
              <a:rPr lang="es-ES" sz="2000" dirty="0"/>
              <a:t>  </a:t>
            </a:r>
            <a:r>
              <a:rPr lang="es-ES" sz="2000" dirty="0" smtClean="0"/>
              <a:t>   1. Chicago</a:t>
            </a:r>
            <a:r>
              <a:rPr lang="es-ES" sz="2000" dirty="0"/>
              <a:t>, 17ma edición - Guía del Manual de </a:t>
            </a:r>
            <a:r>
              <a:rPr lang="es-ES" sz="2000" dirty="0" smtClean="0"/>
              <a:t>Estilo</a:t>
            </a:r>
            <a:endParaRPr lang="es-ES" sz="2000" dirty="0"/>
          </a:p>
          <a:p>
            <a:pPr marL="0" indent="0">
              <a:buNone/>
            </a:pPr>
            <a:r>
              <a:rPr lang="es-ES" sz="2000" dirty="0" smtClean="0"/>
              <a:t>     2. Normas APA 7ma. edición</a:t>
            </a:r>
          </a:p>
          <a:p>
            <a:pPr marL="0" indent="0">
              <a:buNone/>
            </a:pPr>
            <a:r>
              <a:rPr lang="es-ES" sz="2000" dirty="0"/>
              <a:t> </a:t>
            </a:r>
            <a:r>
              <a:rPr lang="es-ES" sz="2000" dirty="0" smtClean="0"/>
              <a:t>    Exposición didáctica: aspectos claves vinculados con ambos estilos</a:t>
            </a:r>
          </a:p>
          <a:p>
            <a:r>
              <a:rPr lang="es-ES" sz="2000" dirty="0" smtClean="0"/>
              <a:t>Resultados esperados: se aspira que se adquiera una </a:t>
            </a:r>
            <a:r>
              <a:rPr lang="es-ES" sz="2000" dirty="0"/>
              <a:t>comprensión sólida y práctica de cómo utilizar las normas APA y Chicago en sus trabajos académicos.</a:t>
            </a:r>
            <a:endParaRPr lang="es-ES" sz="2000" dirty="0" smtClean="0"/>
          </a:p>
          <a:p>
            <a:r>
              <a:rPr lang="es-ES" sz="2000" dirty="0" smtClean="0"/>
              <a:t>Cierre: lecciones aprendidas.</a:t>
            </a:r>
            <a:endParaRPr lang="es-VE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7063" y="52253"/>
            <a:ext cx="2403566" cy="1018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95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9029" y="624110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es-ES" sz="2800" b="1" dirty="0"/>
              <a:t>Contextualización</a:t>
            </a:r>
            <a:r>
              <a:rPr lang="es-ES" sz="2800" b="1" dirty="0" smtClean="0"/>
              <a:t>: </a:t>
            </a:r>
            <a:endParaRPr lang="es-VE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96413" y="1401096"/>
            <a:ext cx="11208774" cy="5117691"/>
          </a:xfrm>
        </p:spPr>
        <p:txBody>
          <a:bodyPr/>
          <a:lstStyle/>
          <a:p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Normas de estilo</a:t>
            </a:r>
          </a:p>
          <a:p>
            <a:pPr marL="0" indent="0">
              <a:buNone/>
            </a:pPr>
            <a:r>
              <a:rPr lang="es-ES" dirty="0" smtClean="0"/>
              <a:t>	</a:t>
            </a:r>
            <a:r>
              <a:rPr lang="es-ES" b="1" dirty="0" smtClean="0"/>
              <a:t>Son reglas que se siguen para garantizar la calidad de un contenido, la coherencia visual y la 	experiencia del usuario,</a:t>
            </a:r>
          </a:p>
          <a:p>
            <a:pPr marL="0" indent="0">
              <a:buNone/>
            </a:pPr>
            <a:r>
              <a:rPr lang="es-ES" b="1" dirty="0"/>
              <a:t>	</a:t>
            </a:r>
            <a:r>
              <a:rPr lang="es-ES" b="1" dirty="0" smtClean="0"/>
              <a:t>Aplicación: sitios web, trabajos escritos, proyectos académicos, entre otros.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</a:t>
            </a: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Manual de estilo (Libro de estilo, Guía de estilo)</a:t>
            </a:r>
          </a:p>
          <a:p>
            <a:pPr marL="0" indent="0">
              <a:buNone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	Conjunto de normas para la escritura y el diseño de documentos, ya sea para uso 	general o para una publicación específica, una organización o una materia.</a:t>
            </a:r>
          </a:p>
          <a:p>
            <a:pPr marL="0" indent="0">
              <a:buNone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Son requisitos (normas, reglas) que exige el publicador para asegurar una 	presentación clara y consistente del material escrito. </a:t>
            </a:r>
          </a:p>
          <a:p>
            <a:pPr marL="0" indent="0">
              <a:buNone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Guía en la que se recogen las normas y preferencias de estilo de escritura y diseño de 	un documento general o una publicación en concreto.</a:t>
            </a:r>
          </a:p>
          <a:p>
            <a:pPr marL="0" indent="0">
              <a:buNone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V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01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08022" y="120206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es-ES" sz="2800" b="1" dirty="0"/>
              <a:t>Contextualización</a:t>
            </a:r>
            <a:r>
              <a:rPr lang="es-ES" sz="2800" b="1" dirty="0" smtClean="0"/>
              <a:t>: </a:t>
            </a:r>
            <a:endParaRPr lang="es-VE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96413" y="1194618"/>
            <a:ext cx="11208774" cy="5324169"/>
          </a:xfrm>
        </p:spPr>
        <p:txBody>
          <a:bodyPr>
            <a:normAutofit fontScale="40000" lnSpcReduction="20000"/>
          </a:bodyPr>
          <a:lstStyle/>
          <a:p>
            <a:endParaRPr lang="es-E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Tipos de manuales</a:t>
            </a:r>
          </a:p>
          <a:p>
            <a:pPr lvl="1"/>
            <a:r>
              <a:rPr lang="es-E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Redacción: periódicos, editoriales, documentos institucionales, académicos o cualquier guía relacionada con la escritura.</a:t>
            </a:r>
          </a:p>
          <a:p>
            <a:pPr lvl="1"/>
            <a:r>
              <a:rPr lang="es-E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Gráfico o Manual de identidad visual: recoge los elementos gráficos y sus normas de aplicación</a:t>
            </a:r>
          </a:p>
          <a:p>
            <a:pPr marL="457200" lvl="1" indent="0">
              <a:buNone/>
            </a:pPr>
            <a:endParaRPr lang="es-ES" sz="2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s-E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Clasificación:</a:t>
            </a:r>
          </a:p>
          <a:p>
            <a:pPr lvl="1"/>
            <a:r>
              <a:rPr lang="es-E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Formato MLA (Asociación de Lenguas y </a:t>
            </a:r>
            <a:r>
              <a:rPr lang="es-ES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Litaratura</a:t>
            </a:r>
            <a:r>
              <a:rPr lang="es-E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s-ES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s-E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iencias Sociales, Humanidades, Lengua y Literatura, Arte</a:t>
            </a:r>
          </a:p>
          <a:p>
            <a:pPr lvl="1"/>
            <a:r>
              <a:rPr lang="es-E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Normas Vancouver: Medicina</a:t>
            </a:r>
          </a:p>
          <a:p>
            <a:pPr lvl="1"/>
            <a:r>
              <a:rPr lang="es-E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Normas ICONTEC-NTC 1486 o NTC 1486: normalización en Colombia</a:t>
            </a:r>
          </a:p>
          <a:p>
            <a:pPr lvl="1"/>
            <a:r>
              <a:rPr lang="es-E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Estilo Harvard: Física y Ciencias Naturales y Sociales</a:t>
            </a:r>
          </a:p>
          <a:p>
            <a:pPr lvl="1"/>
            <a:r>
              <a:rPr lang="es-E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s-ES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Council of </a:t>
            </a:r>
            <a:r>
              <a:rPr lang="es-ES" sz="2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es-ES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Editors</a:t>
            </a:r>
            <a:r>
              <a:rPr lang="es-ES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s-E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CSE): es </a:t>
            </a:r>
            <a:r>
              <a:rPr lang="es-ES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responsable de la elaboración de este manual de estilo para la publicación y comunicación de cualquier tipo de contenido científico en inglés, el lenguaje internacional de la </a:t>
            </a:r>
            <a:r>
              <a:rPr lang="es-E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ciencia.  Áreas de Biología y Ciencias de la Naturaleza.</a:t>
            </a:r>
          </a:p>
          <a:p>
            <a:pPr lvl="1"/>
            <a:r>
              <a:rPr lang="es-E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Norma ISO 690:2010 (E): Puede aplicarse en cualquier disciplina.</a:t>
            </a:r>
          </a:p>
          <a:p>
            <a:pPr marL="457200" lvl="1" indent="0">
              <a:buNone/>
            </a:pPr>
            <a:endParaRPr lang="es-ES" sz="2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s-ES" sz="2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s-E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NOTA: Los diversos sistemas pueden utilizarse en cualquier disciplina. Depende de los requerimientos y recomendaciones</a:t>
            </a:r>
          </a:p>
          <a:p>
            <a:pPr marL="457200" lvl="1" indent="0">
              <a:buNone/>
            </a:pPr>
            <a:r>
              <a:rPr lang="es-ES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de los responsables de las publicaciones.  Generalmente, cada Institución posee sus propias orientaciones.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V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67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37072" y="132735"/>
            <a:ext cx="10074018" cy="1150375"/>
          </a:xfrm>
        </p:spPr>
        <p:txBody>
          <a:bodyPr>
            <a:normAutofit fontScale="90000"/>
          </a:bodyPr>
          <a:lstStyle/>
          <a:p>
            <a:pPr algn="ctr"/>
            <a:r>
              <a:rPr lang="es-E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Normas APA (</a:t>
            </a: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psicología, educación y ciencias 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sociales)</a:t>
            </a:r>
            <a:r>
              <a:rPr lang="es-E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y Manual de estilo Chicago (</a:t>
            </a: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historia, humanidades, arte, literatura y ciencias 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sociales)</a:t>
            </a:r>
            <a:b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Semejanzas</a:t>
            </a:r>
            <a:endParaRPr lang="es-VE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8328010"/>
              </p:ext>
            </p:extLst>
          </p:nvPr>
        </p:nvGraphicFramePr>
        <p:xfrm>
          <a:off x="2589213" y="1959794"/>
          <a:ext cx="8915400" cy="4806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295536"/>
              </p:ext>
            </p:extLst>
          </p:nvPr>
        </p:nvGraphicFramePr>
        <p:xfrm>
          <a:off x="1637071" y="1501322"/>
          <a:ext cx="9129252" cy="462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3084"/>
                <a:gridCol w="3043084"/>
                <a:gridCol w="30430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Aspecto</a:t>
                      </a:r>
                      <a:endParaRPr lang="es-V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APA</a:t>
                      </a:r>
                      <a:endParaRPr lang="es-V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Chicago</a:t>
                      </a:r>
                      <a:endParaRPr lang="es-V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Papel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Tamaño carta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Tamaño carta</a:t>
                      </a:r>
                      <a:endParaRPr lang="es-VE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Márgenes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2,54 cm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2,54 cm</a:t>
                      </a:r>
                      <a:endParaRPr lang="es-VE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Alineación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Margen izquierdo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Ambos márgenes</a:t>
                      </a:r>
                      <a:endParaRPr lang="es-VE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Sangría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1,27 cm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1,27 cm</a:t>
                      </a:r>
                      <a:endParaRPr lang="es-VE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Tipo</a:t>
                      </a:r>
                      <a:r>
                        <a:rPr lang="es-ES" b="1" baseline="0" dirty="0" smtClean="0"/>
                        <a:t> y tamaño de letra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Times New </a:t>
                      </a:r>
                      <a:r>
                        <a:rPr lang="es-ES" b="1" dirty="0" err="1" smtClean="0"/>
                        <a:t>Roman</a:t>
                      </a:r>
                      <a:r>
                        <a:rPr lang="es-ES" b="1" dirty="0" smtClean="0"/>
                        <a:t> 12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Times New </a:t>
                      </a:r>
                      <a:r>
                        <a:rPr lang="es-ES" b="1" dirty="0" err="1" smtClean="0"/>
                        <a:t>Roman</a:t>
                      </a:r>
                      <a:r>
                        <a:rPr lang="es-ES" b="1" dirty="0" smtClean="0"/>
                        <a:t> 12</a:t>
                      </a:r>
                      <a:endParaRPr lang="es-VE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Espaciado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Doble en todo el documento, incluye citas largas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Doble en todo el documento. Citas largas </a:t>
                      </a:r>
                      <a:r>
                        <a:rPr lang="es-ES" b="1" dirty="0" smtClean="0"/>
                        <a:t>espacio </a:t>
                      </a:r>
                      <a:r>
                        <a:rPr lang="es-ES" b="1" dirty="0" smtClean="0"/>
                        <a:t>sencillo</a:t>
                      </a:r>
                      <a:endParaRPr lang="es-VE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Numeración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Esquina</a:t>
                      </a:r>
                      <a:r>
                        <a:rPr lang="es-ES" b="1" baseline="0" dirty="0" smtClean="0"/>
                        <a:t> superior derecha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Esquina superior derecha</a:t>
                      </a:r>
                      <a:endParaRPr lang="es-VE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Citas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Sistema autor-fecha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Sistema autor-fecha</a:t>
                      </a:r>
                      <a:endParaRPr lang="es-VE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Referencias/Bibliografía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Sangría francesa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Sangría francesa</a:t>
                      </a:r>
                      <a:endParaRPr lang="es-VE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Orden R/B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Alfabético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Alfabético</a:t>
                      </a:r>
                      <a:endParaRPr lang="es-VE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929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37072" y="132736"/>
            <a:ext cx="10074018" cy="1032388"/>
          </a:xfrm>
        </p:spPr>
        <p:txBody>
          <a:bodyPr>
            <a:normAutofit fontScale="90000"/>
          </a:bodyPr>
          <a:lstStyle/>
          <a:p>
            <a:pPr algn="ctr"/>
            <a:r>
              <a:rPr lang="es-E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Normas APA (</a:t>
            </a: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psicología, educación y ciencias 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sociales)</a:t>
            </a:r>
            <a:r>
              <a:rPr lang="es-E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y Manual de estilo Chicago (</a:t>
            </a: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historia, humanidades, arte, literatura y ciencias 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sociales)</a:t>
            </a:r>
            <a:b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Diferencias</a:t>
            </a:r>
            <a:endParaRPr lang="es-VE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8328010"/>
              </p:ext>
            </p:extLst>
          </p:nvPr>
        </p:nvGraphicFramePr>
        <p:xfrm>
          <a:off x="2589213" y="1959794"/>
          <a:ext cx="8915400" cy="4806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914641"/>
              </p:ext>
            </p:extLst>
          </p:nvPr>
        </p:nvGraphicFramePr>
        <p:xfrm>
          <a:off x="1165126" y="1353840"/>
          <a:ext cx="10192008" cy="513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336"/>
                <a:gridCol w="3397336"/>
                <a:gridCol w="33973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Aspecto</a:t>
                      </a:r>
                      <a:endParaRPr lang="es-V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APA</a:t>
                      </a:r>
                      <a:endParaRPr lang="es-V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Chicago</a:t>
                      </a:r>
                      <a:endParaRPr lang="es-V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Tipo</a:t>
                      </a:r>
                      <a:r>
                        <a:rPr lang="es-ES" b="1" baseline="0" dirty="0" smtClean="0"/>
                        <a:t> y tamaño de letra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rgbClr val="FF0000"/>
                          </a:solidFill>
                        </a:rPr>
                        <a:t>Times</a:t>
                      </a:r>
                      <a:r>
                        <a:rPr lang="es-ES" b="1" baseline="0" dirty="0" smtClean="0">
                          <a:solidFill>
                            <a:srgbClr val="FF0000"/>
                          </a:solidFill>
                        </a:rPr>
                        <a:t> New </a:t>
                      </a:r>
                      <a:r>
                        <a:rPr lang="es-ES" b="1" baseline="0" dirty="0" err="1" smtClean="0">
                          <a:solidFill>
                            <a:srgbClr val="FF0000"/>
                          </a:solidFill>
                        </a:rPr>
                        <a:t>Roman</a:t>
                      </a:r>
                      <a:r>
                        <a:rPr lang="es-ES" b="1" baseline="0" dirty="0" smtClean="0">
                          <a:solidFill>
                            <a:srgbClr val="FF0000"/>
                          </a:solidFill>
                        </a:rPr>
                        <a:t> 12</a:t>
                      </a:r>
                    </a:p>
                    <a:p>
                      <a:r>
                        <a:rPr lang="es-ES" b="1" baseline="0" dirty="0" smtClean="0"/>
                        <a:t>Arial 11</a:t>
                      </a:r>
                    </a:p>
                    <a:p>
                      <a:r>
                        <a:rPr lang="es-ES" b="1" baseline="0" dirty="0" smtClean="0"/>
                        <a:t>Calibri 11</a:t>
                      </a:r>
                    </a:p>
                    <a:p>
                      <a:r>
                        <a:rPr lang="es-ES" b="1" baseline="0" dirty="0" smtClean="0"/>
                        <a:t>Georgia 11</a:t>
                      </a:r>
                    </a:p>
                    <a:p>
                      <a:r>
                        <a:rPr lang="es-ES" b="1" baseline="0" dirty="0" smtClean="0"/>
                        <a:t>Lucida Sans Unicode 11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rgbClr val="FF0000"/>
                          </a:solidFill>
                        </a:rPr>
                        <a:t>Times New </a:t>
                      </a:r>
                      <a:r>
                        <a:rPr lang="es-ES" b="1" dirty="0" err="1" smtClean="0">
                          <a:solidFill>
                            <a:srgbClr val="FF0000"/>
                          </a:solidFill>
                        </a:rPr>
                        <a:t>Roman</a:t>
                      </a:r>
                      <a:r>
                        <a:rPr lang="es-ES" b="1" dirty="0" smtClean="0">
                          <a:solidFill>
                            <a:srgbClr val="FF0000"/>
                          </a:solidFill>
                        </a:rPr>
                        <a:t> 12</a:t>
                      </a:r>
                      <a:endParaRPr lang="es-VE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Citas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Sistema autor-fecha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Sistema autor-fecha</a:t>
                      </a:r>
                    </a:p>
                    <a:p>
                      <a:r>
                        <a:rPr lang="es-ES" b="1" dirty="0" smtClean="0">
                          <a:solidFill>
                            <a:srgbClr val="00B0F0"/>
                          </a:solidFill>
                        </a:rPr>
                        <a:t>Sistema de notas y bibliografía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Lista de</a:t>
                      </a:r>
                      <a:r>
                        <a:rPr lang="es-ES" b="1" baseline="0" dirty="0" smtClean="0"/>
                        <a:t> fuentes consultadas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Referencias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Bibliografía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Tipos de citas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Cortas:</a:t>
                      </a:r>
                      <a:r>
                        <a:rPr lang="es-ES" b="1" baseline="0" dirty="0" smtClean="0"/>
                        <a:t> menos de 40 palabras, comillas, en el texto</a:t>
                      </a:r>
                    </a:p>
                    <a:p>
                      <a:r>
                        <a:rPr lang="es-ES" b="1" baseline="0" dirty="0" smtClean="0"/>
                        <a:t>Largas: mayor o igual a 40 palabras, párrafo aparte, sangría 1,27 cm.</a:t>
                      </a:r>
                    </a:p>
                    <a:p>
                      <a:r>
                        <a:rPr lang="es-ES" b="1" baseline="0" dirty="0" smtClean="0"/>
                        <a:t>Parafraseadas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Citas de hasta cuatro líneas, comillas, en el texto.</a:t>
                      </a:r>
                    </a:p>
                    <a:p>
                      <a:r>
                        <a:rPr lang="es-ES" b="1" dirty="0" smtClean="0"/>
                        <a:t>Más de cuatro líneas:</a:t>
                      </a:r>
                      <a:r>
                        <a:rPr lang="es-ES" b="1" baseline="0" dirty="0" smtClean="0"/>
                        <a:t> </a:t>
                      </a:r>
                      <a:r>
                        <a:rPr lang="es-ES" b="1" dirty="0" smtClean="0"/>
                        <a:t>párrafo</a:t>
                      </a:r>
                      <a:r>
                        <a:rPr lang="es-ES" b="1" baseline="0" dirty="0" smtClean="0"/>
                        <a:t> aparte, interlineado sencillo, sangría 1,27 </a:t>
                      </a:r>
                      <a:r>
                        <a:rPr lang="es-ES" b="1" baseline="0" dirty="0" smtClean="0"/>
                        <a:t>cm.</a:t>
                      </a:r>
                    </a:p>
                    <a:p>
                      <a:r>
                        <a:rPr lang="es-ES" b="1" baseline="0" dirty="0" smtClean="0"/>
                        <a:t>Parafraseadas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294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37072" y="132736"/>
            <a:ext cx="10074018" cy="1032388"/>
          </a:xfrm>
        </p:spPr>
        <p:txBody>
          <a:bodyPr>
            <a:normAutofit fontScale="90000"/>
          </a:bodyPr>
          <a:lstStyle/>
          <a:p>
            <a:pPr algn="ctr"/>
            <a:r>
              <a:rPr lang="es-E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Normas APA (</a:t>
            </a: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psicología, educación y ciencias 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sociales)</a:t>
            </a:r>
            <a:r>
              <a:rPr lang="es-E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y Manual de estilo Chicago (</a:t>
            </a: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historia, humanidades, arte, literatura y ciencias </a:t>
            </a: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sociales)</a:t>
            </a:r>
            <a:b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Diferencias</a:t>
            </a:r>
            <a:endParaRPr lang="es-VE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519917"/>
              </p:ext>
            </p:extLst>
          </p:nvPr>
        </p:nvGraphicFramePr>
        <p:xfrm>
          <a:off x="1165120" y="1353840"/>
          <a:ext cx="10339492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69746"/>
                <a:gridCol w="51697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Aspecto</a:t>
                      </a:r>
                      <a:endParaRPr lang="es-V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Chicago</a:t>
                      </a:r>
                      <a:endParaRPr lang="es-V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Sistema de notas y bibliografía:</a:t>
                      </a:r>
                      <a:r>
                        <a:rPr lang="es-ES" b="1" baseline="0" dirty="0" smtClean="0"/>
                        <a:t> </a:t>
                      </a:r>
                      <a:r>
                        <a:rPr lang="es-ES" b="1" dirty="0" smtClean="0"/>
                        <a:t>combina notas a pie de página y bibliografía o notas finales y bibliografía o ambos tipos de notas y bibliografía.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Las citas bibliográficas se dan en nota, a las que complementa una bibliografía. Las notas, a pie de página o finales, están habitualmente numeradas y corresponden a llamadas en el texto, en forma de superíndice</a:t>
                      </a:r>
                      <a:endParaRPr lang="es-ES" b="1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Ubicación de la fecha</a:t>
                      </a:r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Cerca del final de la nota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1" algn="l"/>
                      <a:endParaRPr lang="es-V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En el sistema de notas no todas las obras anotadas requieren aparecer en la bibliografía, puesto que los datos se pueden proporcionar en nota.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165120" y="4572000"/>
            <a:ext cx="10339492" cy="1501450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  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1854703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9029" y="624110"/>
            <a:ext cx="8911687" cy="732742"/>
          </a:xfrm>
        </p:spPr>
        <p:txBody>
          <a:bodyPr>
            <a:normAutofit/>
          </a:bodyPr>
          <a:lstStyle/>
          <a:p>
            <a:pPr algn="ctr"/>
            <a:r>
              <a:rPr lang="es-ES" sz="2800" dirty="0" smtClean="0"/>
              <a:t>Sistema de pie de nota</a:t>
            </a:r>
            <a:endParaRPr lang="es-ES" sz="2800" dirty="0"/>
          </a:p>
        </p:txBody>
      </p:sp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796413" y="870156"/>
            <a:ext cx="11208774" cy="5648632"/>
          </a:xfrm>
        </p:spPr>
        <p:txBody>
          <a:bodyPr>
            <a:normAutofit/>
          </a:bodyPr>
          <a:lstStyle/>
          <a:p>
            <a:endParaRPr lang="es-E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ES" b="1" dirty="0"/>
              <a:t>Numeración de las notas. </a:t>
            </a:r>
            <a:endParaRPr lang="es-ES" b="1" dirty="0" smtClean="0"/>
          </a:p>
          <a:p>
            <a:pPr marL="0" indent="0">
              <a:buNone/>
            </a:pPr>
            <a:r>
              <a:rPr lang="es-ES" b="1" dirty="0" smtClean="0"/>
              <a:t>Los </a:t>
            </a:r>
            <a:r>
              <a:rPr lang="es-ES" b="1" dirty="0"/>
              <a:t>números de llamada a nota en el texto aparecen como superíndices, pero en las notas los números pueden aparecer como</a:t>
            </a:r>
            <a:r>
              <a:rPr lang="es-ES" b="1" dirty="0" smtClean="0"/>
              <a:t>:</a:t>
            </a:r>
          </a:p>
          <a:p>
            <a:pPr>
              <a:buAutoNum type="arabicPeriod"/>
            </a:pPr>
            <a:r>
              <a:rPr lang="es-ES" b="1" dirty="0" smtClean="0">
                <a:solidFill>
                  <a:srgbClr val="FF0000"/>
                </a:solidFill>
              </a:rPr>
              <a:t>Superíndices </a:t>
            </a:r>
            <a:r>
              <a:rPr lang="es-ES" b="1" dirty="0">
                <a:solidFill>
                  <a:srgbClr val="FF0000"/>
                </a:solidFill>
              </a:rPr>
              <a:t>seguidos de </a:t>
            </a:r>
            <a:r>
              <a:rPr lang="es-ES" b="1" dirty="0" smtClean="0">
                <a:solidFill>
                  <a:srgbClr val="FF0000"/>
                </a:solidFill>
              </a:rPr>
              <a:t>espacio</a:t>
            </a:r>
          </a:p>
          <a:p>
            <a:pPr marL="0" indent="0">
              <a:buNone/>
            </a:pPr>
            <a:r>
              <a:rPr lang="es-ES" b="1" dirty="0" smtClean="0"/>
              <a:t>Ejemplo</a:t>
            </a:r>
            <a:r>
              <a:rPr lang="es-ES" b="1" dirty="0"/>
              <a:t>: En el texto: Es en el seno de éstas donde presionan fuertemente los intereses económicos de grupos productivos y financieros que, en su afán expansionista, exigen el respaldo político para ampliar sus influencias más allá de las fronteras de la comunidad </a:t>
            </a:r>
            <a:r>
              <a:rPr lang="es-ES" b="1" dirty="0" smtClean="0"/>
              <a:t>económica </a:t>
            </a:r>
            <a:r>
              <a:rPr lang="es-ES" sz="1400" b="1" baseline="30000" dirty="0" smtClean="0">
                <a:solidFill>
                  <a:srgbClr val="FF0000"/>
                </a:solidFill>
              </a:rPr>
              <a:t>8</a:t>
            </a:r>
            <a:r>
              <a:rPr lang="es-ES" b="1" dirty="0" smtClean="0"/>
              <a:t> </a:t>
            </a:r>
            <a:r>
              <a:rPr lang="es-ES" b="1" dirty="0"/>
              <a:t>. </a:t>
            </a:r>
            <a:endParaRPr lang="es-ES" b="1" dirty="0" smtClean="0"/>
          </a:p>
          <a:p>
            <a:pPr marL="0" indent="0">
              <a:buNone/>
            </a:pPr>
            <a:r>
              <a:rPr lang="es-ES" b="1" dirty="0" smtClean="0"/>
              <a:t>En </a:t>
            </a:r>
            <a:r>
              <a:rPr lang="es-ES" b="1" dirty="0"/>
              <a:t>nota: </a:t>
            </a:r>
            <a:r>
              <a:rPr lang="es-ES" b="1" baseline="30000" dirty="0">
                <a:solidFill>
                  <a:srgbClr val="FF0000"/>
                </a:solidFill>
              </a:rPr>
              <a:t>8</a:t>
            </a:r>
            <a:r>
              <a:rPr lang="es-ES" b="1" baseline="30000" dirty="0"/>
              <a:t> </a:t>
            </a:r>
            <a:r>
              <a:rPr lang="es-ES" b="1" dirty="0" err="1"/>
              <a:t>Besné</a:t>
            </a:r>
            <a:r>
              <a:rPr lang="es-ES" b="1" dirty="0"/>
              <a:t>, </a:t>
            </a:r>
            <a:r>
              <a:rPr lang="es-ES" b="1" dirty="0" err="1"/>
              <a:t>Canedo</a:t>
            </a:r>
            <a:r>
              <a:rPr lang="es-ES" b="1" dirty="0"/>
              <a:t> y Pérez de las Heras, La Unión Europea, </a:t>
            </a:r>
            <a:r>
              <a:rPr lang="es-ES" b="1" dirty="0" smtClean="0"/>
              <a:t>173</a:t>
            </a:r>
          </a:p>
          <a:p>
            <a:pPr marL="0" indent="0">
              <a:buNone/>
            </a:pPr>
            <a:r>
              <a:rPr lang="es-ES" b="1" dirty="0" smtClean="0"/>
              <a:t>2</a:t>
            </a:r>
            <a:r>
              <a:rPr lang="es-ES" b="1" dirty="0"/>
              <a:t>. </a:t>
            </a:r>
            <a:r>
              <a:rPr lang="es-ES" b="1" dirty="0" smtClean="0">
                <a:solidFill>
                  <a:srgbClr val="FF0000"/>
                </a:solidFill>
              </a:rPr>
              <a:t>A </a:t>
            </a:r>
            <a:r>
              <a:rPr lang="es-ES" b="1" dirty="0">
                <a:solidFill>
                  <a:srgbClr val="FF0000"/>
                </a:solidFill>
              </a:rPr>
              <a:t>tamaño completo y seguidos de </a:t>
            </a:r>
            <a:r>
              <a:rPr lang="es-ES" b="1" dirty="0" smtClean="0">
                <a:solidFill>
                  <a:srgbClr val="FF0000"/>
                </a:solidFill>
              </a:rPr>
              <a:t>punto</a:t>
            </a:r>
          </a:p>
          <a:p>
            <a:pPr marL="0" indent="0">
              <a:buNone/>
            </a:pPr>
            <a:r>
              <a:rPr lang="es-ES" b="1" dirty="0"/>
              <a:t>En el texto: Es en el seno de éstas donde presionan fuertemente los intereses económicos de grupos productivos y financieros que, en su afán expansionista, exigen el respaldo político para ampliar sus influencias más allá de las fronteras de la comunidad </a:t>
            </a:r>
            <a:r>
              <a:rPr lang="es-ES" b="1" dirty="0" smtClean="0"/>
              <a:t>económica </a:t>
            </a:r>
            <a:r>
              <a:rPr lang="es-ES" b="1" baseline="30000" dirty="0" smtClean="0">
                <a:solidFill>
                  <a:srgbClr val="FF0000"/>
                </a:solidFill>
              </a:rPr>
              <a:t>8</a:t>
            </a:r>
            <a:r>
              <a:rPr lang="es-ES" b="1" dirty="0" smtClean="0"/>
              <a:t>. </a:t>
            </a:r>
          </a:p>
          <a:p>
            <a:pPr marL="0" indent="0">
              <a:buNone/>
            </a:pPr>
            <a:r>
              <a:rPr lang="es-ES" b="1" dirty="0" smtClean="0"/>
              <a:t>En </a:t>
            </a:r>
            <a:r>
              <a:rPr lang="es-ES" b="1" dirty="0"/>
              <a:t>nota: </a:t>
            </a:r>
            <a:r>
              <a:rPr lang="es-ES" b="1" dirty="0">
                <a:solidFill>
                  <a:srgbClr val="FF0000"/>
                </a:solidFill>
              </a:rPr>
              <a:t>8</a:t>
            </a:r>
            <a:r>
              <a:rPr lang="es-ES" b="1" dirty="0"/>
              <a:t>. </a:t>
            </a:r>
            <a:r>
              <a:rPr lang="es-ES" b="1" dirty="0" err="1"/>
              <a:t>Besné</a:t>
            </a:r>
            <a:r>
              <a:rPr lang="es-ES" b="1" dirty="0"/>
              <a:t>, </a:t>
            </a:r>
            <a:r>
              <a:rPr lang="es-ES" b="1" dirty="0" err="1"/>
              <a:t>Canedo</a:t>
            </a:r>
            <a:r>
              <a:rPr lang="es-ES" b="1" dirty="0"/>
              <a:t> y Pérez de las Heras, La Unión Europea, 173. </a:t>
            </a:r>
            <a:endParaRPr lang="es-ES" b="1" dirty="0" smtClean="0"/>
          </a:p>
        </p:txBody>
      </p:sp>
    </p:spTree>
    <p:extLst>
      <p:ext uri="{BB962C8B-B14F-4D97-AF65-F5344CB8AC3E}">
        <p14:creationId xmlns:p14="http://schemas.microsoft.com/office/powerpoint/2010/main" val="3406429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32742"/>
          </a:xfrm>
        </p:spPr>
        <p:txBody>
          <a:bodyPr>
            <a:normAutofit/>
          </a:bodyPr>
          <a:lstStyle/>
          <a:p>
            <a:pPr algn="ctr"/>
            <a:r>
              <a:rPr lang="es-ES" sz="2800" dirty="0" smtClean="0"/>
              <a:t>Sistema de pie de nota</a:t>
            </a:r>
            <a:endParaRPr lang="es-ES" sz="2800" dirty="0"/>
          </a:p>
        </p:txBody>
      </p:sp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796413" y="870156"/>
            <a:ext cx="11208774" cy="5648632"/>
          </a:xfrm>
        </p:spPr>
        <p:txBody>
          <a:bodyPr>
            <a:normAutofit/>
          </a:bodyPr>
          <a:lstStyle/>
          <a:p>
            <a:endParaRPr lang="es-ES" sz="2000" dirty="0" smtClean="0"/>
          </a:p>
          <a:p>
            <a:r>
              <a:rPr lang="es-ES" sz="2000" b="1" dirty="0" smtClean="0"/>
              <a:t>Las </a:t>
            </a:r>
            <a:r>
              <a:rPr lang="es-ES" sz="2000" b="1" dirty="0"/>
              <a:t>notas (a pie de página o finales) se deben numerar </a:t>
            </a:r>
            <a:r>
              <a:rPr lang="es-ES" sz="2000" b="1" dirty="0" smtClean="0"/>
              <a:t>consecutivamente.</a:t>
            </a: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/>
              <a:t>Un número de nota no puede repetirse en el mismo documento. </a:t>
            </a:r>
            <a:endParaRPr lang="es-ES" sz="2000" b="1" dirty="0" smtClean="0"/>
          </a:p>
          <a:p>
            <a:r>
              <a:rPr lang="es-ES" sz="2000" b="1" dirty="0" smtClean="0"/>
              <a:t>Si </a:t>
            </a:r>
            <a:r>
              <a:rPr lang="es-ES" sz="2000" b="1" dirty="0"/>
              <a:t>el contenido de una nota afecta a diferentes partes del documento, se utilizarán remisiones en las notas siguientes a esta nota primera. </a:t>
            </a:r>
            <a:endParaRPr lang="es-ES" sz="2000" b="1" dirty="0" smtClean="0"/>
          </a:p>
          <a:p>
            <a:pPr marL="0" indent="0">
              <a:buNone/>
            </a:pPr>
            <a:r>
              <a:rPr lang="es-ES" sz="2000" b="1" dirty="0" smtClean="0"/>
              <a:t>	Ejemplo</a:t>
            </a:r>
            <a:r>
              <a:rPr lang="es-ES" sz="2000" b="1" dirty="0"/>
              <a:t>: </a:t>
            </a:r>
            <a:r>
              <a:rPr lang="es-ES" sz="2000" b="1" baseline="30000" dirty="0"/>
              <a:t>19</a:t>
            </a:r>
            <a:r>
              <a:rPr lang="es-ES" sz="2000" b="1" dirty="0"/>
              <a:t> Véase la nota 15. </a:t>
            </a:r>
            <a:endParaRPr lang="es-ES" sz="2000" b="1" dirty="0" smtClean="0"/>
          </a:p>
          <a:p>
            <a:r>
              <a:rPr lang="es-ES" sz="2000" b="1" dirty="0"/>
              <a:t>Posición del número de la nota </a:t>
            </a:r>
            <a:endParaRPr lang="es-ES" sz="2000" b="1" dirty="0" smtClean="0"/>
          </a:p>
          <a:p>
            <a:pPr marL="0" indent="0">
              <a:buNone/>
            </a:pPr>
            <a:r>
              <a:rPr lang="es-ES" sz="2000" b="1" dirty="0"/>
              <a:t>	</a:t>
            </a:r>
            <a:r>
              <a:rPr lang="es-ES" sz="2000" b="1" dirty="0" smtClean="0"/>
              <a:t>El </a:t>
            </a:r>
            <a:r>
              <a:rPr lang="es-ES" sz="2000" b="1" dirty="0"/>
              <a:t>número de la nota debe </a:t>
            </a:r>
            <a:r>
              <a:rPr lang="es-ES" sz="2000" b="1" dirty="0" smtClean="0"/>
              <a:t>colocarse </a:t>
            </a:r>
            <a:r>
              <a:rPr lang="es-ES" sz="2000" b="1" dirty="0"/>
              <a:t>generalmente al final de una oración o </a:t>
            </a:r>
            <a:r>
              <a:rPr lang="es-ES" sz="2000" b="1" dirty="0" smtClean="0"/>
              <a:t>	de </a:t>
            </a:r>
            <a:r>
              <a:rPr lang="es-ES" sz="2000" b="1" dirty="0"/>
              <a:t>una proposición, después del </a:t>
            </a:r>
            <a:r>
              <a:rPr lang="es-ES" sz="2000" b="1" dirty="0" smtClean="0"/>
              <a:t>punto</a:t>
            </a:r>
          </a:p>
          <a:p>
            <a:pPr marL="0" indent="0">
              <a:buNone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Ejemplo: </a:t>
            </a:r>
            <a:r>
              <a:rPr lang="es-ES" sz="2000" b="1" dirty="0"/>
              <a:t>Al respecto, Gutiérrez Merchán se refiere a la "intolerable intrusión de las instituciones".</a:t>
            </a:r>
            <a:r>
              <a:rPr lang="es-ES" sz="2000" b="1" baseline="30000" dirty="0"/>
              <a:t>1</a:t>
            </a:r>
            <a:endParaRPr lang="es-ES" sz="2000" b="1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8699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5673</TotalTime>
  <Words>960</Words>
  <Application>Microsoft Office PowerPoint</Application>
  <PresentationFormat>Panorámica</PresentationFormat>
  <Paragraphs>171</Paragraphs>
  <Slides>15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Arial</vt:lpstr>
      <vt:lpstr>Century Gothic</vt:lpstr>
      <vt:lpstr>Times New Roman</vt:lpstr>
      <vt:lpstr>Wingdings 3</vt:lpstr>
      <vt:lpstr>Espiral</vt:lpstr>
      <vt:lpstr>Paquete</vt:lpstr>
      <vt:lpstr>Uso de normas APA y Chicago</vt:lpstr>
      <vt:lpstr>Agenda:</vt:lpstr>
      <vt:lpstr>Contextualización: </vt:lpstr>
      <vt:lpstr>Contextualización: </vt:lpstr>
      <vt:lpstr>Normas APA (psicología, educación y ciencias sociales) y Manual de estilo Chicago (historia, humanidades, arte, literatura y ciencias sociales) Semejanzas</vt:lpstr>
      <vt:lpstr>Normas APA (psicología, educación y ciencias sociales) y Manual de estilo Chicago (historia, humanidades, arte, literatura y ciencias sociales) Diferencias</vt:lpstr>
      <vt:lpstr>Normas APA (psicología, educación y ciencias sociales) y Manual de estilo Chicago (historia, humanidades, arte, literatura y ciencias sociales) Diferencias</vt:lpstr>
      <vt:lpstr>Sistema de pie de nota</vt:lpstr>
      <vt:lpstr>Sistema de pie de nota</vt:lpstr>
      <vt:lpstr>Presentación de PowerPoint</vt:lpstr>
      <vt:lpstr>Presentación de PowerPoint</vt:lpstr>
      <vt:lpstr>Presentación de PowerPoint</vt:lpstr>
      <vt:lpstr>Presentación de PowerPoint</vt:lpstr>
      <vt:lpstr>Referencias bibliográficas recomendadas</vt:lpstr>
      <vt:lpstr>Gracias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Tips sobre Planificación</dc:title>
  <dc:creator>Dilia Di Scipio</dc:creator>
  <cp:lastModifiedBy>Gilberto Resplandor</cp:lastModifiedBy>
  <cp:revision>54</cp:revision>
  <dcterms:created xsi:type="dcterms:W3CDTF">2025-03-05T12:13:40Z</dcterms:created>
  <dcterms:modified xsi:type="dcterms:W3CDTF">2025-03-17T12:44:27Z</dcterms:modified>
</cp:coreProperties>
</file>