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60" r:id="rId6"/>
    <p:sldId id="262" r:id="rId7"/>
    <p:sldId id="259" r:id="rId8"/>
    <p:sldId id="267" r:id="rId9"/>
    <p:sldId id="269" r:id="rId10"/>
    <p:sldId id="263" r:id="rId11"/>
    <p:sldId id="261" r:id="rId12"/>
    <p:sldId id="265" r:id="rId13"/>
    <p:sldId id="264" r:id="rId14"/>
    <p:sldId id="266" r:id="rId15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FA2771-6E95-4CAC-890A-9C1D44541A30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BBB855-667D-4F60-AE82-092907B15F11}" type="slidenum">
              <a:rPr lang="es-VE" smtClean="0"/>
              <a:t>‹Nº›</a:t>
            </a:fld>
            <a:endParaRPr lang="es-VE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es-VE" dirty="0" smtClean="0"/>
              <a:t>Uso de los RESIDUOS ORGÁNICOS en la obtención de biocompuestos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079432" cy="914400"/>
          </a:xfrm>
        </p:spPr>
        <p:txBody>
          <a:bodyPr>
            <a:noAutofit/>
          </a:bodyPr>
          <a:lstStyle/>
          <a:p>
            <a:pPr algn="r"/>
            <a:r>
              <a:rPr lang="es-VE" sz="1600" b="1" dirty="0" smtClean="0"/>
              <a:t>Dra. Beatriz Soledad</a:t>
            </a:r>
          </a:p>
          <a:p>
            <a:pPr algn="r"/>
            <a:r>
              <a:rPr lang="es-VE" sz="1600" b="1" dirty="0" smtClean="0"/>
              <a:t>Profesora-Investigadora</a:t>
            </a:r>
          </a:p>
          <a:p>
            <a:pPr algn="just"/>
            <a:r>
              <a:rPr lang="es-VE" sz="1600" b="1" dirty="0"/>
              <a:t> </a:t>
            </a:r>
            <a:r>
              <a:rPr lang="es-VE" sz="1600" b="1" dirty="0" smtClean="0"/>
              <a:t>                                                                                                                                   CIDI</a:t>
            </a:r>
            <a:endParaRPr lang="es-VE" sz="1600" b="1" dirty="0"/>
          </a:p>
        </p:txBody>
      </p:sp>
      <p:sp>
        <p:nvSpPr>
          <p:cNvPr id="4" name="AutoShape 2" descr="Uso Correcto del Logo Institucional | UC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grpSp>
        <p:nvGrpSpPr>
          <p:cNvPr id="6" name="5 Grupo"/>
          <p:cNvGrpSpPr/>
          <p:nvPr/>
        </p:nvGrpSpPr>
        <p:grpSpPr>
          <a:xfrm>
            <a:off x="286271" y="404662"/>
            <a:ext cx="5025558" cy="1027766"/>
            <a:chOff x="286271" y="404662"/>
            <a:chExt cx="5025558" cy="1027766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71" y="404662"/>
              <a:ext cx="5005809" cy="828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4 CuadroTexto"/>
            <p:cNvSpPr txBox="1"/>
            <p:nvPr/>
          </p:nvSpPr>
          <p:spPr>
            <a:xfrm>
              <a:off x="2293054" y="1186207"/>
              <a:ext cx="30187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000" dirty="0" smtClean="0">
                  <a:latin typeface="Arial" pitchFamily="34" charset="0"/>
                  <a:cs typeface="Arial" pitchFamily="34" charset="0"/>
                </a:rPr>
                <a:t>Centro de Investigación y Desarrollo de Ingeniería</a:t>
              </a:r>
              <a:endParaRPr lang="es-VE" sz="1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045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800" dirty="0" smtClean="0"/>
              <a:t>Polímeros obtenidos de fuentes renovables</a:t>
            </a:r>
            <a:endParaRPr lang="es-VE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8607976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9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dirty="0" smtClean="0"/>
              <a:t>Bioplástico</a:t>
            </a:r>
            <a:endParaRPr lang="es-V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853" y="1700809"/>
            <a:ext cx="3703268" cy="207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65" y="1700809"/>
            <a:ext cx="3686808" cy="207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463" y="4357686"/>
            <a:ext cx="34290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1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Polysaccharides and plasticizer interactions in the </a:t>
            </a:r>
            <a:r>
              <a:rPr lang="en-US" dirty="0" err="1">
                <a:effectLst/>
              </a:rPr>
              <a:t>bioplastic</a:t>
            </a:r>
            <a:r>
              <a:rPr lang="en-US" dirty="0">
                <a:effectLst/>
              </a:rPr>
              <a:t> matrix.</a:t>
            </a:r>
            <a:endParaRPr lang="es-V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844824"/>
            <a:ext cx="6886575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9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dirty="0" smtClean="0"/>
              <a:t>Reflexiones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dirty="0" smtClean="0"/>
              <a:t>Se están efectuando estudios tanto académicos como </a:t>
            </a:r>
            <a:r>
              <a:rPr lang="es-ES" dirty="0"/>
              <a:t>industriales </a:t>
            </a:r>
            <a:r>
              <a:rPr lang="es-ES" dirty="0" smtClean="0"/>
              <a:t>para la obtención de bioplásticos que </a:t>
            </a:r>
            <a:r>
              <a:rPr lang="es-ES" dirty="0"/>
              <a:t>puedan reducir estratégicamente el consumo de petróleo en la producción de plástico y reemplazar parcialmente los materiales plásticos sintéticos y no biodegradables convencionales. </a:t>
            </a:r>
            <a:endParaRPr lang="es-ES" dirty="0" smtClean="0"/>
          </a:p>
          <a:p>
            <a:pPr algn="just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dirty="0"/>
              <a:t>La producción de bioplásticos a partir de biomasa vegetal representa un modelo de reciclaje y gestión de este tipo de residuos con efectos económicos positivos. 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dirty="0"/>
              <a:t>Sin embargo, estos bioplásticos aún presenta poca resistencia mecánica, así como otras características que deben seguir de cara a la expansión de los campos de aplicación de estos materiales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6789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492896"/>
            <a:ext cx="8686800" cy="19468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VE" sz="4800" dirty="0" smtClean="0">
                <a:latin typeface="Arial" pitchFamily="34" charset="0"/>
                <a:cs typeface="Arial" pitchFamily="34" charset="0"/>
              </a:rPr>
              <a:t>Muchas gracias por su atención</a:t>
            </a:r>
            <a:endParaRPr lang="es-VE" sz="4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9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8593" y="1189565"/>
            <a:ext cx="8686800" cy="838200"/>
          </a:xfrm>
        </p:spPr>
        <p:txBody>
          <a:bodyPr/>
          <a:lstStyle/>
          <a:p>
            <a:pPr algn="ctr"/>
            <a:r>
              <a:rPr lang="es-VE" dirty="0" smtClean="0"/>
              <a:t>Residuo orgánico biodegradable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546661" y="368282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Los desechos orgánicos </a:t>
            </a:r>
            <a:r>
              <a:rPr lang="es-VE" dirty="0" smtClean="0"/>
              <a:t>son todo </a:t>
            </a:r>
            <a:r>
              <a:rPr lang="es-VE" dirty="0"/>
              <a:t>tipo de </a:t>
            </a:r>
            <a:r>
              <a:rPr lang="es-VE" b="1" dirty="0">
                <a:solidFill>
                  <a:srgbClr val="663300"/>
                </a:solidFill>
              </a:rPr>
              <a:t>materiales de tipo biológicos que ya no son requeridos y que además no pueden ser reutilizados</a:t>
            </a:r>
            <a:r>
              <a:rPr lang="es-VE" dirty="0"/>
              <a:t>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8049" y="2060848"/>
            <a:ext cx="8227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Residuo o subproducto de origen vegetal o animal utilizado como materia </a:t>
            </a:r>
            <a:r>
              <a:rPr lang="es-VE" dirty="0" smtClean="0"/>
              <a:t>prima </a:t>
            </a:r>
            <a:r>
              <a:rPr lang="es-VE" b="1" dirty="0">
                <a:solidFill>
                  <a:srgbClr val="663300"/>
                </a:solidFill>
              </a:rPr>
              <a:t>(RAE)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043608" y="2996952"/>
            <a:ext cx="5022144" cy="64633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s-VE" sz="3600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DESECHOS ORGÁNICOS </a:t>
            </a:r>
          </a:p>
        </p:txBody>
      </p:sp>
      <p:sp>
        <p:nvSpPr>
          <p:cNvPr id="3" name="AutoShape 2" descr="Día Internacional del Reciclaje: 3 técnicas para gestionar tus residuos  orgánicos en casa - Ladera S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25" y="4509117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09143"/>
            <a:ext cx="2628900" cy="1743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34504"/>
            <a:ext cx="2628900" cy="1743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0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856259"/>
            <a:ext cx="5004557" cy="841248"/>
          </a:xfrm>
        </p:spPr>
        <p:txBody>
          <a:bodyPr/>
          <a:lstStyle/>
          <a:p>
            <a:pPr algn="ctr"/>
            <a:r>
              <a:rPr lang="es-VE" dirty="0" smtClean="0"/>
              <a:t>Usos variados</a:t>
            </a:r>
            <a:endParaRPr lang="es-VE" dirty="0"/>
          </a:p>
        </p:txBody>
      </p:sp>
      <p:sp>
        <p:nvSpPr>
          <p:cNvPr id="3" name="AutoShape 2" descr="Consejos para reciclar y hacer compost en casa - Prisma Tal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420888"/>
            <a:ext cx="2762250" cy="16573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 flipH="1">
            <a:off x="2051720" y="1700808"/>
            <a:ext cx="93610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71600" y="4509120"/>
            <a:ext cx="1045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Compost</a:t>
            </a:r>
            <a:endParaRPr lang="es-VE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716016" y="1700808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516216" y="1708359"/>
            <a:ext cx="576064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760" y="2611388"/>
            <a:ext cx="2700511" cy="15525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993323" y="4533924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B</a:t>
            </a:r>
            <a:r>
              <a:rPr lang="es-VE" dirty="0" smtClean="0"/>
              <a:t>iodiésel</a:t>
            </a:r>
            <a:endParaRPr lang="es-VE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523" y="2420888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7092280" y="4533924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Bioplástico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6656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dirty="0" smtClean="0"/>
              <a:t>Fuente de Biocombustible (biodiésel)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316359" y="1970145"/>
            <a:ext cx="37515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400" dirty="0"/>
              <a:t>El </a:t>
            </a:r>
            <a:r>
              <a:rPr lang="es-VE" sz="2400" b="1" dirty="0" smtClean="0">
                <a:solidFill>
                  <a:schemeClr val="accent5">
                    <a:lumMod val="50000"/>
                  </a:schemeClr>
                </a:solidFill>
              </a:rPr>
              <a:t>biodiésel</a:t>
            </a:r>
            <a:r>
              <a:rPr lang="es-VE" sz="2400" dirty="0">
                <a:solidFill>
                  <a:schemeClr val="accent5">
                    <a:lumMod val="50000"/>
                  </a:schemeClr>
                </a:solidFill>
              </a:rPr>
              <a:t> </a:t>
            </a:r>
            <a:r>
              <a:rPr lang="es-VE" sz="2400" dirty="0"/>
              <a:t>es </a:t>
            </a:r>
            <a:r>
              <a:rPr lang="es-VE" sz="2400" dirty="0" smtClean="0"/>
              <a:t>un </a:t>
            </a:r>
            <a:r>
              <a:rPr lang="es-VE" sz="2400" dirty="0"/>
              <a:t>biocarburante o biocombustible líquido producido a partir de los aceites vegetales y grasas animales, siendo la soja, la canola, y el girasol, las materias primas más utilizadas mundialmente para este fin</a:t>
            </a:r>
          </a:p>
        </p:txBody>
      </p:sp>
      <p:sp>
        <p:nvSpPr>
          <p:cNvPr id="5" name="AutoShape 4" descr="Generación de biodiesel a partir de microalgas - Posts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02093"/>
            <a:ext cx="173037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141983" cy="23272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10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dirty="0" smtClean="0"/>
              <a:t>Fuentes de Biomasa para biocombustibles</a:t>
            </a:r>
            <a:endParaRPr lang="es-VE" dirty="0"/>
          </a:p>
        </p:txBody>
      </p:sp>
      <p:sp>
        <p:nvSpPr>
          <p:cNvPr id="4" name="AutoShape 2" descr="ACEITES VEGETALES, ACEITES PARA LA COCINA, BENEFICI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132856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 descr="Producen combustible con aceite de cocina usado - Ecuador | Noti-America.c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77"/>
          <a:stretch/>
        </p:blipFill>
        <p:spPr bwMode="auto">
          <a:xfrm>
            <a:off x="7092280" y="1865398"/>
            <a:ext cx="1847850" cy="222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728846" y="4173898"/>
            <a:ext cx="2168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chemeClr val="accent5">
                    <a:lumMod val="50000"/>
                  </a:schemeClr>
                </a:solidFill>
              </a:rPr>
              <a:t>Aceites vegetales de</a:t>
            </a:r>
          </a:p>
          <a:p>
            <a:r>
              <a:rPr lang="es-VE" b="1" dirty="0" smtClean="0">
                <a:solidFill>
                  <a:schemeClr val="accent5">
                    <a:lumMod val="50000"/>
                  </a:schemeClr>
                </a:solidFill>
              </a:rPr>
              <a:t> primera generación</a:t>
            </a:r>
          </a:p>
          <a:p>
            <a:r>
              <a:rPr lang="es-VE" dirty="0"/>
              <a:t> </a:t>
            </a:r>
            <a:r>
              <a:rPr lang="es-VE" dirty="0" smtClean="0"/>
              <a:t> (aceite de palma)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4355976" y="4473116"/>
            <a:ext cx="4248472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b="1" dirty="0" smtClean="0">
                <a:solidFill>
                  <a:schemeClr val="accent5">
                    <a:lumMod val="50000"/>
                  </a:schemeClr>
                </a:solidFill>
              </a:rPr>
              <a:t>Aceites de segunda generación </a:t>
            </a:r>
          </a:p>
          <a:p>
            <a:pPr algn="ctr"/>
            <a:r>
              <a:rPr lang="es-VE" dirty="0" smtClean="0"/>
              <a:t>(aceite vegetal y grasa animal utilizados)</a:t>
            </a:r>
            <a:endParaRPr lang="es-VE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20201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7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dirty="0" smtClean="0"/>
              <a:t>Obtención de biodiÉsel</a:t>
            </a:r>
            <a:endParaRPr lang="es-VE" dirty="0"/>
          </a:p>
        </p:txBody>
      </p:sp>
      <p:sp>
        <p:nvSpPr>
          <p:cNvPr id="3" name="2 Rectángulo"/>
          <p:cNvSpPr/>
          <p:nvPr/>
        </p:nvSpPr>
        <p:spPr>
          <a:xfrm>
            <a:off x="379659" y="1196752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VE" sz="1600" b="1" dirty="0" smtClean="0">
                <a:solidFill>
                  <a:schemeClr val="accent2">
                    <a:lumMod val="50000"/>
                  </a:schemeClr>
                </a:solidFill>
              </a:rPr>
              <a:t>Proceso de transesterificación </a:t>
            </a:r>
            <a:r>
              <a:rPr lang="es-VE" sz="1600" dirty="0" smtClean="0"/>
              <a:t>(reacción </a:t>
            </a:r>
            <a:r>
              <a:rPr lang="es-VE" sz="1600" dirty="0"/>
              <a:t>entre las grasas (triglicéridos) presentes en un aceite vegetal con un alcohol de cadena corta como metanol o etanol, dando como productos los ésteres </a:t>
            </a:r>
            <a:r>
              <a:rPr lang="es-VE" sz="1600" dirty="0" smtClean="0"/>
              <a:t>(biodiésel) </a:t>
            </a:r>
            <a:r>
              <a:rPr lang="es-VE" sz="1600" dirty="0"/>
              <a:t>y la glicerina</a:t>
            </a:r>
            <a:r>
              <a:rPr lang="es-VE" sz="1600" dirty="0" smtClean="0"/>
              <a:t>)</a:t>
            </a:r>
          </a:p>
          <a:p>
            <a:pPr algn="just"/>
            <a:endParaRPr lang="es-VE" sz="1600" dirty="0" smtClean="0"/>
          </a:p>
          <a:p>
            <a:pPr algn="just"/>
            <a:endParaRPr lang="es-VE" sz="1600" dirty="0" smtClean="0"/>
          </a:p>
          <a:p>
            <a:pPr algn="just"/>
            <a:endParaRPr lang="es-VE" sz="1600" dirty="0"/>
          </a:p>
          <a:p>
            <a:pPr algn="just"/>
            <a:endParaRPr lang="es-VE" sz="1600" dirty="0" smtClean="0"/>
          </a:p>
          <a:p>
            <a:pPr algn="just"/>
            <a:endParaRPr lang="es-VE" sz="1600" dirty="0"/>
          </a:p>
          <a:p>
            <a:pPr algn="just"/>
            <a:endParaRPr lang="es-VE" sz="1600" dirty="0"/>
          </a:p>
          <a:p>
            <a:pPr algn="just"/>
            <a:r>
              <a:rPr lang="es-VE" sz="1600" b="1" dirty="0">
                <a:solidFill>
                  <a:schemeClr val="accent2">
                    <a:lumMod val="50000"/>
                  </a:schemeClr>
                </a:solidFill>
              </a:rPr>
              <a:t>Proceso de purificación </a:t>
            </a:r>
            <a:r>
              <a:rPr lang="es-VE" sz="1600" dirty="0"/>
              <a:t>(consistente en la separación del glicerol del </a:t>
            </a:r>
            <a:r>
              <a:rPr lang="es-VE" sz="1600" dirty="0" smtClean="0"/>
              <a:t>biodiésel </a:t>
            </a:r>
            <a:r>
              <a:rPr lang="es-VE" sz="1600" dirty="0"/>
              <a:t>una vez ocurrida la reacción de transesterificación, y el posterior lavado del </a:t>
            </a:r>
            <a:r>
              <a:rPr lang="es-VE" sz="1600" dirty="0" smtClean="0"/>
              <a:t>biodiésel </a:t>
            </a:r>
            <a:r>
              <a:rPr lang="es-VE" sz="1600" dirty="0"/>
              <a:t>con ácidos diluidos) </a:t>
            </a:r>
          </a:p>
        </p:txBody>
      </p:sp>
      <p:pic>
        <p:nvPicPr>
          <p:cNvPr id="4" name="Picture 8" descr="El Maquinante: Biocombustibles Proceso de Elaboración de Biodiesel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27116"/>
            <a:ext cx="6163172" cy="29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4018562" cy="168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5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dirty="0" smtClean="0"/>
              <a:t>Bioplástico</a:t>
            </a:r>
            <a:endParaRPr lang="es-V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7"/>
          <a:stretch/>
        </p:blipFill>
        <p:spPr bwMode="auto">
          <a:xfrm>
            <a:off x="595467" y="5267806"/>
            <a:ext cx="2521534" cy="142555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87140" y="1268760"/>
            <a:ext cx="8045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VE" dirty="0"/>
              <a:t>Se denomina bioplástico a un tipo de plásticos derivados de productos vegetales, tales como el aceite de soja, el maíz o la fécula de </a:t>
            </a:r>
            <a:r>
              <a:rPr lang="es-VE" dirty="0" smtClean="0"/>
              <a:t>papa, entre otros.</a:t>
            </a:r>
            <a:r>
              <a:rPr lang="es-VE" dirty="0"/>
              <a:t> </a:t>
            </a:r>
            <a:endParaRPr lang="es-VE" dirty="0" smtClean="0"/>
          </a:p>
          <a:p>
            <a:pPr algn="just"/>
            <a:r>
              <a:rPr lang="es-VE" dirty="0" smtClean="0"/>
              <a:t>Se </a:t>
            </a:r>
            <a:r>
              <a:rPr lang="es-VE" dirty="0"/>
              <a:t>consideran como </a:t>
            </a:r>
            <a:r>
              <a:rPr lang="es-VE" dirty="0" smtClean="0"/>
              <a:t>bioplásticos </a:t>
            </a:r>
            <a:r>
              <a:rPr lang="es-VE" dirty="0"/>
              <a:t>aquellos plásticos producidos a partir de materia prima renovable y que pueden degradarse en un periodo de tiempo asumible (entre semanas y meses), siempre que se den las condiciones para que esto ocurra</a:t>
            </a:r>
          </a:p>
        </p:txBody>
      </p:sp>
      <p:pic>
        <p:nvPicPr>
          <p:cNvPr id="6" name="Imagen 7">
            <a:extLst>
              <a:ext uri="{FF2B5EF4-FFF2-40B4-BE49-F238E27FC236}">
                <a16:creationId xmlns="" xmlns:a16="http://schemas.microsoft.com/office/drawing/2014/main" id="{F24237C2-CD1C-47DA-9D21-C9C0B9B936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4F3EE"/>
              </a:clrFrom>
              <a:clrTo>
                <a:srgbClr val="F4F3EE">
                  <a:alpha val="0"/>
                </a:srgbClr>
              </a:clrTo>
            </a:clrChange>
          </a:blip>
          <a:srcRect l="-833" t="-14003" r="22794" b="-13602"/>
          <a:stretch/>
        </p:blipFill>
        <p:spPr>
          <a:xfrm rot="21179845">
            <a:off x="3714460" y="4811867"/>
            <a:ext cx="2227864" cy="2287181"/>
          </a:xfrm>
          <a:prstGeom prst="ellipse">
            <a:avLst/>
          </a:prstGeom>
          <a:effectLst>
            <a:softEdge rad="127000"/>
          </a:effectLst>
        </p:spPr>
      </p:pic>
      <p:sp>
        <p:nvSpPr>
          <p:cNvPr id="5" name="4 Flecha curvada hacia abajo"/>
          <p:cNvSpPr/>
          <p:nvPr/>
        </p:nvSpPr>
        <p:spPr>
          <a:xfrm>
            <a:off x="1887246" y="4684593"/>
            <a:ext cx="2304256" cy="544493"/>
          </a:xfrm>
          <a:prstGeom prst="curvedDownArrow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683"/>
            <a:ext cx="2857500" cy="16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840" y="4476492"/>
            <a:ext cx="2295714" cy="12918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084393"/>
            <a:ext cx="2847975" cy="16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Flecha curvada hacia abajo"/>
          <p:cNvSpPr/>
          <p:nvPr/>
        </p:nvSpPr>
        <p:spPr>
          <a:xfrm>
            <a:off x="1856234" y="2700071"/>
            <a:ext cx="2002531" cy="410370"/>
          </a:xfrm>
          <a:prstGeom prst="curved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419" y="2675677"/>
            <a:ext cx="1955190" cy="13854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curvada hacia la derecha"/>
          <p:cNvSpPr/>
          <p:nvPr/>
        </p:nvSpPr>
        <p:spPr>
          <a:xfrm>
            <a:off x="6515363" y="3304381"/>
            <a:ext cx="504056" cy="1516325"/>
          </a:xfrm>
          <a:prstGeom prst="curved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4505642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Conchas de naranja</a:t>
            </a:r>
            <a:endParaRPr lang="es-VE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28250" y="6324031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Cascarillas de cacao</a:t>
            </a:r>
            <a:endParaRPr lang="es-VE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864142" y="4061086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Conchas de langosta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88740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C0B8AF93-65F2-4F59-83A5-B6A6D420C8D8}"/>
              </a:ext>
            </a:extLst>
          </p:cNvPr>
          <p:cNvSpPr txBox="1"/>
          <p:nvPr/>
        </p:nvSpPr>
        <p:spPr>
          <a:xfrm>
            <a:off x="2013350" y="105484"/>
            <a:ext cx="5738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Ingredientes</a:t>
            </a:r>
            <a:endParaRPr lang="es-ES" sz="54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5" name="CuadroTexto 74">
            <a:extLst>
              <a:ext uri="{FF2B5EF4-FFF2-40B4-BE49-F238E27FC236}">
                <a16:creationId xmlns="" xmlns:a16="http://schemas.microsoft.com/office/drawing/2014/main" id="{CA03B5F7-C311-45A6-8F7D-F403DF0E889C}"/>
              </a:ext>
            </a:extLst>
          </p:cNvPr>
          <p:cNvSpPr txBox="1"/>
          <p:nvPr/>
        </p:nvSpPr>
        <p:spPr>
          <a:xfrm>
            <a:off x="1371836" y="2499739"/>
            <a:ext cx="2453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Celulosa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="" xmlns:a16="http://schemas.microsoft.com/office/drawing/2014/main" id="{7E702F4C-0C26-4B81-8242-A8428B77B094}"/>
              </a:ext>
            </a:extLst>
          </p:cNvPr>
          <p:cNvSpPr txBox="1"/>
          <p:nvPr/>
        </p:nvSpPr>
        <p:spPr>
          <a:xfrm>
            <a:off x="2351061" y="1840183"/>
            <a:ext cx="132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Agua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="" xmlns:a16="http://schemas.microsoft.com/office/drawing/2014/main" id="{140C1E10-DB70-45BA-92BD-44F40B551C7A}"/>
              </a:ext>
            </a:extLst>
          </p:cNvPr>
          <p:cNvSpPr txBox="1"/>
          <p:nvPr/>
        </p:nvSpPr>
        <p:spPr>
          <a:xfrm>
            <a:off x="345827" y="3397965"/>
            <a:ext cx="285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Almidón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="" xmlns:a16="http://schemas.microsoft.com/office/drawing/2014/main" id="{7B2B1CB9-5653-4C2B-98C0-60C7AD89638C}"/>
              </a:ext>
            </a:extLst>
          </p:cNvPr>
          <p:cNvSpPr txBox="1"/>
          <p:nvPr/>
        </p:nvSpPr>
        <p:spPr>
          <a:xfrm>
            <a:off x="5868144" y="1945741"/>
            <a:ext cx="2832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Hidróxido de Sodio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="" xmlns:a16="http://schemas.microsoft.com/office/drawing/2014/main" id="{7545CE88-30A2-48CB-97FA-C9F5352C2CA9}"/>
              </a:ext>
            </a:extLst>
          </p:cNvPr>
          <p:cNvSpPr txBox="1"/>
          <p:nvPr/>
        </p:nvSpPr>
        <p:spPr>
          <a:xfrm>
            <a:off x="6438893" y="3299833"/>
            <a:ext cx="259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Glicerina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="" xmlns:a16="http://schemas.microsoft.com/office/drawing/2014/main" id="{959FD431-281F-44FD-A718-3EC0C920CD6F}"/>
              </a:ext>
            </a:extLst>
          </p:cNvPr>
          <p:cNvSpPr txBox="1"/>
          <p:nvPr/>
        </p:nvSpPr>
        <p:spPr>
          <a:xfrm>
            <a:off x="6276704" y="4134067"/>
            <a:ext cx="258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Aditivos</a:t>
            </a:r>
          </a:p>
        </p:txBody>
      </p:sp>
      <p:pic>
        <p:nvPicPr>
          <p:cNvPr id="4098" name="Picture 2" descr="MATRAZ ERLENMEYER 100 ML, VIDRI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754" y="2163349"/>
            <a:ext cx="2521369" cy="364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4 Conector curvado"/>
          <p:cNvCxnSpPr/>
          <p:nvPr/>
        </p:nvCxnSpPr>
        <p:spPr>
          <a:xfrm>
            <a:off x="3825754" y="2163349"/>
            <a:ext cx="746246" cy="545571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curvado"/>
          <p:cNvCxnSpPr/>
          <p:nvPr/>
        </p:nvCxnSpPr>
        <p:spPr>
          <a:xfrm>
            <a:off x="3605031" y="3077427"/>
            <a:ext cx="746246" cy="545571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curvado"/>
          <p:cNvCxnSpPr/>
          <p:nvPr/>
        </p:nvCxnSpPr>
        <p:spPr>
          <a:xfrm>
            <a:off x="3046507" y="3861281"/>
            <a:ext cx="1304770" cy="272786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curvado"/>
          <p:cNvCxnSpPr/>
          <p:nvPr/>
        </p:nvCxnSpPr>
        <p:spPr>
          <a:xfrm rot="5400000">
            <a:off x="5488961" y="2569261"/>
            <a:ext cx="595952" cy="557666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curvado"/>
          <p:cNvCxnSpPr/>
          <p:nvPr/>
        </p:nvCxnSpPr>
        <p:spPr>
          <a:xfrm rot="10800000" flipV="1">
            <a:off x="5868144" y="3721129"/>
            <a:ext cx="768693" cy="412937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curvado"/>
          <p:cNvCxnSpPr/>
          <p:nvPr/>
        </p:nvCxnSpPr>
        <p:spPr>
          <a:xfrm rot="10800000" flipV="1">
            <a:off x="5962776" y="4440996"/>
            <a:ext cx="768693" cy="412937"/>
          </a:xfrm>
          <a:prstGeom prst="curvedConnector3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218"/>
            <a:ext cx="7992888" cy="633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1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1858</TotalTime>
  <Words>369</Words>
  <Application>Microsoft Office PowerPoint</Application>
  <PresentationFormat>Presentación en pantalla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Viajes</vt:lpstr>
      <vt:lpstr>Uso de los RESIDUOS ORGÁNICOS en la obtención de biocompuestos</vt:lpstr>
      <vt:lpstr>Residuo orgánico biodegradable</vt:lpstr>
      <vt:lpstr>Usos variados</vt:lpstr>
      <vt:lpstr>Fuente de Biocombustible (biodiésel)</vt:lpstr>
      <vt:lpstr>Fuentes de Biomasa para biocombustibles</vt:lpstr>
      <vt:lpstr>Obtención de biodiÉsel</vt:lpstr>
      <vt:lpstr>Bioplástico</vt:lpstr>
      <vt:lpstr>Presentación de PowerPoint</vt:lpstr>
      <vt:lpstr>Presentación de PowerPoint</vt:lpstr>
      <vt:lpstr>Polímeros obtenidos de fuentes renovables</vt:lpstr>
      <vt:lpstr>Bioplástico</vt:lpstr>
      <vt:lpstr>Polysaccharides and plasticizer interactions in the bioplastic matrix.</vt:lpstr>
      <vt:lpstr>Reflexiones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Uso de los desechos biológicos en la obtención de biocompuestos</dc:title>
  <dc:creator>Beatriz Soledad</dc:creator>
  <cp:lastModifiedBy>Beatriz Soledad</cp:lastModifiedBy>
  <cp:revision>44</cp:revision>
  <dcterms:created xsi:type="dcterms:W3CDTF">2022-03-24T14:06:22Z</dcterms:created>
  <dcterms:modified xsi:type="dcterms:W3CDTF">2022-07-08T20:41:03Z</dcterms:modified>
</cp:coreProperties>
</file>