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0" r:id="rId3"/>
    <p:sldId id="266" r:id="rId4"/>
    <p:sldId id="268" r:id="rId5"/>
    <p:sldId id="273" r:id="rId6"/>
    <p:sldId id="275" r:id="rId7"/>
    <p:sldId id="270" r:id="rId8"/>
    <p:sldId id="274" r:id="rId9"/>
    <p:sldId id="259" r:id="rId10"/>
    <p:sldId id="261" r:id="rId11"/>
    <p:sldId id="276" r:id="rId12"/>
    <p:sldId id="269" r:id="rId13"/>
    <p:sldId id="278" r:id="rId14"/>
    <p:sldId id="281" r:id="rId15"/>
    <p:sldId id="282" r:id="rId16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8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108" y="-270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7" d="100"/>
        <a:sy n="67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446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918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>
                <a:sym typeface="+mn-ea"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5.png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8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POSITIVAS POWER POI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378857" y="2249714"/>
            <a:ext cx="9434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chemeClr val="accent4">
                    <a:lumMod val="50000"/>
                  </a:schemeClr>
                </a:solidFill>
                <a:latin typeface="Futura BT" pitchFamily="34" charset="0"/>
              </a:rPr>
              <a:t>Rescate de tradiciones </a:t>
            </a:r>
          </a:p>
          <a:p>
            <a:pPr algn="ctr"/>
            <a:r>
              <a:rPr lang="es-ES" sz="3200" b="1" dirty="0">
                <a:solidFill>
                  <a:schemeClr val="accent4">
                    <a:lumMod val="50000"/>
                  </a:schemeClr>
                </a:solidFill>
                <a:latin typeface="Futura BT" pitchFamily="34" charset="0"/>
              </a:rPr>
              <a:t>Caso de estudio San Antonio de Morichal </a:t>
            </a:r>
          </a:p>
          <a:p>
            <a:pPr algn="ctr"/>
            <a:r>
              <a:rPr lang="es-ES" sz="3200" b="1" dirty="0">
                <a:solidFill>
                  <a:schemeClr val="accent4">
                    <a:lumMod val="50000"/>
                  </a:schemeClr>
                </a:solidFill>
                <a:latin typeface="Futura BT" pitchFamily="34" charset="0"/>
              </a:rPr>
              <a:t>Municipio Gran Sabana - Estado Bolívar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8382002" y="4182230"/>
            <a:ext cx="40567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latin typeface="Futura BT" pitchFamily="34" charset="0"/>
              </a:rPr>
              <a:t>Dr. Gilberto Resplandor</a:t>
            </a:r>
          </a:p>
          <a:p>
            <a:r>
              <a:rPr lang="es-ES" sz="1600" dirty="0" err="1">
                <a:latin typeface="Futura BT" pitchFamily="34" charset="0"/>
              </a:rPr>
              <a:t>MsC</a:t>
            </a:r>
            <a:r>
              <a:rPr lang="es-ES" sz="1600" dirty="0">
                <a:latin typeface="Futura BT" pitchFamily="34" charset="0"/>
              </a:rPr>
              <a:t>. Otaiza Cupare</a:t>
            </a:r>
          </a:p>
          <a:p>
            <a:r>
              <a:rPr lang="es-ES" sz="1600" dirty="0">
                <a:latin typeface="Futura BT" pitchFamily="34" charset="0"/>
              </a:rPr>
              <a:t>Profesores Investigadores</a:t>
            </a:r>
          </a:p>
          <a:p>
            <a:r>
              <a:rPr lang="es-ES" sz="1600" dirty="0">
                <a:latin typeface="Futura BT" pitchFamily="34" charset="0"/>
              </a:rPr>
              <a:t>Centro de Estudios Regionales</a:t>
            </a:r>
          </a:p>
          <a:p>
            <a:r>
              <a:rPr lang="es-ES" sz="1600" dirty="0">
                <a:latin typeface="Futura BT" pitchFamily="34" charset="0"/>
              </a:rPr>
              <a:t>UCAB Guayana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195455" y="476526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dirty="0"/>
              <a:t>	</a:t>
            </a: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34464D05-DA91-9D0E-DE75-E02B06B29D20}"/>
              </a:ext>
            </a:extLst>
          </p:cNvPr>
          <p:cNvSpPr txBox="1"/>
          <p:nvPr/>
        </p:nvSpPr>
        <p:spPr>
          <a:xfrm>
            <a:off x="2584107" y="1215573"/>
            <a:ext cx="6463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Rescate de tradiciones</a:t>
            </a:r>
            <a:endParaRPr lang="es-VE" sz="44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BDB9B95D-157E-80E9-60B2-CBE5DDDEA0A6}"/>
              </a:ext>
            </a:extLst>
          </p:cNvPr>
          <p:cNvSpPr txBox="1"/>
          <p:nvPr/>
        </p:nvSpPr>
        <p:spPr>
          <a:xfrm>
            <a:off x="5888182" y="2564327"/>
            <a:ext cx="4631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utura BT"/>
              </a:rPr>
              <a:t>Fomento de la creencia en lo espiritual.</a:t>
            </a:r>
            <a:endParaRPr lang="es-VE" dirty="0">
              <a:latin typeface="Futura BT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5FD0E4F8-0E11-F55B-7C21-F02CF2B8BF48}"/>
              </a:ext>
            </a:extLst>
          </p:cNvPr>
          <p:cNvSpPr txBox="1"/>
          <p:nvPr/>
        </p:nvSpPr>
        <p:spPr>
          <a:xfrm>
            <a:off x="5888182" y="3341630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utura BT"/>
              </a:rPr>
              <a:t>Énfasis en las tradiciones orales.</a:t>
            </a:r>
            <a:endParaRPr lang="es-VE" dirty="0">
              <a:latin typeface="Futura BT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D0BC0190-AE2D-D31F-BB25-B986DADF5D2C}"/>
              </a:ext>
            </a:extLst>
          </p:cNvPr>
          <p:cNvSpPr txBox="1"/>
          <p:nvPr/>
        </p:nvSpPr>
        <p:spPr>
          <a:xfrm>
            <a:off x="5888182" y="4118933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Futura BT"/>
              </a:rPr>
              <a:t>Insistencia en la importancia de las relaciones familiares y el acompañamiento de los padres. </a:t>
            </a:r>
            <a:endParaRPr lang="es-VE" dirty="0">
              <a:latin typeface="Futura BT"/>
            </a:endParaRPr>
          </a:p>
        </p:txBody>
      </p:sp>
      <p:pic>
        <p:nvPicPr>
          <p:cNvPr id="11" name="Picture 4">
            <a:extLst>
              <a:ext uri="{FF2B5EF4-FFF2-40B4-BE49-F238E27FC236}">
                <a16:creationId xmlns="" xmlns:a16="http://schemas.microsoft.com/office/drawing/2014/main" id="{601F8AA8-FA4C-AA28-D3A9-BDF56BEF4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28" y="2313709"/>
            <a:ext cx="4023281" cy="245155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045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959929" y="2165123"/>
            <a:ext cx="68991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>
                <a:latin typeface="Futura BT"/>
              </a:rPr>
              <a:t>Participación de los ancianos, los abuelos de la comunidad.</a:t>
            </a:r>
            <a:endParaRPr lang="es-ES" dirty="0">
              <a:latin typeface="Futura BT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34464D05-DA91-9D0E-DE75-E02B06B29D20}"/>
              </a:ext>
            </a:extLst>
          </p:cNvPr>
          <p:cNvSpPr txBox="1"/>
          <p:nvPr/>
        </p:nvSpPr>
        <p:spPr>
          <a:xfrm>
            <a:off x="2584107" y="1215573"/>
            <a:ext cx="6463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Rescate de tradiciones</a:t>
            </a:r>
            <a:endParaRPr lang="es-VE" sz="44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  <p:pic>
        <p:nvPicPr>
          <p:cNvPr id="9" name="Picture 4">
            <a:extLst>
              <a:ext uri="{FF2B5EF4-FFF2-40B4-BE49-F238E27FC236}">
                <a16:creationId xmlns="" xmlns:a16="http://schemas.microsoft.com/office/drawing/2014/main" id="{E9AFD3B0-A651-30FB-D9B9-168C6D5A4B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8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496"/>
          <a:stretch/>
        </p:blipFill>
        <p:spPr bwMode="auto">
          <a:xfrm>
            <a:off x="457633" y="1600293"/>
            <a:ext cx="1873867" cy="2583780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="" xmlns:a16="http://schemas.microsoft.com/office/drawing/2014/main" id="{2ABF8701-01BC-9634-6FDD-6175A280F5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6732"/>
          <a:stretch/>
        </p:blipFill>
        <p:spPr bwMode="auto">
          <a:xfrm>
            <a:off x="2584107" y="2796102"/>
            <a:ext cx="1873867" cy="2775941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D5E78C68-68B3-4A30-C926-6F3488BE4212}"/>
              </a:ext>
            </a:extLst>
          </p:cNvPr>
          <p:cNvSpPr txBox="1"/>
          <p:nvPr/>
        </p:nvSpPr>
        <p:spPr>
          <a:xfrm>
            <a:off x="4973819" y="383165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Futura BT"/>
              </a:rPr>
              <a:t>Cuentan leyendas y entonan canciones en pemón. </a:t>
            </a:r>
            <a:endParaRPr lang="es-VE" dirty="0">
              <a:latin typeface="Futura BT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="" xmlns:a16="http://schemas.microsoft.com/office/drawing/2014/main" id="{EE09550F-10D0-A7CA-89D5-A92BBC145759}"/>
              </a:ext>
            </a:extLst>
          </p:cNvPr>
          <p:cNvSpPr txBox="1"/>
          <p:nvPr/>
        </p:nvSpPr>
        <p:spPr>
          <a:xfrm>
            <a:off x="4973819" y="2860074"/>
            <a:ext cx="64284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dirty="0">
                <a:latin typeface="Futura BT"/>
              </a:rPr>
              <a:t>Comparten sus vivencias y experiencias con los estudiantes.</a:t>
            </a:r>
            <a:endParaRPr lang="es-ES" dirty="0">
              <a:latin typeface="Futura BT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="" xmlns:a16="http://schemas.microsoft.com/office/drawing/2014/main" id="{BA793A74-1CDC-E0D8-42F4-95C7C33EE798}"/>
              </a:ext>
            </a:extLst>
          </p:cNvPr>
          <p:cNvSpPr txBox="1"/>
          <p:nvPr/>
        </p:nvSpPr>
        <p:spPr>
          <a:xfrm>
            <a:off x="4973819" y="4526241"/>
            <a:ext cx="6885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Futura BT"/>
              </a:rPr>
              <a:t>Transmiten las creencias y transmiten los valores espirituales y familiares.</a:t>
            </a:r>
            <a:endParaRPr lang="es-VE" dirty="0">
              <a:latin typeface="Futura BT"/>
            </a:endParaRPr>
          </a:p>
        </p:txBody>
      </p:sp>
    </p:spTree>
    <p:extLst>
      <p:ext uri="{BB962C8B-B14F-4D97-AF65-F5344CB8AC3E}">
        <p14:creationId xmlns:p14="http://schemas.microsoft.com/office/powerpoint/2010/main" val="1660194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47BE9A67-A7BA-55AC-5106-DB38FCCEAD96}"/>
              </a:ext>
            </a:extLst>
          </p:cNvPr>
          <p:cNvSpPr txBox="1"/>
          <p:nvPr/>
        </p:nvSpPr>
        <p:spPr>
          <a:xfrm>
            <a:off x="2431539" y="1301500"/>
            <a:ext cx="6463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Rescate de tradiciones</a:t>
            </a:r>
            <a:endParaRPr lang="es-VE" sz="44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  <p:pic>
        <p:nvPicPr>
          <p:cNvPr id="5" name="Picture 6">
            <a:extLst>
              <a:ext uri="{FF2B5EF4-FFF2-40B4-BE49-F238E27FC236}">
                <a16:creationId xmlns="" xmlns:a16="http://schemas.microsoft.com/office/drawing/2014/main" id="{C81F1E1B-8B6B-5675-4A1E-481F122A2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510" y="2128435"/>
            <a:ext cx="3223316" cy="1814677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3178EE4E-BBA2-829A-3749-000414688EC9}"/>
              </a:ext>
            </a:extLst>
          </p:cNvPr>
          <p:cNvSpPr txBox="1"/>
          <p:nvPr/>
        </p:nvSpPr>
        <p:spPr>
          <a:xfrm>
            <a:off x="758470" y="2370796"/>
            <a:ext cx="3050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utura BT"/>
              </a:rPr>
              <a:t>Realizan dramatizaciones</a:t>
            </a:r>
            <a:endParaRPr lang="es-VE" dirty="0">
              <a:latin typeface="Futura BT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5CCE273F-2421-8054-58C8-4610BBCEE92E}"/>
              </a:ext>
            </a:extLst>
          </p:cNvPr>
          <p:cNvSpPr txBox="1"/>
          <p:nvPr/>
        </p:nvSpPr>
        <p:spPr>
          <a:xfrm>
            <a:off x="719046" y="2898896"/>
            <a:ext cx="6180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Futura BT"/>
              </a:rPr>
              <a:t>Asisten a clases con uniformes; pero reciben detalles acerca de la vestimenta típica, como el guayuco; realizan maquillajes típicos.</a:t>
            </a:r>
            <a:endParaRPr lang="es-VE" dirty="0">
              <a:latin typeface="Futura BT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F7B2E46E-AC66-D2DB-D4BE-616B55FB59B2}"/>
              </a:ext>
            </a:extLst>
          </p:cNvPr>
          <p:cNvSpPr txBox="1"/>
          <p:nvPr/>
        </p:nvSpPr>
        <p:spPr>
          <a:xfrm>
            <a:off x="719046" y="3980994"/>
            <a:ext cx="6180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Futura BT"/>
              </a:rPr>
              <a:t>Aprenden a realizar elementos tradicionales, como tejer chinchorros.</a:t>
            </a:r>
            <a:endParaRPr lang="es-VE" dirty="0">
              <a:latin typeface="Futura B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42B56D1-99F3-E2A7-FFE1-64F6FE3F9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153" y="3822226"/>
            <a:ext cx="3199873" cy="1814677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9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47BE9A67-A7BA-55AC-5106-DB38FCCEAD96}"/>
              </a:ext>
            </a:extLst>
          </p:cNvPr>
          <p:cNvSpPr txBox="1"/>
          <p:nvPr/>
        </p:nvSpPr>
        <p:spPr>
          <a:xfrm>
            <a:off x="741452" y="1325989"/>
            <a:ext cx="6463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Rescate de tradiciones</a:t>
            </a:r>
            <a:endParaRPr lang="es-VE" sz="44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A0F4E8F3-0520-CE79-E84E-BD243160F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9090" y="1447473"/>
            <a:ext cx="3794508" cy="2129787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61C9D9CC-E331-C6BB-837C-E8B8B1AB4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836" y="3280740"/>
            <a:ext cx="3794507" cy="2129787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6483D1DB-EC5D-CE2D-EFB2-A5A931B69206}"/>
              </a:ext>
            </a:extLst>
          </p:cNvPr>
          <p:cNvSpPr txBox="1"/>
          <p:nvPr/>
        </p:nvSpPr>
        <p:spPr>
          <a:xfrm>
            <a:off x="428220" y="2184410"/>
            <a:ext cx="5357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utura BT"/>
                <a:ea typeface="DengXian" panose="02010600030101010101" pitchFamily="2" charset="-122"/>
              </a:rPr>
              <a:t>Los pemones son agricultores, t</a:t>
            </a:r>
            <a:r>
              <a:rPr lang="es-ES" dirty="0">
                <a:latin typeface="Futura BT"/>
              </a:rPr>
              <a:t>ienen conucos.</a:t>
            </a:r>
            <a:endParaRPr lang="es-VE" dirty="0">
              <a:latin typeface="Futura BT"/>
            </a:endParaRPr>
          </a:p>
          <a:p>
            <a:endParaRPr lang="es-VE" dirty="0">
              <a:latin typeface="Futura BT"/>
              <a:ea typeface="DengXian" panose="02010600030101010101" pitchFamily="2" charset="-122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7B9A2253-7923-853B-2B8B-559483DEC397}"/>
              </a:ext>
            </a:extLst>
          </p:cNvPr>
          <p:cNvSpPr txBox="1"/>
          <p:nvPr/>
        </p:nvSpPr>
        <p:spPr>
          <a:xfrm>
            <a:off x="428220" y="2655349"/>
            <a:ext cx="5312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Futura BT"/>
              </a:rPr>
              <a:t>Los niños aprender a sembrar y a alimentarse de sus cosechas.</a:t>
            </a:r>
            <a:endParaRPr lang="es-VE" dirty="0">
              <a:latin typeface="Futura BT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55332BEC-2DFB-DD04-FDD1-98485B8E901F}"/>
              </a:ext>
            </a:extLst>
          </p:cNvPr>
          <p:cNvSpPr txBox="1"/>
          <p:nvPr/>
        </p:nvSpPr>
        <p:spPr>
          <a:xfrm>
            <a:off x="428220" y="3505201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Futura BT"/>
              </a:rPr>
              <a:t>Preparan alimentos a base de yuca, como el casabe, y bebidas. </a:t>
            </a:r>
            <a:endParaRPr lang="es-VE" dirty="0"/>
          </a:p>
        </p:txBody>
      </p:sp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057FE640-C155-5063-753A-C44D41AC21AB}"/>
              </a:ext>
            </a:extLst>
          </p:cNvPr>
          <p:cNvSpPr txBox="1"/>
          <p:nvPr/>
        </p:nvSpPr>
        <p:spPr>
          <a:xfrm>
            <a:off x="428220" y="4343957"/>
            <a:ext cx="503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utura BT"/>
              </a:rPr>
              <a:t>También les explican como cazar y pescar.</a:t>
            </a:r>
            <a:endParaRPr lang="es-VE" dirty="0">
              <a:latin typeface="Futura BT"/>
            </a:endParaRPr>
          </a:p>
        </p:txBody>
      </p:sp>
    </p:spTree>
    <p:extLst>
      <p:ext uri="{BB962C8B-B14F-4D97-AF65-F5344CB8AC3E}">
        <p14:creationId xmlns:p14="http://schemas.microsoft.com/office/powerpoint/2010/main" val="354008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0000000_5692252544224922_3907303782696372474_n">
            <a:hlinkClick r:id="" action="ppaction://media"/>
            <a:extLst>
              <a:ext uri="{FF2B5EF4-FFF2-40B4-BE49-F238E27FC236}">
                <a16:creationId xmlns="" xmlns:a16="http://schemas.microsoft.com/office/drawing/2014/main" id="{4542B30D-FA9C-2089-78DF-A6F56D82579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13629" y="589653"/>
            <a:ext cx="2452254" cy="484811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2" name="1 Rectángulo"/>
          <p:cNvSpPr/>
          <p:nvPr/>
        </p:nvSpPr>
        <p:spPr>
          <a:xfrm>
            <a:off x="357247" y="2564094"/>
            <a:ext cx="34563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Futura BT" pitchFamily="34" charset="0"/>
              </a:rPr>
              <a:t>E</a:t>
            </a:r>
            <a:r>
              <a:rPr lang="es-ES" dirty="0" smtClean="0">
                <a:latin typeface="Futura BT" pitchFamily="34" charset="0"/>
              </a:rPr>
              <a:t>l </a:t>
            </a:r>
            <a:r>
              <a:rPr lang="es-ES" dirty="0">
                <a:latin typeface="Futura BT" pitchFamily="34" charset="0"/>
              </a:rPr>
              <a:t>abuelo </a:t>
            </a:r>
            <a:r>
              <a:rPr lang="es-ES" dirty="0" smtClean="0">
                <a:latin typeface="Futura BT" pitchFamily="34" charset="0"/>
              </a:rPr>
              <a:t>refiere la semejanza del COVID -19</a:t>
            </a:r>
          </a:p>
          <a:p>
            <a:r>
              <a:rPr lang="es-ES" dirty="0" smtClean="0">
                <a:latin typeface="Futura BT" pitchFamily="34" charset="0"/>
              </a:rPr>
              <a:t>con </a:t>
            </a:r>
            <a:r>
              <a:rPr lang="es-ES" dirty="0">
                <a:latin typeface="Futura BT" pitchFamily="34" charset="0"/>
              </a:rPr>
              <a:t>una enfermedad </a:t>
            </a:r>
            <a:r>
              <a:rPr lang="es-ES" dirty="0" smtClean="0">
                <a:latin typeface="Futura BT" pitchFamily="34" charset="0"/>
              </a:rPr>
              <a:t>tratada </a:t>
            </a:r>
          </a:p>
          <a:p>
            <a:r>
              <a:rPr lang="es-ES" dirty="0" smtClean="0">
                <a:latin typeface="Futura BT" pitchFamily="34" charset="0"/>
              </a:rPr>
              <a:t>en </a:t>
            </a:r>
            <a:r>
              <a:rPr lang="es-ES" dirty="0">
                <a:latin typeface="Futura BT" pitchFamily="34" charset="0"/>
              </a:rPr>
              <a:t>la cultura </a:t>
            </a:r>
            <a:r>
              <a:rPr lang="es-ES" dirty="0" smtClean="0">
                <a:latin typeface="Futura BT" pitchFamily="34" charset="0"/>
              </a:rPr>
              <a:t>indígena. </a:t>
            </a:r>
            <a:endParaRPr lang="es-ES" dirty="0">
              <a:latin typeface="Futura BT" pitchFamily="34" charset="0"/>
            </a:endParaRPr>
          </a:p>
        </p:txBody>
      </p:sp>
      <p:sp>
        <p:nvSpPr>
          <p:cNvPr id="7" name="CuadroTexto 1">
            <a:extLst>
              <a:ext uri="{FF2B5EF4-FFF2-40B4-BE49-F238E27FC236}">
                <a16:creationId xmlns="" xmlns:a16="http://schemas.microsoft.com/office/drawing/2014/main" id="{47BE9A67-A7BA-55AC-5106-DB38FCCEAD96}"/>
              </a:ext>
            </a:extLst>
          </p:cNvPr>
          <p:cNvSpPr txBox="1"/>
          <p:nvPr/>
        </p:nvSpPr>
        <p:spPr>
          <a:xfrm>
            <a:off x="6550393" y="1743178"/>
            <a:ext cx="5805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Rescate </a:t>
            </a:r>
            <a:r>
              <a:rPr lang="es-ES" sz="4000" b="1" dirty="0" smtClean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de tradiciones</a:t>
            </a:r>
            <a:endParaRPr lang="es-VE" sz="40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903188" y="2703832"/>
            <a:ext cx="51001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Futura BT" pitchFamily="34" charset="0"/>
              </a:rPr>
              <a:t>Cuenta que águilas, araguatos </a:t>
            </a:r>
            <a:r>
              <a:rPr lang="es-ES" dirty="0">
                <a:latin typeface="Futura BT" pitchFamily="34" charset="0"/>
              </a:rPr>
              <a:t>y </a:t>
            </a:r>
            <a:r>
              <a:rPr lang="es-ES" dirty="0" smtClean="0">
                <a:latin typeface="Futura BT" pitchFamily="34" charset="0"/>
              </a:rPr>
              <a:t>monos enfermaron </a:t>
            </a:r>
            <a:r>
              <a:rPr lang="es-ES" dirty="0">
                <a:latin typeface="Futura BT" pitchFamily="34" charset="0"/>
              </a:rPr>
              <a:t>por </a:t>
            </a:r>
            <a:r>
              <a:rPr lang="es-ES" dirty="0" smtClean="0">
                <a:latin typeface="Futura BT" pitchFamily="34" charset="0"/>
              </a:rPr>
              <a:t>contagio con la </a:t>
            </a:r>
            <a:r>
              <a:rPr lang="es-ES" dirty="0">
                <a:latin typeface="Futura BT" pitchFamily="34" charset="0"/>
              </a:rPr>
              <a:t>orina de </a:t>
            </a:r>
            <a:endParaRPr lang="es-ES" dirty="0" smtClean="0">
              <a:latin typeface="Futura BT" pitchFamily="34" charset="0"/>
            </a:endParaRPr>
          </a:p>
          <a:p>
            <a:r>
              <a:rPr lang="es-ES" dirty="0" smtClean="0">
                <a:latin typeface="Futura BT" pitchFamily="34" charset="0"/>
              </a:rPr>
              <a:t>un </a:t>
            </a:r>
            <a:r>
              <a:rPr lang="es-ES" dirty="0">
                <a:latin typeface="Futura BT" pitchFamily="34" charset="0"/>
              </a:rPr>
              <a:t>animal y </a:t>
            </a:r>
            <a:r>
              <a:rPr lang="es-ES" dirty="0" smtClean="0">
                <a:latin typeface="Futura BT" pitchFamily="34" charset="0"/>
              </a:rPr>
              <a:t>fueron curados </a:t>
            </a:r>
            <a:r>
              <a:rPr lang="es-ES" dirty="0">
                <a:latin typeface="Futura BT" pitchFamily="34" charset="0"/>
              </a:rPr>
              <a:t>con el </a:t>
            </a:r>
            <a:r>
              <a:rPr lang="es-ES" dirty="0" smtClean="0">
                <a:latin typeface="Futura BT" pitchFamily="34" charset="0"/>
              </a:rPr>
              <a:t>rezo denominado taren.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884223" y="4088753"/>
            <a:ext cx="48098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Futura BT" pitchFamily="34" charset="0"/>
              </a:rPr>
              <a:t>Menciona que la situación con el COVID -19 muestra la importancia de mantener </a:t>
            </a:r>
          </a:p>
          <a:p>
            <a:r>
              <a:rPr lang="es-ES" dirty="0" smtClean="0">
                <a:latin typeface="Futura BT" pitchFamily="34" charset="0"/>
              </a:rPr>
              <a:t>la </a:t>
            </a:r>
            <a:r>
              <a:rPr lang="es-ES" dirty="0">
                <a:latin typeface="Futura BT" pitchFamily="34" charset="0"/>
              </a:rPr>
              <a:t>cultura </a:t>
            </a:r>
            <a:r>
              <a:rPr lang="es-ES" dirty="0" smtClean="0">
                <a:latin typeface="Futura BT" pitchFamily="34" charset="0"/>
              </a:rPr>
              <a:t>indígena, ya que pudo haber sido curada con los taren. </a:t>
            </a:r>
            <a:endParaRPr lang="es-ES" dirty="0">
              <a:latin typeface="Futura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00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481D0DEF-4CD4-81EB-736F-A34B12BD9722}"/>
              </a:ext>
            </a:extLst>
          </p:cNvPr>
          <p:cNvSpPr txBox="1"/>
          <p:nvPr/>
        </p:nvSpPr>
        <p:spPr>
          <a:xfrm>
            <a:off x="2099622" y="4032259"/>
            <a:ext cx="83443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¡Muchas gracias </a:t>
            </a:r>
            <a:r>
              <a:rPr lang="es-ES" sz="2800" b="1" dirty="0" smtClean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por </a:t>
            </a:r>
            <a:r>
              <a:rPr lang="es-ES" sz="28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su atención!</a:t>
            </a:r>
            <a:endParaRPr lang="es-VE" sz="28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  <p:sp>
        <p:nvSpPr>
          <p:cNvPr id="6" name="4 CuadroTexto">
            <a:extLst>
              <a:ext uri="{FF2B5EF4-FFF2-40B4-BE49-F238E27FC236}">
                <a16:creationId xmlns="" xmlns:a16="http://schemas.microsoft.com/office/drawing/2014/main" id="{DF9FE10E-4024-A70B-87FC-3DCAC4F5BA8F}"/>
              </a:ext>
            </a:extLst>
          </p:cNvPr>
          <p:cNvSpPr txBox="1"/>
          <p:nvPr/>
        </p:nvSpPr>
        <p:spPr>
          <a:xfrm>
            <a:off x="1770742" y="1943100"/>
            <a:ext cx="84410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accent4">
                    <a:lumMod val="50000"/>
                  </a:schemeClr>
                </a:solidFill>
                <a:latin typeface="Futura BT" pitchFamily="34" charset="0"/>
              </a:rPr>
              <a:t>Rescate de tradiciones </a:t>
            </a:r>
            <a:endParaRPr lang="es-ES" sz="2800" b="1" dirty="0" smtClean="0">
              <a:solidFill>
                <a:schemeClr val="accent4">
                  <a:lumMod val="50000"/>
                </a:schemeClr>
              </a:solidFill>
              <a:latin typeface="Futura BT" pitchFamily="34" charset="0"/>
            </a:endParaRPr>
          </a:p>
          <a:p>
            <a:pPr algn="ctr"/>
            <a:r>
              <a:rPr lang="es-ES" sz="2800" b="1" dirty="0" smtClean="0">
                <a:solidFill>
                  <a:schemeClr val="accent4">
                    <a:lumMod val="50000"/>
                  </a:schemeClr>
                </a:solidFill>
                <a:latin typeface="Futura BT" pitchFamily="34" charset="0"/>
              </a:rPr>
              <a:t>Caso </a:t>
            </a:r>
            <a:r>
              <a:rPr lang="es-ES" sz="2800" b="1" dirty="0">
                <a:solidFill>
                  <a:schemeClr val="accent4">
                    <a:lumMod val="50000"/>
                  </a:schemeClr>
                </a:solidFill>
                <a:latin typeface="Futura BT" pitchFamily="34" charset="0"/>
              </a:rPr>
              <a:t>de </a:t>
            </a:r>
            <a:r>
              <a:rPr lang="es-ES" sz="2800" b="1" dirty="0" smtClean="0">
                <a:solidFill>
                  <a:schemeClr val="accent4">
                    <a:lumMod val="50000"/>
                  </a:schemeClr>
                </a:solidFill>
                <a:latin typeface="Futura BT" pitchFamily="34" charset="0"/>
              </a:rPr>
              <a:t>estudio: San </a:t>
            </a:r>
            <a:r>
              <a:rPr lang="es-ES" sz="2800" b="1" dirty="0">
                <a:solidFill>
                  <a:schemeClr val="accent4">
                    <a:lumMod val="50000"/>
                  </a:schemeClr>
                </a:solidFill>
                <a:latin typeface="Futura BT" pitchFamily="34" charset="0"/>
              </a:rPr>
              <a:t>Antonio de Morichal </a:t>
            </a:r>
          </a:p>
          <a:p>
            <a:pPr algn="ctr"/>
            <a:r>
              <a:rPr lang="es-ES" sz="2800" b="1" dirty="0">
                <a:solidFill>
                  <a:schemeClr val="accent4">
                    <a:lumMod val="50000"/>
                  </a:schemeClr>
                </a:solidFill>
                <a:latin typeface="Futura BT" pitchFamily="34" charset="0"/>
              </a:rPr>
              <a:t>Municipio Gran </a:t>
            </a:r>
            <a:r>
              <a:rPr lang="es-ES" sz="2800" b="1" dirty="0" smtClean="0">
                <a:solidFill>
                  <a:schemeClr val="accent4">
                    <a:lumMod val="50000"/>
                  </a:schemeClr>
                </a:solidFill>
                <a:latin typeface="Futura BT" pitchFamily="34" charset="0"/>
              </a:rPr>
              <a:t>Sabana -  Estado </a:t>
            </a:r>
            <a:r>
              <a:rPr lang="es-ES" sz="2800" b="1" dirty="0">
                <a:solidFill>
                  <a:schemeClr val="accent4">
                    <a:lumMod val="50000"/>
                  </a:schemeClr>
                </a:solidFill>
                <a:latin typeface="Futura BT" pitchFamily="34" charset="0"/>
              </a:rPr>
              <a:t>Bolívar</a:t>
            </a:r>
          </a:p>
        </p:txBody>
      </p:sp>
    </p:spTree>
    <p:extLst>
      <p:ext uri="{BB962C8B-B14F-4D97-AF65-F5344CB8AC3E}">
        <p14:creationId xmlns:p14="http://schemas.microsoft.com/office/powerpoint/2010/main" val="36054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03940" y="1959338"/>
            <a:ext cx="6727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Futura BT" pitchFamily="34" charset="0"/>
              </a:rPr>
              <a:t>Estudio cualitativo desarrollado durante el año escolar 2021-2022.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03940" y="3936161"/>
            <a:ext cx="74385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Futura BT" pitchFamily="34" charset="0"/>
              </a:rPr>
              <a:t>Permitió recabar evidencias que caracterizan el rescate de las tradiciones ancestrales del pueblo pemón, a través del proceso </a:t>
            </a:r>
          </a:p>
          <a:p>
            <a:r>
              <a:rPr lang="es-ES" dirty="0">
                <a:latin typeface="Futura BT" pitchFamily="34" charset="0"/>
              </a:rPr>
              <a:t>educativo aplicado a los niños indígenas de la comunidad.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03940" y="2714586"/>
            <a:ext cx="67273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Futura BT" pitchFamily="34" charset="0"/>
              </a:rPr>
              <a:t>El estudio fue desarrollado en la UEN Hilda Fernández.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03940" y="3183333"/>
            <a:ext cx="75768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Futura BT" pitchFamily="34" charset="0"/>
              </a:rPr>
              <a:t>La informante clave fue </a:t>
            </a:r>
            <a:r>
              <a:rPr lang="es-ES" dirty="0" err="1">
                <a:latin typeface="Futura BT" pitchFamily="34" charset="0"/>
              </a:rPr>
              <a:t>Elluz</a:t>
            </a:r>
            <a:r>
              <a:rPr lang="es-ES" dirty="0">
                <a:latin typeface="Futura BT" pitchFamily="34" charset="0"/>
              </a:rPr>
              <a:t> Pernía, representante de la etnia </a:t>
            </a:r>
          </a:p>
          <a:p>
            <a:r>
              <a:rPr lang="es-ES" dirty="0">
                <a:latin typeface="Futura BT" pitchFamily="34" charset="0"/>
              </a:rPr>
              <a:t>Pemón, habitante de la comunidad y docente de 5° y 6° grados.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514" y="2161308"/>
            <a:ext cx="3523013" cy="3251589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14B585BC-813E-0F9B-0BCA-9BE9479F96F2}"/>
              </a:ext>
            </a:extLst>
          </p:cNvPr>
          <p:cNvSpPr txBox="1"/>
          <p:nvPr/>
        </p:nvSpPr>
        <p:spPr>
          <a:xfrm>
            <a:off x="3076054" y="1005302"/>
            <a:ext cx="48958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Datos del estudio</a:t>
            </a:r>
            <a:endParaRPr lang="es-VE" sz="44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POSITIVAS POWER POI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1 Rectángulo"/>
          <p:cNvSpPr/>
          <p:nvPr/>
        </p:nvSpPr>
        <p:spPr>
          <a:xfrm>
            <a:off x="602985" y="2167484"/>
            <a:ext cx="4572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>
                <a:latin typeface="Futura BT" pitchFamily="34" charset="0"/>
              </a:rPr>
              <a:t>Ubicado en el Municipio Gran Sabana.</a:t>
            </a:r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592381" y="422892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dirty="0">
                <a:latin typeface="Futura BT" pitchFamily="34" charset="0"/>
              </a:rPr>
              <a:t>Cercano al sector la Línea del Municipio </a:t>
            </a:r>
            <a:r>
              <a:rPr lang="es-VE" dirty="0" err="1">
                <a:latin typeface="Futura BT" pitchFamily="34" charset="0"/>
              </a:rPr>
              <a:t>Pacaraima</a:t>
            </a:r>
            <a:r>
              <a:rPr lang="es-VE" dirty="0">
                <a:latin typeface="Futura BT" pitchFamily="34" charset="0"/>
              </a:rPr>
              <a:t>, Estado de Roraima, Brasil.</a:t>
            </a:r>
            <a:endParaRPr lang="es-ES" dirty="0">
              <a:latin typeface="Futura BT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" t="693" r="3230" b="7115"/>
          <a:stretch/>
        </p:blipFill>
        <p:spPr bwMode="auto">
          <a:xfrm>
            <a:off x="7471730" y="2253557"/>
            <a:ext cx="4244003" cy="3241964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02150581-1DF0-1F20-B07C-96000BCEC637}"/>
              </a:ext>
            </a:extLst>
          </p:cNvPr>
          <p:cNvSpPr txBox="1"/>
          <p:nvPr/>
        </p:nvSpPr>
        <p:spPr>
          <a:xfrm>
            <a:off x="602985" y="2782669"/>
            <a:ext cx="61496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Futura BT"/>
              </a:rPr>
              <a:t>Se encuentra en el</a:t>
            </a:r>
            <a:r>
              <a:rPr lang="es-ES" b="0" i="0" dirty="0">
                <a:effectLst/>
                <a:latin typeface="Futura BT"/>
              </a:rPr>
              <a:t> Sector 6, conformado por 29 </a:t>
            </a:r>
            <a:r>
              <a:rPr lang="es-ES" b="0" i="0" dirty="0" smtClean="0">
                <a:effectLst/>
                <a:latin typeface="Futura BT"/>
              </a:rPr>
              <a:t>comunidades, de unos 25 habitantes.</a:t>
            </a:r>
            <a:endParaRPr lang="es-VE" dirty="0">
              <a:latin typeface="Futura BT"/>
            </a:endParaRPr>
          </a:p>
        </p:txBody>
      </p:sp>
      <p:sp>
        <p:nvSpPr>
          <p:cNvPr id="16" name="6 Rectángulo">
            <a:extLst>
              <a:ext uri="{FF2B5EF4-FFF2-40B4-BE49-F238E27FC236}">
                <a16:creationId xmlns="" xmlns:a16="http://schemas.microsoft.com/office/drawing/2014/main" id="{ADCD4147-990B-76C5-A719-4D6173C83FCC}"/>
              </a:ext>
            </a:extLst>
          </p:cNvPr>
          <p:cNvSpPr/>
          <p:nvPr/>
        </p:nvSpPr>
        <p:spPr>
          <a:xfrm>
            <a:off x="592381" y="3689873"/>
            <a:ext cx="6667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>
                <a:latin typeface="Futura BT" pitchFamily="34" charset="0"/>
              </a:rPr>
              <a:t>Con extensión territorial aproximada de </a:t>
            </a:r>
            <a:r>
              <a:rPr lang="es-VE" dirty="0" smtClean="0">
                <a:latin typeface="Futura BT" pitchFamily="34" charset="0"/>
              </a:rPr>
              <a:t>23.000 hectáreas.</a:t>
            </a:r>
            <a:endParaRPr lang="es-ES" dirty="0">
              <a:latin typeface="Futura BT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="" xmlns:a16="http://schemas.microsoft.com/office/drawing/2014/main" id="{EE490945-947C-59AE-FA6E-810BE83B2B42}"/>
              </a:ext>
            </a:extLst>
          </p:cNvPr>
          <p:cNvSpPr txBox="1"/>
          <p:nvPr/>
        </p:nvSpPr>
        <p:spPr>
          <a:xfrm>
            <a:off x="3519399" y="1167775"/>
            <a:ext cx="29915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Ubicación</a:t>
            </a:r>
            <a:endParaRPr lang="es-VE" sz="44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</p:spTree>
    <p:extLst>
      <p:ext uri="{BB962C8B-B14F-4D97-AF65-F5344CB8AC3E}">
        <p14:creationId xmlns:p14="http://schemas.microsoft.com/office/powerpoint/2010/main" val="71267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POSITIVAS POWER POI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id="{8C675BDB-49E3-5C0B-2335-42B946FA8A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83" r="1786" b="26190"/>
          <a:stretch/>
        </p:blipFill>
        <p:spPr bwMode="auto">
          <a:xfrm>
            <a:off x="812279" y="2401979"/>
            <a:ext cx="7098007" cy="3969792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596243" y="1511122"/>
            <a:ext cx="5421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accent2">
                    <a:lumMod val="50000"/>
                  </a:schemeClr>
                </a:solidFill>
                <a:latin typeface="Futura BT" pitchFamily="34" charset="0"/>
              </a:rPr>
              <a:t>San Antonio de Morichal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453431" y="2604427"/>
            <a:ext cx="331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Futura BT" pitchFamily="34" charset="0"/>
              </a:rPr>
              <a:t>Sección: Vida en comunidad</a:t>
            </a:r>
            <a:endParaRPr lang="es-ES" dirty="0">
              <a:latin typeface="Futura BT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315669" y="3222954"/>
            <a:ext cx="358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 smtClean="0">
                <a:latin typeface="Futura BT" pitchFamily="34" charset="0"/>
              </a:rPr>
              <a:t>Percepción de la comunidad</a:t>
            </a:r>
            <a:endParaRPr lang="es-ES" dirty="0">
              <a:latin typeface="Futura BT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315669" y="3883354"/>
            <a:ext cx="3586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 smtClean="0">
                <a:latin typeface="Futura BT" pitchFamily="34" charset="0"/>
              </a:rPr>
              <a:t>Problemas que aquejan </a:t>
            </a:r>
          </a:p>
          <a:p>
            <a:r>
              <a:rPr lang="es-ES" dirty="0">
                <a:latin typeface="Futura BT" pitchFamily="34" charset="0"/>
              </a:rPr>
              <a:t> </a:t>
            </a:r>
            <a:r>
              <a:rPr lang="es-ES" dirty="0" smtClean="0">
                <a:latin typeface="Futura BT" pitchFamily="34" charset="0"/>
              </a:rPr>
              <a:t>   a la comunidad</a:t>
            </a:r>
            <a:endParaRPr lang="es-ES" dirty="0">
              <a:latin typeface="Futura BT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853715" y="4775200"/>
            <a:ext cx="2771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es-ES" dirty="0" smtClean="0">
                <a:latin typeface="Futura BT" pitchFamily="34" charset="0"/>
              </a:rPr>
              <a:t>Problemas culturales</a:t>
            </a:r>
          </a:p>
          <a:p>
            <a:endParaRPr lang="es-ES" dirty="0" smtClean="0">
              <a:latin typeface="Futura BT" pitchFamily="34" charset="0"/>
            </a:endParaRPr>
          </a:p>
          <a:p>
            <a:pPr marL="285750" indent="-285750">
              <a:buFont typeface="Courier New" pitchFamily="49" charset="0"/>
              <a:buChar char="o"/>
            </a:pPr>
            <a:r>
              <a:rPr lang="es-ES" dirty="0" smtClean="0">
                <a:latin typeface="Futura BT" pitchFamily="34" charset="0"/>
              </a:rPr>
              <a:t>Problemas sociales</a:t>
            </a:r>
            <a:endParaRPr lang="es-ES" dirty="0">
              <a:latin typeface="Futura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51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POSITIVAS POWER POI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684998" y="2943070"/>
            <a:ext cx="575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>
                <a:latin typeface="Futura BT" pitchFamily="34" charset="0"/>
              </a:rPr>
              <a:t>El Capitán General es Jorge Valentín Gómez.</a:t>
            </a:r>
            <a:endParaRPr lang="es-ES" dirty="0">
              <a:latin typeface="Futura BT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84998" y="2151865"/>
            <a:ext cx="65133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>
                <a:latin typeface="Futura BT" pitchFamily="34" charset="0"/>
              </a:rPr>
              <a:t>Comunidad campesina asentada en tierras ancestrales </a:t>
            </a:r>
          </a:p>
          <a:p>
            <a:r>
              <a:rPr lang="es-VE" dirty="0">
                <a:latin typeface="Futura BT" pitchFamily="34" charset="0"/>
              </a:rPr>
              <a:t>indígenas del pueblo Pemón.</a:t>
            </a:r>
            <a:endParaRPr lang="es-ES" dirty="0">
              <a:latin typeface="Futura BT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63674" y="3460011"/>
            <a:ext cx="6555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>
                <a:latin typeface="Futura BT" pitchFamily="34" charset="0"/>
              </a:rPr>
              <a:t>Los habitantes son unos 790, agrupados en 164 familias.</a:t>
            </a:r>
            <a:endParaRPr lang="es-ES" dirty="0">
              <a:latin typeface="Futura BT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73506" y="3907612"/>
            <a:ext cx="6905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>
                <a:latin typeface="Futura BT" pitchFamily="34" charset="0"/>
              </a:rPr>
              <a:t>Están asentados en viviendas rurales y de autoconstrucción,                         algunas habitadas hasta por tres familias.</a:t>
            </a:r>
            <a:endParaRPr lang="es-ES" dirty="0">
              <a:latin typeface="Futura BT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629332" y="463221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" dirty="0">
              <a:latin typeface="Futura BT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22882054-C43C-B318-7895-A249AEF0CAC6}"/>
              </a:ext>
            </a:extLst>
          </p:cNvPr>
          <p:cNvSpPr txBox="1"/>
          <p:nvPr/>
        </p:nvSpPr>
        <p:spPr>
          <a:xfrm>
            <a:off x="3493577" y="1304155"/>
            <a:ext cx="54168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Datos comunitarios</a:t>
            </a:r>
            <a:endParaRPr lang="es-VE" sz="44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3547CF3B-8732-713D-6B03-9FB05BE4D063}"/>
              </a:ext>
            </a:extLst>
          </p:cNvPr>
          <p:cNvSpPr txBox="1"/>
          <p:nvPr/>
        </p:nvSpPr>
        <p:spPr>
          <a:xfrm>
            <a:off x="1612259" y="4626895"/>
            <a:ext cx="5700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utura BT"/>
              </a:rPr>
              <a:t>La organización social se cimienta en las familias </a:t>
            </a:r>
          </a:p>
          <a:p>
            <a:r>
              <a:rPr lang="es-ES" dirty="0">
                <a:latin typeface="Futura BT"/>
              </a:rPr>
              <a:t>extendidas.</a:t>
            </a:r>
            <a:endParaRPr lang="es-VE" dirty="0">
              <a:latin typeface="Futura BT"/>
            </a:endParaRPr>
          </a:p>
        </p:txBody>
      </p:sp>
      <p:pic>
        <p:nvPicPr>
          <p:cNvPr id="1026" name="Picture 2" descr="Proceso formativo en la UEN Hilda Fernández, San Antonio del Morichal,  Municipio Gran Sabana, Estado Bolívar-Venezuela">
            <a:extLst>
              <a:ext uri="{FF2B5EF4-FFF2-40B4-BE49-F238E27FC236}">
                <a16:creationId xmlns="" xmlns:a16="http://schemas.microsoft.com/office/drawing/2014/main" id="{C5BFE633-8B1A-37CA-A7B7-0230279898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" t="17247" r="5576" b="6388"/>
          <a:stretch/>
        </p:blipFill>
        <p:spPr bwMode="auto">
          <a:xfrm>
            <a:off x="7904642" y="2313091"/>
            <a:ext cx="3777557" cy="3032503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35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136" y="2078491"/>
            <a:ext cx="3771135" cy="3096536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607F5164-860E-A24E-55B8-538EB797C634}"/>
              </a:ext>
            </a:extLst>
          </p:cNvPr>
          <p:cNvSpPr txBox="1"/>
          <p:nvPr/>
        </p:nvSpPr>
        <p:spPr>
          <a:xfrm>
            <a:off x="1143592" y="1477040"/>
            <a:ext cx="53142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Proceso educativo</a:t>
            </a:r>
            <a:endParaRPr lang="es-VE" sz="44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DCEA21D9-E5E7-6539-9972-408685F1FC05}"/>
              </a:ext>
            </a:extLst>
          </p:cNvPr>
          <p:cNvSpPr txBox="1"/>
          <p:nvPr/>
        </p:nvSpPr>
        <p:spPr>
          <a:xfrm>
            <a:off x="752729" y="238219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Futura BT"/>
              </a:rPr>
              <a:t>Educación Intercultural Bilingüe.</a:t>
            </a:r>
            <a:endParaRPr lang="es-VE" dirty="0">
              <a:latin typeface="Futura BT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D0E9C2D3-A17C-890A-B310-6245F7EE0EB8}"/>
              </a:ext>
            </a:extLst>
          </p:cNvPr>
          <p:cNvSpPr txBox="1"/>
          <p:nvPr/>
        </p:nvSpPr>
        <p:spPr>
          <a:xfrm>
            <a:off x="752729" y="288724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effectLst/>
                <a:latin typeface="Futura BT"/>
              </a:rPr>
              <a:t>Dirigida a pueblos y comunidades indígenas.</a:t>
            </a:r>
            <a:endParaRPr lang="es-VE" dirty="0">
              <a:latin typeface="Futura BT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17B52AA1-A295-88EB-34E5-E01206AC2440}"/>
              </a:ext>
            </a:extLst>
          </p:cNvPr>
          <p:cNvSpPr txBox="1"/>
          <p:nvPr/>
        </p:nvSpPr>
        <p:spPr>
          <a:xfrm>
            <a:off x="752729" y="34420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Futura BT"/>
              </a:rPr>
              <a:t>I</a:t>
            </a:r>
            <a:r>
              <a:rPr lang="es-ES" b="0" i="0" dirty="0">
                <a:effectLst/>
                <a:latin typeface="Futura BT"/>
              </a:rPr>
              <a:t>mpartida en los idiomas originarios y en castellano.</a:t>
            </a:r>
            <a:endParaRPr lang="es-VE" dirty="0">
              <a:latin typeface="Futura BT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="" xmlns:a16="http://schemas.microsoft.com/office/drawing/2014/main" id="{133DAB2C-B61F-8B2F-D07A-0333856EDC88}"/>
              </a:ext>
            </a:extLst>
          </p:cNvPr>
          <p:cNvSpPr txBox="1"/>
          <p:nvPr/>
        </p:nvSpPr>
        <p:spPr>
          <a:xfrm>
            <a:off x="752729" y="3996937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effectLst/>
                <a:latin typeface="Futura BT"/>
              </a:rPr>
              <a:t>Con base en la cultura,  valores y tradiciones del pueblo o comunidad indígena.</a:t>
            </a:r>
            <a:endParaRPr lang="es-VE" dirty="0">
              <a:latin typeface="Futura BT"/>
            </a:endParaRPr>
          </a:p>
        </p:txBody>
      </p:sp>
    </p:spTree>
    <p:extLst>
      <p:ext uri="{BB962C8B-B14F-4D97-AF65-F5344CB8AC3E}">
        <p14:creationId xmlns:p14="http://schemas.microsoft.com/office/powerpoint/2010/main" val="1104772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upo 33">
            <a:extLst>
              <a:ext uri="{FF2B5EF4-FFF2-40B4-BE49-F238E27FC236}">
                <a16:creationId xmlns="" xmlns:a16="http://schemas.microsoft.com/office/drawing/2014/main" id="{25A133B2-4B1D-AE23-15AF-A0C98E9D4D5E}"/>
              </a:ext>
            </a:extLst>
          </p:cNvPr>
          <p:cNvGrpSpPr/>
          <p:nvPr/>
        </p:nvGrpSpPr>
        <p:grpSpPr>
          <a:xfrm>
            <a:off x="1816447" y="2453172"/>
            <a:ext cx="5321365" cy="2835017"/>
            <a:chOff x="1179138" y="2106809"/>
            <a:chExt cx="5321365" cy="2835017"/>
          </a:xfrm>
        </p:grpSpPr>
        <p:sp>
          <p:nvSpPr>
            <p:cNvPr id="14" name="Rectángulo: esquinas redondeadas 13">
              <a:extLst>
                <a:ext uri="{FF2B5EF4-FFF2-40B4-BE49-F238E27FC236}">
                  <a16:creationId xmlns="" xmlns:a16="http://schemas.microsoft.com/office/drawing/2014/main" id="{9D129C67-30A6-45C2-C682-062B3A15F750}"/>
                </a:ext>
              </a:extLst>
            </p:cNvPr>
            <p:cNvSpPr/>
            <p:nvPr/>
          </p:nvSpPr>
          <p:spPr>
            <a:xfrm>
              <a:off x="1179138" y="3213260"/>
              <a:ext cx="2102883" cy="769441"/>
            </a:xfrm>
            <a:prstGeom prst="round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>
                  <a:solidFill>
                    <a:schemeClr val="tx1"/>
                  </a:solidFill>
                  <a:latin typeface="Futura BT"/>
                </a:rPr>
                <a:t>Educación </a:t>
              </a:r>
            </a:p>
            <a:p>
              <a:pPr algn="ctr"/>
              <a:r>
                <a:rPr lang="es-ES" dirty="0">
                  <a:solidFill>
                    <a:schemeClr val="tx1"/>
                  </a:solidFill>
                  <a:latin typeface="Futura BT"/>
                </a:rPr>
                <a:t>formal</a:t>
              </a:r>
              <a:endParaRPr lang="es-VE" dirty="0">
                <a:solidFill>
                  <a:schemeClr val="tx1"/>
                </a:solidFill>
                <a:latin typeface="Futura BT"/>
              </a:endParaRPr>
            </a:p>
          </p:txBody>
        </p:sp>
        <p:sp>
          <p:nvSpPr>
            <p:cNvPr id="15" name="Rectángulo: esquinas redondeadas 14">
              <a:extLst>
                <a:ext uri="{FF2B5EF4-FFF2-40B4-BE49-F238E27FC236}">
                  <a16:creationId xmlns="" xmlns:a16="http://schemas.microsoft.com/office/drawing/2014/main" id="{C276512E-38CA-EAC4-D8C5-A0E4AF97959E}"/>
                </a:ext>
              </a:extLst>
            </p:cNvPr>
            <p:cNvSpPr/>
            <p:nvPr/>
          </p:nvSpPr>
          <p:spPr>
            <a:xfrm>
              <a:off x="4397620" y="3229539"/>
              <a:ext cx="2102883" cy="769441"/>
            </a:xfrm>
            <a:prstGeom prst="round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>
                  <a:solidFill>
                    <a:schemeClr val="tx1"/>
                  </a:solidFill>
                  <a:latin typeface="Futura BT"/>
                </a:rPr>
                <a:t>Educación </a:t>
              </a:r>
            </a:p>
            <a:p>
              <a:pPr algn="ctr"/>
              <a:r>
                <a:rPr lang="es-ES" dirty="0">
                  <a:solidFill>
                    <a:schemeClr val="tx1"/>
                  </a:solidFill>
                  <a:latin typeface="Futura BT"/>
                </a:rPr>
                <a:t>no  formal</a:t>
              </a:r>
              <a:endParaRPr lang="es-VE" dirty="0">
                <a:solidFill>
                  <a:schemeClr val="tx1"/>
                </a:solidFill>
                <a:latin typeface="Futura BT"/>
              </a:endParaRPr>
            </a:p>
          </p:txBody>
        </p:sp>
        <p:sp>
          <p:nvSpPr>
            <p:cNvPr id="16" name="Rectángulo: esquinas redondeadas 15">
              <a:extLst>
                <a:ext uri="{FF2B5EF4-FFF2-40B4-BE49-F238E27FC236}">
                  <a16:creationId xmlns="" xmlns:a16="http://schemas.microsoft.com/office/drawing/2014/main" id="{39C785D8-944E-7AD1-BFCB-931B0CDB4685}"/>
                </a:ext>
              </a:extLst>
            </p:cNvPr>
            <p:cNvSpPr/>
            <p:nvPr/>
          </p:nvSpPr>
          <p:spPr>
            <a:xfrm>
              <a:off x="2380071" y="2106809"/>
              <a:ext cx="2909454" cy="769441"/>
            </a:xfrm>
            <a:prstGeom prst="round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>
                  <a:solidFill>
                    <a:schemeClr val="tx1"/>
                  </a:solidFill>
                  <a:latin typeface="Futura BT"/>
                </a:rPr>
                <a:t>Educación Intercultural Bilingüe</a:t>
              </a:r>
              <a:endParaRPr lang="es-VE" dirty="0">
                <a:solidFill>
                  <a:schemeClr val="tx1"/>
                </a:solidFill>
                <a:latin typeface="Futura BT"/>
              </a:endParaRPr>
            </a:p>
          </p:txBody>
        </p:sp>
        <p:cxnSp>
          <p:nvCxnSpPr>
            <p:cNvPr id="22" name="Conector recto 21">
              <a:extLst>
                <a:ext uri="{FF2B5EF4-FFF2-40B4-BE49-F238E27FC236}">
                  <a16:creationId xmlns="" xmlns:a16="http://schemas.microsoft.com/office/drawing/2014/main" id="{B91E48EB-4B36-6203-8ECB-82F1D422D616}"/>
                </a:ext>
              </a:extLst>
            </p:cNvPr>
            <p:cNvCxnSpPr>
              <a:stCxn id="16" idx="2"/>
            </p:cNvCxnSpPr>
            <p:nvPr/>
          </p:nvCxnSpPr>
          <p:spPr>
            <a:xfrm>
              <a:off x="3834798" y="2876250"/>
              <a:ext cx="0" cy="17175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23">
              <a:extLst>
                <a:ext uri="{FF2B5EF4-FFF2-40B4-BE49-F238E27FC236}">
                  <a16:creationId xmlns="" xmlns:a16="http://schemas.microsoft.com/office/drawing/2014/main" id="{77842BB1-6410-D04C-2734-9012EC78FF8A}"/>
                </a:ext>
              </a:extLst>
            </p:cNvPr>
            <p:cNvCxnSpPr>
              <a:cxnSpLocks/>
            </p:cNvCxnSpPr>
            <p:nvPr/>
          </p:nvCxnSpPr>
          <p:spPr>
            <a:xfrm>
              <a:off x="2244436" y="3048000"/>
              <a:ext cx="3204626" cy="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>
              <a:extLst>
                <a:ext uri="{FF2B5EF4-FFF2-40B4-BE49-F238E27FC236}">
                  <a16:creationId xmlns="" xmlns:a16="http://schemas.microsoft.com/office/drawing/2014/main" id="{F5F08997-45CD-A8FB-E35E-C9CBA460CFED}"/>
                </a:ext>
              </a:extLst>
            </p:cNvPr>
            <p:cNvCxnSpPr/>
            <p:nvPr/>
          </p:nvCxnSpPr>
          <p:spPr>
            <a:xfrm>
              <a:off x="2244436" y="3048000"/>
              <a:ext cx="0" cy="17175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26">
              <a:extLst>
                <a:ext uri="{FF2B5EF4-FFF2-40B4-BE49-F238E27FC236}">
                  <a16:creationId xmlns="" xmlns:a16="http://schemas.microsoft.com/office/drawing/2014/main" id="{73FBD4CC-99E2-111A-A3B5-9D48D71138CF}"/>
                </a:ext>
              </a:extLst>
            </p:cNvPr>
            <p:cNvCxnSpPr/>
            <p:nvPr/>
          </p:nvCxnSpPr>
          <p:spPr>
            <a:xfrm>
              <a:off x="5449062" y="3043691"/>
              <a:ext cx="0" cy="17175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ángulo: esquinas redondeadas 27">
              <a:extLst>
                <a:ext uri="{FF2B5EF4-FFF2-40B4-BE49-F238E27FC236}">
                  <a16:creationId xmlns="" xmlns:a16="http://schemas.microsoft.com/office/drawing/2014/main" id="{A5B94E53-69FB-28C6-1053-F45945A50E0F}"/>
                </a:ext>
              </a:extLst>
            </p:cNvPr>
            <p:cNvSpPr/>
            <p:nvPr/>
          </p:nvSpPr>
          <p:spPr>
            <a:xfrm>
              <a:off x="1179139" y="4155695"/>
              <a:ext cx="2102883" cy="769441"/>
            </a:xfrm>
            <a:prstGeom prst="round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>
                  <a:solidFill>
                    <a:schemeClr val="tx1"/>
                  </a:solidFill>
                  <a:latin typeface="Futura BT"/>
                </a:rPr>
                <a:t>Contenidos programáticos</a:t>
              </a:r>
              <a:endParaRPr lang="es-VE" dirty="0">
                <a:solidFill>
                  <a:schemeClr val="tx1"/>
                </a:solidFill>
                <a:latin typeface="Futura BT"/>
              </a:endParaRPr>
            </a:p>
          </p:txBody>
        </p:sp>
        <p:sp>
          <p:nvSpPr>
            <p:cNvPr id="29" name="Rectángulo: esquinas redondeadas 28">
              <a:extLst>
                <a:ext uri="{FF2B5EF4-FFF2-40B4-BE49-F238E27FC236}">
                  <a16:creationId xmlns="" xmlns:a16="http://schemas.microsoft.com/office/drawing/2014/main" id="{B8EA32FB-2E15-93F8-DB3F-E6E1B969F9C5}"/>
                </a:ext>
              </a:extLst>
            </p:cNvPr>
            <p:cNvSpPr/>
            <p:nvPr/>
          </p:nvSpPr>
          <p:spPr>
            <a:xfrm>
              <a:off x="4397620" y="4172385"/>
              <a:ext cx="2102883" cy="769441"/>
            </a:xfrm>
            <a:prstGeom prst="round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>
                  <a:solidFill>
                    <a:schemeClr val="tx1"/>
                  </a:solidFill>
                  <a:latin typeface="Futura BT"/>
                </a:rPr>
                <a:t>Actividades</a:t>
              </a:r>
            </a:p>
            <a:p>
              <a:pPr algn="ctr"/>
              <a:r>
                <a:rPr lang="es-ES" dirty="0">
                  <a:solidFill>
                    <a:schemeClr val="tx1"/>
                  </a:solidFill>
                  <a:latin typeface="Futura BT"/>
                </a:rPr>
                <a:t>tradicionales</a:t>
              </a:r>
              <a:endParaRPr lang="es-VE" dirty="0">
                <a:solidFill>
                  <a:schemeClr val="tx1"/>
                </a:solidFill>
                <a:latin typeface="Futura BT"/>
              </a:endParaRPr>
            </a:p>
          </p:txBody>
        </p:sp>
        <p:cxnSp>
          <p:nvCxnSpPr>
            <p:cNvPr id="30" name="Conector recto 29">
              <a:extLst>
                <a:ext uri="{FF2B5EF4-FFF2-40B4-BE49-F238E27FC236}">
                  <a16:creationId xmlns="" xmlns:a16="http://schemas.microsoft.com/office/drawing/2014/main" id="{E23851BA-619D-E3A6-AB57-FF27605EEBBE}"/>
                </a:ext>
              </a:extLst>
            </p:cNvPr>
            <p:cNvCxnSpPr/>
            <p:nvPr/>
          </p:nvCxnSpPr>
          <p:spPr>
            <a:xfrm>
              <a:off x="2230581" y="3995529"/>
              <a:ext cx="0" cy="17175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30">
              <a:extLst>
                <a:ext uri="{FF2B5EF4-FFF2-40B4-BE49-F238E27FC236}">
                  <a16:creationId xmlns="" xmlns:a16="http://schemas.microsoft.com/office/drawing/2014/main" id="{814FEA0F-1AC9-80DB-76D7-08CBF3FF052A}"/>
                </a:ext>
              </a:extLst>
            </p:cNvPr>
            <p:cNvCxnSpPr/>
            <p:nvPr/>
          </p:nvCxnSpPr>
          <p:spPr>
            <a:xfrm>
              <a:off x="5449062" y="3995529"/>
              <a:ext cx="0" cy="17175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CuadroTexto 35">
            <a:extLst>
              <a:ext uri="{FF2B5EF4-FFF2-40B4-BE49-F238E27FC236}">
                <a16:creationId xmlns="" xmlns:a16="http://schemas.microsoft.com/office/drawing/2014/main" id="{CBCE4368-F2D8-8A1F-AB86-5AE30D9C6FA9}"/>
              </a:ext>
            </a:extLst>
          </p:cNvPr>
          <p:cNvSpPr txBox="1"/>
          <p:nvPr/>
        </p:nvSpPr>
        <p:spPr>
          <a:xfrm>
            <a:off x="1826920" y="1517228"/>
            <a:ext cx="53142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Proceso educativo</a:t>
            </a:r>
            <a:endParaRPr lang="es-VE" sz="44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  <p:pic>
        <p:nvPicPr>
          <p:cNvPr id="38" name="Picture 2">
            <a:extLst>
              <a:ext uri="{FF2B5EF4-FFF2-40B4-BE49-F238E27FC236}">
                <a16:creationId xmlns="" xmlns:a16="http://schemas.microsoft.com/office/drawing/2014/main" id="{B4559FE7-14BD-F0DD-C0AA-A21F9A7F3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449" y="2210645"/>
            <a:ext cx="3920497" cy="2912898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7636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569265" y="2357168"/>
            <a:ext cx="5845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Futura BT"/>
              </a:rPr>
              <a:t>Nivel Preescolar:  </a:t>
            </a:r>
          </a:p>
          <a:p>
            <a:r>
              <a:rPr lang="es-ES" dirty="0">
                <a:latin typeface="Futura BT"/>
              </a:rPr>
              <a:t>23 alumnos de 3 a 6 años con 1docente.</a:t>
            </a:r>
          </a:p>
        </p:txBody>
      </p:sp>
      <p:sp>
        <p:nvSpPr>
          <p:cNvPr id="4" name="1 Rectángulo">
            <a:extLst>
              <a:ext uri="{FF2B5EF4-FFF2-40B4-BE49-F238E27FC236}">
                <a16:creationId xmlns="" xmlns:a16="http://schemas.microsoft.com/office/drawing/2014/main" id="{2E325AD9-B44F-9909-F36A-01311E1E7652}"/>
              </a:ext>
            </a:extLst>
          </p:cNvPr>
          <p:cNvSpPr/>
          <p:nvPr/>
        </p:nvSpPr>
        <p:spPr>
          <a:xfrm>
            <a:off x="1793575" y="4485421"/>
            <a:ext cx="59809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Futura BT"/>
              </a:rPr>
              <a:t>Actividades realizadas diariamente: </a:t>
            </a:r>
          </a:p>
          <a:p>
            <a:r>
              <a:rPr lang="es-ES" dirty="0">
                <a:latin typeface="Futura BT"/>
              </a:rPr>
              <a:t>de socialización, de enseñanza aprendizaje, deportivas, culturales y tradicionales.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607F5164-860E-A24E-55B8-538EB797C634}"/>
              </a:ext>
            </a:extLst>
          </p:cNvPr>
          <p:cNvSpPr txBox="1"/>
          <p:nvPr/>
        </p:nvSpPr>
        <p:spPr>
          <a:xfrm>
            <a:off x="2126907" y="1465566"/>
            <a:ext cx="53142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Proceso educativo</a:t>
            </a:r>
            <a:endParaRPr lang="es-VE" sz="44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1FC24B10-68AD-3F8C-EAB0-29FF4F385253}"/>
              </a:ext>
            </a:extLst>
          </p:cNvPr>
          <p:cNvSpPr txBox="1"/>
          <p:nvPr/>
        </p:nvSpPr>
        <p:spPr>
          <a:xfrm>
            <a:off x="569265" y="3125660"/>
            <a:ext cx="77115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Futura BT"/>
              </a:rPr>
              <a:t>Nivel primaria: </a:t>
            </a:r>
          </a:p>
          <a:p>
            <a:r>
              <a:rPr lang="es-ES" dirty="0">
                <a:latin typeface="Futura BT"/>
              </a:rPr>
              <a:t>23 alumnos en primero y segundo grados con 1 docente; 28 alumnos en tercero y cuarto grados con 1 docente; y 25 alumnos en quinto y sexto grados con 1 docente. 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="" xmlns:a16="http://schemas.microsoft.com/office/drawing/2014/main" id="{BE6A90AD-5E50-EF43-5534-AFFACABCC2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" t="1799" r="2227" b="2725"/>
          <a:stretch/>
        </p:blipFill>
        <p:spPr bwMode="auto">
          <a:xfrm>
            <a:off x="8227453" y="2235007"/>
            <a:ext cx="3675279" cy="2884143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5466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altLang="en-US"/>
          </a:p>
        </p:txBody>
      </p:sp>
      <p:pic>
        <p:nvPicPr>
          <p:cNvPr id="4" name="Imagen 3" descr="DIAPOSITIVAS POWER POI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5067298" y="3325357"/>
            <a:ext cx="64588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VE" dirty="0">
                <a:latin typeface="Futura BT" pitchFamily="34" charset="0"/>
              </a:rPr>
              <a:t>Se esfuerza en preservar y mantener sus costumbres y conocimientos ancestrales.</a:t>
            </a:r>
            <a:endParaRPr lang="es-ES" dirty="0">
              <a:latin typeface="Futura BT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067300" y="42297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VE" dirty="0">
                <a:latin typeface="Futura BT" pitchFamily="34" charset="0"/>
              </a:rPr>
              <a:t>Se percibe la preocupación por incentivar la inclusión en la educación formal de los jóvenes.</a:t>
            </a:r>
            <a:endParaRPr lang="es-ES" dirty="0">
              <a:latin typeface="Futura BT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067300" y="2493338"/>
            <a:ext cx="69646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>
                <a:latin typeface="Futura BT" pitchFamily="34" charset="0"/>
              </a:rPr>
              <a:t>La comunidad se comunica a través  del uso del idioma propio alternado con el castellano.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0CB274D5-D438-1EF8-96C4-533AC194C92E}"/>
              </a:ext>
            </a:extLst>
          </p:cNvPr>
          <p:cNvSpPr txBox="1"/>
          <p:nvPr/>
        </p:nvSpPr>
        <p:spPr>
          <a:xfrm>
            <a:off x="3131472" y="1246333"/>
            <a:ext cx="6463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chemeClr val="accent4">
                    <a:lumMod val="50000"/>
                  </a:schemeClr>
                </a:solidFill>
                <a:latin typeface="Futura BT"/>
              </a:rPr>
              <a:t>Rescate de tradiciones</a:t>
            </a:r>
            <a:endParaRPr lang="es-VE" sz="4400" b="1" dirty="0">
              <a:solidFill>
                <a:schemeClr val="accent4">
                  <a:lumMod val="50000"/>
                </a:schemeClr>
              </a:solidFill>
              <a:latin typeface="Futura BT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A2966AD7-A022-9D19-ED8D-8FEBB9E6C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09" y="2100941"/>
            <a:ext cx="2899408" cy="1798166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>
            <a:extLst>
              <a:ext uri="{FF2B5EF4-FFF2-40B4-BE49-F238E27FC236}">
                <a16:creationId xmlns="" xmlns:a16="http://schemas.microsoft.com/office/drawing/2014/main" id="{C5CD9DC3-C01A-27D0-4E87-02B88D8E4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013" y="3648522"/>
            <a:ext cx="2912918" cy="1798166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1065</TotalTime>
  <Words>656</Words>
  <Application>Microsoft Office PowerPoint</Application>
  <PresentationFormat>Personalizado</PresentationFormat>
  <Paragraphs>92</Paragraphs>
  <Slides>15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marigabycarrasco</dc:creator>
  <cp:lastModifiedBy>Otaiza Josefina Cupare Castro</cp:lastModifiedBy>
  <cp:revision>41</cp:revision>
  <dcterms:created xsi:type="dcterms:W3CDTF">2022-10-18T22:27:37Z</dcterms:created>
  <dcterms:modified xsi:type="dcterms:W3CDTF">2022-11-23T18:15:12Z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3082-4.6.0.7725</vt:lpwstr>
  </property>
</Properties>
</file>