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78" r:id="rId4"/>
    <p:sldId id="284" r:id="rId5"/>
    <p:sldId id="259" r:id="rId6"/>
    <p:sldId id="260" r:id="rId7"/>
    <p:sldId id="279" r:id="rId8"/>
    <p:sldId id="282" r:id="rId9"/>
    <p:sldId id="261" r:id="rId10"/>
    <p:sldId id="263" r:id="rId11"/>
    <p:sldId id="280" r:id="rId12"/>
    <p:sldId id="265" r:id="rId13"/>
    <p:sldId id="267" r:id="rId14"/>
    <p:sldId id="277" r:id="rId15"/>
    <p:sldId id="266" r:id="rId16"/>
    <p:sldId id="283" r:id="rId17"/>
    <p:sldId id="262" r:id="rId18"/>
    <p:sldId id="268" r:id="rId19"/>
    <p:sldId id="269" r:id="rId20"/>
    <p:sldId id="272" r:id="rId21"/>
    <p:sldId id="276" r:id="rId22"/>
  </p:sldIdLst>
  <p:sldSz cx="12192000" cy="6858000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FF"/>
    <a:srgbClr val="0099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>
        <p:scale>
          <a:sx n="60" d="100"/>
          <a:sy n="60" d="100"/>
        </p:scale>
        <p:origin x="-96" y="-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_000\Desktop\UNIMET\Laboratorio%20de%20qu&#237;mica%20Unimet\Ponencia%20Farmac&#233;utic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V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>
                <a:solidFill>
                  <a:srgbClr val="FFC000"/>
                </a:solidFill>
              </a:defRPr>
            </a:pPr>
            <a:r>
              <a:rPr lang="en-US">
                <a:solidFill>
                  <a:srgbClr val="FFC000"/>
                </a:solidFill>
              </a:rPr>
              <a:t>Pacientes en hemodiálisis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Hoja1!$D$42</c:f>
              <c:strCache>
                <c:ptCount val="1"/>
                <c:pt idx="0">
                  <c:v>pacientes hemodiálisis</c:v>
                </c:pt>
              </c:strCache>
            </c:strRef>
          </c:tx>
          <c:spPr>
            <a:ln w="34925" cap="rnd">
              <a:solidFill>
                <a:srgbClr val="FFC00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accent1">
                        <a:lumMod val="40000"/>
                        <a:lumOff val="60000"/>
                      </a:schemeClr>
                    </a:solidFill>
                  </a:defRPr>
                </a:pPr>
                <a:endParaRPr lang="es-VE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Hoja1!$C$43:$C$47</c:f>
              <c:numCache>
                <c:formatCode>General</c:formatCode>
                <c:ptCount val="5"/>
                <c:pt idx="0">
                  <c:v>2000</c:v>
                </c:pt>
                <c:pt idx="1">
                  <c:v>2006</c:v>
                </c:pt>
                <c:pt idx="2">
                  <c:v>2010</c:v>
                </c:pt>
                <c:pt idx="3">
                  <c:v>2016</c:v>
                </c:pt>
                <c:pt idx="4">
                  <c:v>2019</c:v>
                </c:pt>
              </c:numCache>
            </c:numRef>
          </c:cat>
          <c:val>
            <c:numRef>
              <c:f>Hoja1!$D$43:$D$47</c:f>
              <c:numCache>
                <c:formatCode>General</c:formatCode>
                <c:ptCount val="5"/>
                <c:pt idx="0">
                  <c:v>5000</c:v>
                </c:pt>
                <c:pt idx="1">
                  <c:v>7000</c:v>
                </c:pt>
                <c:pt idx="2">
                  <c:v>11000</c:v>
                </c:pt>
                <c:pt idx="3">
                  <c:v>15000</c:v>
                </c:pt>
                <c:pt idx="4">
                  <c:v>10200</c:v>
                </c:pt>
              </c:numCache>
            </c:numRef>
          </c: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7474176"/>
        <c:axId val="71026176"/>
      </c:lineChart>
      <c:catAx>
        <c:axId val="67474176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>
                    <a:solidFill>
                      <a:srgbClr val="FFC000"/>
                    </a:solidFill>
                  </a:defRPr>
                </a:pPr>
                <a:r>
                  <a:rPr lang="es-VE">
                    <a:solidFill>
                      <a:srgbClr val="FFC000"/>
                    </a:solidFill>
                  </a:rPr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pPr>
            <a:endParaRPr lang="es-VE"/>
          </a:p>
        </c:txPr>
        <c:crossAx val="71026176"/>
        <c:crosses val="autoZero"/>
        <c:auto val="1"/>
        <c:lblAlgn val="ctr"/>
        <c:lblOffset val="100"/>
        <c:noMultiLvlLbl val="0"/>
      </c:catAx>
      <c:valAx>
        <c:axId val="71026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FFC000"/>
                    </a:solidFill>
                  </a:defRPr>
                </a:pPr>
                <a:r>
                  <a:rPr lang="en-US">
                    <a:solidFill>
                      <a:srgbClr val="FFC000"/>
                    </a:solidFill>
                  </a:rPr>
                  <a:t>PACIENTES</a:t>
                </a:r>
              </a:p>
            </c:rich>
          </c:tx>
          <c:layout/>
          <c:overlay val="0"/>
          <c:spPr>
            <a:noFill/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pPr>
            <a:endParaRPr lang="es-VE"/>
          </a:p>
        </c:txPr>
        <c:crossAx val="67474176"/>
        <c:crosses val="autoZero"/>
        <c:crossBetween val="between"/>
      </c:valAx>
      <c:spPr>
        <a:effectLst/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accent3">
          <a:satMod val="175000"/>
          <a:alpha val="40000"/>
        </a:schemeClr>
      </a:glow>
    </a:effectLst>
  </c:spPr>
  <c:txPr>
    <a:bodyPr/>
    <a:lstStyle/>
    <a:p>
      <a:pPr>
        <a:defRPr sz="1600" baseline="0"/>
      </a:pPr>
      <a:endParaRPr lang="es-V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5A28E-8F95-403F-85A7-9DA547B85689}" type="doc">
      <dgm:prSet loTypeId="urn:microsoft.com/office/officeart/2005/8/layout/hProcess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98C50D9A-7A46-410C-B92E-18E163FE82C3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s-VE" sz="1400" dirty="0" smtClean="0">
              <a:solidFill>
                <a:schemeClr val="tx1"/>
              </a:solidFill>
            </a:rPr>
            <a:t>Laboratorio </a:t>
          </a:r>
          <a:r>
            <a:rPr lang="es-VE" sz="1400" dirty="0" err="1" smtClean="0">
              <a:solidFill>
                <a:schemeClr val="tx1"/>
              </a:solidFill>
            </a:rPr>
            <a:t>BehRens</a:t>
          </a:r>
          <a:r>
            <a:rPr lang="es-VE" sz="1400" dirty="0" smtClean="0">
              <a:solidFill>
                <a:schemeClr val="tx1"/>
              </a:solidFill>
            </a:rPr>
            <a:t> </a:t>
          </a:r>
          <a:r>
            <a:rPr lang="es-VE" sz="1400" b="1" dirty="0" smtClean="0">
              <a:solidFill>
                <a:schemeClr val="tx1"/>
              </a:solidFill>
            </a:rPr>
            <a:t>mediados de los ´80</a:t>
          </a:r>
          <a:endParaRPr lang="es-VE" sz="1400" b="1" dirty="0">
            <a:solidFill>
              <a:schemeClr val="tx1"/>
            </a:solidFill>
          </a:endParaRPr>
        </a:p>
      </dgm:t>
    </dgm:pt>
    <dgm:pt modelId="{AFDF2F01-7950-45A0-AB55-4AADFA2F5FC3}" type="parTrans" cxnId="{597D59B4-7370-481F-ADA2-4BE9BEA36E9C}">
      <dgm:prSet/>
      <dgm:spPr/>
      <dgm:t>
        <a:bodyPr/>
        <a:lstStyle/>
        <a:p>
          <a:endParaRPr lang="es-VE"/>
        </a:p>
      </dgm:t>
    </dgm:pt>
    <dgm:pt modelId="{161D59F0-2598-4861-8E63-59F32B253A05}" type="sibTrans" cxnId="{597D59B4-7370-481F-ADA2-4BE9BEA36E9C}">
      <dgm:prSet/>
      <dgm:spPr/>
      <dgm:t>
        <a:bodyPr/>
        <a:lstStyle/>
        <a:p>
          <a:endParaRPr lang="es-VE"/>
        </a:p>
      </dgm:t>
    </dgm:pt>
    <dgm:pt modelId="{92B51B42-B63E-4EF6-A74A-6509CBF24E3D}">
      <dgm:prSet custT="1"/>
      <dgm:spPr>
        <a:solidFill>
          <a:srgbClr val="002060"/>
        </a:solidFill>
      </dgm:spPr>
      <dgm:t>
        <a:bodyPr/>
        <a:lstStyle/>
        <a:p>
          <a:pPr rtl="0"/>
          <a:r>
            <a:rPr lang="es-VE" sz="1200" dirty="0" smtClean="0">
              <a:solidFill>
                <a:schemeClr val="tx1"/>
              </a:solidFill>
            </a:rPr>
            <a:t>Laboratorios International Health, LIH </a:t>
          </a:r>
          <a:r>
            <a:rPr lang="es-VE" sz="1400" b="1" dirty="0" smtClean="0">
              <a:solidFill>
                <a:schemeClr val="tx1"/>
              </a:solidFill>
            </a:rPr>
            <a:t>mediados de los ´90</a:t>
          </a:r>
          <a:endParaRPr lang="es-VE" sz="1400" b="1" dirty="0">
            <a:solidFill>
              <a:schemeClr val="tx1"/>
            </a:solidFill>
          </a:endParaRPr>
        </a:p>
      </dgm:t>
    </dgm:pt>
    <dgm:pt modelId="{57184C85-3759-4162-9A3F-A1234F72673B}" type="parTrans" cxnId="{F89FD3B2-7AF1-4DF8-A6D4-01BA0F820EE4}">
      <dgm:prSet/>
      <dgm:spPr/>
      <dgm:t>
        <a:bodyPr/>
        <a:lstStyle/>
        <a:p>
          <a:endParaRPr lang="es-VE"/>
        </a:p>
      </dgm:t>
    </dgm:pt>
    <dgm:pt modelId="{4F149866-82B2-45DD-BD55-1793F7E5018D}" type="sibTrans" cxnId="{F89FD3B2-7AF1-4DF8-A6D4-01BA0F820EE4}">
      <dgm:prSet/>
      <dgm:spPr/>
      <dgm:t>
        <a:bodyPr/>
        <a:lstStyle/>
        <a:p>
          <a:endParaRPr lang="es-VE"/>
        </a:p>
      </dgm:t>
    </dgm:pt>
    <dgm:pt modelId="{E19BA4C0-3F91-46FF-9E4A-AC062329BED1}">
      <dgm:prSet custT="1"/>
      <dgm:spPr/>
      <dgm:t>
        <a:bodyPr/>
        <a:lstStyle/>
        <a:p>
          <a:pPr rtl="0"/>
          <a:r>
            <a:rPr lang="es-VE" sz="1400" dirty="0" smtClean="0">
              <a:solidFill>
                <a:schemeClr val="bg1"/>
              </a:solidFill>
            </a:rPr>
            <a:t>Laboratorios </a:t>
          </a:r>
          <a:r>
            <a:rPr lang="es-VE" sz="1400" dirty="0" err="1" smtClean="0">
              <a:solidFill>
                <a:schemeClr val="bg1"/>
              </a:solidFill>
            </a:rPr>
            <a:t>Biogalenic</a:t>
          </a:r>
          <a:r>
            <a:rPr lang="es-VE" sz="1400" dirty="0" smtClean="0">
              <a:solidFill>
                <a:schemeClr val="bg1"/>
              </a:solidFill>
            </a:rPr>
            <a:t>, C. A </a:t>
          </a:r>
          <a:r>
            <a:rPr lang="es-VE" sz="1400" b="1" dirty="0" smtClean="0">
              <a:solidFill>
                <a:schemeClr val="bg1"/>
              </a:solidFill>
            </a:rPr>
            <a:t>comienzos de la década 2000</a:t>
          </a:r>
          <a:endParaRPr lang="es-VE" sz="1400" b="1" dirty="0">
            <a:solidFill>
              <a:schemeClr val="bg1"/>
            </a:solidFill>
          </a:endParaRPr>
        </a:p>
      </dgm:t>
    </dgm:pt>
    <dgm:pt modelId="{7B7E89FC-0247-441F-AEB3-20393F5A30CE}" type="parTrans" cxnId="{5CC35E42-95A4-45D2-AE55-97D65E4A9478}">
      <dgm:prSet/>
      <dgm:spPr/>
      <dgm:t>
        <a:bodyPr/>
        <a:lstStyle/>
        <a:p>
          <a:endParaRPr lang="es-VE"/>
        </a:p>
      </dgm:t>
    </dgm:pt>
    <dgm:pt modelId="{70BA685B-6B47-4E51-B77A-9AC59FA9F38E}" type="sibTrans" cxnId="{5CC35E42-95A4-45D2-AE55-97D65E4A9478}">
      <dgm:prSet/>
      <dgm:spPr/>
      <dgm:t>
        <a:bodyPr/>
        <a:lstStyle/>
        <a:p>
          <a:endParaRPr lang="es-VE"/>
        </a:p>
      </dgm:t>
    </dgm:pt>
    <dgm:pt modelId="{40C2CB49-A6C6-4212-A69B-A33469ADF1C4}">
      <dgm:prSet/>
      <dgm:spPr>
        <a:solidFill>
          <a:srgbClr val="00B050"/>
        </a:solidFill>
      </dgm:spPr>
      <dgm:t>
        <a:bodyPr/>
        <a:lstStyle/>
        <a:p>
          <a:pPr rtl="0"/>
          <a:r>
            <a:rPr lang="es-VE" dirty="0" err="1" smtClean="0">
              <a:solidFill>
                <a:schemeClr val="bg1"/>
              </a:solidFill>
            </a:rPr>
            <a:t>Orpin-Farma</a:t>
          </a:r>
          <a:r>
            <a:rPr lang="es-VE" dirty="0" smtClean="0">
              <a:solidFill>
                <a:schemeClr val="bg1"/>
              </a:solidFill>
            </a:rPr>
            <a:t>, </a:t>
          </a:r>
          <a:r>
            <a:rPr lang="es-VE" b="1" dirty="0" smtClean="0">
              <a:solidFill>
                <a:schemeClr val="bg1"/>
              </a:solidFill>
            </a:rPr>
            <a:t>finales de la década 2010</a:t>
          </a:r>
          <a:endParaRPr lang="es-VE" b="1" dirty="0">
            <a:solidFill>
              <a:schemeClr val="bg1"/>
            </a:solidFill>
          </a:endParaRPr>
        </a:p>
      </dgm:t>
    </dgm:pt>
    <dgm:pt modelId="{2950CAF9-3F86-4156-9167-B099F72C8EC0}" type="parTrans" cxnId="{2AB88D0B-E860-44B7-83EB-F2D3214249CC}">
      <dgm:prSet/>
      <dgm:spPr/>
      <dgm:t>
        <a:bodyPr/>
        <a:lstStyle/>
        <a:p>
          <a:endParaRPr lang="es-VE"/>
        </a:p>
      </dgm:t>
    </dgm:pt>
    <dgm:pt modelId="{FA13D484-198D-49EA-BD06-301F8A74B152}" type="sibTrans" cxnId="{2AB88D0B-E860-44B7-83EB-F2D3214249CC}">
      <dgm:prSet/>
      <dgm:spPr/>
      <dgm:t>
        <a:bodyPr/>
        <a:lstStyle/>
        <a:p>
          <a:endParaRPr lang="es-VE"/>
        </a:p>
      </dgm:t>
    </dgm:pt>
    <dgm:pt modelId="{1F6A62D5-DACA-4B77-B7E5-A318F1FE44DC}" type="pres">
      <dgm:prSet presAssocID="{5225A28E-8F95-403F-85A7-9DA547B8568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A648A250-3A3D-411B-8392-549DA4943F83}" type="pres">
      <dgm:prSet presAssocID="{98C50D9A-7A46-410C-B92E-18E163FE82C3}" presName="compNode" presStyleCnt="0"/>
      <dgm:spPr/>
    </dgm:pt>
    <dgm:pt modelId="{62CF9486-3B68-40EF-95B1-8C3C44A6CFF6}" type="pres">
      <dgm:prSet presAssocID="{98C50D9A-7A46-410C-B92E-18E163FE82C3}" presName="noGeometry" presStyleCnt="0"/>
      <dgm:spPr/>
    </dgm:pt>
    <dgm:pt modelId="{6966E6D4-8983-42ED-98C2-D99964BF630A}" type="pres">
      <dgm:prSet presAssocID="{98C50D9A-7A46-410C-B92E-18E163FE82C3}" presName="childTextVisible" presStyleLbl="bgAccFollowNode1" presStyleIdx="0" presStyleCnt="4">
        <dgm:presLayoutVars>
          <dgm:bulletEnabled val="1"/>
        </dgm:presLayoutVars>
      </dgm:prSet>
      <dgm:spPr/>
    </dgm:pt>
    <dgm:pt modelId="{20EBE041-14A9-4A2C-8A15-1B22670DB7E7}" type="pres">
      <dgm:prSet presAssocID="{98C50D9A-7A46-410C-B92E-18E163FE82C3}" presName="childTextHidden" presStyleLbl="bgAccFollowNode1" presStyleIdx="0" presStyleCnt="4"/>
      <dgm:spPr/>
    </dgm:pt>
    <dgm:pt modelId="{906B0720-4DFA-4119-89CC-6BD97EED153F}" type="pres">
      <dgm:prSet presAssocID="{98C50D9A-7A46-410C-B92E-18E163FE82C3}" presName="parentText" presStyleLbl="node1" presStyleIdx="0" presStyleCnt="4" custScaleX="171323" custScaleY="130737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BB079486-0AF2-42AB-9A39-805ACB3B760C}" type="pres">
      <dgm:prSet presAssocID="{98C50D9A-7A46-410C-B92E-18E163FE82C3}" presName="aSpace" presStyleCnt="0"/>
      <dgm:spPr/>
    </dgm:pt>
    <dgm:pt modelId="{BEA10951-9995-4E61-A181-5993F8D72871}" type="pres">
      <dgm:prSet presAssocID="{92B51B42-B63E-4EF6-A74A-6509CBF24E3D}" presName="compNode" presStyleCnt="0"/>
      <dgm:spPr/>
    </dgm:pt>
    <dgm:pt modelId="{90479CC1-3265-40D3-BEAC-E37DF81A309F}" type="pres">
      <dgm:prSet presAssocID="{92B51B42-B63E-4EF6-A74A-6509CBF24E3D}" presName="noGeometry" presStyleCnt="0"/>
      <dgm:spPr/>
    </dgm:pt>
    <dgm:pt modelId="{C8941E65-12FC-49D1-9AE4-7DE1FE8980F2}" type="pres">
      <dgm:prSet presAssocID="{92B51B42-B63E-4EF6-A74A-6509CBF24E3D}" presName="childTextVisible" presStyleLbl="bgAccFollowNode1" presStyleIdx="1" presStyleCnt="4">
        <dgm:presLayoutVars>
          <dgm:bulletEnabled val="1"/>
        </dgm:presLayoutVars>
      </dgm:prSet>
      <dgm:spPr/>
    </dgm:pt>
    <dgm:pt modelId="{7F5F66FA-5B40-4801-828E-3D1E94BDF221}" type="pres">
      <dgm:prSet presAssocID="{92B51B42-B63E-4EF6-A74A-6509CBF24E3D}" presName="childTextHidden" presStyleLbl="bgAccFollowNode1" presStyleIdx="1" presStyleCnt="4"/>
      <dgm:spPr/>
    </dgm:pt>
    <dgm:pt modelId="{BDA68672-BB83-406E-8670-5D8CA1B053F0}" type="pres">
      <dgm:prSet presAssocID="{92B51B42-B63E-4EF6-A74A-6509CBF24E3D}" presName="parentText" presStyleLbl="node1" presStyleIdx="1" presStyleCnt="4" custScaleX="188785" custScaleY="134708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C69EA17D-7017-46F4-ACE4-6BC4F45C3432}" type="pres">
      <dgm:prSet presAssocID="{92B51B42-B63E-4EF6-A74A-6509CBF24E3D}" presName="aSpace" presStyleCnt="0"/>
      <dgm:spPr/>
    </dgm:pt>
    <dgm:pt modelId="{6722A1FB-E47A-4841-9100-780E6710BD1F}" type="pres">
      <dgm:prSet presAssocID="{E19BA4C0-3F91-46FF-9E4A-AC062329BED1}" presName="compNode" presStyleCnt="0"/>
      <dgm:spPr/>
    </dgm:pt>
    <dgm:pt modelId="{37724CF6-5D42-4EDE-821A-FAF80EEA1F6D}" type="pres">
      <dgm:prSet presAssocID="{E19BA4C0-3F91-46FF-9E4A-AC062329BED1}" presName="noGeometry" presStyleCnt="0"/>
      <dgm:spPr/>
    </dgm:pt>
    <dgm:pt modelId="{8F6B218E-58A0-4175-992E-20707DB11381}" type="pres">
      <dgm:prSet presAssocID="{E19BA4C0-3F91-46FF-9E4A-AC062329BED1}" presName="childTextVisible" presStyleLbl="bgAccFollowNode1" presStyleIdx="2" presStyleCnt="4">
        <dgm:presLayoutVars>
          <dgm:bulletEnabled val="1"/>
        </dgm:presLayoutVars>
      </dgm:prSet>
      <dgm:spPr/>
    </dgm:pt>
    <dgm:pt modelId="{4FDDC961-B79B-43E3-B7DA-1E378B0509F5}" type="pres">
      <dgm:prSet presAssocID="{E19BA4C0-3F91-46FF-9E4A-AC062329BED1}" presName="childTextHidden" presStyleLbl="bgAccFollowNode1" presStyleIdx="2" presStyleCnt="4"/>
      <dgm:spPr/>
    </dgm:pt>
    <dgm:pt modelId="{FDD19585-3D53-4B74-9FDF-6EBF52A8CC50}" type="pres">
      <dgm:prSet presAssocID="{E19BA4C0-3F91-46FF-9E4A-AC062329BED1}" presName="parentText" presStyleLbl="node1" presStyleIdx="2" presStyleCnt="4" custScaleX="173764" custScaleY="143917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8F5496B-7264-450D-A79C-24BF2820FC8F}" type="pres">
      <dgm:prSet presAssocID="{E19BA4C0-3F91-46FF-9E4A-AC062329BED1}" presName="aSpace" presStyleCnt="0"/>
      <dgm:spPr/>
    </dgm:pt>
    <dgm:pt modelId="{95938E3C-A9BD-46DB-953C-B356D20FCB93}" type="pres">
      <dgm:prSet presAssocID="{40C2CB49-A6C6-4212-A69B-A33469ADF1C4}" presName="compNode" presStyleCnt="0"/>
      <dgm:spPr/>
    </dgm:pt>
    <dgm:pt modelId="{27272677-5B90-4696-ABE8-4C955BA67E79}" type="pres">
      <dgm:prSet presAssocID="{40C2CB49-A6C6-4212-A69B-A33469ADF1C4}" presName="noGeometry" presStyleCnt="0"/>
      <dgm:spPr/>
    </dgm:pt>
    <dgm:pt modelId="{56B4C217-BE42-4281-8AA5-508A6711329C}" type="pres">
      <dgm:prSet presAssocID="{40C2CB49-A6C6-4212-A69B-A33469ADF1C4}" presName="childTextVisible" presStyleLbl="bgAccFollowNode1" presStyleIdx="3" presStyleCnt="4">
        <dgm:presLayoutVars>
          <dgm:bulletEnabled val="1"/>
        </dgm:presLayoutVars>
      </dgm:prSet>
      <dgm:spPr/>
    </dgm:pt>
    <dgm:pt modelId="{677BE3E0-C617-4EFC-A08C-FE10219A6636}" type="pres">
      <dgm:prSet presAssocID="{40C2CB49-A6C6-4212-A69B-A33469ADF1C4}" presName="childTextHidden" presStyleLbl="bgAccFollowNode1" presStyleIdx="3" presStyleCnt="4"/>
      <dgm:spPr/>
    </dgm:pt>
    <dgm:pt modelId="{18283E00-7A49-4A86-B8D6-B45E34400F85}" type="pres">
      <dgm:prSet presAssocID="{40C2CB49-A6C6-4212-A69B-A33469ADF1C4}" presName="parentText" presStyleLbl="node1" presStyleIdx="3" presStyleCnt="4" custScaleX="174327" custScaleY="134959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A1EE9143-2512-4D2A-B20B-3C169C7350F2}" type="presOf" srcId="{98C50D9A-7A46-410C-B92E-18E163FE82C3}" destId="{906B0720-4DFA-4119-89CC-6BD97EED153F}" srcOrd="0" destOrd="0" presId="urn:microsoft.com/office/officeart/2005/8/layout/hProcess6"/>
    <dgm:cxn modelId="{2AB88D0B-E860-44B7-83EB-F2D3214249CC}" srcId="{5225A28E-8F95-403F-85A7-9DA547B85689}" destId="{40C2CB49-A6C6-4212-A69B-A33469ADF1C4}" srcOrd="3" destOrd="0" parTransId="{2950CAF9-3F86-4156-9167-B099F72C8EC0}" sibTransId="{FA13D484-198D-49EA-BD06-301F8A74B152}"/>
    <dgm:cxn modelId="{597D59B4-7370-481F-ADA2-4BE9BEA36E9C}" srcId="{5225A28E-8F95-403F-85A7-9DA547B85689}" destId="{98C50D9A-7A46-410C-B92E-18E163FE82C3}" srcOrd="0" destOrd="0" parTransId="{AFDF2F01-7950-45A0-AB55-4AADFA2F5FC3}" sibTransId="{161D59F0-2598-4861-8E63-59F32B253A05}"/>
    <dgm:cxn modelId="{30EA331E-0F1C-404C-BD79-1B19CE76BA3E}" type="presOf" srcId="{92B51B42-B63E-4EF6-A74A-6509CBF24E3D}" destId="{BDA68672-BB83-406E-8670-5D8CA1B053F0}" srcOrd="0" destOrd="0" presId="urn:microsoft.com/office/officeart/2005/8/layout/hProcess6"/>
    <dgm:cxn modelId="{C31762FD-7185-485E-8735-04CCB62276E6}" type="presOf" srcId="{40C2CB49-A6C6-4212-A69B-A33469ADF1C4}" destId="{18283E00-7A49-4A86-B8D6-B45E34400F85}" srcOrd="0" destOrd="0" presId="urn:microsoft.com/office/officeart/2005/8/layout/hProcess6"/>
    <dgm:cxn modelId="{5CC35E42-95A4-45D2-AE55-97D65E4A9478}" srcId="{5225A28E-8F95-403F-85A7-9DA547B85689}" destId="{E19BA4C0-3F91-46FF-9E4A-AC062329BED1}" srcOrd="2" destOrd="0" parTransId="{7B7E89FC-0247-441F-AEB3-20393F5A30CE}" sibTransId="{70BA685B-6B47-4E51-B77A-9AC59FA9F38E}"/>
    <dgm:cxn modelId="{E70F6D03-81A8-4820-A469-58DF47C5201A}" type="presOf" srcId="{5225A28E-8F95-403F-85A7-9DA547B85689}" destId="{1F6A62D5-DACA-4B77-B7E5-A318F1FE44DC}" srcOrd="0" destOrd="0" presId="urn:microsoft.com/office/officeart/2005/8/layout/hProcess6"/>
    <dgm:cxn modelId="{361E91A0-63C9-46BA-886A-601174E6D81A}" type="presOf" srcId="{E19BA4C0-3F91-46FF-9E4A-AC062329BED1}" destId="{FDD19585-3D53-4B74-9FDF-6EBF52A8CC50}" srcOrd="0" destOrd="0" presId="urn:microsoft.com/office/officeart/2005/8/layout/hProcess6"/>
    <dgm:cxn modelId="{F89FD3B2-7AF1-4DF8-A6D4-01BA0F820EE4}" srcId="{5225A28E-8F95-403F-85A7-9DA547B85689}" destId="{92B51B42-B63E-4EF6-A74A-6509CBF24E3D}" srcOrd="1" destOrd="0" parTransId="{57184C85-3759-4162-9A3F-A1234F72673B}" sibTransId="{4F149866-82B2-45DD-BD55-1793F7E5018D}"/>
    <dgm:cxn modelId="{5B06DCA7-EA56-44DD-BD76-238AC6CF402F}" type="presParOf" srcId="{1F6A62D5-DACA-4B77-B7E5-A318F1FE44DC}" destId="{A648A250-3A3D-411B-8392-549DA4943F83}" srcOrd="0" destOrd="0" presId="urn:microsoft.com/office/officeart/2005/8/layout/hProcess6"/>
    <dgm:cxn modelId="{7154B407-0D81-4A2F-904F-0622B71F9A58}" type="presParOf" srcId="{A648A250-3A3D-411B-8392-549DA4943F83}" destId="{62CF9486-3B68-40EF-95B1-8C3C44A6CFF6}" srcOrd="0" destOrd="0" presId="urn:microsoft.com/office/officeart/2005/8/layout/hProcess6"/>
    <dgm:cxn modelId="{FA04506A-D9D6-4736-8670-5D74B1318FC0}" type="presParOf" srcId="{A648A250-3A3D-411B-8392-549DA4943F83}" destId="{6966E6D4-8983-42ED-98C2-D99964BF630A}" srcOrd="1" destOrd="0" presId="urn:microsoft.com/office/officeart/2005/8/layout/hProcess6"/>
    <dgm:cxn modelId="{39959D9C-28A6-4FD3-8800-81978BD28065}" type="presParOf" srcId="{A648A250-3A3D-411B-8392-549DA4943F83}" destId="{20EBE041-14A9-4A2C-8A15-1B22670DB7E7}" srcOrd="2" destOrd="0" presId="urn:microsoft.com/office/officeart/2005/8/layout/hProcess6"/>
    <dgm:cxn modelId="{7E3F530B-8A09-4953-92B5-E1BD54C1E6AD}" type="presParOf" srcId="{A648A250-3A3D-411B-8392-549DA4943F83}" destId="{906B0720-4DFA-4119-89CC-6BD97EED153F}" srcOrd="3" destOrd="0" presId="urn:microsoft.com/office/officeart/2005/8/layout/hProcess6"/>
    <dgm:cxn modelId="{87699E9A-9E80-4716-A518-AE06B3DB4854}" type="presParOf" srcId="{1F6A62D5-DACA-4B77-B7E5-A318F1FE44DC}" destId="{BB079486-0AF2-42AB-9A39-805ACB3B760C}" srcOrd="1" destOrd="0" presId="urn:microsoft.com/office/officeart/2005/8/layout/hProcess6"/>
    <dgm:cxn modelId="{35C72714-6409-46B3-9EF0-D05471BF23BA}" type="presParOf" srcId="{1F6A62D5-DACA-4B77-B7E5-A318F1FE44DC}" destId="{BEA10951-9995-4E61-A181-5993F8D72871}" srcOrd="2" destOrd="0" presId="urn:microsoft.com/office/officeart/2005/8/layout/hProcess6"/>
    <dgm:cxn modelId="{A19C1D3C-9708-4210-9741-F06B78DDE533}" type="presParOf" srcId="{BEA10951-9995-4E61-A181-5993F8D72871}" destId="{90479CC1-3265-40D3-BEAC-E37DF81A309F}" srcOrd="0" destOrd="0" presId="urn:microsoft.com/office/officeart/2005/8/layout/hProcess6"/>
    <dgm:cxn modelId="{B2FD4214-99CA-497C-8E9E-49F5E33635F6}" type="presParOf" srcId="{BEA10951-9995-4E61-A181-5993F8D72871}" destId="{C8941E65-12FC-49D1-9AE4-7DE1FE8980F2}" srcOrd="1" destOrd="0" presId="urn:microsoft.com/office/officeart/2005/8/layout/hProcess6"/>
    <dgm:cxn modelId="{E2AADC3A-631E-4D75-BDF8-1A3ED6774EBD}" type="presParOf" srcId="{BEA10951-9995-4E61-A181-5993F8D72871}" destId="{7F5F66FA-5B40-4801-828E-3D1E94BDF221}" srcOrd="2" destOrd="0" presId="urn:microsoft.com/office/officeart/2005/8/layout/hProcess6"/>
    <dgm:cxn modelId="{688C13E0-FF75-4018-ACC4-CD72113907BB}" type="presParOf" srcId="{BEA10951-9995-4E61-A181-5993F8D72871}" destId="{BDA68672-BB83-406E-8670-5D8CA1B053F0}" srcOrd="3" destOrd="0" presId="urn:microsoft.com/office/officeart/2005/8/layout/hProcess6"/>
    <dgm:cxn modelId="{247D8669-F5F0-4C16-9499-1E07436E7119}" type="presParOf" srcId="{1F6A62D5-DACA-4B77-B7E5-A318F1FE44DC}" destId="{C69EA17D-7017-46F4-ACE4-6BC4F45C3432}" srcOrd="3" destOrd="0" presId="urn:microsoft.com/office/officeart/2005/8/layout/hProcess6"/>
    <dgm:cxn modelId="{98594ED4-8938-4CA7-A62C-8F798317529C}" type="presParOf" srcId="{1F6A62D5-DACA-4B77-B7E5-A318F1FE44DC}" destId="{6722A1FB-E47A-4841-9100-780E6710BD1F}" srcOrd="4" destOrd="0" presId="urn:microsoft.com/office/officeart/2005/8/layout/hProcess6"/>
    <dgm:cxn modelId="{9B0CF563-AC28-4999-BA17-9E8D05DEC25B}" type="presParOf" srcId="{6722A1FB-E47A-4841-9100-780E6710BD1F}" destId="{37724CF6-5D42-4EDE-821A-FAF80EEA1F6D}" srcOrd="0" destOrd="0" presId="urn:microsoft.com/office/officeart/2005/8/layout/hProcess6"/>
    <dgm:cxn modelId="{1178BBF2-F917-425F-879A-8571A3942B66}" type="presParOf" srcId="{6722A1FB-E47A-4841-9100-780E6710BD1F}" destId="{8F6B218E-58A0-4175-992E-20707DB11381}" srcOrd="1" destOrd="0" presId="urn:microsoft.com/office/officeart/2005/8/layout/hProcess6"/>
    <dgm:cxn modelId="{B9F466A6-5098-4BE3-951E-30626434BED6}" type="presParOf" srcId="{6722A1FB-E47A-4841-9100-780E6710BD1F}" destId="{4FDDC961-B79B-43E3-B7DA-1E378B0509F5}" srcOrd="2" destOrd="0" presId="urn:microsoft.com/office/officeart/2005/8/layout/hProcess6"/>
    <dgm:cxn modelId="{C8B7ABC7-7659-428E-8F74-0C57C0E75F99}" type="presParOf" srcId="{6722A1FB-E47A-4841-9100-780E6710BD1F}" destId="{FDD19585-3D53-4B74-9FDF-6EBF52A8CC50}" srcOrd="3" destOrd="0" presId="urn:microsoft.com/office/officeart/2005/8/layout/hProcess6"/>
    <dgm:cxn modelId="{2ED2074F-8F83-4797-AD1C-8F0D4FB9A130}" type="presParOf" srcId="{1F6A62D5-DACA-4B77-B7E5-A318F1FE44DC}" destId="{68F5496B-7264-450D-A79C-24BF2820FC8F}" srcOrd="5" destOrd="0" presId="urn:microsoft.com/office/officeart/2005/8/layout/hProcess6"/>
    <dgm:cxn modelId="{2D55EC41-423A-47B0-B076-06624B6411D8}" type="presParOf" srcId="{1F6A62D5-DACA-4B77-B7E5-A318F1FE44DC}" destId="{95938E3C-A9BD-46DB-953C-B356D20FCB93}" srcOrd="6" destOrd="0" presId="urn:microsoft.com/office/officeart/2005/8/layout/hProcess6"/>
    <dgm:cxn modelId="{3C4621EE-DD87-47C4-93BF-40168A8D1635}" type="presParOf" srcId="{95938E3C-A9BD-46DB-953C-B356D20FCB93}" destId="{27272677-5B90-4696-ABE8-4C955BA67E79}" srcOrd="0" destOrd="0" presId="urn:microsoft.com/office/officeart/2005/8/layout/hProcess6"/>
    <dgm:cxn modelId="{12CB9F7C-ED3D-4CC9-95F4-DCD975D28F07}" type="presParOf" srcId="{95938E3C-A9BD-46DB-953C-B356D20FCB93}" destId="{56B4C217-BE42-4281-8AA5-508A6711329C}" srcOrd="1" destOrd="0" presId="urn:microsoft.com/office/officeart/2005/8/layout/hProcess6"/>
    <dgm:cxn modelId="{9C40EF2A-F7D9-45CE-998E-97B0336F8C33}" type="presParOf" srcId="{95938E3C-A9BD-46DB-953C-B356D20FCB93}" destId="{677BE3E0-C617-4EFC-A08C-FE10219A6636}" srcOrd="2" destOrd="0" presId="urn:microsoft.com/office/officeart/2005/8/layout/hProcess6"/>
    <dgm:cxn modelId="{0094A3A3-DB20-4E87-AB3B-0E8E62ACCA60}" type="presParOf" srcId="{95938E3C-A9BD-46DB-953C-B356D20FCB93}" destId="{18283E00-7A49-4A86-B8D6-B45E34400F85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66E6D4-8983-42ED-98C2-D99964BF630A}">
      <dsp:nvSpPr>
        <dsp:cNvPr id="0" name=""/>
        <dsp:cNvSpPr/>
      </dsp:nvSpPr>
      <dsp:spPr>
        <a:xfrm>
          <a:off x="780347" y="1404540"/>
          <a:ext cx="1816796" cy="1588108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6B0720-4DFA-4119-89CC-6BD97EED153F}">
      <dsp:nvSpPr>
        <dsp:cNvPr id="0" name=""/>
        <dsp:cNvSpPr/>
      </dsp:nvSpPr>
      <dsp:spPr>
        <a:xfrm>
          <a:off x="2199" y="1604788"/>
          <a:ext cx="1556294" cy="1187612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400" kern="1200" dirty="0" smtClean="0">
              <a:solidFill>
                <a:schemeClr val="tx1"/>
              </a:solidFill>
            </a:rPr>
            <a:t>Laboratorio </a:t>
          </a:r>
          <a:r>
            <a:rPr lang="es-VE" sz="1400" kern="1200" dirty="0" err="1" smtClean="0">
              <a:solidFill>
                <a:schemeClr val="tx1"/>
              </a:solidFill>
            </a:rPr>
            <a:t>BehRens</a:t>
          </a:r>
          <a:r>
            <a:rPr lang="es-VE" sz="1400" kern="1200" dirty="0" smtClean="0">
              <a:solidFill>
                <a:schemeClr val="tx1"/>
              </a:solidFill>
            </a:rPr>
            <a:t> </a:t>
          </a:r>
          <a:r>
            <a:rPr lang="es-VE" sz="1400" b="1" kern="1200" dirty="0" smtClean="0">
              <a:solidFill>
                <a:schemeClr val="tx1"/>
              </a:solidFill>
            </a:rPr>
            <a:t>mediados de los ´80</a:t>
          </a:r>
          <a:endParaRPr lang="es-VE" sz="1400" b="1" kern="1200" dirty="0">
            <a:solidFill>
              <a:schemeClr val="tx1"/>
            </a:solidFill>
          </a:endParaRPr>
        </a:p>
      </dsp:txBody>
      <dsp:txXfrm>
        <a:off x="230113" y="1778710"/>
        <a:ext cx="1100466" cy="839768"/>
      </dsp:txXfrm>
    </dsp:sp>
    <dsp:sp modelId="{C8941E65-12FC-49D1-9AE4-7DE1FE8980F2}">
      <dsp:nvSpPr>
        <dsp:cNvPr id="0" name=""/>
        <dsp:cNvSpPr/>
      </dsp:nvSpPr>
      <dsp:spPr>
        <a:xfrm>
          <a:off x="3568152" y="1404540"/>
          <a:ext cx="1816796" cy="1588108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A68672-BB83-406E-8670-5D8CA1B053F0}">
      <dsp:nvSpPr>
        <dsp:cNvPr id="0" name=""/>
        <dsp:cNvSpPr/>
      </dsp:nvSpPr>
      <dsp:spPr>
        <a:xfrm>
          <a:off x="2710693" y="1586752"/>
          <a:ext cx="1714919" cy="1223684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200" kern="1200" dirty="0" smtClean="0">
              <a:solidFill>
                <a:schemeClr val="tx1"/>
              </a:solidFill>
            </a:rPr>
            <a:t>Laboratorios International Health, LIH </a:t>
          </a:r>
          <a:r>
            <a:rPr lang="es-VE" sz="1400" b="1" kern="1200" dirty="0" smtClean="0">
              <a:solidFill>
                <a:schemeClr val="tx1"/>
              </a:solidFill>
            </a:rPr>
            <a:t>mediados de los ´90</a:t>
          </a:r>
          <a:endParaRPr lang="es-VE" sz="1400" b="1" kern="1200" dirty="0">
            <a:solidFill>
              <a:schemeClr val="tx1"/>
            </a:solidFill>
          </a:endParaRPr>
        </a:p>
      </dsp:txBody>
      <dsp:txXfrm>
        <a:off x="2961837" y="1765956"/>
        <a:ext cx="1212631" cy="865276"/>
      </dsp:txXfrm>
    </dsp:sp>
    <dsp:sp modelId="{8F6B218E-58A0-4175-992E-20707DB11381}">
      <dsp:nvSpPr>
        <dsp:cNvPr id="0" name=""/>
        <dsp:cNvSpPr/>
      </dsp:nvSpPr>
      <dsp:spPr>
        <a:xfrm>
          <a:off x="6287733" y="1404540"/>
          <a:ext cx="1816796" cy="1588108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19585-3D53-4B74-9FDF-6EBF52A8CC50}">
      <dsp:nvSpPr>
        <dsp:cNvPr id="0" name=""/>
        <dsp:cNvSpPr/>
      </dsp:nvSpPr>
      <dsp:spPr>
        <a:xfrm>
          <a:off x="5498498" y="1544924"/>
          <a:ext cx="1578468" cy="13073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400" kern="1200" dirty="0" smtClean="0">
              <a:solidFill>
                <a:schemeClr val="bg1"/>
              </a:solidFill>
            </a:rPr>
            <a:t>Laboratorios </a:t>
          </a:r>
          <a:r>
            <a:rPr lang="es-VE" sz="1400" kern="1200" dirty="0" err="1" smtClean="0">
              <a:solidFill>
                <a:schemeClr val="bg1"/>
              </a:solidFill>
            </a:rPr>
            <a:t>Biogalenic</a:t>
          </a:r>
          <a:r>
            <a:rPr lang="es-VE" sz="1400" kern="1200" dirty="0" smtClean="0">
              <a:solidFill>
                <a:schemeClr val="bg1"/>
              </a:solidFill>
            </a:rPr>
            <a:t>, C. A </a:t>
          </a:r>
          <a:r>
            <a:rPr lang="es-VE" sz="1400" b="1" kern="1200" dirty="0" smtClean="0">
              <a:solidFill>
                <a:schemeClr val="bg1"/>
              </a:solidFill>
            </a:rPr>
            <a:t>comienzos de la década 2000</a:t>
          </a:r>
          <a:endParaRPr lang="es-VE" sz="1400" b="1" kern="1200" dirty="0">
            <a:solidFill>
              <a:schemeClr val="bg1"/>
            </a:solidFill>
          </a:endParaRPr>
        </a:p>
      </dsp:txBody>
      <dsp:txXfrm>
        <a:off x="5729659" y="1736379"/>
        <a:ext cx="1116146" cy="924429"/>
      </dsp:txXfrm>
    </dsp:sp>
    <dsp:sp modelId="{56B4C217-BE42-4281-8AA5-508A6711329C}">
      <dsp:nvSpPr>
        <dsp:cNvPr id="0" name=""/>
        <dsp:cNvSpPr/>
      </dsp:nvSpPr>
      <dsp:spPr>
        <a:xfrm>
          <a:off x="9009870" y="1404540"/>
          <a:ext cx="1816796" cy="1588108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83E00-7A49-4A86-B8D6-B45E34400F85}">
      <dsp:nvSpPr>
        <dsp:cNvPr id="0" name=""/>
        <dsp:cNvSpPr/>
      </dsp:nvSpPr>
      <dsp:spPr>
        <a:xfrm>
          <a:off x="8218079" y="1585611"/>
          <a:ext cx="1583583" cy="1225965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300" kern="1200" dirty="0" err="1" smtClean="0">
              <a:solidFill>
                <a:schemeClr val="bg1"/>
              </a:solidFill>
            </a:rPr>
            <a:t>Orpin-Farma</a:t>
          </a:r>
          <a:r>
            <a:rPr lang="es-VE" sz="1300" kern="1200" dirty="0" smtClean="0">
              <a:solidFill>
                <a:schemeClr val="bg1"/>
              </a:solidFill>
            </a:rPr>
            <a:t>, </a:t>
          </a:r>
          <a:r>
            <a:rPr lang="es-VE" sz="1300" b="1" kern="1200" dirty="0" smtClean="0">
              <a:solidFill>
                <a:schemeClr val="bg1"/>
              </a:solidFill>
            </a:rPr>
            <a:t>finales de la década 2010</a:t>
          </a:r>
          <a:endParaRPr lang="es-VE" sz="1300" b="1" kern="1200" dirty="0">
            <a:solidFill>
              <a:schemeClr val="bg1"/>
            </a:solidFill>
          </a:endParaRPr>
        </a:p>
      </dsp:txBody>
      <dsp:txXfrm>
        <a:off x="8449989" y="1765149"/>
        <a:ext cx="1119763" cy="866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3824"/>
            <a:ext cx="12192000" cy="674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11903" y="582774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17351" y="74598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460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75933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06333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9239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37540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4450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73277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40357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64382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26957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1670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3824"/>
            <a:ext cx="12192000" cy="674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63020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3824"/>
            <a:ext cx="12192000" cy="674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54758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802"/>
            <a:ext cx="12192000" cy="488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3609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1368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351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33571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1825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0390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1710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C10F9-2289-4209-8FDC-04ECD99AE974}" type="datetimeFigureOut">
              <a:rPr lang="es-VE" smtClean="0"/>
              <a:t>27/05/2019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2C9EC-7B26-4894-863B-69199D8DA94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61849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38" r:id="rId2"/>
    <p:sldLayoutId id="2147483739" r:id="rId3"/>
    <p:sldLayoutId id="2147483721" r:id="rId4"/>
    <p:sldLayoutId id="2147483722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soledad@ucab.edu.v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694268" y="1169894"/>
            <a:ext cx="10820399" cy="1928374"/>
          </a:xfrm>
        </p:spPr>
        <p:txBody>
          <a:bodyPr/>
          <a:lstStyle/>
          <a:p>
            <a:pPr algn="ctr"/>
            <a:r>
              <a:rPr lang="es-VE" dirty="0">
                <a:solidFill>
                  <a:srgbClr val="FFC000"/>
                </a:solidFill>
              </a:rPr>
              <a:t>“Situación de la industria farmacéutica nacional con relación a la hemodiálisis (1999-2019</a:t>
            </a:r>
            <a:r>
              <a:rPr lang="es-VE" dirty="0" smtClean="0">
                <a:solidFill>
                  <a:srgbClr val="FFC000"/>
                </a:solidFill>
              </a:rPr>
              <a:t>)”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681567" y="4420160"/>
            <a:ext cx="10490200" cy="95567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s-VE" dirty="0" smtClean="0"/>
              <a:t>Dra. Beatriz Soledad</a:t>
            </a:r>
          </a:p>
          <a:p>
            <a:pPr algn="ctr"/>
            <a:r>
              <a:rPr lang="es-V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Centro de Investigación y Desarrollo de Ingeniería</a:t>
            </a:r>
          </a:p>
          <a:p>
            <a:pPr algn="ctr"/>
            <a:r>
              <a:rPr lang="es-VE" dirty="0" smtClean="0">
                <a:hlinkClick r:id="rId2"/>
              </a:rPr>
              <a:t>bsoledad@ucab.edu.ve</a:t>
            </a:r>
            <a:endParaRPr lang="es-VE" dirty="0" smtClean="0"/>
          </a:p>
          <a:p>
            <a:pPr algn="ctr"/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77380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372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HEMODIÁLISIS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35000" y="1674159"/>
            <a:ext cx="10206318" cy="2528047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>
                <a:solidFill>
                  <a:schemeClr val="tx1"/>
                </a:solidFill>
              </a:rPr>
              <a:t>El Registro Latinoamericano de Diálisis y Trasplante Renal (RLDTR), recopila y reporta anualmente desde 1991 los datos de los países afiliados a la Sociedad Latinoamericana de Nefrología e Hipertensión (SLANH</a:t>
            </a:r>
            <a:r>
              <a:rPr lang="es-ES" sz="2400" dirty="0" smtClean="0">
                <a:solidFill>
                  <a:schemeClr val="tx1"/>
                </a:solidFill>
              </a:rPr>
              <a:t>)</a:t>
            </a:r>
            <a:endParaRPr lang="es-ES" sz="24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/>
                </a:solidFill>
              </a:rPr>
              <a:t>La </a:t>
            </a:r>
            <a:r>
              <a:rPr lang="es-ES" sz="2400" dirty="0">
                <a:solidFill>
                  <a:schemeClr val="tx1"/>
                </a:solidFill>
              </a:rPr>
              <a:t>diabetes sigue siendo la principal causa de enfermedad renal </a:t>
            </a:r>
            <a:r>
              <a:rPr lang="es-ES" sz="2400" dirty="0" smtClean="0">
                <a:solidFill>
                  <a:schemeClr val="tx1"/>
                </a:solidFill>
              </a:rPr>
              <a:t>terminal</a:t>
            </a:r>
            <a:endParaRPr lang="es-ES" sz="24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/>
                </a:solidFill>
              </a:rPr>
              <a:t>Según el RLDTR, para </a:t>
            </a:r>
            <a:r>
              <a:rPr lang="es-ES" sz="2400" dirty="0">
                <a:solidFill>
                  <a:schemeClr val="tx1"/>
                </a:solidFill>
              </a:rPr>
              <a:t>el 2013 en Venezuela existirían 15.350 pacientes en hemodiálisis, sin </a:t>
            </a:r>
            <a:r>
              <a:rPr lang="es-ES" sz="2400" dirty="0"/>
              <a:t>embargo la información del Instituto Venezolano de Seguros Sociales, ente que atiende aproximadamente al 95% de los pacientes para hemodiálisis, indica para 2014, la existencia de unas </a:t>
            </a:r>
            <a:r>
              <a:rPr lang="es-ES" sz="2400" dirty="0">
                <a:solidFill>
                  <a:srgbClr val="FFC000"/>
                </a:solidFill>
              </a:rPr>
              <a:t>11.600</a:t>
            </a:r>
            <a:r>
              <a:rPr lang="es-ES" sz="2400" dirty="0"/>
              <a:t> personas con este padecimiento</a:t>
            </a:r>
            <a:r>
              <a:rPr lang="es-E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34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11200" y="626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HEMODIÁLISIS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35000" y="1674159"/>
            <a:ext cx="10206318" cy="2528047"/>
          </a:xfrm>
        </p:spPr>
        <p:txBody>
          <a:bodyPr>
            <a:noAutofit/>
          </a:bodyPr>
          <a:lstStyle/>
          <a:p>
            <a:pPr marL="457200" indent="-457200" algn="just"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Para </a:t>
            </a:r>
            <a:r>
              <a:rPr lang="es-ES" sz="2600" dirty="0">
                <a:solidFill>
                  <a:schemeClr val="tx1"/>
                </a:solidFill>
              </a:rPr>
              <a:t>el año 2016 había alrededor de 15 mil pacientes en </a:t>
            </a:r>
            <a:r>
              <a:rPr lang="es-ES" sz="2600" dirty="0" smtClean="0">
                <a:solidFill>
                  <a:schemeClr val="tx1"/>
                </a:solidFill>
              </a:rPr>
              <a:t>diálisis, para </a:t>
            </a:r>
            <a:r>
              <a:rPr lang="es-ES" sz="2600" dirty="0">
                <a:solidFill>
                  <a:schemeClr val="tx1"/>
                </a:solidFill>
              </a:rPr>
              <a:t>el </a:t>
            </a:r>
            <a:r>
              <a:rPr lang="es-ES" sz="2600" dirty="0" smtClean="0">
                <a:solidFill>
                  <a:schemeClr val="tx1"/>
                </a:solidFill>
              </a:rPr>
              <a:t>2019 </a:t>
            </a:r>
            <a:r>
              <a:rPr lang="es-ES" sz="2600" dirty="0">
                <a:solidFill>
                  <a:schemeClr val="tx1"/>
                </a:solidFill>
              </a:rPr>
              <a:t>han fallecido cerca de 4000 pacientes y en este momento es de alrededor de </a:t>
            </a:r>
            <a:r>
              <a:rPr lang="es-ES" sz="2600" b="1" dirty="0">
                <a:solidFill>
                  <a:schemeClr val="tx1"/>
                </a:solidFill>
              </a:rPr>
              <a:t>10200</a:t>
            </a:r>
            <a:r>
              <a:rPr lang="es-ES" sz="2600" dirty="0">
                <a:solidFill>
                  <a:schemeClr val="tx1"/>
                </a:solidFill>
              </a:rPr>
              <a:t> </a:t>
            </a:r>
            <a:r>
              <a:rPr lang="es-ES" sz="2600" dirty="0" smtClean="0">
                <a:solidFill>
                  <a:schemeClr val="tx1"/>
                </a:solidFill>
              </a:rPr>
              <a:t>personas.</a:t>
            </a:r>
          </a:p>
          <a:p>
            <a:pPr marL="457200" indent="-457200" algn="just"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Solo </a:t>
            </a:r>
            <a:r>
              <a:rPr lang="es-ES" sz="2600" dirty="0">
                <a:solidFill>
                  <a:schemeClr val="tx1"/>
                </a:solidFill>
              </a:rPr>
              <a:t>se está haciendo hemodiálisis pues se suspendió el tratamiento de diálisis </a:t>
            </a:r>
            <a:r>
              <a:rPr lang="es-ES" sz="2600" dirty="0" smtClean="0">
                <a:solidFill>
                  <a:schemeClr val="tx1"/>
                </a:solidFill>
              </a:rPr>
              <a:t>peritoneal</a:t>
            </a:r>
            <a:endParaRPr lang="es-ES" sz="2600" dirty="0">
              <a:solidFill>
                <a:schemeClr val="tx1"/>
              </a:solidFill>
            </a:endParaRPr>
          </a:p>
          <a:p>
            <a:pPr marL="457200" indent="-457200" algn="just"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Los </a:t>
            </a:r>
            <a:r>
              <a:rPr lang="es-ES" sz="2600" dirty="0">
                <a:solidFill>
                  <a:schemeClr val="tx1"/>
                </a:solidFill>
              </a:rPr>
              <a:t>pacientes en hemodiálisis tienen serios problemas por la falta de catéteres, carencia de medicamentos como y hierro y la vitamina B, no se quiere dializar a pacientes con hepatitis y HIV por no tener </a:t>
            </a:r>
            <a:r>
              <a:rPr lang="es-ES" sz="2600" dirty="0" err="1">
                <a:solidFill>
                  <a:schemeClr val="tx1"/>
                </a:solidFill>
              </a:rPr>
              <a:t>sanitizantes</a:t>
            </a:r>
            <a:r>
              <a:rPr lang="es-ES" sz="2600" dirty="0">
                <a:solidFill>
                  <a:schemeClr val="tx1"/>
                </a:solidFill>
              </a:rPr>
              <a:t>, entre otros inconvenientes.</a:t>
            </a:r>
            <a:endParaRPr lang="es-VE" sz="2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" sz="1400" dirty="0" smtClean="0"/>
              <a:t>14 </a:t>
            </a:r>
            <a:r>
              <a:rPr lang="es-ES" sz="1400" dirty="0"/>
              <a:t>de marzo de 2019, Francisco </a:t>
            </a:r>
            <a:r>
              <a:rPr lang="es-ES" sz="1400" dirty="0" smtClean="0"/>
              <a:t>Valencia, presidente </a:t>
            </a:r>
            <a:r>
              <a:rPr lang="es-ES" sz="1400" dirty="0"/>
              <a:t>de CODEVIDA</a:t>
            </a:r>
            <a:r>
              <a:rPr lang="es-ES" sz="1400" dirty="0" smtClean="0"/>
              <a:t>,</a:t>
            </a:r>
            <a:r>
              <a:rPr lang="es-ES" sz="1400" dirty="0"/>
              <a:t> </a:t>
            </a:r>
            <a:endParaRPr lang="es-ES" sz="14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" sz="1400" dirty="0" smtClean="0"/>
              <a:t>entrevistado por </a:t>
            </a:r>
            <a:r>
              <a:rPr lang="es-ES" sz="1400" dirty="0"/>
              <a:t>Vladimir Villegas en Unión radio 90.3 FM</a:t>
            </a:r>
            <a:r>
              <a:rPr lang="es-ES" sz="1400" dirty="0" smtClean="0"/>
              <a:t> 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258388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891445"/>
              </p:ext>
            </p:extLst>
          </p:nvPr>
        </p:nvGraphicFramePr>
        <p:xfrm>
          <a:off x="1168400" y="482601"/>
          <a:ext cx="9334136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2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32012" y="98581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EQUIPO PARA DE HEMODIÁLISIS</a:t>
            </a:r>
            <a:endParaRPr lang="es-VE" dirty="0">
              <a:solidFill>
                <a:schemeClr val="accent2"/>
              </a:solidFill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8888926" y="825915"/>
            <a:ext cx="3423257" cy="4970557"/>
            <a:chOff x="793797" y="967769"/>
            <a:chExt cx="3423257" cy="4970557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6264" y="2217084"/>
              <a:ext cx="733425" cy="2343150"/>
            </a:xfrm>
            <a:prstGeom prst="rect">
              <a:avLst/>
            </a:prstGeom>
          </p:spPr>
        </p:pic>
        <p:cxnSp>
          <p:nvCxnSpPr>
            <p:cNvPr id="12" name="Conector recto de flecha 11"/>
            <p:cNvCxnSpPr/>
            <p:nvPr/>
          </p:nvCxnSpPr>
          <p:spPr>
            <a:xfrm flipH="1" flipV="1">
              <a:off x="1290918" y="4760259"/>
              <a:ext cx="13447" cy="793376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/>
            <p:nvPr/>
          </p:nvCxnSpPr>
          <p:spPr>
            <a:xfrm flipV="1">
              <a:off x="1308847" y="1370340"/>
              <a:ext cx="0" cy="617303"/>
            </a:xfrm>
            <a:prstGeom prst="straightConnector1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 flipH="1">
              <a:off x="2043953" y="4168588"/>
              <a:ext cx="658906" cy="13447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>
              <a:off x="2057400" y="2675965"/>
              <a:ext cx="645459" cy="0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793797" y="5568994"/>
              <a:ext cx="1021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Sangre</a:t>
              </a:r>
              <a:endParaRPr lang="es-VE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793797" y="967769"/>
              <a:ext cx="1021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Sangre</a:t>
              </a:r>
              <a:endParaRPr lang="es-V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2702859" y="3039034"/>
              <a:ext cx="15141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Líquido de diálisis</a:t>
              </a:r>
              <a:endParaRPr lang="es-VE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5226283" y="1530019"/>
            <a:ext cx="2114550" cy="2249048"/>
            <a:chOff x="5226283" y="1530019"/>
            <a:chExt cx="2114550" cy="2249048"/>
          </a:xfrm>
        </p:grpSpPr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6283" y="1530019"/>
              <a:ext cx="2114550" cy="1781175"/>
            </a:xfrm>
            <a:prstGeom prst="rect">
              <a:avLst/>
            </a:prstGeom>
          </p:spPr>
        </p:pic>
        <p:sp>
          <p:nvSpPr>
            <p:cNvPr id="24" name="CuadroTexto 23"/>
            <p:cNvSpPr txBox="1"/>
            <p:nvPr/>
          </p:nvSpPr>
          <p:spPr>
            <a:xfrm>
              <a:off x="5296458" y="3409735"/>
              <a:ext cx="19813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/>
                <a:t>Líneas y agujas</a:t>
              </a:r>
              <a:endParaRPr lang="es-VE" dirty="0"/>
            </a:p>
          </p:txBody>
        </p:sp>
      </p:grpSp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219" y="4418380"/>
            <a:ext cx="3674148" cy="2069770"/>
          </a:xfrm>
          <a:prstGeom prst="rect">
            <a:avLst/>
          </a:prstGeom>
        </p:spPr>
      </p:pic>
      <p:grpSp>
        <p:nvGrpSpPr>
          <p:cNvPr id="28" name="Grupo 27"/>
          <p:cNvGrpSpPr/>
          <p:nvPr/>
        </p:nvGrpSpPr>
        <p:grpSpPr>
          <a:xfrm>
            <a:off x="856408" y="1530019"/>
            <a:ext cx="3349439" cy="4494491"/>
            <a:chOff x="856408" y="1530019"/>
            <a:chExt cx="3349439" cy="4494491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408" y="1530019"/>
              <a:ext cx="3349439" cy="4128764"/>
            </a:xfrm>
            <a:prstGeom prst="rect">
              <a:avLst/>
            </a:prstGeom>
          </p:spPr>
        </p:pic>
        <p:sp>
          <p:nvSpPr>
            <p:cNvPr id="27" name="CuadroTexto 26"/>
            <p:cNvSpPr txBox="1"/>
            <p:nvPr/>
          </p:nvSpPr>
          <p:spPr>
            <a:xfrm>
              <a:off x="1041444" y="5655178"/>
              <a:ext cx="2979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/>
                <a:t>Máquina de hemodiálisis</a:t>
              </a:r>
              <a:endParaRPr lang="es-VE" dirty="0"/>
            </a:p>
          </p:txBody>
        </p:sp>
      </p:grpSp>
    </p:spTree>
    <p:extLst>
      <p:ext uri="{BB962C8B-B14F-4D97-AF65-F5344CB8AC3E}">
        <p14:creationId xmlns:p14="http://schemas.microsoft.com/office/powerpoint/2010/main" val="192968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20700" y="2963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DIÁLISIS REQUERIDAS POR PACIENTE 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508000" y="1269020"/>
            <a:ext cx="11150600" cy="3240741"/>
          </a:xfrm>
        </p:spPr>
        <p:txBody>
          <a:bodyPr>
            <a:noAutofit/>
          </a:bodyPr>
          <a:lstStyle/>
          <a:p>
            <a:pPr algn="just"/>
            <a:r>
              <a:rPr lang="es-VE" sz="2000" b="1" dirty="0" smtClean="0">
                <a:solidFill>
                  <a:srgbClr val="FFFF00"/>
                </a:solidFill>
              </a:rPr>
              <a:t>Cada paciente debe tener</a:t>
            </a:r>
            <a:r>
              <a:rPr lang="es-VE" sz="2000" dirty="0" smtClean="0"/>
              <a:t>:</a:t>
            </a:r>
          </a:p>
          <a:p>
            <a:pPr algn="l"/>
            <a:r>
              <a:rPr lang="es-VE" sz="2000" dirty="0" smtClean="0"/>
              <a:t>3 diálisis por semana            </a:t>
            </a:r>
            <a:r>
              <a:rPr lang="es-VE" sz="2000" b="1" dirty="0" smtClean="0">
                <a:solidFill>
                  <a:srgbClr val="FFC000"/>
                </a:solidFill>
              </a:rPr>
              <a:t>13</a:t>
            </a:r>
            <a:r>
              <a:rPr lang="es-VE" sz="2000" dirty="0" smtClean="0"/>
              <a:t> diálisis de </a:t>
            </a:r>
            <a:r>
              <a:rPr lang="es-VE" sz="2000" b="1" dirty="0" smtClean="0">
                <a:solidFill>
                  <a:srgbClr val="FFC000"/>
                </a:solidFill>
              </a:rPr>
              <a:t>4 a 5 </a:t>
            </a:r>
            <a:r>
              <a:rPr lang="es-VE" sz="2000" dirty="0" smtClean="0"/>
              <a:t>horas de duración/mes</a:t>
            </a:r>
          </a:p>
          <a:p>
            <a:pPr algn="l"/>
            <a:endParaRPr lang="es-VE" sz="1400" dirty="0"/>
          </a:p>
          <a:p>
            <a:pPr algn="l"/>
            <a:r>
              <a:rPr lang="es-VE" sz="2000" dirty="0" smtClean="0">
                <a:solidFill>
                  <a:srgbClr val="FFC000"/>
                </a:solidFill>
              </a:rPr>
              <a:t>Necesita: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13 dializadores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13 galones de solución electrolítica concentrada ácida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26 </a:t>
            </a:r>
            <a:r>
              <a:rPr lang="es-VE" sz="2000" b="1" dirty="0">
                <a:solidFill>
                  <a:schemeClr val="tx1"/>
                </a:solidFill>
              </a:rPr>
              <a:t>galones de solución </a:t>
            </a:r>
            <a:r>
              <a:rPr lang="es-VE" sz="2000" b="1" dirty="0" smtClean="0">
                <a:solidFill>
                  <a:schemeClr val="tx1"/>
                </a:solidFill>
              </a:rPr>
              <a:t>electrolítica concentrada con bicarbonato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13 juegos de líneas y aguja</a:t>
            </a:r>
          </a:p>
          <a:p>
            <a:pPr algn="l"/>
            <a:r>
              <a:rPr lang="es-VE" sz="2000" dirty="0" smtClean="0">
                <a:solidFill>
                  <a:srgbClr val="FFC000"/>
                </a:solidFill>
              </a:rPr>
              <a:t>Alrededor de 500 litros de agua de ósmosis inversa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Heparina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Eritropoyetina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Solución fisiológica</a:t>
            </a:r>
          </a:p>
          <a:p>
            <a:pPr algn="l"/>
            <a:r>
              <a:rPr lang="es-VE" sz="2000" b="1" dirty="0" smtClean="0">
                <a:solidFill>
                  <a:schemeClr val="tx1"/>
                </a:solidFill>
              </a:rPr>
              <a:t>Vitaminas</a:t>
            </a:r>
            <a:endParaRPr lang="es-VE" sz="2000" b="1" dirty="0">
              <a:solidFill>
                <a:schemeClr val="tx1"/>
              </a:solidFill>
            </a:endParaRPr>
          </a:p>
          <a:p>
            <a:pPr algn="l"/>
            <a:endParaRPr lang="es-VE" sz="2000" dirty="0" smtClean="0"/>
          </a:p>
          <a:p>
            <a:pPr algn="l"/>
            <a:endParaRPr lang="es-VE" sz="2000" dirty="0"/>
          </a:p>
          <a:p>
            <a:pPr algn="l"/>
            <a:r>
              <a:rPr lang="es-VE" sz="2000" dirty="0" smtClean="0"/>
              <a:t/>
            </a:r>
            <a:br>
              <a:rPr lang="es-VE" sz="2000" dirty="0" smtClean="0"/>
            </a:br>
            <a:r>
              <a:rPr lang="es-VE" sz="2000" dirty="0" smtClean="0"/>
              <a:t/>
            </a:r>
            <a:br>
              <a:rPr lang="es-VE" sz="2000" dirty="0" smtClean="0"/>
            </a:br>
            <a:endParaRPr lang="es-VE" sz="2000" dirty="0"/>
          </a:p>
        </p:txBody>
      </p:sp>
      <p:sp>
        <p:nvSpPr>
          <p:cNvPr id="2" name="Flecha derecha 1"/>
          <p:cNvSpPr/>
          <p:nvPr/>
        </p:nvSpPr>
        <p:spPr>
          <a:xfrm>
            <a:off x="3369232" y="1764802"/>
            <a:ext cx="484094" cy="174811"/>
          </a:xfrm>
          <a:prstGeom prst="rightArrow">
            <a:avLst/>
          </a:prstGeom>
          <a:solidFill>
            <a:srgbClr val="FF33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315" y="4509761"/>
            <a:ext cx="4715585" cy="1467691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315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>
            <a:noAutofit/>
          </a:bodyPr>
          <a:lstStyle/>
          <a:p>
            <a:pPr algn="ctr"/>
            <a:r>
              <a:rPr lang="es-VE" sz="2800" dirty="0" smtClean="0">
                <a:solidFill>
                  <a:srgbClr val="FFC000"/>
                </a:solidFill>
              </a:rPr>
              <a:t>Soluciones electrolíticas concentradas para hemodiálisis, DIALIZADORES, LÍNEAS, MÁQINAS </a:t>
            </a:r>
            <a:endParaRPr lang="es-VE" sz="2800" dirty="0">
              <a:solidFill>
                <a:srgbClr val="FFC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509683" y="1842247"/>
            <a:ext cx="451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Fabricación Extranjera</a:t>
            </a:r>
            <a:endParaRPr lang="es-VE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436" y="2807634"/>
            <a:ext cx="2895600" cy="7048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474" y="5018287"/>
            <a:ext cx="2257425" cy="7048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375" y="2507414"/>
            <a:ext cx="4619625" cy="9906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/>
          <a:srcRect l="34564" t="18733" b="17510"/>
          <a:stretch/>
        </p:blipFill>
        <p:spPr>
          <a:xfrm>
            <a:off x="10047192" y="4182035"/>
            <a:ext cx="1558177" cy="56477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5400" y="4422974"/>
            <a:ext cx="351472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482600" y="588433"/>
            <a:ext cx="10820399" cy="792879"/>
          </a:xfrm>
        </p:spPr>
        <p:txBody>
          <a:bodyPr>
            <a:noAutofit/>
          </a:bodyPr>
          <a:lstStyle/>
          <a:p>
            <a:pPr algn="ctr"/>
            <a:r>
              <a:rPr lang="es-VE" sz="3600" dirty="0" smtClean="0">
                <a:solidFill>
                  <a:srgbClr val="FFC000"/>
                </a:solidFill>
              </a:rPr>
              <a:t>DIALIZADORES</a:t>
            </a:r>
            <a:endParaRPr lang="es-VE" sz="3600" dirty="0">
              <a:solidFill>
                <a:srgbClr val="FFC000"/>
              </a:solidFill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950932" y="2358003"/>
            <a:ext cx="5883733" cy="3873500"/>
            <a:chOff x="863600" y="2452132"/>
            <a:chExt cx="5883733" cy="3873500"/>
          </a:xfrm>
        </p:grpSpPr>
        <p:sp>
          <p:nvSpPr>
            <p:cNvPr id="4" name="3 CuadroTexto"/>
            <p:cNvSpPr txBox="1"/>
            <p:nvPr/>
          </p:nvSpPr>
          <p:spPr>
            <a:xfrm>
              <a:off x="863600" y="2692400"/>
              <a:ext cx="3136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800" dirty="0" smtClean="0"/>
                <a:t>Bajo flujo</a:t>
              </a:r>
              <a:endParaRPr lang="es-VE" sz="2800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863600" y="4292600"/>
              <a:ext cx="3136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VE"/>
              </a:defPPr>
              <a:lvl1pPr>
                <a:defRPr sz="2800"/>
              </a:lvl1pPr>
            </a:lstStyle>
            <a:p>
              <a:r>
                <a:rPr lang="es-VE" dirty="0"/>
                <a:t>Alto flujo</a:t>
              </a: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6988" y="4173538"/>
              <a:ext cx="2910345" cy="2152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795" b="28738"/>
            <a:stretch/>
          </p:blipFill>
          <p:spPr bwMode="auto">
            <a:xfrm>
              <a:off x="3614738" y="2452132"/>
              <a:ext cx="2143125" cy="8498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cxnSp>
          <p:nvCxnSpPr>
            <p:cNvPr id="6" name="5 Conector recto de flecha"/>
            <p:cNvCxnSpPr/>
            <p:nvPr/>
          </p:nvCxnSpPr>
          <p:spPr>
            <a:xfrm>
              <a:off x="2832100" y="2954010"/>
              <a:ext cx="6477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2667000" y="4554210"/>
              <a:ext cx="947738" cy="6953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16 CuadroTexto"/>
          <p:cNvSpPr txBox="1"/>
          <p:nvPr/>
        </p:nvSpPr>
        <p:spPr>
          <a:xfrm>
            <a:off x="4697835" y="1579751"/>
            <a:ext cx="313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Importados</a:t>
            </a:r>
            <a:endParaRPr lang="es-VE" sz="28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0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>
            <a:noAutofit/>
          </a:bodyPr>
          <a:lstStyle/>
          <a:p>
            <a:pPr algn="ctr"/>
            <a:r>
              <a:rPr lang="es-VE" sz="2800" dirty="0" smtClean="0">
                <a:solidFill>
                  <a:srgbClr val="FFC000"/>
                </a:solidFill>
              </a:rPr>
              <a:t>Soluciones electrolíticas concentradas para hemodiálisis</a:t>
            </a:r>
            <a:endParaRPr lang="es-VE" sz="2800" dirty="0">
              <a:solidFill>
                <a:srgbClr val="FFC000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291936802"/>
              </p:ext>
            </p:extLst>
          </p:nvPr>
        </p:nvGraphicFramePr>
        <p:xfrm>
          <a:off x="685800" y="1667435"/>
          <a:ext cx="10828867" cy="4397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clrChange>
              <a:clrFrom>
                <a:srgbClr val="80B9E4"/>
              </a:clrFrom>
              <a:clrTo>
                <a:srgbClr val="80B9E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1087" y="4889191"/>
            <a:ext cx="1194826" cy="48149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329953" y="2017059"/>
            <a:ext cx="344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Fabricación Nacional</a:t>
            </a:r>
            <a:endParaRPr lang="es-VE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2965" y="4889191"/>
            <a:ext cx="2248490" cy="4814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8851" y="4909048"/>
            <a:ext cx="2244210" cy="46164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6436" y="4889191"/>
            <a:ext cx="1872824" cy="572767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53443" y="5539316"/>
            <a:ext cx="173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Concentrado con acetato</a:t>
            </a:r>
            <a:endParaRPr lang="es-V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702965" y="5391398"/>
            <a:ext cx="173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accent2">
                    <a:lumMod val="75000"/>
                  </a:schemeClr>
                </a:solidFill>
              </a:rPr>
              <a:t>Concentrado ácido</a:t>
            </a:r>
            <a:endParaRPr lang="es-V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702964" y="6092597"/>
            <a:ext cx="173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accent2">
                    <a:lumMod val="75000"/>
                  </a:schemeClr>
                </a:solidFill>
              </a:rPr>
              <a:t>Concentrado Bicarbonato</a:t>
            </a:r>
            <a:endParaRPr lang="es-VE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8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188757"/>
            <a:ext cx="10820399" cy="792879"/>
          </a:xfrm>
        </p:spPr>
        <p:txBody>
          <a:bodyPr/>
          <a:lstStyle/>
          <a:p>
            <a:pPr algn="ctr"/>
            <a:r>
              <a:rPr lang="es-ES" dirty="0">
                <a:solidFill>
                  <a:srgbClr val="FFC000"/>
                </a:solidFill>
              </a:rPr>
              <a:t>Centros de Hemodiálisis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341156" y="981636"/>
            <a:ext cx="11165043" cy="968189"/>
          </a:xfrm>
        </p:spPr>
        <p:txBody>
          <a:bodyPr>
            <a:normAutofit/>
          </a:bodyPr>
          <a:lstStyle/>
          <a:p>
            <a:pPr algn="just"/>
            <a:r>
              <a:rPr lang="es-ES" sz="1600" b="1" dirty="0">
                <a:solidFill>
                  <a:schemeClr val="tx1"/>
                </a:solidFill>
              </a:rPr>
              <a:t>9 de julio de </a:t>
            </a:r>
            <a:r>
              <a:rPr lang="es-ES" sz="1600" b="1" dirty="0" smtClean="0">
                <a:solidFill>
                  <a:schemeClr val="tx1"/>
                </a:solidFill>
              </a:rPr>
              <a:t>2004</a:t>
            </a:r>
            <a:r>
              <a:rPr lang="es-ES" sz="1600" dirty="0" smtClean="0">
                <a:solidFill>
                  <a:schemeClr val="tx1"/>
                </a:solidFill>
              </a:rPr>
              <a:t>: </a:t>
            </a:r>
            <a:r>
              <a:rPr lang="es-ES" sz="1600" dirty="0">
                <a:solidFill>
                  <a:schemeClr val="tx1"/>
                </a:solidFill>
              </a:rPr>
              <a:t>Gaceta Oficial de la República Bolivariana de </a:t>
            </a:r>
            <a:r>
              <a:rPr lang="es-ES" sz="1600" dirty="0" smtClean="0">
                <a:solidFill>
                  <a:schemeClr val="tx1"/>
                </a:solidFill>
              </a:rPr>
              <a:t>Venezuela </a:t>
            </a:r>
            <a:r>
              <a:rPr lang="es-ES" sz="1600" dirty="0">
                <a:solidFill>
                  <a:schemeClr val="tx1"/>
                </a:solidFill>
              </a:rPr>
              <a:t>Número </a:t>
            </a:r>
            <a:r>
              <a:rPr lang="es-ES" sz="1600" dirty="0" smtClean="0">
                <a:solidFill>
                  <a:schemeClr val="tx1"/>
                </a:solidFill>
              </a:rPr>
              <a:t>37.976, </a:t>
            </a:r>
            <a:r>
              <a:rPr lang="es-ES" sz="1600" b="1" dirty="0">
                <a:solidFill>
                  <a:schemeClr val="tx1"/>
                </a:solidFill>
              </a:rPr>
              <a:t>normas que establecen los requisitos arquitectónicos y de funcionamiento para la creación de unidades de </a:t>
            </a:r>
            <a:r>
              <a:rPr lang="es-ES" sz="1600" b="1" dirty="0" smtClean="0">
                <a:solidFill>
                  <a:schemeClr val="tx1"/>
                </a:solidFill>
              </a:rPr>
              <a:t>hemodiálisis</a:t>
            </a:r>
          </a:p>
          <a:p>
            <a:pPr algn="just"/>
            <a:endParaRPr lang="es-VE" sz="1600" dirty="0" smtClean="0"/>
          </a:p>
          <a:p>
            <a:pPr algn="just"/>
            <a:endParaRPr lang="es-VE" sz="1600" dirty="0"/>
          </a:p>
        </p:txBody>
      </p:sp>
      <p:sp>
        <p:nvSpPr>
          <p:cNvPr id="2" name="Rectángulo 1"/>
          <p:cNvSpPr/>
          <p:nvPr/>
        </p:nvSpPr>
        <p:spPr>
          <a:xfrm>
            <a:off x="825500" y="1653988"/>
            <a:ext cx="10820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Artículo 7</a:t>
            </a:r>
            <a:r>
              <a:rPr lang="es-ES" sz="1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s-ES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  de  las  Unidades de  Diálisis  deben  cumplir  con  los siguientes requisitos en cuanto a las Instalaciones Sanitarias.   </a:t>
            </a:r>
            <a:endParaRPr lang="es-VE" sz="14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Tanque de reserva de agua urbana con una capacidad mínima de 9.000 L por cada 10 máquinas de hemodiálisis o fracción. 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 hidroneumático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Pretratamiento: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Filtro  de  arena-antracita  fabricado  de  acuerdo  con  las  características 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físico-químicas del agua urbana. 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4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Prefiltro</a:t>
            </a:r>
            <a:r>
              <a:rPr lang="pt-BR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5 micras. 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Tanque de sal.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4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Suavizador</a:t>
            </a:r>
            <a:r>
              <a:rPr lang="pt-BR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Filtro de carbón activado.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s-ES" sz="14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Prefiltro</a:t>
            </a: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5 micras.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Osmosis inversa con sistema de monitoreo de calidad de agua y capacidad para  suministro  de  agua  tratada, acorde  al  número  de  máquinas  de hemodiálisis de la Unidad.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Tanque   de   almacenamiento   de   agua   tratada,   de   base   cónica, herméticamente  cerrado,  impermeable, de  material  inerte  y  no  estar expuesto  a  la  luz  solar.  La  entrada  del  agua  de  retorno  del  circuito  debe contar con un sistema de dispersión (opcional). </a:t>
            </a:r>
            <a:endParaRPr lang="es-VE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Bomba de circulación con aspas de acero inoxidable o PVC. 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Microfiltro de 0,35 micras de papel. </a:t>
            </a:r>
            <a:endParaRPr lang="es-VE" sz="1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Circuito  cerrado  de  distribución  de agua</a:t>
            </a:r>
            <a:endParaRPr lang="es-VE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572995" y="471893"/>
            <a:ext cx="10820399" cy="792879"/>
          </a:xfrm>
        </p:spPr>
        <p:txBody>
          <a:bodyPr/>
          <a:lstStyle/>
          <a:p>
            <a:pPr algn="ctr"/>
            <a:r>
              <a:rPr lang="es-ES" dirty="0">
                <a:solidFill>
                  <a:srgbClr val="FFC000"/>
                </a:solidFill>
              </a:rPr>
              <a:t>Centros de Hemodiálisis</a:t>
            </a:r>
            <a:endParaRPr lang="es-VE" dirty="0">
              <a:solidFill>
                <a:srgbClr val="FFC000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685801" y="1752319"/>
            <a:ext cx="9117106" cy="4581246"/>
            <a:chOff x="685800" y="1752319"/>
            <a:chExt cx="10820399" cy="4882404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1752319"/>
              <a:ext cx="4028795" cy="2502094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14053" y="1752319"/>
              <a:ext cx="3892146" cy="2502094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8493" y="4929748"/>
              <a:ext cx="2676525" cy="1704975"/>
            </a:xfrm>
            <a:prstGeom prst="rect">
              <a:avLst/>
            </a:prstGeom>
          </p:spPr>
        </p:pic>
        <p:sp>
          <p:nvSpPr>
            <p:cNvPr id="2" name="1 CuadroTexto"/>
            <p:cNvSpPr txBox="1"/>
            <p:nvPr/>
          </p:nvSpPr>
          <p:spPr>
            <a:xfrm>
              <a:off x="685800" y="5092700"/>
              <a:ext cx="347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/>
                <a:t>Planta de </a:t>
              </a:r>
              <a:r>
                <a:rPr lang="es-VE" b="1" dirty="0" smtClean="0"/>
                <a:t>ósmosis inversa </a:t>
              </a:r>
              <a:r>
                <a:rPr lang="es-VE" dirty="0" smtClean="0"/>
                <a:t>para el </a:t>
              </a:r>
              <a:r>
                <a:rPr lang="es-VE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tratamiento de agua</a:t>
              </a:r>
              <a:endParaRPr lang="es-VE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5" name="4 Conector recto de flecha"/>
            <p:cNvCxnSpPr/>
            <p:nvPr/>
          </p:nvCxnSpPr>
          <p:spPr>
            <a:xfrm>
              <a:off x="3808552" y="5308600"/>
              <a:ext cx="714095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1906447" y="4455450"/>
              <a:ext cx="1587500" cy="393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ADULTOS</a:t>
              </a:r>
              <a:endParaRPr lang="es-VE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9031147" y="4405530"/>
              <a:ext cx="1587500" cy="393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NIÑOS</a:t>
              </a:r>
              <a:endParaRPr lang="es-VE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10224544" y="1264772"/>
            <a:ext cx="15935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rgbClr val="FF0000"/>
                </a:solidFill>
              </a:rPr>
              <a:t>Falta de </a:t>
            </a:r>
            <a:r>
              <a:rPr lang="es-VE" b="1" dirty="0" smtClean="0">
                <a:solidFill>
                  <a:srgbClr val="FF0000"/>
                </a:solidFill>
              </a:rPr>
              <a:t>electricidad</a:t>
            </a:r>
            <a:r>
              <a:rPr lang="es-VE" dirty="0" smtClean="0">
                <a:solidFill>
                  <a:srgbClr val="FF0000"/>
                </a:solidFill>
              </a:rPr>
              <a:t> </a:t>
            </a:r>
            <a:r>
              <a:rPr lang="es-VE" dirty="0" smtClean="0"/>
              <a:t>y suministro de </a:t>
            </a:r>
            <a:r>
              <a:rPr lang="es-VE" b="1" dirty="0" smtClean="0"/>
              <a:t>agua potable </a:t>
            </a:r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cisternas</a:t>
            </a:r>
            <a:r>
              <a:rPr lang="es-VE" dirty="0" smtClean="0"/>
              <a:t>)</a:t>
            </a:r>
          </a:p>
          <a:p>
            <a:pPr algn="ctr"/>
            <a:endParaRPr lang="es-VE" dirty="0" smtClean="0"/>
          </a:p>
          <a:p>
            <a:pPr algn="ctr"/>
            <a:endParaRPr lang="es-VE" dirty="0"/>
          </a:p>
          <a:p>
            <a:pPr algn="ctr"/>
            <a:endParaRPr lang="es-VE" dirty="0"/>
          </a:p>
          <a:p>
            <a:pPr algn="ctr"/>
            <a:r>
              <a:rPr lang="es-VE" dirty="0" smtClean="0"/>
              <a:t>Han </a:t>
            </a:r>
            <a:r>
              <a:rPr lang="es-VE" b="1" dirty="0" smtClean="0">
                <a:solidFill>
                  <a:srgbClr val="FFC000"/>
                </a:solidFill>
              </a:rPr>
              <a:t>fallecido</a:t>
            </a:r>
            <a:r>
              <a:rPr lang="es-VE" dirty="0" smtClean="0">
                <a:solidFill>
                  <a:srgbClr val="FFC000"/>
                </a:solidFill>
              </a:rPr>
              <a:t> 31 pacientes </a:t>
            </a:r>
            <a:r>
              <a:rPr lang="es-VE" dirty="0" smtClean="0"/>
              <a:t>en </a:t>
            </a:r>
            <a:r>
              <a:rPr lang="es-VE" dirty="0" smtClean="0"/>
              <a:t>el primer trimestre de 2019</a:t>
            </a:r>
            <a:endParaRPr lang="es-VE" dirty="0"/>
          </a:p>
        </p:txBody>
      </p:sp>
      <p:sp>
        <p:nvSpPr>
          <p:cNvPr id="12" name="Flecha abajo 11"/>
          <p:cNvSpPr/>
          <p:nvPr/>
        </p:nvSpPr>
        <p:spPr>
          <a:xfrm>
            <a:off x="10842173" y="3080825"/>
            <a:ext cx="299439" cy="60491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6913067" y="4870498"/>
            <a:ext cx="294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/>
              <a:t>Máquinas</a:t>
            </a:r>
            <a:r>
              <a:rPr lang="es-VE" dirty="0" smtClean="0"/>
              <a:t> de hemodiálisis </a:t>
            </a:r>
            <a:r>
              <a:rPr lang="es-VE" b="1" dirty="0" smtClean="0"/>
              <a:t>dañadas</a:t>
            </a:r>
            <a:r>
              <a:rPr lang="es-VE" dirty="0" smtClean="0"/>
              <a:t> por </a:t>
            </a:r>
            <a:r>
              <a:rPr lang="es-VE" b="1" dirty="0" smtClean="0"/>
              <a:t>falta de repuestos</a:t>
            </a:r>
            <a:endParaRPr lang="es-VE" b="1" dirty="0"/>
          </a:p>
        </p:txBody>
      </p:sp>
    </p:spTree>
    <p:extLst>
      <p:ext uri="{BB962C8B-B14F-4D97-AF65-F5344CB8AC3E}">
        <p14:creationId xmlns:p14="http://schemas.microsoft.com/office/powerpoint/2010/main" val="4489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Industria Farmacéutica 1999-2019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800" y="1667435"/>
            <a:ext cx="10828867" cy="4397189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VE" dirty="0">
                <a:solidFill>
                  <a:schemeClr val="tx1"/>
                </a:solidFill>
              </a:rPr>
              <a:t>La industria farmacéutica es un sector empresarial dedicado a la fabricación, preparación y comercialización de productos químicos medicinales para el tratamiento y también la prevención de las </a:t>
            </a:r>
            <a:r>
              <a:rPr lang="es-VE" dirty="0" smtClean="0">
                <a:solidFill>
                  <a:schemeClr val="tx1"/>
                </a:solidFill>
              </a:rPr>
              <a:t>enfermedades</a:t>
            </a:r>
            <a:endParaRPr lang="es-VE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VE" dirty="0" smtClean="0">
                <a:solidFill>
                  <a:schemeClr val="tx1"/>
                </a:solidFill>
              </a:rPr>
              <a:t>A </a:t>
            </a:r>
            <a:r>
              <a:rPr lang="es-VE" dirty="0">
                <a:solidFill>
                  <a:schemeClr val="tx1"/>
                </a:solidFill>
              </a:rPr>
              <a:t>nivel mundial </a:t>
            </a:r>
            <a:r>
              <a:rPr lang="es-VE" dirty="0" smtClean="0">
                <a:solidFill>
                  <a:schemeClr val="tx1"/>
                </a:solidFill>
              </a:rPr>
              <a:t>el </a:t>
            </a:r>
            <a:r>
              <a:rPr lang="es-VE" dirty="0">
                <a:solidFill>
                  <a:schemeClr val="tx1"/>
                </a:solidFill>
              </a:rPr>
              <a:t>sector farmacéutico se ha convertido en una empresa muy rentable sin embargo en Venezuela </a:t>
            </a:r>
            <a:r>
              <a:rPr lang="es-VE" dirty="0" smtClean="0">
                <a:solidFill>
                  <a:schemeClr val="tx1"/>
                </a:solidFill>
              </a:rPr>
              <a:t>se </a:t>
            </a:r>
            <a:r>
              <a:rPr lang="es-VE" dirty="0">
                <a:solidFill>
                  <a:schemeClr val="tx1"/>
                </a:solidFill>
              </a:rPr>
              <a:t>ha visto bastante afectado por la situación económica impactando en la calidad de vida de los </a:t>
            </a:r>
            <a:r>
              <a:rPr lang="es-VE" dirty="0" smtClean="0">
                <a:solidFill>
                  <a:schemeClr val="tx1"/>
                </a:solidFill>
              </a:rPr>
              <a:t>venezolanos</a:t>
            </a:r>
            <a:endParaRPr lang="es-VE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VE" dirty="0">
                <a:solidFill>
                  <a:schemeClr val="tx1"/>
                </a:solidFill>
              </a:rPr>
              <a:t>La mayoría de las empresas farmacéuticas son internacionales y poseen sucursales en los diversos países del planeta </a:t>
            </a:r>
            <a:r>
              <a:rPr lang="es-VE" dirty="0" smtClean="0">
                <a:solidFill>
                  <a:schemeClr val="tx1"/>
                </a:solidFill>
              </a:rPr>
              <a:t>ofreciendo </a:t>
            </a:r>
            <a:r>
              <a:rPr lang="es-VE" dirty="0">
                <a:solidFill>
                  <a:schemeClr val="tx1"/>
                </a:solidFill>
              </a:rPr>
              <a:t>oportunidades laborales a profesionales en el área de la medicina, farmacéuticos, químicos, físicos, microbiólogos y veterinarios</a:t>
            </a:r>
          </a:p>
        </p:txBody>
      </p:sp>
    </p:spTree>
    <p:extLst>
      <p:ext uri="{BB962C8B-B14F-4D97-AF65-F5344CB8AC3E}">
        <p14:creationId xmlns:p14="http://schemas.microsoft.com/office/powerpoint/2010/main" val="21201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CONCLUSIONES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800" y="1667435"/>
            <a:ext cx="10828867" cy="4397189"/>
          </a:xfrm>
        </p:spPr>
        <p:txBody>
          <a:bodyPr/>
          <a:lstStyle/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Disminución de empresas farmacéuticas en el país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Disminución de producción nacional de medicamentos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Disminución del personal calificado 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Falta de producción nacional de concentrado electrolítico para hemodiálisis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Eliminación de diálisis peritoneal y suspensión de trasplantes renales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 smtClean="0">
                <a:solidFill>
                  <a:schemeClr val="tx1"/>
                </a:solidFill>
              </a:rPr>
              <a:t>Deterioro de las unidades de diálisis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VE" sz="2400" dirty="0">
                <a:solidFill>
                  <a:schemeClr val="tx1"/>
                </a:solidFill>
              </a:rPr>
              <a:t>Fallecimiento de pacientes renales por problemas de suministro, agua, electricidad, etc.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s-VE" sz="24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algn="just"/>
            <a:endParaRPr lang="es-VE" dirty="0" smtClean="0"/>
          </a:p>
          <a:p>
            <a:pPr algn="just"/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6144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3606800" y="2829860"/>
            <a:ext cx="5156200" cy="551330"/>
          </a:xfrm>
        </p:spPr>
        <p:txBody>
          <a:bodyPr>
            <a:noAutofit/>
          </a:bodyPr>
          <a:lstStyle/>
          <a:p>
            <a:pPr algn="just"/>
            <a:r>
              <a:rPr lang="es-VE" sz="4400" dirty="0" smtClean="0">
                <a:solidFill>
                  <a:srgbClr val="FFC000"/>
                </a:solidFill>
              </a:rPr>
              <a:t>Muchas  gracias</a:t>
            </a:r>
            <a:endParaRPr lang="es-VE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685800" y="754063"/>
            <a:ext cx="10820400" cy="792162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Industria Farmacéutica 1999-2019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540623" y="2233913"/>
            <a:ext cx="360829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CAFAR - Compañía Anónima Farmacéutica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Clinifar</a:t>
            </a:r>
            <a:r>
              <a:rPr lang="es-VE" sz="1600" dirty="0"/>
              <a:t> Laboratorio Clínico y Farmacológico,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Jengimel</a:t>
            </a:r>
            <a:r>
              <a:rPr lang="es-VE" sz="1600" dirty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Mediphar</a:t>
            </a:r>
            <a:r>
              <a:rPr lang="es-VE" sz="1600" dirty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Laboratorios </a:t>
            </a:r>
            <a:r>
              <a:rPr lang="es-VE" sz="1600" dirty="0" err="1"/>
              <a:t>Ortobóricos</a:t>
            </a:r>
            <a:r>
              <a:rPr lang="es-VE" sz="1600" dirty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Laboratorios </a:t>
            </a:r>
            <a:r>
              <a:rPr lang="es-VE" sz="1600" dirty="0" err="1"/>
              <a:t>Vincenti</a:t>
            </a:r>
            <a:r>
              <a:rPr lang="es-VE" sz="1600" dirty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Medley</a:t>
            </a:r>
            <a:r>
              <a:rPr lang="es-VE" sz="1600" dirty="0"/>
              <a:t> 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Laboratorios Politécnicos Nacionales, C.A. - POLINAC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Grupo </a:t>
            </a:r>
            <a:r>
              <a:rPr lang="es-VE" sz="1600" dirty="0" err="1"/>
              <a:t>Farma</a:t>
            </a:r>
            <a:r>
              <a:rPr lang="es-VE" sz="1600" dirty="0"/>
              <a:t> </a:t>
            </a:r>
            <a:r>
              <a:rPr lang="es-VE" sz="1600" dirty="0" smtClean="0"/>
              <a:t>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>
                <a:solidFill>
                  <a:srgbClr val="FFFF00"/>
                </a:solidFill>
              </a:rPr>
              <a:t>Laboratorios </a:t>
            </a:r>
            <a:r>
              <a:rPr lang="es-VE" sz="1600" dirty="0" err="1" smtClean="0">
                <a:solidFill>
                  <a:srgbClr val="FFFF00"/>
                </a:solidFill>
              </a:rPr>
              <a:t>Orpin-Farma</a:t>
            </a:r>
            <a:endParaRPr lang="es-VE" sz="1600" dirty="0">
              <a:solidFill>
                <a:srgbClr val="FFFF0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02024" y="2110804"/>
            <a:ext cx="385482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Bayer, S.A - 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Laboratorios </a:t>
            </a:r>
            <a:r>
              <a:rPr lang="es-VE" sz="1600" dirty="0" err="1" smtClean="0"/>
              <a:t>Leti</a:t>
            </a:r>
            <a:r>
              <a:rPr lang="es-VE" sz="1600" dirty="0" smtClean="0"/>
              <a:t>, S.A.V.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 smtClean="0"/>
              <a:t>Biotech</a:t>
            </a:r>
            <a:r>
              <a:rPr lang="es-VE" sz="1600" dirty="0" smtClean="0"/>
              <a:t> Laboratorios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Productos Roche, S.A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>
                <a:solidFill>
                  <a:srgbClr val="FFFF00"/>
                </a:solidFill>
              </a:rPr>
              <a:t>Laboratorios </a:t>
            </a:r>
            <a:r>
              <a:rPr lang="es-VE" sz="1600" dirty="0" err="1" smtClean="0">
                <a:solidFill>
                  <a:srgbClr val="FFFF00"/>
                </a:solidFill>
              </a:rPr>
              <a:t>Biogalenic</a:t>
            </a:r>
            <a:r>
              <a:rPr lang="es-VE" sz="1600" dirty="0" smtClean="0">
                <a:solidFill>
                  <a:srgbClr val="FFFF00"/>
                </a:solidFill>
              </a:rPr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Laboratorios L.O. </a:t>
            </a:r>
            <a:r>
              <a:rPr lang="es-VE" sz="1600" dirty="0" err="1" smtClean="0"/>
              <a:t>Oftalmi</a:t>
            </a:r>
            <a:r>
              <a:rPr lang="es-VE" sz="1600" dirty="0" smtClean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 smtClean="0"/>
              <a:t>Grünenthal</a:t>
            </a:r>
            <a:r>
              <a:rPr lang="es-VE" sz="1600" dirty="0" smtClean="0"/>
              <a:t> Venezolana Farmacéutica,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 smtClean="0"/>
              <a:t>AstraZeneca</a:t>
            </a:r>
            <a:r>
              <a:rPr lang="es-VE" sz="1600" dirty="0" smtClean="0"/>
              <a:t> Venezuela, S.A.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Laboratorios Ético Farmacéutico </a:t>
            </a:r>
            <a:r>
              <a:rPr lang="es-VE" sz="1600" dirty="0" err="1" smtClean="0"/>
              <a:t>Etifar</a:t>
            </a:r>
            <a:r>
              <a:rPr lang="es-VE" sz="1600" dirty="0" smtClean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 smtClean="0"/>
              <a:t>Sankyo</a:t>
            </a:r>
            <a:r>
              <a:rPr lang="es-VE" sz="1600" dirty="0" smtClean="0"/>
              <a:t> </a:t>
            </a:r>
            <a:r>
              <a:rPr lang="es-VE" sz="1600" dirty="0" err="1" smtClean="0"/>
              <a:t>Pharma</a:t>
            </a:r>
            <a:r>
              <a:rPr lang="es-VE" sz="1600" dirty="0" smtClean="0"/>
              <a:t> Venezuela, S.A.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/>
              <a:t>Laboratorios </a:t>
            </a:r>
            <a:r>
              <a:rPr lang="es-VE" sz="1600" dirty="0" err="1" smtClean="0"/>
              <a:t>Valmorca</a:t>
            </a:r>
            <a:endParaRPr lang="es-VE" sz="1600" dirty="0"/>
          </a:p>
        </p:txBody>
      </p:sp>
      <p:sp>
        <p:nvSpPr>
          <p:cNvPr id="16" name="Rectángulo 15"/>
          <p:cNvSpPr/>
          <p:nvPr/>
        </p:nvSpPr>
        <p:spPr>
          <a:xfrm>
            <a:off x="8467165" y="2233913"/>
            <a:ext cx="355450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Laboratorios </a:t>
            </a:r>
            <a:r>
              <a:rPr lang="es-VE" sz="1600" dirty="0" err="1"/>
              <a:t>Bioger</a:t>
            </a:r>
            <a:r>
              <a:rPr lang="es-VE" sz="1600" dirty="0"/>
              <a:t>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Laboratorios </a:t>
            </a:r>
            <a:r>
              <a:rPr lang="es-VE" sz="1600" dirty="0" err="1"/>
              <a:t>Elmor</a:t>
            </a:r>
            <a:r>
              <a:rPr lang="es-VE" sz="1600" dirty="0"/>
              <a:t> S.A. </a:t>
            </a:r>
            <a:r>
              <a:rPr lang="es-VE" sz="1600" dirty="0" smtClean="0"/>
              <a:t>– 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smtClean="0">
                <a:solidFill>
                  <a:srgbClr val="FFFF00"/>
                </a:solidFill>
              </a:rPr>
              <a:t>Laboratorios International Health, LIH</a:t>
            </a:r>
            <a:endParaRPr lang="es-VE" sz="1600" dirty="0">
              <a:solidFill>
                <a:srgbClr val="FFFF00"/>
              </a:solidFill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Sanofi-Aventis 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Laboratorio Fine </a:t>
            </a:r>
            <a:r>
              <a:rPr lang="es-VE" sz="1600" dirty="0" err="1"/>
              <a:t>Chemicals</a:t>
            </a:r>
            <a:r>
              <a:rPr lang="es-VE" sz="1600" dirty="0"/>
              <a:t> C.F.C,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/>
              <a:t>Productos </a:t>
            </a:r>
            <a:r>
              <a:rPr lang="es-VE" sz="1600" dirty="0" err="1"/>
              <a:t>Mediven</a:t>
            </a:r>
            <a:r>
              <a:rPr lang="es-VE" sz="1600" dirty="0"/>
              <a:t> C.A.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Caps</a:t>
            </a:r>
            <a:r>
              <a:rPr lang="es-VE" sz="1600" dirty="0"/>
              <a:t> &amp; </a:t>
            </a:r>
            <a:r>
              <a:rPr lang="es-VE" sz="1600" dirty="0" err="1"/>
              <a:t>Caps</a:t>
            </a:r>
            <a:r>
              <a:rPr lang="es-VE" sz="1600" dirty="0"/>
              <a:t> de Venezuela - Cápsulas vacías de gelatina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 err="1"/>
              <a:t>Bioderma</a:t>
            </a:r>
            <a:r>
              <a:rPr lang="es-VE" sz="1600" dirty="0"/>
              <a:t> Venezuela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es-VE" sz="1600" dirty="0">
                <a:solidFill>
                  <a:srgbClr val="FFFF00"/>
                </a:solidFill>
              </a:rPr>
              <a:t>Laboratorios </a:t>
            </a:r>
            <a:r>
              <a:rPr lang="es-VE" sz="1600" dirty="0" err="1">
                <a:solidFill>
                  <a:srgbClr val="FFFF00"/>
                </a:solidFill>
              </a:rPr>
              <a:t>Beherens</a:t>
            </a:r>
            <a:r>
              <a:rPr lang="es-VE" sz="1600" dirty="0">
                <a:solidFill>
                  <a:srgbClr val="FFFF00"/>
                </a:solidFill>
              </a:rPr>
              <a:t>, C.A.</a:t>
            </a:r>
          </a:p>
        </p:txBody>
      </p:sp>
    </p:spTree>
    <p:extLst>
      <p:ext uri="{BB962C8B-B14F-4D97-AF65-F5344CB8AC3E}">
        <p14:creationId xmlns:p14="http://schemas.microsoft.com/office/powerpoint/2010/main" val="35045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3412" y="1431050"/>
            <a:ext cx="857922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VE" sz="2000" dirty="0">
                <a:latin typeface="Arial" panose="020B0604020202020204" pitchFamily="34" charset="0"/>
                <a:cs typeface="Arial" panose="020B0604020202020204" pitchFamily="34" charset="0"/>
              </a:rPr>
              <a:t>La industria farmacéutica nacional presentaba un crecimiento en la producción en la última década del siglo XX, y para 1998 Venezuela había incrementado su producción en un 73 % </a:t>
            </a:r>
            <a:endParaRPr lang="es-VE" sz="2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año 2000 entra en vigencia la Ley de Medicamentos obligando a las plantas locales a producir genéricos con un costo mucho menor que las marcas originales para ampliar el acceso a las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medicinas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producción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los laboratorios farmacéuticos comienza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disminuir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progresivamente por los distintos problemas económicos,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hasta llegar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el 2018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muchas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empresas, a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 producción de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30% o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40</a:t>
            </a:r>
            <a:r>
              <a:rPr lang="es-VE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% de su </a:t>
            </a:r>
            <a:r>
              <a:rPr lang="es-VE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capacidad</a:t>
            </a:r>
            <a:endParaRPr lang="es-VE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658906" y="531311"/>
            <a:ext cx="10820400" cy="792162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Industria Farmacéutica 1999-2019</a:t>
            </a:r>
            <a:endParaRPr lang="es-VE" dirty="0">
              <a:solidFill>
                <a:srgbClr val="FFC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2224" y="1323473"/>
            <a:ext cx="1964392" cy="131915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9091" y="2793020"/>
            <a:ext cx="2292032" cy="128353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9091" y="4380130"/>
            <a:ext cx="2469776" cy="124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Industria farmacéutica 1999-2019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800" y="2230012"/>
            <a:ext cx="6898341" cy="3624688"/>
          </a:xfrm>
        </p:spPr>
        <p:txBody>
          <a:bodyPr>
            <a:normAutofit/>
          </a:bodyPr>
          <a:lstStyle/>
          <a:p>
            <a:pPr algn="just"/>
            <a:r>
              <a:rPr lang="es-VE" sz="2400" b="1" dirty="0" smtClean="0">
                <a:solidFill>
                  <a:schemeClr val="tx1"/>
                </a:solidFill>
              </a:rPr>
              <a:t>La </a:t>
            </a:r>
            <a:r>
              <a:rPr lang="es-VE" sz="2400" b="1" dirty="0">
                <a:solidFill>
                  <a:schemeClr val="tx1"/>
                </a:solidFill>
              </a:rPr>
              <a:t>pérdida del empleo en este sector asciende a 70%</a:t>
            </a:r>
            <a:r>
              <a:rPr lang="es-VE" sz="2400" dirty="0">
                <a:solidFill>
                  <a:schemeClr val="tx1"/>
                </a:solidFill>
              </a:rPr>
              <a:t> debido a que quedan únicamente 22 empresas farmacéuticas tras el cierre de comercios, el retiro de las trasnacionales y la diáspora de </a:t>
            </a:r>
            <a:r>
              <a:rPr lang="es-VE" sz="2400" dirty="0" smtClean="0">
                <a:solidFill>
                  <a:schemeClr val="tx1"/>
                </a:solidFill>
              </a:rPr>
              <a:t>profesionales</a:t>
            </a:r>
          </a:p>
          <a:p>
            <a:pPr algn="just"/>
            <a:endParaRPr lang="es-VE" sz="1400" dirty="0" smtClean="0"/>
          </a:p>
          <a:p>
            <a:r>
              <a:rPr lang="es-VE" sz="1400" dirty="0" smtClean="0"/>
              <a:t>Tito </a:t>
            </a:r>
            <a:r>
              <a:rPr lang="es-VE" sz="1400" dirty="0"/>
              <a:t>López, presidente de la Cámara de la Industria Farmacéutica (</a:t>
            </a:r>
            <a:r>
              <a:rPr lang="es-VE" sz="1400" b="1" dirty="0" err="1" smtClean="0"/>
              <a:t>Cifar</a:t>
            </a:r>
            <a:r>
              <a:rPr lang="es-VE" sz="1400" dirty="0" smtClean="0"/>
              <a:t>) 11/10,  El Nacional, </a:t>
            </a:r>
            <a:r>
              <a:rPr lang="es-VE" sz="1400" b="1" dirty="0" smtClean="0">
                <a:solidFill>
                  <a:schemeClr val="tx1"/>
                </a:solidFill>
              </a:rPr>
              <a:t>2018</a:t>
            </a:r>
            <a:endParaRPr lang="es-VE" sz="1400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212" y="2230012"/>
            <a:ext cx="3007658" cy="300765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37110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800" y="2205319"/>
            <a:ext cx="10828867" cy="2716306"/>
          </a:xfrm>
        </p:spPr>
        <p:txBody>
          <a:bodyPr>
            <a:noAutofit/>
          </a:bodyPr>
          <a:lstStyle/>
          <a:p>
            <a:pPr marL="457200" indent="-457200"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s-VE" sz="2800" dirty="0">
                <a:solidFill>
                  <a:schemeClr val="tx1"/>
                </a:solidFill>
              </a:rPr>
              <a:t>A</a:t>
            </a:r>
            <a:r>
              <a:rPr lang="es-VE" sz="2800" dirty="0" smtClean="0">
                <a:solidFill>
                  <a:schemeClr val="tx1"/>
                </a:solidFill>
              </a:rPr>
              <a:t>lgunas</a:t>
            </a:r>
            <a:r>
              <a:rPr lang="es-VE" sz="2800" dirty="0">
                <a:solidFill>
                  <a:schemeClr val="tx1"/>
                </a:solidFill>
              </a:rPr>
              <a:t> empresas del país producen a un 30% o 40% de su capacidad, y </a:t>
            </a:r>
            <a:r>
              <a:rPr lang="es-VE" sz="2800" dirty="0" smtClean="0">
                <a:solidFill>
                  <a:schemeClr val="tx1"/>
                </a:solidFill>
              </a:rPr>
              <a:t>se </a:t>
            </a:r>
            <a:r>
              <a:rPr lang="es-VE" sz="2800" dirty="0">
                <a:solidFill>
                  <a:schemeClr val="tx1"/>
                </a:solidFill>
              </a:rPr>
              <a:t>han dedicado a la fabricación de medicamentos para afecciones </a:t>
            </a:r>
            <a:r>
              <a:rPr lang="es-VE" sz="2800" dirty="0" smtClean="0">
                <a:solidFill>
                  <a:schemeClr val="tx1"/>
                </a:solidFill>
              </a:rPr>
              <a:t>crónicas</a:t>
            </a:r>
          </a:p>
          <a:p>
            <a:pPr marL="457200" indent="-457200"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s-VE" sz="2800" dirty="0" smtClean="0">
                <a:solidFill>
                  <a:schemeClr val="tx1"/>
                </a:solidFill>
              </a:rPr>
              <a:t>"</a:t>
            </a:r>
            <a:r>
              <a:rPr lang="es-VE" sz="2800" dirty="0">
                <a:solidFill>
                  <a:schemeClr val="tx1"/>
                </a:solidFill>
              </a:rPr>
              <a:t>Nosotros hace cuatro años producíamos 714 millones de unidades, y esto ha venido bajando. En la actualidad, si comparas el 2014 con el 2017, ha caído en un 59</a:t>
            </a:r>
            <a:r>
              <a:rPr lang="es-VE" sz="2800" dirty="0" smtClean="0">
                <a:solidFill>
                  <a:schemeClr val="tx1"/>
                </a:solidFill>
              </a:rPr>
              <a:t>%“</a:t>
            </a:r>
            <a:endParaRPr lang="es-VE" sz="2800" dirty="0">
              <a:solidFill>
                <a:schemeClr val="tx1"/>
              </a:solidFill>
            </a:endParaRPr>
          </a:p>
          <a:p>
            <a:pPr algn="just"/>
            <a:endParaRPr lang="es-VE" sz="2800" dirty="0" smtClean="0"/>
          </a:p>
        </p:txBody>
      </p:sp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685800" y="754063"/>
            <a:ext cx="10820400" cy="792162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Industria farmacéutica 1999-2019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59300" y="5099735"/>
            <a:ext cx="692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400" dirty="0"/>
              <a:t>Tito López, presidente de la Cámara de la Industria Farmacéutica (</a:t>
            </a:r>
            <a:r>
              <a:rPr lang="es-VE" sz="1400" dirty="0" err="1"/>
              <a:t>Cifar</a:t>
            </a:r>
            <a:r>
              <a:rPr lang="es-VE" sz="1400" dirty="0" smtClean="0"/>
              <a:t>). </a:t>
            </a:r>
            <a:r>
              <a:rPr lang="es-VE" sz="1400" dirty="0"/>
              <a:t>entrevista realizada por el periodista César Miguel Rondón en el</a:t>
            </a:r>
            <a:r>
              <a:rPr lang="es-VE" sz="1400" i="1" dirty="0"/>
              <a:t> Circuito Éxitos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35984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36600" y="499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INSUFICIENCIA RENAL</a:t>
            </a:r>
            <a:endParaRPr lang="es-VE" dirty="0">
              <a:solidFill>
                <a:schemeClr val="accent2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241300" y="5582406"/>
            <a:ext cx="10828867" cy="4397189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s-VE" sz="2800" dirty="0"/>
          </a:p>
          <a:p>
            <a:pPr algn="just">
              <a:buClr>
                <a:schemeClr val="accent2">
                  <a:lumMod val="75000"/>
                </a:schemeClr>
              </a:buClr>
            </a:pPr>
            <a:r>
              <a:rPr lang="es-VE" sz="2800" dirty="0"/>
              <a:t> </a:t>
            </a:r>
          </a:p>
          <a:p>
            <a:pPr algn="just">
              <a:buClr>
                <a:schemeClr val="accent2">
                  <a:lumMod val="75000"/>
                </a:schemeClr>
              </a:buClr>
            </a:pPr>
            <a:endParaRPr lang="es-VE" sz="2800" dirty="0" smtClean="0"/>
          </a:p>
          <a:p>
            <a:pPr marL="457200" indent="-4572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s-VE" sz="2800" dirty="0"/>
          </a:p>
          <a:p>
            <a:pPr algn="just">
              <a:buClr>
                <a:schemeClr val="accent2">
                  <a:lumMod val="75000"/>
                </a:schemeClr>
              </a:buClr>
            </a:pPr>
            <a:endParaRPr lang="es-VE" sz="2800" dirty="0" smtClean="0"/>
          </a:p>
          <a:p>
            <a:pPr algn="just">
              <a:buClr>
                <a:schemeClr val="accent2">
                  <a:lumMod val="75000"/>
                </a:schemeClr>
              </a:buClr>
            </a:pPr>
            <a:endParaRPr lang="es-VE" sz="2800" dirty="0" smtClean="0"/>
          </a:p>
        </p:txBody>
      </p:sp>
      <p:grpSp>
        <p:nvGrpSpPr>
          <p:cNvPr id="19" name="18 Grupo"/>
          <p:cNvGrpSpPr/>
          <p:nvPr/>
        </p:nvGrpSpPr>
        <p:grpSpPr>
          <a:xfrm>
            <a:off x="778818" y="1746096"/>
            <a:ext cx="3219151" cy="3505504"/>
            <a:chOff x="8373419" y="1475938"/>
            <a:chExt cx="3219151" cy="35055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9500" y="2730499"/>
              <a:ext cx="2566988" cy="2250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2 Conector recto de flecha"/>
            <p:cNvCxnSpPr/>
            <p:nvPr/>
          </p:nvCxnSpPr>
          <p:spPr>
            <a:xfrm>
              <a:off x="9879638" y="2168663"/>
              <a:ext cx="0" cy="41910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Rectángulo"/>
            <p:cNvSpPr/>
            <p:nvPr/>
          </p:nvSpPr>
          <p:spPr>
            <a:xfrm>
              <a:off x="8373419" y="1475938"/>
              <a:ext cx="3219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buClr>
                  <a:schemeClr val="accent2">
                    <a:lumMod val="75000"/>
                  </a:schemeClr>
                </a:buClr>
              </a:pPr>
              <a:r>
                <a:rPr lang="es-VE" sz="2800" dirty="0"/>
                <a:t>Diálisis Peritoneal </a:t>
              </a:r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5197475" y="2587763"/>
            <a:ext cx="2305050" cy="3416162"/>
            <a:chOff x="5197475" y="2587763"/>
            <a:chExt cx="2305050" cy="3416162"/>
          </a:xfrm>
        </p:grpSpPr>
        <p:cxnSp>
          <p:nvCxnSpPr>
            <p:cNvPr id="7" name="6 Conector recto de flecha"/>
            <p:cNvCxnSpPr/>
            <p:nvPr/>
          </p:nvCxnSpPr>
          <p:spPr>
            <a:xfrm>
              <a:off x="6337300" y="3149599"/>
              <a:ext cx="0" cy="647699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7475" y="4013200"/>
              <a:ext cx="2305050" cy="199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5197475" y="2587763"/>
              <a:ext cx="229421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buClr>
                  <a:schemeClr val="accent2">
                    <a:lumMod val="75000"/>
                  </a:schemeClr>
                </a:buClr>
              </a:pPr>
              <a:r>
                <a:rPr lang="es-VE" sz="2800" dirty="0">
                  <a:solidFill>
                    <a:srgbClr val="FFC000"/>
                  </a:solidFill>
                </a:rPr>
                <a:t>Hemodiálisis</a:t>
              </a:r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8741454" y="1883045"/>
            <a:ext cx="2945037" cy="3447844"/>
            <a:chOff x="854754" y="2098814"/>
            <a:chExt cx="2945037" cy="344784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161" y="3765483"/>
              <a:ext cx="2562225" cy="1781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17 Conector recto de flecha"/>
            <p:cNvCxnSpPr/>
            <p:nvPr/>
          </p:nvCxnSpPr>
          <p:spPr>
            <a:xfrm>
              <a:off x="2184400" y="2743200"/>
              <a:ext cx="0" cy="647699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Rectángulo"/>
            <p:cNvSpPr/>
            <p:nvPr/>
          </p:nvSpPr>
          <p:spPr>
            <a:xfrm>
              <a:off x="854754" y="2098814"/>
              <a:ext cx="294503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VE" sz="2800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Trasplante renal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764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36600" y="499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INSUFICIENCIA RENAL</a:t>
            </a:r>
            <a:endParaRPr lang="es-VE" dirty="0">
              <a:solidFill>
                <a:schemeClr val="accent2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972074" y="1759614"/>
            <a:ext cx="32752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Clr>
                <a:schemeClr val="accent2">
                  <a:lumMod val="75000"/>
                </a:schemeClr>
              </a:buClr>
            </a:pPr>
            <a:r>
              <a:rPr lang="es-VE" sz="2800" b="1" dirty="0"/>
              <a:t>Diálisis Peritoneal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7014254" y="1715318"/>
            <a:ext cx="3336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Trasplante renal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337300" y="2588101"/>
            <a:ext cx="546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La Fundación Venezolana de Donaciones y Trasplante de Órganos Tejidos y Células </a:t>
            </a:r>
            <a:r>
              <a:rPr lang="es-VE" dirty="0"/>
              <a:t>(</a:t>
            </a:r>
            <a:r>
              <a:rPr lang="es-VE" dirty="0" err="1">
                <a:solidFill>
                  <a:srgbClr val="FFC000"/>
                </a:solidFill>
              </a:rPr>
              <a:t>Fundavene</a:t>
            </a:r>
            <a:r>
              <a:rPr lang="es-VE" dirty="0"/>
              <a:t>) informó que </a:t>
            </a:r>
            <a:r>
              <a:rPr lang="es-VE" dirty="0">
                <a:solidFill>
                  <a:srgbClr val="FFFF00"/>
                </a:solidFill>
              </a:rPr>
              <a:t>a partir </a:t>
            </a:r>
            <a:r>
              <a:rPr lang="es-VE" dirty="0" smtClean="0">
                <a:solidFill>
                  <a:srgbClr val="FFFF00"/>
                </a:solidFill>
              </a:rPr>
              <a:t>del </a:t>
            </a:r>
            <a:r>
              <a:rPr lang="es-VE" dirty="0">
                <a:solidFill>
                  <a:srgbClr val="FFFF00"/>
                </a:solidFill>
              </a:rPr>
              <a:t>1 de junio </a:t>
            </a:r>
            <a:r>
              <a:rPr lang="es-VE" dirty="0" smtClean="0">
                <a:solidFill>
                  <a:srgbClr val="FFFF00"/>
                </a:solidFill>
              </a:rPr>
              <a:t>de 2017 </a:t>
            </a:r>
            <a:r>
              <a:rPr lang="es-VE" b="1" dirty="0" smtClean="0">
                <a:solidFill>
                  <a:srgbClr val="FFFF00"/>
                </a:solidFill>
              </a:rPr>
              <a:t>quedó </a:t>
            </a:r>
            <a:r>
              <a:rPr lang="es-VE" b="1" dirty="0">
                <a:solidFill>
                  <a:srgbClr val="FFFF00"/>
                </a:solidFill>
              </a:rPr>
              <a:t>suspendido </a:t>
            </a:r>
            <a:r>
              <a:rPr lang="es-VE" dirty="0"/>
              <a:t>en todo el país el proceso de procura y </a:t>
            </a:r>
            <a:r>
              <a:rPr lang="es-VE" dirty="0" smtClean="0"/>
              <a:t>trasplante </a:t>
            </a:r>
            <a:r>
              <a:rPr lang="es-VE" dirty="0"/>
              <a:t>renal de donante de cadáver, comunicación que envió a los nueve centros de </a:t>
            </a:r>
            <a:r>
              <a:rPr lang="es-VE" dirty="0" smtClean="0"/>
              <a:t>trasplante </a:t>
            </a:r>
            <a:r>
              <a:rPr lang="es-VE" dirty="0"/>
              <a:t>de órganos que existen en el país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78818" y="2430335"/>
            <a:ext cx="45805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Francisco Valencia, </a:t>
            </a:r>
            <a:r>
              <a:rPr lang="es-VE" dirty="0">
                <a:solidFill>
                  <a:srgbClr val="FFC000"/>
                </a:solidFill>
              </a:rPr>
              <a:t>presidente de </a:t>
            </a:r>
            <a:r>
              <a:rPr lang="es-VE" dirty="0" smtClean="0">
                <a:solidFill>
                  <a:srgbClr val="FFC000"/>
                </a:solidFill>
              </a:rPr>
              <a:t>la ONG </a:t>
            </a:r>
            <a:r>
              <a:rPr lang="es-VE" dirty="0" err="1" smtClean="0">
                <a:solidFill>
                  <a:srgbClr val="FFC000"/>
                </a:solidFill>
              </a:rPr>
              <a:t>Codevida</a:t>
            </a:r>
            <a:r>
              <a:rPr lang="es-VE" dirty="0" smtClean="0">
                <a:solidFill>
                  <a:srgbClr val="FFC000"/>
                </a:solidFill>
              </a:rPr>
              <a:t> </a:t>
            </a:r>
            <a:r>
              <a:rPr lang="es-VE" dirty="0" smtClean="0"/>
              <a:t>indicó que </a:t>
            </a:r>
            <a:r>
              <a:rPr lang="es-VE" dirty="0" smtClean="0">
                <a:solidFill>
                  <a:srgbClr val="FF0000"/>
                </a:solidFill>
              </a:rPr>
              <a:t>no hay insumos</a:t>
            </a:r>
            <a:r>
              <a:rPr lang="es-VE" dirty="0" smtClean="0"/>
              <a:t> para las </a:t>
            </a:r>
            <a:r>
              <a:rPr lang="es-VE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5.000</a:t>
            </a:r>
            <a:r>
              <a:rPr lang="es-VE" dirty="0" smtClean="0"/>
              <a:t> </a:t>
            </a:r>
            <a:r>
              <a:rPr lang="es-VE" dirty="0"/>
              <a:t>personas </a:t>
            </a:r>
            <a:r>
              <a:rPr lang="es-VE" dirty="0" smtClean="0"/>
              <a:t>que tienen </a:t>
            </a:r>
            <a:r>
              <a:rPr lang="es-VE" dirty="0"/>
              <a:t>la </a:t>
            </a:r>
            <a:r>
              <a:rPr lang="es-VE" b="1" dirty="0"/>
              <a:t>opción peritoneal </a:t>
            </a:r>
            <a:r>
              <a:rPr lang="es-VE" dirty="0"/>
              <a:t>que se hace en casa. </a:t>
            </a:r>
            <a:endParaRPr lang="es-VE" dirty="0" smtClean="0"/>
          </a:p>
          <a:p>
            <a:r>
              <a:rPr lang="es-VE" dirty="0" smtClean="0"/>
              <a:t>La </a:t>
            </a:r>
            <a:r>
              <a:rPr lang="es-VE" dirty="0"/>
              <a:t>escasez de insumos para esta población implicaría que el IVSS debe reubicar a estos pacientes en máquinas que tienen cupos colmados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609702" y="5316270"/>
            <a:ext cx="1737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cap="all" dirty="0" smtClean="0"/>
              <a:t>El Nacional ,</a:t>
            </a:r>
          </a:p>
          <a:p>
            <a:r>
              <a:rPr lang="es-VE" sz="1200" cap="all" dirty="0" smtClean="0"/>
              <a:t>28 </a:t>
            </a:r>
            <a:r>
              <a:rPr lang="es-VE" sz="1200" cap="all" dirty="0"/>
              <a:t>DE MAYO DE 2017</a:t>
            </a:r>
            <a:endParaRPr lang="es-VE" sz="1200" dirty="0"/>
          </a:p>
        </p:txBody>
      </p:sp>
      <p:sp>
        <p:nvSpPr>
          <p:cNvPr id="11" name="10 Rectángulo"/>
          <p:cNvSpPr/>
          <p:nvPr/>
        </p:nvSpPr>
        <p:spPr>
          <a:xfrm>
            <a:off x="9771061" y="5115480"/>
            <a:ext cx="1641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cap="all" dirty="0"/>
              <a:t> Caraota Digital,</a:t>
            </a:r>
          </a:p>
          <a:p>
            <a:r>
              <a:rPr lang="es-VE" sz="1200" cap="all" dirty="0"/>
              <a:t>1 junio de 2017</a:t>
            </a:r>
          </a:p>
        </p:txBody>
      </p:sp>
    </p:spTree>
    <p:extLst>
      <p:ext uri="{BB962C8B-B14F-4D97-AF65-F5344CB8AC3E}">
        <p14:creationId xmlns:p14="http://schemas.microsoft.com/office/powerpoint/2010/main" val="7514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792879"/>
          </a:xfrm>
        </p:spPr>
        <p:txBody>
          <a:bodyPr/>
          <a:lstStyle/>
          <a:p>
            <a:pPr algn="ctr"/>
            <a:r>
              <a:rPr lang="es-VE" dirty="0" smtClean="0">
                <a:solidFill>
                  <a:srgbClr val="FFC000"/>
                </a:solidFill>
              </a:rPr>
              <a:t>Hemodiálisis</a:t>
            </a:r>
            <a:endParaRPr lang="es-VE" dirty="0">
              <a:solidFill>
                <a:srgbClr val="FFC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800" y="1932946"/>
            <a:ext cx="5715000" cy="1886019"/>
          </a:xfrm>
        </p:spPr>
        <p:txBody>
          <a:bodyPr>
            <a:noAutofit/>
          </a:bodyPr>
          <a:lstStyle/>
          <a:p>
            <a:pPr algn="just"/>
            <a:r>
              <a:rPr lang="es-VE" sz="2800" dirty="0" smtClean="0">
                <a:solidFill>
                  <a:schemeClr val="tx1"/>
                </a:solidFill>
              </a:rPr>
              <a:t>Tratamiento </a:t>
            </a:r>
            <a:r>
              <a:rPr lang="es-VE" sz="2800" dirty="0">
                <a:solidFill>
                  <a:schemeClr val="tx1"/>
                </a:solidFill>
              </a:rPr>
              <a:t>médico que consiste en eliminar artificialmente las sustancias tóxicas de la sangre, especialmente las que quedan retenidas a causa de una insuficiencia renal, </a:t>
            </a:r>
            <a:r>
              <a:rPr lang="es-ES" sz="2800" dirty="0">
                <a:solidFill>
                  <a:schemeClr val="tx1"/>
                </a:solidFill>
              </a:rPr>
              <a:t>mediante un riñón </a:t>
            </a:r>
            <a:r>
              <a:rPr lang="es-ES" sz="2800" dirty="0" smtClean="0">
                <a:solidFill>
                  <a:schemeClr val="tx1"/>
                </a:solidFill>
              </a:rPr>
              <a:t>artificial</a:t>
            </a:r>
            <a:endParaRPr lang="es-VE" sz="2800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174" y="1761565"/>
            <a:ext cx="4772025" cy="3895725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3" name="Rectángulo 2"/>
          <p:cNvSpPr/>
          <p:nvPr/>
        </p:nvSpPr>
        <p:spPr>
          <a:xfrm rot="195811">
            <a:off x="7047705" y="5681561"/>
            <a:ext cx="46318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arial" panose="020B0604020202020204" pitchFamily="34" charset="0"/>
              </a:rPr>
              <a:t>Tomado de : Centro </a:t>
            </a:r>
            <a:r>
              <a:rPr lang="es-VE" sz="1100" dirty="0">
                <a:latin typeface="arial" panose="020B0604020202020204" pitchFamily="34" charset="0"/>
              </a:rPr>
              <a:t>Nacional de Excelencia Tecnológica en Salud. Guía Tecnológica No. 15: Sistema de </a:t>
            </a:r>
            <a:r>
              <a:rPr lang="es-VE" sz="1100" b="1" dirty="0">
                <a:latin typeface="arial" panose="020B0604020202020204" pitchFamily="34" charset="0"/>
              </a:rPr>
              <a:t>Hemodiálisis</a:t>
            </a:r>
            <a:r>
              <a:rPr lang="es-VE" sz="1100" dirty="0">
                <a:latin typeface="arial" panose="020B0604020202020204" pitchFamily="34" charset="0"/>
              </a:rPr>
              <a:t>. (GMDN 34995). </a:t>
            </a:r>
            <a:r>
              <a:rPr lang="es-VE" sz="1100" b="1" dirty="0">
                <a:latin typeface="arial" panose="020B0604020202020204" pitchFamily="34" charset="0"/>
              </a:rPr>
              <a:t>CENETEC</a:t>
            </a:r>
            <a:r>
              <a:rPr lang="es-VE" sz="1100" dirty="0">
                <a:latin typeface="arial" panose="020B0604020202020204" pitchFamily="34" charset="0"/>
              </a:rPr>
              <a:t>, SALUD. Mayo de 2004.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87268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1916</TotalTime>
  <Words>1117</Words>
  <Application>Microsoft Office PowerPoint</Application>
  <PresentationFormat>Personalizado</PresentationFormat>
  <Paragraphs>161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Estela de condensación</vt:lpstr>
      <vt:lpstr>“Situación de la industria farmacéutica nacional con relación a la hemodiálisis (1999-2019)”</vt:lpstr>
      <vt:lpstr>Industria Farmacéutica 1999-2019</vt:lpstr>
      <vt:lpstr>Industria Farmacéutica 1999-2019</vt:lpstr>
      <vt:lpstr>Industria Farmacéutica 1999-2019</vt:lpstr>
      <vt:lpstr>Industria farmacéutica 1999-2019</vt:lpstr>
      <vt:lpstr>Industria farmacéutica 1999-2019</vt:lpstr>
      <vt:lpstr>INSUFICIENCIA RENAL</vt:lpstr>
      <vt:lpstr>INSUFICIENCIA RENAL</vt:lpstr>
      <vt:lpstr>Hemodiálisis</vt:lpstr>
      <vt:lpstr>HEMODIÁLISIS</vt:lpstr>
      <vt:lpstr>HEMODIÁLISIS</vt:lpstr>
      <vt:lpstr>Presentación de PowerPoint</vt:lpstr>
      <vt:lpstr>EQUIPO PARA DE HEMODIÁLISIS</vt:lpstr>
      <vt:lpstr>DIÁLISIS REQUERIDAS POR PACIENTE </vt:lpstr>
      <vt:lpstr>Soluciones electrolíticas concentradas para hemodiálisis, DIALIZADORES, LÍNEAS, MÁQINAS </vt:lpstr>
      <vt:lpstr>DIALIZADORES</vt:lpstr>
      <vt:lpstr>Soluciones electrolíticas concentradas para hemodiálisis</vt:lpstr>
      <vt:lpstr>Centros de Hemodiálisis</vt:lpstr>
      <vt:lpstr>Centros de Hemodiálisis</vt:lpstr>
      <vt:lpstr>CONCLUSIONES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Soledad</dc:creator>
  <cp:lastModifiedBy>ucabst</cp:lastModifiedBy>
  <cp:revision>133</cp:revision>
  <dcterms:created xsi:type="dcterms:W3CDTF">2019-04-07T23:05:24Z</dcterms:created>
  <dcterms:modified xsi:type="dcterms:W3CDTF">2019-05-28T15:37:35Z</dcterms:modified>
</cp:coreProperties>
</file>