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65" r:id="rId4"/>
    <p:sldId id="277" r:id="rId5"/>
    <p:sldId id="269" r:id="rId6"/>
    <p:sldId id="268" r:id="rId7"/>
    <p:sldId id="271" r:id="rId8"/>
    <p:sldId id="280" r:id="rId9"/>
    <p:sldId id="281" r:id="rId10"/>
    <p:sldId id="285" r:id="rId11"/>
    <p:sldId id="283" r:id="rId12"/>
    <p:sldId id="273" r:id="rId13"/>
    <p:sldId id="282" r:id="rId14"/>
    <p:sldId id="274" r:id="rId15"/>
    <p:sldId id="275" r:id="rId16"/>
    <p:sldId id="279" r:id="rId17"/>
    <p:sldId id="284" r:id="rId18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2" autoAdjust="0"/>
    <p:restoredTop sz="94676" autoAdjust="0"/>
  </p:normalViewPr>
  <p:slideViewPr>
    <p:cSldViewPr>
      <p:cViewPr>
        <p:scale>
          <a:sx n="70" d="100"/>
          <a:sy n="70" d="100"/>
        </p:scale>
        <p:origin x="168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10" y="-10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9E995-9C0D-4905-8F7F-319ACCCFA3BB}" type="datetimeFigureOut">
              <a:rPr lang="es-ES" smtClean="0"/>
              <a:pPr/>
              <a:t>18/07/2019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A2DCE-4D07-4FB3-AB5A-0BD88511EB3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2477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D431D8-BF6F-43DF-891A-EB08C809099F}" type="datetimeFigureOut">
              <a:rPr lang="es-ES"/>
              <a:pPr>
                <a:defRPr/>
              </a:pPr>
              <a:t>18/07/2019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8D596F-7212-4A7F-B1E0-EC8CF3BF191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7766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8D596F-7212-4A7F-B1E0-EC8CF3BF1910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126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8D596F-7212-4A7F-B1E0-EC8CF3BF1910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126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e2011.com/Comunicaciones/Escuela/166.pdf" TargetMode="External"/><Relationship Id="rId2" Type="http://schemas.openxmlformats.org/officeDocument/2006/relationships/hyperlink" Target="http://w2.ucab.edu.ve/tl_files/Publicaciones/ProyectoForInst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nanotecnologiaucab.wikispaces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" y="1714488"/>
            <a:ext cx="9143999" cy="3600000"/>
          </a:xfrm>
          <a:prstGeom prst="rect">
            <a:avLst/>
          </a:prstGeom>
          <a:noFill/>
        </p:spPr>
        <p:txBody>
          <a:bodyPr wrap="square" anchor="ctr" anchorCtr="0">
            <a:no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es-ES" sz="3600" b="1" dirty="0">
                <a:latin typeface="Times New Roman" pitchFamily="18" charset="0"/>
                <a:cs typeface="Times New Roman" pitchFamily="18" charset="0"/>
              </a:rPr>
              <a:t>JORNADA DE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atin typeface="Times New Roman" pitchFamily="18" charset="0"/>
                <a:cs typeface="Times New Roman" pitchFamily="18" charset="0"/>
              </a:rPr>
              <a:t>INNOVACIÓN DOCENTE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atin typeface="Times New Roman" pitchFamily="18" charset="0"/>
                <a:cs typeface="Times New Roman" pitchFamily="18" charset="0"/>
              </a:rPr>
              <a:t>EN LA UCAB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6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 smtClean="0">
                <a:latin typeface="Times New Roman" pitchFamily="18" charset="0"/>
                <a:cs typeface="Times New Roman" pitchFamily="18" charset="0"/>
              </a:rPr>
              <a:t>Marzo 8 y 9, 2018</a:t>
            </a:r>
            <a:endParaRPr lang="es-E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643042" y="2428868"/>
          <a:ext cx="5757332" cy="3418840"/>
        </p:xfrm>
        <a:graphic>
          <a:graphicData uri="http://schemas.openxmlformats.org/drawingml/2006/table">
            <a:tbl>
              <a:tblPr/>
              <a:tblGrid>
                <a:gridCol w="1235592"/>
                <a:gridCol w="1097549"/>
                <a:gridCol w="1267925"/>
                <a:gridCol w="1078133"/>
                <a:gridCol w="1078133"/>
              </a:tblGrid>
              <a:tr h="162560">
                <a:tc rowSpan="2">
                  <a:txBody>
                    <a:bodyPr/>
                    <a:lstStyle/>
                    <a:p>
                      <a:r>
                        <a:rPr lang="es-VE" sz="1100" b="1" dirty="0">
                          <a:latin typeface="Arial"/>
                          <a:ea typeface="SimSun"/>
                        </a:rPr>
                        <a:t>CRITERIOS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VE" sz="1100" b="1" dirty="0">
                          <a:latin typeface="Arial"/>
                          <a:ea typeface="SimSun"/>
                        </a:rPr>
                        <a:t>NIVEL DE EJECUCIÓN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512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100" b="1" dirty="0" smtClean="0">
                          <a:latin typeface="Arial"/>
                          <a:ea typeface="SimSun"/>
                        </a:rPr>
                        <a:t>4. EXCELENTE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b="1">
                          <a:latin typeface="Arial"/>
                          <a:ea typeface="SimSun"/>
                        </a:rPr>
                        <a:t>3. SATISFACTORIO</a:t>
                      </a:r>
                      <a:endParaRPr lang="es-ES" sz="90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b="1">
                          <a:latin typeface="Arial"/>
                          <a:ea typeface="SimSun"/>
                        </a:rPr>
                        <a:t>2. PUEDE MEJORAR</a:t>
                      </a:r>
                      <a:endParaRPr lang="es-ES" sz="90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b="1">
                          <a:latin typeface="Arial"/>
                          <a:ea typeface="SimSun"/>
                        </a:rPr>
                        <a:t>1. INADECUADO</a:t>
                      </a:r>
                      <a:endParaRPr lang="es-ES" sz="90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>
                  <a:txBody>
                    <a:bodyPr/>
                    <a:lstStyle/>
                    <a:p>
                      <a:r>
                        <a:rPr lang="es-VE" sz="1100" i="1" dirty="0">
                          <a:latin typeface="Arial"/>
                          <a:ea typeface="SimSun"/>
                        </a:rPr>
                        <a:t>Comprensión del tema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Contesta con precisión todas las preguntas planteadas sobre el tema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Contesta con precisión la mayoría de las preguntas planteadas sobre el tema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Contesta con precisión algunas preguntas planteadas sobre el tema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No contesta las preguntas planteadas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s-ES" sz="1100" i="1" dirty="0" smtClean="0">
                          <a:latin typeface="Arial"/>
                          <a:ea typeface="SimSun"/>
                        </a:rPr>
                        <a:t>Comprensión de las aplicaciones de la nanotecnología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Arial"/>
                          <a:ea typeface="SimSun"/>
                        </a:rPr>
                        <a:t>Comprende perfectamente </a:t>
                      </a:r>
                      <a:r>
                        <a:rPr lang="es-ES" sz="1100" dirty="0" smtClean="0">
                          <a:latin typeface="Arial"/>
                          <a:ea typeface="SimSun"/>
                        </a:rPr>
                        <a:t>las aplicaciones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Comprende la mayoría de las </a:t>
                      </a:r>
                      <a:r>
                        <a:rPr lang="es-VE" sz="1100" dirty="0" smtClean="0">
                          <a:latin typeface="Arial"/>
                          <a:ea typeface="SimSun"/>
                        </a:rPr>
                        <a:t>aplicaciones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100" dirty="0">
                          <a:latin typeface="Arial"/>
                          <a:ea typeface="SimSun"/>
                        </a:rPr>
                        <a:t>Comprende </a:t>
                      </a:r>
                      <a:r>
                        <a:rPr lang="es-VE" sz="1100" dirty="0" smtClean="0">
                          <a:latin typeface="Arial"/>
                          <a:ea typeface="SimSun"/>
                        </a:rPr>
                        <a:t>las aplicaciones de </a:t>
                      </a:r>
                      <a:r>
                        <a:rPr lang="es-VE" sz="1100" dirty="0">
                          <a:latin typeface="Arial"/>
                          <a:ea typeface="SimSun"/>
                        </a:rPr>
                        <a:t>manera parcial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100" dirty="0">
                          <a:latin typeface="Arial"/>
                          <a:ea typeface="SimSun"/>
                        </a:rPr>
                        <a:t>No comprende </a:t>
                      </a:r>
                      <a:r>
                        <a:rPr lang="es-ES" sz="1100" dirty="0" smtClean="0">
                          <a:latin typeface="Arial"/>
                          <a:ea typeface="SimSun"/>
                        </a:rPr>
                        <a:t>las aplicaciones</a:t>
                      </a:r>
                      <a:endParaRPr lang="es-ES" sz="900" dirty="0">
                        <a:latin typeface="Times New Roman"/>
                        <a:ea typeface="SimSu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s-VE" sz="1200" i="1" dirty="0">
                          <a:latin typeface="Arial"/>
                          <a:ea typeface="SimSun"/>
                        </a:rPr>
                        <a:t>Apoyos </a:t>
                      </a:r>
                      <a:r>
                        <a:rPr lang="es-VE" sz="1200" i="1" dirty="0" smtClean="0">
                          <a:latin typeface="Arial"/>
                          <a:ea typeface="SimSun"/>
                        </a:rPr>
                        <a:t>utilizados</a:t>
                      </a:r>
                      <a:endParaRPr lang="es-ES" sz="10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200">
                          <a:latin typeface="Arial"/>
                          <a:ea typeface="SimSun"/>
                        </a:rPr>
                        <a:t>Utiliza diferentes recursos que fortalecen la presentación del tema</a:t>
                      </a:r>
                      <a:endParaRPr lang="es-ES" sz="10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200">
                          <a:latin typeface="Arial"/>
                          <a:ea typeface="SimSun"/>
                        </a:rPr>
                        <a:t>Utiliza pocos recursos que fortalecen la presentación del tema</a:t>
                      </a:r>
                      <a:endParaRPr lang="es-ES" sz="10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200">
                          <a:latin typeface="Arial"/>
                          <a:ea typeface="SimSun"/>
                        </a:rPr>
                        <a:t>Utiliza uno o dos recursos pero  la presentación del tema es deficiente</a:t>
                      </a:r>
                      <a:endParaRPr lang="es-ES" sz="10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VE" sz="1200" dirty="0">
                          <a:latin typeface="Arial"/>
                          <a:ea typeface="SimSun"/>
                        </a:rPr>
                        <a:t>No utiliza recursos en la presentación del tema</a:t>
                      </a:r>
                      <a:endParaRPr lang="es-ES" sz="10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26283" y="1841975"/>
            <a:ext cx="6710491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indent="215900" algn="ctr"/>
            <a:r>
              <a:rPr lang="es-VE" sz="1400" i="1" dirty="0" smtClean="0">
                <a:solidFill>
                  <a:srgbClr val="000000"/>
                </a:solidFill>
                <a:ea typeface="Times New Roman" pitchFamily="18" charset="0"/>
              </a:rPr>
              <a:t>Rúbrica analítica para la evaluación de la exposición y la comprensión del tema</a:t>
            </a:r>
            <a:r>
              <a:rPr lang="es-ES" sz="1400" i="1" dirty="0" smtClean="0">
                <a:solidFill>
                  <a:srgbClr val="000000"/>
                </a:solidFill>
                <a:ea typeface="Times New Roman" pitchFamily="18" charset="0"/>
              </a:rPr>
              <a:t>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857488" y="714356"/>
            <a:ext cx="29663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s-ES" sz="4000" dirty="0" smtClean="0">
                <a:latin typeface="+mj-lt"/>
                <a:ea typeface="+mj-ea"/>
                <a:cs typeface="+mj-cs"/>
              </a:rPr>
              <a:t>Instrumentos</a:t>
            </a:r>
            <a:endParaRPr lang="es-ES" sz="40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643042" y="2428868"/>
          <a:ext cx="5740397" cy="3442238"/>
        </p:xfrm>
        <a:graphic>
          <a:graphicData uri="http://schemas.openxmlformats.org/drawingml/2006/table">
            <a:tbl>
              <a:tblPr/>
              <a:tblGrid>
                <a:gridCol w="5740397"/>
              </a:tblGrid>
              <a:tr h="3442238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L w="12700" cmpd="sng">
                      <a:solidFill>
                        <a:schemeClr val="tx2"/>
                      </a:solidFill>
                      <a:prstDash val="solid"/>
                    </a:lnL>
                    <a:lnR w="12700" cmpd="sng">
                      <a:solidFill>
                        <a:schemeClr val="tx2"/>
                      </a:solidFill>
                      <a:prstDash val="solid"/>
                    </a:lnR>
                    <a:lnT w="12700" cmpd="sng">
                      <a:solidFill>
                        <a:schemeClr val="tx2"/>
                      </a:solidFill>
                      <a:prstDash val="solid"/>
                    </a:lnT>
                    <a:lnB w="12700" cmpd="sng">
                      <a:solidFill>
                        <a:schemeClr val="tx2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43042" y="2428868"/>
          <a:ext cx="5740397" cy="3453317"/>
        </p:xfrm>
        <a:graphic>
          <a:graphicData uri="http://schemas.openxmlformats.org/drawingml/2006/table">
            <a:tbl>
              <a:tblPr/>
              <a:tblGrid>
                <a:gridCol w="5740397"/>
              </a:tblGrid>
              <a:tr h="3453317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38100" cmpd="sng">
                      <a:solidFill>
                        <a:schemeClr val="tx2"/>
                      </a:solidFill>
                      <a:prstDash val="solid"/>
                    </a:lnL>
                    <a:lnR w="38100" cmpd="sng">
                      <a:solidFill>
                        <a:schemeClr val="tx2"/>
                      </a:solidFill>
                      <a:prstDash val="solid"/>
                    </a:lnR>
                    <a:lnT w="38100" cmpd="sng">
                      <a:solidFill>
                        <a:schemeClr val="tx2"/>
                      </a:solidFill>
                      <a:prstDash val="solid"/>
                    </a:lnT>
                    <a:lnB w="38100" cmpd="sng">
                      <a:solidFill>
                        <a:schemeClr val="tx2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 bwMode="auto">
          <a:xfrm>
            <a:off x="0" y="21429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Resultados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3194595" cy="224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 t="16797"/>
          <a:stretch>
            <a:fillRect/>
          </a:stretch>
        </p:blipFill>
        <p:spPr bwMode="auto">
          <a:xfrm>
            <a:off x="4429124" y="1214422"/>
            <a:ext cx="350046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 t="4268"/>
          <a:stretch>
            <a:fillRect/>
          </a:stretch>
        </p:blipFill>
        <p:spPr bwMode="auto">
          <a:xfrm>
            <a:off x="1071538" y="3786190"/>
            <a:ext cx="3331079" cy="230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 l="10986" t="2930" r="2588" b="4296"/>
          <a:stretch>
            <a:fillRect/>
          </a:stretch>
        </p:blipFill>
        <p:spPr bwMode="auto">
          <a:xfrm>
            <a:off x="5072066" y="3786190"/>
            <a:ext cx="364598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0" y="28572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Resultados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40000" y="1557032"/>
            <a:ext cx="8064000" cy="432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342000" indent="-342000" algn="just">
              <a:spcAft>
                <a:spcPts val="600"/>
              </a:spcAft>
              <a:buSzPct val="75000"/>
              <a:buFont typeface="Arial" pitchFamily="34" charset="0"/>
              <a:buChar char="•"/>
            </a:pPr>
            <a:endParaRPr lang="es-ES" sz="2400" dirty="0" smtClean="0">
              <a:latin typeface="+mn-lt"/>
            </a:endParaRPr>
          </a:p>
        </p:txBody>
      </p:sp>
      <p:sp>
        <p:nvSpPr>
          <p:cNvPr id="5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1214422"/>
            <a:ext cx="7786742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Los estudiantes consideraron que la elaboración de la </a:t>
            </a:r>
            <a:r>
              <a:rPr lang="es-VE" sz="2000" i="1" dirty="0" smtClean="0">
                <a:solidFill>
                  <a:srgbClr val="000000"/>
                </a:solidFill>
                <a:ea typeface="Times New Roman" pitchFamily="18" charset="0"/>
              </a:rPr>
              <a:t>wiki</a:t>
            </a: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 es una práctica importante para su formación profesional. </a:t>
            </a:r>
          </a:p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El 80 % de los estudiantes, consideró que la </a:t>
            </a:r>
            <a:r>
              <a:rPr lang="es-VE" sz="2000" i="1" dirty="0" smtClean="0">
                <a:solidFill>
                  <a:srgbClr val="000000"/>
                </a:solidFill>
                <a:ea typeface="Times New Roman" pitchFamily="18" charset="0"/>
              </a:rPr>
              <a:t>wiki</a:t>
            </a: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 se hizo de la forma apropiada.   </a:t>
            </a:r>
            <a:endParaRPr lang="es-ES" sz="2000" dirty="0" smtClean="0">
              <a:solidFill>
                <a:srgbClr val="000000"/>
              </a:solidFill>
              <a:ea typeface="Times New Roman" pitchFamily="18" charset="0"/>
            </a:endParaRPr>
          </a:p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La valoración final de la estrategia de aprendizaje fue la adecuada.</a:t>
            </a:r>
          </a:p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El  tiempo  estipulado para  el  desarrollo  de la </a:t>
            </a:r>
            <a:r>
              <a:rPr lang="es-VE" sz="2000" i="1" dirty="0" smtClean="0">
                <a:solidFill>
                  <a:srgbClr val="000000"/>
                </a:solidFill>
                <a:ea typeface="Times New Roman" pitchFamily="18" charset="0"/>
              </a:rPr>
              <a:t>wiki </a:t>
            </a: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fue apropiado</a:t>
            </a:r>
          </a:p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La   totalidad de los estudiantes consideraron que la aplicación de este tipo de metodología del aprendizaje satisfizo sus expectativas.</a:t>
            </a:r>
            <a:endParaRPr lang="es-ES" sz="2000" dirty="0" smtClean="0">
              <a:solidFill>
                <a:srgbClr val="000000"/>
              </a:solidFill>
              <a:ea typeface="Times New Roman" pitchFamily="18" charset="0"/>
            </a:endParaRPr>
          </a:p>
          <a:p>
            <a:pPr marL="0" marR="0" lvl="0" indent="215900" algn="just" defTabSz="914400" eaLnBrk="0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lang="es-VE" sz="2000" dirty="0" smtClean="0">
                <a:solidFill>
                  <a:srgbClr val="000000"/>
                </a:solidFill>
                <a:ea typeface="Times New Roman" pitchFamily="18" charset="0"/>
              </a:rPr>
              <a:t>El 100 % considera que la orientación del docente para el desarrollo del trabajo fue el adecuado y aprueban su gestión.</a:t>
            </a:r>
            <a:endParaRPr lang="es-ES" sz="2000" dirty="0" smtClean="0">
              <a:solidFill>
                <a:srgbClr val="000000"/>
              </a:solidFill>
              <a:ea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0" y="21429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Resultados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40000" y="1557032"/>
            <a:ext cx="8064000" cy="432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342000" indent="-342000" algn="just">
              <a:spcAft>
                <a:spcPts val="600"/>
              </a:spcAft>
              <a:buSzPct val="75000"/>
              <a:buFont typeface="Arial" pitchFamily="34" charset="0"/>
              <a:buChar char="•"/>
            </a:pPr>
            <a:endParaRPr lang="es-ES" sz="2400" dirty="0" smtClean="0">
              <a:latin typeface="+mn-lt"/>
            </a:endParaRPr>
          </a:p>
        </p:txBody>
      </p:sp>
      <p:sp>
        <p:nvSpPr>
          <p:cNvPr id="5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1266095"/>
            <a:ext cx="778674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La elaboración de la </a:t>
            </a:r>
            <a:r>
              <a:rPr kumimoji="0" lang="es-VE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wiki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favoreció el aprendizaje </a:t>
            </a: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La emplearían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como herramienta de aprendizaje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en la práctica profesional </a:t>
            </a: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Aprobaron la estrategia como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herramienta para dar a conocer el trabajo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de investigación con relación a la nanotecnología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Resultados similares fueron obtenidos por </a:t>
            </a:r>
            <a:r>
              <a:rPr kumimoji="0" lang="es-VE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Reinoso (2009) 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y </a:t>
            </a:r>
            <a:r>
              <a:rPr kumimoji="0" lang="es-VE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Núñez y colaboradores (2016)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encontrándose que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puede considerarse como positivo el empleo de una plataforma </a:t>
            </a:r>
            <a:r>
              <a:rPr kumimoji="0" lang="es-VE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Wiki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como parte del proceso de aprendizaje de los alumnos y como herramienta de apoyo a la labor docente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indent="215900" algn="just" eaLnBrk="0" hangingPunct="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r>
              <a:rPr lang="es-VE" dirty="0" smtClean="0"/>
              <a:t>Con respecto al trabajo realizado por los estudiantes y a la coevaluación de la </a:t>
            </a:r>
            <a:r>
              <a:rPr lang="es-VE" i="1" dirty="0" smtClean="0"/>
              <a:t>wiki</a:t>
            </a:r>
            <a:r>
              <a:rPr lang="es-VE" dirty="0" smtClean="0"/>
              <a:t>, los estudiantes evaluaron el trabajo efectuado por sus compañeros y consideran que </a:t>
            </a:r>
            <a:r>
              <a:rPr lang="es-VE" b="1" dirty="0" smtClean="0"/>
              <a:t>se cumplieron en un alto grado las pautas dadas por el docente</a:t>
            </a:r>
            <a:r>
              <a:rPr lang="es-VE" dirty="0" smtClean="0"/>
              <a:t> 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Conclusiones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40000" y="1557032"/>
            <a:ext cx="8064000" cy="432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1800"/>
              </a:spcAft>
              <a:buSzPct val="75000"/>
            </a:pPr>
            <a:endParaRPr lang="es-ES" sz="2400" b="1" dirty="0">
              <a:latin typeface="+mn-lt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1263835"/>
            <a:ext cx="757239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15900" algn="just" eaLnBrk="0" hangingPunct="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La 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estrategia de aprendizaje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, basada en la 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elaboración de una </a:t>
            </a:r>
            <a:r>
              <a:rPr lang="es-VE" sz="2400" b="1" i="1" dirty="0" smtClean="0">
                <a:solidFill>
                  <a:srgbClr val="000000"/>
                </a:solidFill>
                <a:ea typeface="Times New Roman" pitchFamily="18" charset="0"/>
              </a:rPr>
              <a:t>Wiki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 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para el estudio de la nanotecnología, 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cumplió con las expectativas educativas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 de los estudiantes de la asignatura Química Inorgánica. </a:t>
            </a:r>
          </a:p>
          <a:p>
            <a:pPr indent="215900" algn="just" eaLnBrk="0" hangingPunct="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Se logró el desarrollo de las competencias 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de la unidad curricular. </a:t>
            </a:r>
          </a:p>
          <a:p>
            <a:pPr indent="215900" algn="just" eaLnBrk="0" hangingPunct="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La elaboración de la </a:t>
            </a:r>
            <a:r>
              <a:rPr lang="es-VE" sz="2400" i="1" dirty="0" smtClean="0">
                <a:solidFill>
                  <a:srgbClr val="000000"/>
                </a:solidFill>
                <a:ea typeface="Times New Roman" pitchFamily="18" charset="0"/>
              </a:rPr>
              <a:t>wiki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 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favoreció el aprendizaje 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del tema referente a la nanotecnología </a:t>
            </a:r>
          </a:p>
          <a:p>
            <a:pPr indent="215900" algn="just" eaLnBrk="0" hangingPunct="0"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La estrategia es herramienta para </a:t>
            </a:r>
            <a:r>
              <a:rPr lang="es-VE" sz="2400" b="1" dirty="0" smtClean="0">
                <a:solidFill>
                  <a:srgbClr val="000000"/>
                </a:solidFill>
                <a:ea typeface="Times New Roman" pitchFamily="18" charset="0"/>
              </a:rPr>
              <a:t>dar a conocer </a:t>
            </a:r>
            <a:r>
              <a:rPr lang="es-VE" sz="2400" dirty="0" smtClean="0">
                <a:solidFill>
                  <a:srgbClr val="000000"/>
                </a:solidFill>
                <a:ea typeface="Times New Roman" pitchFamily="18" charset="0"/>
              </a:rPr>
              <a:t>el trabajo efectuado por el estudiante. </a:t>
            </a:r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Recomendaciones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40000" y="1557032"/>
            <a:ext cx="8064000" cy="432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342000" algn="just">
              <a:spcAft>
                <a:spcPts val="1800"/>
              </a:spcAft>
              <a:buSzPct val="75000"/>
            </a:pPr>
            <a:endParaRPr lang="es-ES" sz="2400" dirty="0">
              <a:latin typeface="+mn-lt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14348" y="1643050"/>
            <a:ext cx="764386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s-VE" sz="2800" dirty="0" smtClean="0"/>
              <a:t>Es importante realizar la actividad con más cursos para así evaluar con más profundidad la estrategia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s-VE" sz="2800" dirty="0" smtClean="0"/>
              <a:t>Tener la posibilidad de crear la </a:t>
            </a:r>
            <a:r>
              <a:rPr lang="es-VE" sz="2800" i="1" dirty="0" smtClean="0"/>
              <a:t>wiki </a:t>
            </a:r>
            <a:r>
              <a:rPr lang="es-VE" sz="2800" dirty="0" smtClean="0"/>
              <a:t>en la plataforma de módulo 7, para facilitar el acceso tanto de profesor y estudiantes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s-VE" sz="2800" dirty="0" smtClean="0"/>
              <a:t>Emplear la estrategia con otras unidades curriculares, para que los estudiantes se familiaricen con la plataforma</a:t>
            </a:r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 smtClean="0"/>
              <a:t>Referencias</a:t>
            </a:r>
            <a:endParaRPr lang="es-ES" sz="4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40000" y="1557032"/>
            <a:ext cx="8064000" cy="43200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342000" algn="just">
              <a:spcAft>
                <a:spcPts val="1800"/>
              </a:spcAft>
              <a:buSzPct val="75000"/>
            </a:pPr>
            <a:endParaRPr lang="es-ES" sz="2400" dirty="0">
              <a:latin typeface="+mn-lt"/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357298"/>
            <a:ext cx="7715304" cy="45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Boixadós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, M.,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Ollé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, E y Gutiérrez, M. (2017). Tutoría en la UOC: Diseño y elaboración del plan de tutoría del grado de psicología.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REDU. Revista de Docencia Universitaria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. 15 (1): 305-323.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Contreras, N. (2016). Didáctica del aula universitaria: una experiencia en el Programa de Actualización Docente (PAD) de la Universidad de Los Andes.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Docencia Universitaria. 6 (1 y 2).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SADPRO-UCV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Montenegro, M; Pujol, J. (2009). Evaluación de la wiki como herramienta de trabajo colaborativo en la docencia universitaria. </a:t>
            </a:r>
            <a:r>
              <a:rPr kumimoji="0" lang="es-VE" sz="11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REDU. Revista de Docencia Universitaria</a:t>
            </a:r>
            <a:r>
              <a:rPr kumimoji="0" lang="es-VE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7 (3): 1-15.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Núñez, I.,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Míguez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M y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Seoane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G. (2016). Wikis en </a:t>
            </a:r>
            <a:r>
              <a:rPr kumimoji="0" lang="es-V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Moodle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la mirada de estudiantes y docentes</a:t>
            </a:r>
            <a:r>
              <a:rPr kumimoji="0" lang="es-VE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Educación Química.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27: 257-263.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Proyecto Formativo Institucional de la Universidad Católica Andrés Bello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Caracas, Venezuela. (2013) 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[En línea]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rId2"/>
              </a:rPr>
              <a:t>http://w2.ucab.edu.ve/tl_files/Publicaciones/ProyectoForInst.pdf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Reinoso, A. (2009). Análisis de la incorporación de una plataforma wiki a la docencia de la asignatura “nuevas tecnologías de la información”.</a:t>
            </a:r>
            <a:r>
              <a:rPr kumimoji="0" lang="es-VE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VE" sz="11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REDU. Revista de Docencia Universitaria</a:t>
            </a:r>
            <a:r>
              <a:rPr kumimoji="0" lang="es-VE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7 (5): 1-20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Torres, J., Acevedo, D y Montero, P. (2016). Proyectos de Aula Semestrales como Estrategia Pedagógica para la Formación en Ingeniería.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Formación </a:t>
            </a:r>
            <a:r>
              <a:rPr kumimoji="0" lang="es-ES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universitaria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s-ES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9 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(3): 23-30. 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Van den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Bergh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V.,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Mortelmans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D.,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Spooren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P., Van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Petegem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P.,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Gijbels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D y </a:t>
            </a:r>
            <a:r>
              <a:rPr kumimoji="0" lang="es-E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Gijbels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G (2006). </a:t>
            </a:r>
            <a:r>
              <a:rPr kumimoji="0" lang="en-CA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New assessment modes within project-based Education-the stakeholders. </a:t>
            </a:r>
            <a:r>
              <a:rPr kumimoji="0" lang="en-CA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Studies in Educational Evaluation.</a:t>
            </a:r>
            <a:r>
              <a:rPr kumimoji="0" lang="en-CA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32: 345-368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28600" algn="l"/>
                <a:tab pos="449263" algn="l"/>
              </a:tabLst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Zúñiga, M. (2011). </a:t>
            </a:r>
            <a:r>
              <a:rPr kumimoji="0" lang="es-VE" sz="11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Los estudiantes universitarios del siglo XXI en México: de la pasividad a la autonomía y al pensamiento crítico. XII Congreso internacional de teoría de la educación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[En línea]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  <a:hlinkClick r:id="rId3"/>
              </a:rPr>
              <a:t>http://www.cite2011.com/Comunicaciones/Escuela/166.pdf</a:t>
            </a:r>
            <a:endParaRPr kumimoji="0" lang="es-V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25761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214546" y="2214554"/>
            <a:ext cx="47863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4400" dirty="0" smtClean="0"/>
              <a:t>Muchas gracias por su atención</a:t>
            </a:r>
            <a:endParaRPr lang="es-E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Datos Generales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 bwMode="auto">
          <a:xfrm>
            <a:off x="540000" y="2187032"/>
            <a:ext cx="8064000" cy="30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algn="l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75000"/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Profesor(es): Beatriz Soledad</a:t>
            </a:r>
          </a:p>
          <a:p>
            <a:pPr marL="342000" indent="-342000" algn="l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75000"/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Programa </a:t>
            </a:r>
            <a:r>
              <a:rPr lang="es-ES" sz="2400" dirty="0">
                <a:solidFill>
                  <a:schemeClr val="tx1"/>
                </a:solidFill>
              </a:rPr>
              <a:t>de </a:t>
            </a:r>
            <a:r>
              <a:rPr lang="es-ES" sz="2400" dirty="0" smtClean="0">
                <a:solidFill>
                  <a:schemeClr val="tx1"/>
                </a:solidFill>
              </a:rPr>
              <a:t>postgrado o carrera: Licenciatura en Educación Mención Biología y Química </a:t>
            </a:r>
          </a:p>
          <a:p>
            <a:pPr marL="342000" indent="-342000" algn="l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75000"/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Escuela/Facultad: Humanidades y Educación</a:t>
            </a:r>
          </a:p>
          <a:p>
            <a:pPr marL="342000" indent="-342000" algn="l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75000"/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Unidad curricular: Química Inorgánica</a:t>
            </a:r>
          </a:p>
          <a:p>
            <a:pPr marL="342000" indent="-342000" algn="l">
              <a:spcBef>
                <a:spcPts val="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Pct val="75000"/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1"/>
                </a:solidFill>
              </a:rPr>
              <a:t>Ubicación en el plan de estudios: Cuarto Semestre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Descripción de la Innovación Docente</a:t>
            </a:r>
          </a:p>
        </p:txBody>
      </p:sp>
      <p:grpSp>
        <p:nvGrpSpPr>
          <p:cNvPr id="18" name="17 Grupo"/>
          <p:cNvGrpSpPr/>
          <p:nvPr/>
        </p:nvGrpSpPr>
        <p:grpSpPr>
          <a:xfrm>
            <a:off x="630000" y="1620000"/>
            <a:ext cx="7884000" cy="4230000"/>
            <a:chOff x="630000" y="1620000"/>
            <a:chExt cx="7884000" cy="4230000"/>
          </a:xfrm>
        </p:grpSpPr>
        <p:grpSp>
          <p:nvGrpSpPr>
            <p:cNvPr id="17" name="16 Grupo"/>
            <p:cNvGrpSpPr/>
            <p:nvPr/>
          </p:nvGrpSpPr>
          <p:grpSpPr>
            <a:xfrm>
              <a:off x="630000" y="1620000"/>
              <a:ext cx="7884000" cy="1440000"/>
              <a:chOff x="630000" y="1620000"/>
              <a:chExt cx="7884000" cy="1440000"/>
            </a:xfrm>
          </p:grpSpPr>
          <p:sp>
            <p:nvSpPr>
              <p:cNvPr id="5" name="4 Rectángulo redondeado"/>
              <p:cNvSpPr/>
              <p:nvPr/>
            </p:nvSpPr>
            <p:spPr>
              <a:xfrm>
                <a:off x="630000" y="1620000"/>
                <a:ext cx="7884000" cy="540000"/>
              </a:xfrm>
              <a:prstGeom prst="roundRect">
                <a:avLst/>
              </a:prstGeom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ES" sz="2400" dirty="0">
                    <a:solidFill>
                      <a:schemeClr val="tx2">
                        <a:lumMod val="50000"/>
                      </a:schemeClr>
                    </a:solidFill>
                  </a:rPr>
                  <a:t>Título de </a:t>
                </a:r>
                <a:r>
                  <a:rPr lang="es-ES" sz="2400" dirty="0" smtClean="0">
                    <a:solidFill>
                      <a:schemeClr val="tx2">
                        <a:lumMod val="50000"/>
                      </a:schemeClr>
                    </a:solidFill>
                  </a:rPr>
                  <a:t>la innovación</a:t>
                </a:r>
                <a:endParaRPr lang="es-ES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" name="6 Rectángulo redondeado"/>
              <p:cNvSpPr/>
              <p:nvPr/>
            </p:nvSpPr>
            <p:spPr>
              <a:xfrm>
                <a:off x="630000" y="2340000"/>
                <a:ext cx="7884000" cy="720000"/>
              </a:xfrm>
              <a:prstGeom prst="roundRect">
                <a:avLst>
                  <a:gd name="adj" fmla="val 12484"/>
                </a:avLst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2000" algn="ctr">
                  <a:spcAft>
                    <a:spcPts val="300"/>
                  </a:spcAft>
                  <a:buClr>
                    <a:schemeClr val="tx2"/>
                  </a:buClr>
                  <a:buSzPct val="75000"/>
                </a:pPr>
                <a:endParaRPr lang="es-ES" sz="19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6" name="15 Grupo"/>
            <p:cNvGrpSpPr/>
            <p:nvPr/>
          </p:nvGrpSpPr>
          <p:grpSpPr>
            <a:xfrm>
              <a:off x="630000" y="3420000"/>
              <a:ext cx="7884000" cy="2430000"/>
              <a:chOff x="630000" y="3240000"/>
              <a:chExt cx="7884000" cy="2430000"/>
            </a:xfrm>
          </p:grpSpPr>
          <p:sp>
            <p:nvSpPr>
              <p:cNvPr id="12" name="11 Rectángulo redondeado"/>
              <p:cNvSpPr/>
              <p:nvPr/>
            </p:nvSpPr>
            <p:spPr>
              <a:xfrm>
                <a:off x="630000" y="3240000"/>
                <a:ext cx="7884000" cy="540000"/>
              </a:xfrm>
              <a:prstGeom prst="roundRect">
                <a:avLst/>
              </a:prstGeom>
              <a:ln w="19050"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ES" sz="2400" dirty="0">
                    <a:solidFill>
                      <a:schemeClr val="tx2">
                        <a:lumMod val="50000"/>
                      </a:schemeClr>
                    </a:solidFill>
                  </a:rPr>
                  <a:t>Propósito</a:t>
                </a:r>
              </a:p>
            </p:txBody>
          </p:sp>
          <p:sp>
            <p:nvSpPr>
              <p:cNvPr id="13" name="12 Rectángulo redondeado"/>
              <p:cNvSpPr/>
              <p:nvPr/>
            </p:nvSpPr>
            <p:spPr>
              <a:xfrm>
                <a:off x="630000" y="3960000"/>
                <a:ext cx="7884000" cy="1710000"/>
              </a:xfrm>
              <a:prstGeom prst="roundRect">
                <a:avLst>
                  <a:gd name="adj" fmla="val 6750"/>
                </a:avLst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62000" algn="ctr">
                  <a:spcAft>
                    <a:spcPts val="300"/>
                  </a:spcAft>
                  <a:buClr>
                    <a:schemeClr val="tx2"/>
                  </a:buClr>
                  <a:buSzPct val="75000"/>
                </a:pPr>
                <a:endParaRPr lang="es-ES" sz="19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11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28662" y="2326595"/>
            <a:ext cx="7429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47750" algn="l"/>
              </a:tabLst>
            </a:pPr>
            <a:r>
              <a:rPr kumimoji="0" lang="es-ES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WIKI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COMO </a:t>
            </a:r>
            <a:r>
              <a:rPr lang="es-ES" sz="2000" b="1" cap="all" dirty="0" smtClean="0">
                <a:solidFill>
                  <a:srgbClr val="000000"/>
                </a:solidFill>
                <a:ea typeface="Times New Roman" pitchFamily="18" charset="0"/>
              </a:rPr>
              <a:t>ESTRATEGIA didáctica para el aprendizaje </a:t>
            </a:r>
            <a:r>
              <a:rPr lang="es-ES" sz="2000" b="1" dirty="0" smtClean="0">
                <a:solidFill>
                  <a:srgbClr val="000000"/>
                </a:solidFill>
                <a:ea typeface="Times New Roman" pitchFamily="18" charset="0"/>
              </a:rPr>
              <a:t>DE</a:t>
            </a: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LA NANOTECNOLOGÍA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785786" y="4251525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El objetivo de este trabajo de investigación fue evaluar una estrategia de aprendizaje sustentada en la elaboración de una </a:t>
            </a:r>
            <a:r>
              <a:rPr kumimoji="0" lang="es-VE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wiki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para desarrollar el tema de la nanotecnología.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AutoShape 2" descr="https://upload.wikimedia.org/wikipedia/commons/7/76/Kohlenstoffnanoroehre_Animatio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5" name="14 Imagen" descr="Kohlenstoffnanoroehre_Animation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143768" y="4357694"/>
            <a:ext cx="1285884" cy="12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Descripción de la Innovación Docente</a:t>
            </a:r>
          </a:p>
        </p:txBody>
      </p:sp>
      <p:grpSp>
        <p:nvGrpSpPr>
          <p:cNvPr id="2" name="10 Grupo"/>
          <p:cNvGrpSpPr/>
          <p:nvPr/>
        </p:nvGrpSpPr>
        <p:grpSpPr>
          <a:xfrm>
            <a:off x="630000" y="1620000"/>
            <a:ext cx="7884000" cy="4230000"/>
            <a:chOff x="630000" y="1764000"/>
            <a:chExt cx="7884000" cy="4230000"/>
          </a:xfrm>
        </p:grpSpPr>
        <p:sp>
          <p:nvSpPr>
            <p:cNvPr id="5" name="4 Rectángulo redondeado"/>
            <p:cNvSpPr/>
            <p:nvPr/>
          </p:nvSpPr>
          <p:spPr>
            <a:xfrm>
              <a:off x="630000" y="1764000"/>
              <a:ext cx="7884000" cy="540000"/>
            </a:xfrm>
            <a:prstGeom prst="roundRect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solidFill>
                    <a:schemeClr val="tx2">
                      <a:lumMod val="50000"/>
                    </a:schemeClr>
                  </a:solidFill>
                </a:rPr>
                <a:t>Estrategias previstas para su desarrollo</a:t>
              </a:r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630000" y="2484000"/>
              <a:ext cx="7884000" cy="3510000"/>
            </a:xfrm>
            <a:prstGeom prst="roundRect">
              <a:avLst>
                <a:gd name="adj" fmla="val 3223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   Actividades </a:t>
              </a:r>
              <a:r>
                <a:rPr lang="es-ES" sz="1900" b="1" i="1" dirty="0">
                  <a:solidFill>
                    <a:schemeClr val="tx2">
                      <a:lumMod val="75000"/>
                    </a:schemeClr>
                  </a:solidFill>
                </a:rPr>
                <a:t>del docente</a:t>
              </a: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:</a:t>
              </a: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8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14348" y="2857496"/>
            <a:ext cx="7715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dirty="0" smtClean="0"/>
              <a:t>Exposición oral sobre el trabajo a realizar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endParaRPr lang="es-VE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dirty="0" smtClean="0"/>
              <a:t>Creación de la </a:t>
            </a:r>
            <a:r>
              <a:rPr lang="es-VE" i="1" dirty="0" smtClean="0"/>
              <a:t>wiki</a:t>
            </a:r>
            <a:r>
              <a:rPr lang="es-VE" dirty="0" smtClean="0"/>
              <a:t> en el sitio  </a:t>
            </a:r>
            <a:r>
              <a:rPr lang="es-VE" i="1" dirty="0" err="1" smtClean="0"/>
              <a:t>wikispaces</a:t>
            </a:r>
            <a:r>
              <a:rPr lang="es-VE" dirty="0" smtClean="0"/>
              <a:t>: </a:t>
            </a:r>
            <a:r>
              <a:rPr lang="es-VE" sz="1200" u="sng" dirty="0" smtClean="0">
                <a:hlinkClick r:id="rId3"/>
              </a:rPr>
              <a:t>http://nanotecnologiaucab.wikispaces.com/</a:t>
            </a:r>
            <a:endParaRPr lang="es-VE" sz="1200" u="sng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endParaRPr lang="es-VE" u="sng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dirty="0" smtClean="0"/>
              <a:t>Orientación sobre la búsqueda de la información tanto bibliográfica como </a:t>
            </a:r>
            <a:r>
              <a:rPr lang="es-VE" dirty="0" err="1" smtClean="0"/>
              <a:t>webgráfica</a:t>
            </a:r>
            <a:endParaRPr lang="es-VE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endParaRPr lang="es-VE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es-VE" dirty="0" smtClean="0"/>
              <a:t>Orientación sobre la evaluación de la </a:t>
            </a:r>
            <a:r>
              <a:rPr lang="es-VE" i="1" dirty="0" smtClean="0"/>
              <a:t>wiki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Descripción de la Innovación Docente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630000" y="1620000"/>
            <a:ext cx="7884000" cy="4230000"/>
            <a:chOff x="630000" y="1764000"/>
            <a:chExt cx="7884000" cy="4230000"/>
          </a:xfrm>
        </p:grpSpPr>
        <p:sp>
          <p:nvSpPr>
            <p:cNvPr id="7" name="6 Rectángulo redondeado"/>
            <p:cNvSpPr/>
            <p:nvPr/>
          </p:nvSpPr>
          <p:spPr>
            <a:xfrm>
              <a:off x="630000" y="2484000"/>
              <a:ext cx="7884000" cy="3510000"/>
            </a:xfrm>
            <a:prstGeom prst="roundRect">
              <a:avLst>
                <a:gd name="adj" fmla="val 3223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>
                  <a:solidFill>
                    <a:schemeClr val="tx2">
                      <a:lumMod val="75000"/>
                    </a:schemeClr>
                  </a:solidFill>
                </a:rPr>
                <a:t>Actividades de los participantes</a:t>
              </a: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:</a:t>
              </a: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endParaRPr lang="es-ES" sz="1900" b="1" i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630000" y="1764000"/>
              <a:ext cx="7884000" cy="540000"/>
            </a:xfrm>
            <a:prstGeom prst="roundRect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solidFill>
                    <a:schemeClr val="tx2">
                      <a:lumMod val="50000"/>
                    </a:schemeClr>
                  </a:solidFill>
                </a:rPr>
                <a:t>Estrategias previstas para su desarrollo</a:t>
              </a:r>
            </a:p>
          </p:txBody>
        </p:sp>
      </p:grpSp>
      <p:sp>
        <p:nvSpPr>
          <p:cNvPr id="8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14348" y="2749775"/>
            <a:ext cx="771530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Elaborar una w</a:t>
            </a:r>
            <a:r>
              <a:rPr kumimoji="0" lang="es-VE" sz="14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iki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durante el semestre académico mediante la búsqueda de información relacionada con los </a:t>
            </a:r>
            <a:r>
              <a:rPr kumimoji="0" lang="es-VE" sz="14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fundamentos de la nanotecnología, su historia y aplicaciones en la vida cotidiana como por ejemplo en la medicina, la ingeniería, la biología y la química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</a:p>
          <a:p>
            <a:pPr marL="0" marR="0" lvl="0" indent="215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La búsqueda de la información debía incluir </a:t>
            </a:r>
            <a:r>
              <a:rPr kumimoji="0" lang="es-VE" sz="14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la aplicación de la nanotecnología 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en sensores, nuevos materiales, 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producción y conversión de energía, en la producción agrícola, en el tratamiento y remediación de aguas, en el diagnóstico y </a:t>
            </a:r>
            <a:r>
              <a:rPr kumimoji="0" lang="es-VE" sz="14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cribaje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 de enfermedades, en los sistemas de administración de fármacos, en el procesamiento de alimentos, en la remediación de la contaminación atmosférica, en la construcción, en la monitorización de la salud, en la detección y control de plagas y, en la informática.</a:t>
            </a:r>
          </a:p>
          <a:p>
            <a:pPr marL="0" marR="0" lvl="0" indent="2159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6">
                  <a:lumMod val="75000"/>
                </a:schemeClr>
              </a:buClr>
              <a:buSzTx/>
              <a:buFont typeface="Wingdings" pitchFamily="2" charset="2"/>
              <a:buChar char="Ø"/>
              <a:tabLst/>
            </a:pP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 Al finalizar la </a:t>
            </a:r>
            <a:r>
              <a:rPr kumimoji="0" lang="es-VE" sz="145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wiki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, los estudiantes debían </a:t>
            </a:r>
            <a:r>
              <a:rPr kumimoji="0" lang="es-VE" sz="14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discutir los conceptos aprendidos  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y </a:t>
            </a:r>
            <a:r>
              <a:rPr kumimoji="0" lang="es-VE" sz="14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evaluar las intervenciones</a:t>
            </a:r>
            <a:r>
              <a:rPr kumimoji="0" lang="es-VE" sz="14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 Unicode MS" pitchFamily="34" charset="-128"/>
              </a:rPr>
              <a:t> efectuadas por sus compañeros.</a:t>
            </a:r>
            <a:endParaRPr kumimoji="0" lang="es-VE" sz="14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485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Descripción de la Innovación Docente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428596" y="1357298"/>
            <a:ext cx="8358246" cy="4714908"/>
            <a:chOff x="630000" y="1764000"/>
            <a:chExt cx="7884000" cy="4230000"/>
          </a:xfrm>
        </p:grpSpPr>
        <p:sp>
          <p:nvSpPr>
            <p:cNvPr id="7" name="6 Rectángulo redondeado"/>
            <p:cNvSpPr/>
            <p:nvPr/>
          </p:nvSpPr>
          <p:spPr>
            <a:xfrm>
              <a:off x="630000" y="2484000"/>
              <a:ext cx="7884000" cy="3510000"/>
            </a:xfrm>
            <a:prstGeom prst="roundRect">
              <a:avLst>
                <a:gd name="adj" fmla="val 3223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62000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Tipo de evaluación:  </a:t>
              </a:r>
              <a:r>
                <a:rPr lang="es-ES" sz="1900" dirty="0" smtClean="0">
                  <a:solidFill>
                    <a:schemeClr val="tx1"/>
                  </a:solidFill>
                </a:rPr>
                <a:t>Oral, escrita, formativa y sumativa</a:t>
              </a:r>
            </a:p>
            <a:p>
              <a:pPr marL="1728000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Instrumento:</a:t>
              </a:r>
            </a:p>
            <a:p>
              <a:pPr marL="1990800" lvl="4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r>
                <a:rPr lang="es-ES" sz="1900" dirty="0" smtClean="0">
                  <a:solidFill>
                    <a:schemeClr val="tx1"/>
                  </a:solidFill>
                </a:rPr>
                <a:t>Encuesta impartida a los estudiantes para conocer su apreciación sobre el desarrollo y evaluación de la estrategia de aprendizaje</a:t>
              </a:r>
              <a:endParaRPr lang="es-VE" sz="1900" dirty="0" smtClean="0">
                <a:solidFill>
                  <a:schemeClr val="tx1"/>
                </a:solidFill>
              </a:endParaRPr>
            </a:p>
            <a:p>
              <a:pPr marL="1990800" lvl="4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r>
                <a:rPr lang="es-ES" sz="1900" dirty="0" smtClean="0">
                  <a:solidFill>
                    <a:schemeClr val="tx1"/>
                  </a:solidFill>
                </a:rPr>
                <a:t>Rúbrica impartida a los estudiantes para la coevaluación de las contribuciones a la </a:t>
              </a:r>
              <a:r>
                <a:rPr lang="es-ES" sz="1900" i="1" dirty="0" smtClean="0">
                  <a:solidFill>
                    <a:schemeClr val="tx1"/>
                  </a:solidFill>
                </a:rPr>
                <a:t>wiki</a:t>
              </a:r>
              <a:r>
                <a:rPr lang="es-ES" sz="1900" dirty="0" smtClean="0">
                  <a:solidFill>
                    <a:schemeClr val="tx1"/>
                  </a:solidFill>
                </a:rPr>
                <a:t> elaboradas por sus compañeros</a:t>
              </a:r>
            </a:p>
            <a:p>
              <a:pPr marL="1990800" lvl="4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        Criterios: </a:t>
              </a:r>
              <a:r>
                <a:rPr lang="es-ES" sz="1900" dirty="0" smtClean="0">
                  <a:solidFill>
                    <a:schemeClr val="tx1"/>
                  </a:solidFill>
                </a:rPr>
                <a:t>Comprensión del tema, aplicaciones</a:t>
              </a:r>
              <a:endParaRPr lang="es-ES" sz="19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5184000">
                <a:spcAft>
                  <a:spcPts val="300"/>
                </a:spcAft>
                <a:buClr>
                  <a:schemeClr val="tx2"/>
                </a:buClr>
                <a:buSzPct val="75000"/>
              </a:pPr>
              <a:r>
                <a:rPr lang="es-ES" sz="1900" b="1" i="1" dirty="0">
                  <a:solidFill>
                    <a:schemeClr val="tx2">
                      <a:lumMod val="75000"/>
                    </a:schemeClr>
                  </a:solidFill>
                </a:rPr>
                <a:t>Evidencia</a:t>
              </a:r>
              <a:r>
                <a:rPr lang="es-ES" sz="1900" b="1" i="1" dirty="0" smtClean="0">
                  <a:solidFill>
                    <a:schemeClr val="tx2">
                      <a:lumMod val="75000"/>
                    </a:schemeClr>
                  </a:solidFill>
                </a:rPr>
                <a:t>:</a:t>
              </a:r>
            </a:p>
            <a:p>
              <a:pPr marL="5199063" lvl="8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r>
                <a:rPr lang="es-VE" sz="1900" dirty="0" smtClean="0">
                  <a:solidFill>
                    <a:schemeClr val="tx1"/>
                  </a:solidFill>
                </a:rPr>
                <a:t>Trabajo en la </a:t>
              </a:r>
              <a:r>
                <a:rPr lang="es-VE" sz="1900" i="1" dirty="0" smtClean="0">
                  <a:solidFill>
                    <a:schemeClr val="tx1"/>
                  </a:solidFill>
                </a:rPr>
                <a:t>wiki</a:t>
              </a:r>
            </a:p>
            <a:p>
              <a:pPr marL="5199063" lvl="8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r>
                <a:rPr lang="es-VE" sz="1900" dirty="0" smtClean="0">
                  <a:solidFill>
                    <a:schemeClr val="tx1"/>
                  </a:solidFill>
                </a:rPr>
                <a:t>Exposición</a:t>
              </a:r>
              <a:endParaRPr lang="es-ES" sz="1900" dirty="0">
                <a:solidFill>
                  <a:schemeClr val="tx1"/>
                </a:solidFill>
              </a:endParaRP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630000" y="1764000"/>
              <a:ext cx="7884000" cy="540000"/>
            </a:xfrm>
            <a:prstGeom prst="roundRect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solidFill>
                    <a:schemeClr val="tx2">
                      <a:lumMod val="50000"/>
                    </a:schemeClr>
                  </a:solidFill>
                </a:rPr>
                <a:t>Estrategias utilizadas para su evaluación</a:t>
              </a:r>
            </a:p>
          </p:txBody>
        </p:sp>
      </p:grpSp>
      <p:sp>
        <p:nvSpPr>
          <p:cNvPr id="8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 bwMode="auto">
          <a:xfrm>
            <a:off x="0" y="360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dirty="0"/>
              <a:t>Descripción de la Innovación Docente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630000" y="1620000"/>
            <a:ext cx="7884000" cy="4230000"/>
            <a:chOff x="630000" y="1764000"/>
            <a:chExt cx="7884000" cy="4230000"/>
          </a:xfrm>
        </p:grpSpPr>
        <p:sp>
          <p:nvSpPr>
            <p:cNvPr id="10" name="9 Rectángulo redondeado"/>
            <p:cNvSpPr/>
            <p:nvPr/>
          </p:nvSpPr>
          <p:spPr>
            <a:xfrm>
              <a:off x="630000" y="1764000"/>
              <a:ext cx="3852000" cy="540000"/>
            </a:xfrm>
            <a:prstGeom prst="roundRect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solidFill>
                    <a:schemeClr val="tx2">
                      <a:lumMod val="50000"/>
                    </a:schemeClr>
                  </a:solidFill>
                </a:rPr>
                <a:t>Aspectos positivos</a:t>
              </a: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630000" y="2484000"/>
              <a:ext cx="3852000" cy="3510000"/>
            </a:xfrm>
            <a:prstGeom prst="roundRect">
              <a:avLst>
                <a:gd name="adj" fmla="val 3223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62000" indent="-162000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endParaRPr lang="es-ES" sz="19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4662000" y="1764000"/>
              <a:ext cx="3852000" cy="540000"/>
            </a:xfrm>
            <a:prstGeom prst="roundRect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solidFill>
                    <a:schemeClr val="tx2">
                      <a:lumMod val="50000"/>
                    </a:schemeClr>
                  </a:solidFill>
                </a:rPr>
                <a:t>Aspectos </a:t>
              </a:r>
              <a:r>
                <a:rPr lang="es-ES" sz="2400" dirty="0" smtClean="0">
                  <a:solidFill>
                    <a:schemeClr val="tx2">
                      <a:lumMod val="50000"/>
                    </a:schemeClr>
                  </a:solidFill>
                </a:rPr>
                <a:t>a mejorar</a:t>
              </a:r>
              <a:endParaRPr lang="es-ES" sz="24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4662000" y="2484000"/>
              <a:ext cx="3852000" cy="3510000"/>
            </a:xfrm>
            <a:prstGeom prst="roundRect">
              <a:avLst>
                <a:gd name="adj" fmla="val 3223"/>
              </a:avLst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62000" indent="-162000">
                <a:spcAft>
                  <a:spcPts val="300"/>
                </a:spcAft>
                <a:buClr>
                  <a:schemeClr val="tx2"/>
                </a:buClr>
                <a:buSzPct val="75000"/>
                <a:buFont typeface="Arial" pitchFamily="34" charset="0"/>
                <a:buChar char="•"/>
              </a:pPr>
              <a:endParaRPr lang="es-ES" sz="19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9" name="5 Marcador de pie de página"/>
          <p:cNvSpPr txBox="1">
            <a:spLocks/>
          </p:cNvSpPr>
          <p:nvPr/>
        </p:nvSpPr>
        <p:spPr>
          <a:xfrm>
            <a:off x="1800000" y="6137087"/>
            <a:ext cx="5544000" cy="360000"/>
          </a:xfrm>
          <a:prstGeom prst="rect">
            <a:avLst/>
          </a:prstGeom>
        </p:spPr>
        <p:txBody>
          <a:bodyPr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Vicerrectorado Académico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</a:rPr>
              <a:t>CIEI, CIDI, CIIDEA</a:t>
            </a:r>
            <a:endParaRPr kumimoji="0" lang="es-ES" sz="2000" b="1" i="0" u="none" strike="noStrike" kern="1200" cap="none" spc="0" normalizeH="0" baseline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5786" y="2714620"/>
            <a:ext cx="35719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s-VE" sz="1900" dirty="0" smtClean="0"/>
              <a:t>Se promueve la investigación en nanotecnología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s-VE" sz="1900" dirty="0" smtClean="0"/>
              <a:t>Se promueve el aprendizaje colaborativo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s-VE" sz="1900" dirty="0" smtClean="0"/>
              <a:t>Los estudiantes hicieron un aporte importante durante la discusión en la red y en clase</a:t>
            </a:r>
            <a:endParaRPr lang="es-ES" sz="19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786314" y="2714620"/>
            <a:ext cx="35719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s-VE" sz="1900" dirty="0" smtClean="0"/>
              <a:t>Evaluar la estrategia con otras secciones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s-VE" sz="1900" dirty="0" smtClean="0"/>
              <a:t>Evaluar otros aspectos de la </a:t>
            </a:r>
            <a:r>
              <a:rPr lang="es-VE" sz="1900" i="1" dirty="0" smtClean="0"/>
              <a:t>wiki</a:t>
            </a:r>
            <a:r>
              <a:rPr lang="es-VE" sz="1900" dirty="0" smtClean="0"/>
              <a:t>, como la presentación, figuras incorporadas, entre otros.</a:t>
            </a:r>
            <a:endParaRPr lang="es-ES" sz="1900" dirty="0"/>
          </a:p>
        </p:txBody>
      </p:sp>
    </p:spTree>
    <p:extLst>
      <p:ext uri="{BB962C8B-B14F-4D97-AF65-F5344CB8AC3E}">
        <p14:creationId xmlns:p14="http://schemas.microsoft.com/office/powerpoint/2010/main" val="26759190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488" y="357166"/>
            <a:ext cx="29663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s-ES" sz="4000" dirty="0" smtClean="0">
                <a:latin typeface="+mj-lt"/>
                <a:ea typeface="+mj-ea"/>
                <a:cs typeface="+mj-cs"/>
              </a:rPr>
              <a:t>Instrumentos</a:t>
            </a:r>
            <a:endParaRPr lang="es-ES" sz="4000" dirty="0"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b="8065"/>
          <a:stretch>
            <a:fillRect/>
          </a:stretch>
        </p:blipFill>
        <p:spPr bwMode="auto">
          <a:xfrm>
            <a:off x="357158" y="1571612"/>
            <a:ext cx="8215370" cy="47149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357158" y="100010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600" i="1" dirty="0" smtClean="0"/>
              <a:t>Encuesta impartida a los estudiantes para conocer su apreciación sobre el desarrollo y evaluación de la estrategia de aprendizaje</a:t>
            </a:r>
            <a:endParaRPr lang="es-E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488" y="357166"/>
            <a:ext cx="29663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s-ES" sz="4000" dirty="0" smtClean="0">
                <a:latin typeface="+mj-lt"/>
                <a:ea typeface="+mj-ea"/>
                <a:cs typeface="+mj-cs"/>
              </a:rPr>
              <a:t>Instrumentos</a:t>
            </a:r>
            <a:endParaRPr lang="es-ES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1071546"/>
            <a:ext cx="8001056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Rubrica impartida a los estudiantes para la coevaluación de las contribuciones a la wiki elaboradas por sus compañeros</a:t>
            </a:r>
            <a:endParaRPr kumimoji="0" lang="es-VE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b="8216"/>
          <a:stretch>
            <a:fillRect/>
          </a:stretch>
        </p:blipFill>
        <p:spPr bwMode="auto">
          <a:xfrm>
            <a:off x="642910" y="1571612"/>
            <a:ext cx="7766158" cy="47149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2760</TotalTime>
  <Words>1434</Words>
  <Application>Microsoft Office PowerPoint</Application>
  <PresentationFormat>Presentación en pantalla (4:3)</PresentationFormat>
  <Paragraphs>151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Miguel Angel Cardozo Montilla</dc:creator>
  <cp:lastModifiedBy>ucabst</cp:lastModifiedBy>
  <cp:revision>231</cp:revision>
  <dcterms:created xsi:type="dcterms:W3CDTF">2013-09-18T14:10:37Z</dcterms:created>
  <dcterms:modified xsi:type="dcterms:W3CDTF">2019-07-18T15:00:29Z</dcterms:modified>
</cp:coreProperties>
</file>